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4" r:id="rId2"/>
    <p:sldId id="266" r:id="rId3"/>
    <p:sldId id="490" r:id="rId4"/>
    <p:sldId id="516" r:id="rId5"/>
    <p:sldId id="491" r:id="rId6"/>
    <p:sldId id="492" r:id="rId7"/>
    <p:sldId id="493" r:id="rId8"/>
    <p:sldId id="494" r:id="rId9"/>
    <p:sldId id="495" r:id="rId10"/>
    <p:sldId id="496" r:id="rId11"/>
    <p:sldId id="469" r:id="rId12"/>
    <p:sldId id="497" r:id="rId13"/>
    <p:sldId id="498" r:id="rId14"/>
    <p:sldId id="499" r:id="rId15"/>
    <p:sldId id="500" r:id="rId16"/>
    <p:sldId id="501" r:id="rId17"/>
    <p:sldId id="502" r:id="rId18"/>
    <p:sldId id="503" r:id="rId19"/>
    <p:sldId id="504" r:id="rId20"/>
    <p:sldId id="505" r:id="rId21"/>
    <p:sldId id="506" r:id="rId22"/>
    <p:sldId id="507" r:id="rId23"/>
    <p:sldId id="508" r:id="rId24"/>
    <p:sldId id="509" r:id="rId25"/>
    <p:sldId id="510" r:id="rId26"/>
    <p:sldId id="511" r:id="rId27"/>
    <p:sldId id="512" r:id="rId28"/>
    <p:sldId id="513" r:id="rId29"/>
    <p:sldId id="514" r:id="rId30"/>
    <p:sldId id="515" r:id="rId31"/>
    <p:sldId id="517" r:id="rId32"/>
    <p:sldId id="518" r:id="rId33"/>
    <p:sldId id="519" r:id="rId34"/>
    <p:sldId id="520" r:id="rId35"/>
    <p:sldId id="521" r:id="rId36"/>
    <p:sldId id="522" r:id="rId37"/>
    <p:sldId id="523" r:id="rId38"/>
    <p:sldId id="524" r:id="rId39"/>
    <p:sldId id="525" r:id="rId40"/>
    <p:sldId id="526" r:id="rId41"/>
    <p:sldId id="527" r:id="rId42"/>
    <p:sldId id="528" r:id="rId43"/>
    <p:sldId id="529" r:id="rId44"/>
    <p:sldId id="530" r:id="rId45"/>
    <p:sldId id="531" r:id="rId46"/>
    <p:sldId id="532" r:id="rId47"/>
    <p:sldId id="533" r:id="rId48"/>
    <p:sldId id="534" r:id="rId49"/>
    <p:sldId id="535" r:id="rId50"/>
    <p:sldId id="536" r:id="rId51"/>
    <p:sldId id="537" r:id="rId52"/>
    <p:sldId id="538" r:id="rId53"/>
    <p:sldId id="539" r:id="rId54"/>
    <p:sldId id="540" r:id="rId55"/>
    <p:sldId id="541" r:id="rId56"/>
    <p:sldId id="542" r:id="rId57"/>
    <p:sldId id="543" r:id="rId58"/>
    <p:sldId id="544" r:id="rId59"/>
    <p:sldId id="545" r:id="rId60"/>
    <p:sldId id="546" r:id="rId61"/>
    <p:sldId id="547" r:id="rId62"/>
    <p:sldId id="548" r:id="rId63"/>
    <p:sldId id="549" r:id="rId64"/>
    <p:sldId id="550" r:id="rId65"/>
    <p:sldId id="551" r:id="rId66"/>
    <p:sldId id="552" r:id="rId67"/>
    <p:sldId id="553" r:id="rId68"/>
    <p:sldId id="554" r:id="rId69"/>
    <p:sldId id="555" r:id="rId70"/>
    <p:sldId id="556" r:id="rId71"/>
    <p:sldId id="557" r:id="rId72"/>
    <p:sldId id="558" r:id="rId73"/>
    <p:sldId id="559" r:id="rId74"/>
    <p:sldId id="560" r:id="rId75"/>
    <p:sldId id="561" r:id="rId76"/>
    <p:sldId id="562" r:id="rId77"/>
    <p:sldId id="563" r:id="rId78"/>
    <p:sldId id="564" r:id="rId79"/>
    <p:sldId id="565" r:id="rId80"/>
    <p:sldId id="566" r:id="rId81"/>
    <p:sldId id="567" r:id="rId82"/>
    <p:sldId id="568" r:id="rId83"/>
    <p:sldId id="569" r:id="rId84"/>
    <p:sldId id="570" r:id="rId85"/>
    <p:sldId id="571" r:id="rId86"/>
    <p:sldId id="572" r:id="rId87"/>
    <p:sldId id="573" r:id="rId88"/>
    <p:sldId id="574" r:id="rId89"/>
    <p:sldId id="575" r:id="rId90"/>
    <p:sldId id="576" r:id="rId91"/>
    <p:sldId id="577" r:id="rId92"/>
    <p:sldId id="578" r:id="rId93"/>
    <p:sldId id="579" r:id="rId94"/>
    <p:sldId id="580" r:id="rId95"/>
    <p:sldId id="581" r:id="rId96"/>
    <p:sldId id="582" r:id="rId97"/>
    <p:sldId id="583" r:id="rId98"/>
    <p:sldId id="584" r:id="rId99"/>
    <p:sldId id="585" r:id="rId100"/>
    <p:sldId id="586" r:id="rId101"/>
    <p:sldId id="587" r:id="rId102"/>
    <p:sldId id="588" r:id="rId103"/>
    <p:sldId id="489" r:id="rId104"/>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337"/>
    <a:srgbClr val="043817"/>
    <a:srgbClr val="1A5425"/>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585" autoAdjust="0"/>
  </p:normalViewPr>
  <p:slideViewPr>
    <p:cSldViewPr snapToGrid="0">
      <p:cViewPr varScale="1">
        <p:scale>
          <a:sx n="43" d="100"/>
          <a:sy n="43" d="100"/>
        </p:scale>
        <p:origin x="-852" y="-108"/>
      </p:cViewPr>
      <p:guideLst>
        <p:guide orient="horz" pos="2880"/>
        <p:guide pos="216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heme" Target="theme/theme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600" b="1" i="0">
                <a:solidFill>
                  <a:srgbClr val="040405"/>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sz="3300" b="0" i="0">
                <a:solidFill>
                  <a:schemeClr val="tx1"/>
                </a:solidFill>
                <a:latin typeface="Verdana"/>
                <a:cs typeface="Verdan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600" b="1" i="0">
                <a:solidFill>
                  <a:srgbClr val="040405"/>
                </a:solidFill>
                <a:latin typeface="Trebuchet MS"/>
                <a:cs typeface="Trebuchet MS"/>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1/7/2025</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7600" b="1" i="0">
                <a:solidFill>
                  <a:srgbClr val="040405"/>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DFAFA"/>
          </a:solidFill>
        </p:spPr>
        <p:txBody>
          <a:bodyPr wrap="square" lIns="0" tIns="0" rIns="0" bIns="0" rtlCol="0"/>
          <a:lstStyle/>
          <a:p>
            <a:endParaRPr dirty="0"/>
          </a:p>
        </p:txBody>
      </p:sp>
      <p:sp>
        <p:nvSpPr>
          <p:cNvPr id="2" name="Holder 2"/>
          <p:cNvSpPr>
            <a:spLocks noGrp="1"/>
          </p:cNvSpPr>
          <p:nvPr>
            <p:ph type="title"/>
          </p:nvPr>
        </p:nvSpPr>
        <p:spPr>
          <a:xfrm>
            <a:off x="615949" y="1896726"/>
            <a:ext cx="8041640" cy="3093720"/>
          </a:xfrm>
          <a:prstGeom prst="rect">
            <a:avLst/>
          </a:prstGeom>
        </p:spPr>
        <p:txBody>
          <a:bodyPr wrap="square" lIns="0" tIns="0" rIns="0" bIns="0">
            <a:spAutoFit/>
          </a:bodyPr>
          <a:lstStyle>
            <a:lvl1pPr>
              <a:defRPr sz="7600" b="1" i="0">
                <a:solidFill>
                  <a:srgbClr val="040405"/>
                </a:solidFill>
                <a:latin typeface="Trebuchet MS"/>
                <a:cs typeface="Trebuchet MS"/>
              </a:defRPr>
            </a:lvl1pPr>
          </a:lstStyle>
          <a:p>
            <a:endParaRPr/>
          </a:p>
        </p:txBody>
      </p:sp>
      <p:sp>
        <p:nvSpPr>
          <p:cNvPr id="3" name="Holder 3"/>
          <p:cNvSpPr>
            <a:spLocks noGrp="1"/>
          </p:cNvSpPr>
          <p:nvPr>
            <p:ph type="body" idx="1"/>
          </p:nvPr>
        </p:nvSpPr>
        <p:spPr>
          <a:xfrm>
            <a:off x="496907" y="3378917"/>
            <a:ext cx="17294185" cy="4368800"/>
          </a:xfrm>
          <a:prstGeom prst="rect">
            <a:avLst/>
          </a:prstGeom>
        </p:spPr>
        <p:txBody>
          <a:bodyPr wrap="square" lIns="0" tIns="0" rIns="0" bIns="0">
            <a:spAutoFit/>
          </a:bodyPr>
          <a:lstStyle>
            <a:lvl1pPr>
              <a:defRPr sz="3300" b="0" i="0">
                <a:solidFill>
                  <a:schemeClr val="tx1"/>
                </a:solidFill>
                <a:latin typeface="Verdana"/>
                <a:cs typeface="Verdana"/>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1/7/2025</a:t>
            </a:fld>
            <a:endParaRPr lang="en-US" dirty="0"/>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8.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8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8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9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700720" y="8669447"/>
            <a:ext cx="2587278" cy="1617551"/>
          </a:xfrm>
          <a:prstGeom prst="rect">
            <a:avLst/>
          </a:prstGeom>
        </p:spPr>
      </p:pic>
      <p:pic>
        <p:nvPicPr>
          <p:cNvPr id="3" name="object 3"/>
          <p:cNvPicPr/>
          <p:nvPr/>
        </p:nvPicPr>
        <p:blipFill>
          <a:blip r:embed="rId3" cstate="print"/>
          <a:stretch>
            <a:fillRect/>
          </a:stretch>
        </p:blipFill>
        <p:spPr>
          <a:xfrm>
            <a:off x="0" y="0"/>
            <a:ext cx="17358127" cy="8511661"/>
          </a:xfrm>
          <a:prstGeom prst="rect">
            <a:avLst/>
          </a:prstGeom>
        </p:spPr>
      </p:pic>
      <p:sp>
        <p:nvSpPr>
          <p:cNvPr id="4" name="object 4"/>
          <p:cNvSpPr txBox="1">
            <a:spLocks noGrp="1"/>
          </p:cNvSpPr>
          <p:nvPr>
            <p:ph type="title"/>
          </p:nvPr>
        </p:nvSpPr>
        <p:spPr>
          <a:xfrm>
            <a:off x="3662584" y="2747556"/>
            <a:ext cx="13112150" cy="1120178"/>
          </a:xfrm>
          <a:prstGeom prst="rect">
            <a:avLst/>
          </a:prstGeom>
        </p:spPr>
        <p:txBody>
          <a:bodyPr vert="horz" wrap="square" lIns="0" tIns="12065" rIns="0" bIns="0" rtlCol="0" anchor="t">
            <a:spAutoFit/>
          </a:bodyPr>
          <a:lstStyle/>
          <a:p>
            <a:pPr marL="12700" algn="ctr">
              <a:lnSpc>
                <a:spcPct val="100000"/>
              </a:lnSpc>
              <a:spcBef>
                <a:spcPts val="95"/>
              </a:spcBef>
              <a:tabLst>
                <a:tab pos="4612005" algn="l"/>
              </a:tabLst>
            </a:pPr>
            <a:r>
              <a:rPr lang="en-US" sz="6950" spc="110" dirty="0">
                <a:solidFill>
                  <a:srgbClr val="000000"/>
                </a:solidFill>
                <a:latin typeface="Arial"/>
                <a:cs typeface="Arial"/>
              </a:rPr>
              <a:t> </a:t>
            </a:r>
          </a:p>
        </p:txBody>
      </p:sp>
      <p:sp>
        <p:nvSpPr>
          <p:cNvPr id="8" name="TextBox 7">
            <a:extLst>
              <a:ext uri="{FF2B5EF4-FFF2-40B4-BE49-F238E27FC236}">
                <a16:creationId xmlns:a16="http://schemas.microsoft.com/office/drawing/2014/main" xmlns="" id="{E29CA393-219F-76B6-FFDA-0A73F4DA1162}"/>
              </a:ext>
            </a:extLst>
          </p:cNvPr>
          <p:cNvSpPr txBox="1"/>
          <p:nvPr/>
        </p:nvSpPr>
        <p:spPr>
          <a:xfrm>
            <a:off x="7573992" y="4719752"/>
            <a:ext cx="8126728" cy="5170646"/>
          </a:xfrm>
          <a:prstGeom prst="rect">
            <a:avLst/>
          </a:prstGeom>
          <a:noFill/>
        </p:spPr>
        <p:txBody>
          <a:bodyPr wrap="square">
            <a:spAutoFit/>
          </a:bodyPr>
          <a:lstStyle/>
          <a:p>
            <a:pPr algn="ctr"/>
            <a:r>
              <a:rPr lang="en-US" sz="6600" b="1" dirty="0">
                <a:solidFill>
                  <a:schemeClr val="bg1"/>
                </a:solidFill>
              </a:rPr>
              <a:t>Basics of Digital Forensic and Cyber Security</a:t>
            </a:r>
            <a:endParaRPr lang="en-US" sz="6600" b="1" dirty="0">
              <a:solidFill>
                <a:schemeClr val="bg1"/>
              </a:solidFill>
            </a:endParaRPr>
          </a:p>
          <a:p>
            <a:r>
              <a:rPr lang="en-US" sz="6600" dirty="0"/>
              <a:t/>
            </a:r>
            <a:br>
              <a:rPr lang="en-US" sz="6600" dirty="0"/>
            </a:br>
            <a:endParaRPr lang="en-GB" sz="6600" b="1" dirty="0">
              <a:solidFill>
                <a:schemeClr val="bg1"/>
              </a:solidFill>
            </a:endParaRPr>
          </a:p>
        </p:txBody>
      </p:sp>
      <p:grpSp>
        <p:nvGrpSpPr>
          <p:cNvPr id="5" name="object 8">
            <a:extLst>
              <a:ext uri="{FF2B5EF4-FFF2-40B4-BE49-F238E27FC236}">
                <a16:creationId xmlns:a16="http://schemas.microsoft.com/office/drawing/2014/main" xmlns="" id="{3C68C95B-EE02-4EAE-F548-634CFEEF13C1}"/>
              </a:ext>
            </a:extLst>
          </p:cNvPr>
          <p:cNvGrpSpPr/>
          <p:nvPr/>
        </p:nvGrpSpPr>
        <p:grpSpPr>
          <a:xfrm>
            <a:off x="0" y="0"/>
            <a:ext cx="4055745" cy="10287000"/>
            <a:chOff x="0" y="0"/>
            <a:chExt cx="4055745" cy="10287000"/>
          </a:xfrm>
        </p:grpSpPr>
        <p:sp>
          <p:nvSpPr>
            <p:cNvPr id="6" name="object 9">
              <a:extLst>
                <a:ext uri="{FF2B5EF4-FFF2-40B4-BE49-F238E27FC236}">
                  <a16:creationId xmlns:a16="http://schemas.microsoft.com/office/drawing/2014/main" xmlns="" id="{6644FB53-07D5-A47B-C491-77F5CD38DDA0}"/>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dirty="0"/>
            </a:p>
          </p:txBody>
        </p:sp>
        <p:sp>
          <p:nvSpPr>
            <p:cNvPr id="7" name="object 10">
              <a:extLst>
                <a:ext uri="{FF2B5EF4-FFF2-40B4-BE49-F238E27FC236}">
                  <a16:creationId xmlns:a16="http://schemas.microsoft.com/office/drawing/2014/main" xmlns="" id="{6396E911-148A-B963-E860-4568D155C1CB}"/>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dirty="0"/>
            </a:p>
          </p:txBody>
        </p:sp>
        <p:sp>
          <p:nvSpPr>
            <p:cNvPr id="9" name="object 11">
              <a:extLst>
                <a:ext uri="{FF2B5EF4-FFF2-40B4-BE49-F238E27FC236}">
                  <a16:creationId xmlns:a16="http://schemas.microsoft.com/office/drawing/2014/main" xmlns="" id="{08989487-0A8E-014C-E337-630155885A04}"/>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dirty="0"/>
            </a:p>
          </p:txBody>
        </p:sp>
        <p:pic>
          <p:nvPicPr>
            <p:cNvPr id="10" name="object 12">
              <a:extLst>
                <a:ext uri="{FF2B5EF4-FFF2-40B4-BE49-F238E27FC236}">
                  <a16:creationId xmlns:a16="http://schemas.microsoft.com/office/drawing/2014/main" xmlns="" id="{E9B8D35E-4CBB-2964-3C21-42424A844BB8}"/>
                </a:ext>
              </a:extLst>
            </p:cNvPr>
            <p:cNvPicPr/>
            <p:nvPr/>
          </p:nvPicPr>
          <p:blipFill>
            <a:blip r:embed="rId4" cstate="print"/>
            <a:stretch>
              <a:fillRect/>
            </a:stretch>
          </p:blipFill>
          <p:spPr>
            <a:xfrm>
              <a:off x="1578758" y="0"/>
              <a:ext cx="2476499" cy="2314482"/>
            </a:xfrm>
            <a:prstGeom prst="rect">
              <a:avLst/>
            </a:prstGeom>
          </p:spPr>
        </p:pic>
      </p:grpSp>
      <p:grpSp>
        <p:nvGrpSpPr>
          <p:cNvPr id="11" name="object 8">
            <a:extLst>
              <a:ext uri="{FF2B5EF4-FFF2-40B4-BE49-F238E27FC236}">
                <a16:creationId xmlns:a16="http://schemas.microsoft.com/office/drawing/2014/main" xmlns="" id="{55BF40F6-AE5B-BECC-1BEF-717AD4CB2C20}"/>
              </a:ext>
            </a:extLst>
          </p:cNvPr>
          <p:cNvGrpSpPr/>
          <p:nvPr/>
        </p:nvGrpSpPr>
        <p:grpSpPr>
          <a:xfrm>
            <a:off x="118959" y="0"/>
            <a:ext cx="4055745" cy="10287000"/>
            <a:chOff x="0" y="0"/>
            <a:chExt cx="4055745" cy="10287000"/>
          </a:xfrm>
        </p:grpSpPr>
        <p:sp>
          <p:nvSpPr>
            <p:cNvPr id="12" name="object 9">
              <a:extLst>
                <a:ext uri="{FF2B5EF4-FFF2-40B4-BE49-F238E27FC236}">
                  <a16:creationId xmlns:a16="http://schemas.microsoft.com/office/drawing/2014/main" xmlns="" id="{8C9E9220-7D0D-AF67-8FB8-90E2A284ED6A}"/>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1B5738"/>
            </a:solidFill>
          </p:spPr>
          <p:txBody>
            <a:bodyPr wrap="square" lIns="0" tIns="0" rIns="0" bIns="0" rtlCol="0"/>
            <a:lstStyle/>
            <a:p>
              <a:endParaRPr dirty="0"/>
            </a:p>
          </p:txBody>
        </p:sp>
        <p:sp>
          <p:nvSpPr>
            <p:cNvPr id="13" name="object 10">
              <a:extLst>
                <a:ext uri="{FF2B5EF4-FFF2-40B4-BE49-F238E27FC236}">
                  <a16:creationId xmlns:a16="http://schemas.microsoft.com/office/drawing/2014/main" xmlns="" id="{72E44CD7-FD3B-AC89-90C3-2DA0D5D0DAB6}"/>
                </a:ext>
              </a:extLst>
            </p:cNvPr>
            <p:cNvSpPr/>
            <p:nvPr/>
          </p:nvSpPr>
          <p:spPr>
            <a:xfrm>
              <a:off x="1227773" y="4163621"/>
              <a:ext cx="110489" cy="2819400"/>
            </a:xfrm>
            <a:custGeom>
              <a:avLst/>
              <a:gdLst/>
              <a:ahLst/>
              <a:cxnLst/>
              <a:rect l="l" t="t" r="r" b="b"/>
              <a:pathLst>
                <a:path w="110490" h="2819400">
                  <a:moveTo>
                    <a:pt x="110236" y="2819206"/>
                  </a:moveTo>
                  <a:lnTo>
                    <a:pt x="0" y="2819206"/>
                  </a:lnTo>
                  <a:lnTo>
                    <a:pt x="0" y="0"/>
                  </a:lnTo>
                  <a:lnTo>
                    <a:pt x="110236" y="0"/>
                  </a:lnTo>
                  <a:lnTo>
                    <a:pt x="110236" y="2819206"/>
                  </a:lnTo>
                  <a:close/>
                </a:path>
              </a:pathLst>
            </a:custGeom>
            <a:solidFill>
              <a:srgbClr val="FFFFFF"/>
            </a:solidFill>
          </p:spPr>
          <p:txBody>
            <a:bodyPr wrap="square" lIns="0" tIns="0" rIns="0" bIns="0" rtlCol="0"/>
            <a:lstStyle/>
            <a:p>
              <a:endParaRPr dirty="0"/>
            </a:p>
          </p:txBody>
        </p:sp>
        <p:sp>
          <p:nvSpPr>
            <p:cNvPr id="14" name="object 11">
              <a:extLst>
                <a:ext uri="{FF2B5EF4-FFF2-40B4-BE49-F238E27FC236}">
                  <a16:creationId xmlns:a16="http://schemas.microsoft.com/office/drawing/2014/main" xmlns="" id="{A6F2DACE-278E-8956-80F4-AE5C26A05CD6}"/>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DFAFA"/>
            </a:solidFill>
          </p:spPr>
          <p:txBody>
            <a:bodyPr wrap="square" lIns="0" tIns="0" rIns="0" bIns="0" rtlCol="0"/>
            <a:lstStyle/>
            <a:p>
              <a:endParaRPr dirty="0"/>
            </a:p>
          </p:txBody>
        </p:sp>
        <p:pic>
          <p:nvPicPr>
            <p:cNvPr id="15" name="object 12">
              <a:extLst>
                <a:ext uri="{FF2B5EF4-FFF2-40B4-BE49-F238E27FC236}">
                  <a16:creationId xmlns:a16="http://schemas.microsoft.com/office/drawing/2014/main" xmlns="" id="{080425B6-F5AD-CADB-02F7-9E82D8061DAC}"/>
                </a:ext>
              </a:extLst>
            </p:cNvPr>
            <p:cNvPicPr/>
            <p:nvPr/>
          </p:nvPicPr>
          <p:blipFill>
            <a:blip r:embed="rId4" cstate="print"/>
            <a:stretch>
              <a:fillRect/>
            </a:stretch>
          </p:blipFill>
          <p:spPr>
            <a:xfrm>
              <a:off x="1578758" y="0"/>
              <a:ext cx="2476499" cy="2314482"/>
            </a:xfrm>
            <a:prstGeom prst="rect">
              <a:avLst/>
            </a:prstGeom>
          </p:spPr>
        </p:pic>
      </p:grpSp>
    </p:spTree>
    <p:extLst>
      <p:ext uri="{BB962C8B-B14F-4D97-AF65-F5344CB8AC3E}">
        <p14:creationId xmlns:p14="http://schemas.microsoft.com/office/powerpoint/2010/main" val="16189775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766658" y="1364951"/>
            <a:ext cx="12242975" cy="1232048"/>
          </a:xfrm>
          <a:prstGeom prst="rect">
            <a:avLst/>
          </a:prstGeom>
        </p:spPr>
        <p:txBody>
          <a:bodyPr vert="horz" lIns="91440" tIns="45720" rIns="91440" bIns="45720" rtlCol="0" anchor="b">
            <a:normAutofit/>
          </a:bodyPr>
          <a:lstStyle/>
          <a:p>
            <a:pPr algn="ctr" rtl="0"/>
            <a:r>
              <a:rPr lang="en-IN" sz="6600" dirty="0">
                <a:latin typeface="+mn-lt"/>
              </a:rPr>
              <a:t>Different Cybercrimes</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2004431" y="8862646"/>
            <a:ext cx="6283569" cy="137910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3560912"/>
            <a:ext cx="17246354" cy="1938992"/>
          </a:xfrm>
          <a:prstGeom prst="rect">
            <a:avLst/>
          </a:prstGeom>
          <a:noFill/>
        </p:spPr>
        <p:txBody>
          <a:bodyPr wrap="square">
            <a:spAutoFit/>
          </a:bodyPr>
          <a:lstStyle/>
          <a:p>
            <a:r>
              <a:rPr lang="en-US" sz="4000" dirty="0"/>
              <a:t/>
            </a:r>
            <a:br>
              <a:rPr lang="en-US" sz="4000" dirty="0"/>
            </a:br>
            <a:r>
              <a:rPr lang="en-US" sz="4000" dirty="0" smtClean="0"/>
              <a:t/>
            </a:r>
            <a:br>
              <a:rPr lang="en-US" sz="4000" dirty="0" smtClean="0"/>
            </a:br>
            <a:endParaRPr lang="en-US" sz="4000" dirty="0"/>
          </a:p>
        </p:txBody>
      </p:sp>
      <p:sp>
        <p:nvSpPr>
          <p:cNvPr id="7" name="Rectangle 1"/>
          <p:cNvSpPr>
            <a:spLocks noChangeArrowheads="1"/>
          </p:cNvSpPr>
          <p:nvPr/>
        </p:nvSpPr>
        <p:spPr bwMode="auto">
          <a:xfrm>
            <a:off x="3886200" y="340360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465450464"/>
              </p:ext>
            </p:extLst>
          </p:nvPr>
        </p:nvGraphicFramePr>
        <p:xfrm>
          <a:off x="518538" y="2697022"/>
          <a:ext cx="17246354" cy="5263533"/>
        </p:xfrm>
        <a:graphic>
          <a:graphicData uri="http://schemas.openxmlformats.org/drawingml/2006/table">
            <a:tbl>
              <a:tblPr>
                <a:tableStyleId>{0505E3EF-67EA-436B-97B2-0124C06EBD24}</a:tableStyleId>
              </a:tblPr>
              <a:tblGrid>
                <a:gridCol w="3702342"/>
                <a:gridCol w="13544012"/>
              </a:tblGrid>
              <a:tr h="523307">
                <a:tc>
                  <a:txBody>
                    <a:bodyPr/>
                    <a:lstStyle/>
                    <a:p>
                      <a:pPr rtl="0" fontAlgn="t">
                        <a:spcBef>
                          <a:spcPts val="0"/>
                        </a:spcBef>
                        <a:spcAft>
                          <a:spcPts val="0"/>
                        </a:spcAft>
                      </a:pPr>
                      <a:r>
                        <a:rPr lang="en-IN" sz="3600" b="1" u="none" strike="noStrike" dirty="0">
                          <a:effectLst/>
                        </a:rPr>
                        <a:t>Cyber Crime </a:t>
                      </a:r>
                      <a:endParaRPr lang="en-IN" sz="3600" b="1" dirty="0">
                        <a:effectLst/>
                      </a:endParaRPr>
                    </a:p>
                  </a:txBody>
                  <a:tcPr marL="95250" marR="95250" marT="47625" marB="47625"/>
                </a:tc>
                <a:tc>
                  <a:txBody>
                    <a:bodyPr/>
                    <a:lstStyle/>
                    <a:p>
                      <a:pPr rtl="0" fontAlgn="t">
                        <a:spcBef>
                          <a:spcPts val="0"/>
                        </a:spcBef>
                        <a:spcAft>
                          <a:spcPts val="0"/>
                        </a:spcAft>
                      </a:pPr>
                      <a:r>
                        <a:rPr lang="en-IN" sz="3600" b="1" u="none" strike="noStrike" dirty="0">
                          <a:effectLst/>
                        </a:rPr>
                        <a:t>Description</a:t>
                      </a:r>
                      <a:endParaRPr lang="en-IN" sz="3600" b="1" dirty="0">
                        <a:effectLst/>
                      </a:endParaRPr>
                    </a:p>
                  </a:txBody>
                  <a:tcPr marL="95250" marR="95250" marT="47625" marB="47625"/>
                </a:tc>
              </a:tr>
              <a:tr h="1137303">
                <a:tc>
                  <a:txBody>
                    <a:bodyPr/>
                    <a:lstStyle/>
                    <a:p>
                      <a:pPr rtl="0" fontAlgn="t">
                        <a:spcBef>
                          <a:spcPts val="0"/>
                        </a:spcBef>
                        <a:spcAft>
                          <a:spcPts val="0"/>
                        </a:spcAft>
                      </a:pPr>
                      <a:r>
                        <a:rPr lang="en-IN" sz="2400" b="0" i="0" u="none" strike="noStrike">
                          <a:solidFill>
                            <a:srgbClr val="000000"/>
                          </a:solidFill>
                          <a:effectLst/>
                          <a:latin typeface="Arial"/>
                        </a:rPr>
                        <a:t>Impersonation and Identity theft</a:t>
                      </a:r>
                      <a:endParaRPr lang="en-IN" sz="2400">
                        <a:effectLst/>
                      </a:endParaRPr>
                    </a:p>
                  </a:txBody>
                  <a:tcPr marL="95250" marR="95250" marT="47625" marB="47625"/>
                </a:tc>
                <a:tc>
                  <a:txBody>
                    <a:bodyPr/>
                    <a:lstStyle/>
                    <a:p>
                      <a:pPr rtl="0" fontAlgn="t">
                        <a:spcBef>
                          <a:spcPts val="0"/>
                        </a:spcBef>
                        <a:spcAft>
                          <a:spcPts val="0"/>
                        </a:spcAft>
                      </a:pPr>
                      <a:r>
                        <a:rPr lang="en-US" sz="2400" b="0" i="0" u="none" strike="noStrike">
                          <a:solidFill>
                            <a:srgbClr val="000000"/>
                          </a:solidFill>
                          <a:effectLst/>
                          <a:latin typeface="Arial"/>
                        </a:rPr>
                        <a:t>An act of fraudulently or dishonestly making use of the electronic signature, password or any other unique identification feature of any other person.</a:t>
                      </a:r>
                      <a:endParaRPr lang="en-US" sz="2400">
                        <a:effectLst/>
                      </a:endParaRPr>
                    </a:p>
                  </a:txBody>
                  <a:tcPr marL="95250" marR="95250" marT="47625" marB="47625"/>
                </a:tc>
              </a:tr>
              <a:tr h="900681">
                <a:tc>
                  <a:txBody>
                    <a:bodyPr/>
                    <a:lstStyle/>
                    <a:p>
                      <a:pPr rtl="0" fontAlgn="t">
                        <a:spcBef>
                          <a:spcPts val="0"/>
                        </a:spcBef>
                        <a:spcAft>
                          <a:spcPts val="0"/>
                        </a:spcAft>
                      </a:pPr>
                      <a:r>
                        <a:rPr lang="en-IN" sz="2400" b="0" i="0" u="none" strike="noStrike">
                          <a:solidFill>
                            <a:srgbClr val="000000"/>
                          </a:solidFill>
                          <a:effectLst/>
                          <a:latin typeface="Arial"/>
                        </a:rPr>
                        <a:t>Ransomware</a:t>
                      </a:r>
                      <a:endParaRPr lang="en-IN" sz="2400">
                        <a:effectLst/>
                      </a:endParaRPr>
                    </a:p>
                  </a:txBody>
                  <a:tcPr marL="95250" marR="95250" marT="47625" marB="47625"/>
                </a:tc>
                <a:tc>
                  <a:txBody>
                    <a:bodyPr/>
                    <a:lstStyle/>
                    <a:p>
                      <a:pPr rtl="0" fontAlgn="t">
                        <a:spcBef>
                          <a:spcPts val="0"/>
                        </a:spcBef>
                        <a:spcAft>
                          <a:spcPts val="0"/>
                        </a:spcAft>
                      </a:pPr>
                      <a:r>
                        <a:rPr lang="en-US" sz="2400" b="0" i="0" u="none" strike="noStrike">
                          <a:solidFill>
                            <a:srgbClr val="000000"/>
                          </a:solidFill>
                          <a:effectLst/>
                          <a:latin typeface="Arial"/>
                        </a:rPr>
                        <a:t>An attack that involves encrypting data on the target system holding data as a hostage and demanding a ransom in exchange for letting the user have access to the data again by decrypting it after paying ransom.</a:t>
                      </a:r>
                      <a:endParaRPr lang="en-US" sz="2400">
                        <a:effectLst/>
                      </a:endParaRPr>
                    </a:p>
                  </a:txBody>
                  <a:tcPr marL="95250" marR="95250" marT="47625" marB="47625"/>
                </a:tc>
              </a:tr>
              <a:tr h="907066">
                <a:tc>
                  <a:txBody>
                    <a:bodyPr/>
                    <a:lstStyle/>
                    <a:p>
                      <a:pPr rtl="0" fontAlgn="t">
                        <a:spcBef>
                          <a:spcPts val="0"/>
                        </a:spcBef>
                        <a:spcAft>
                          <a:spcPts val="0"/>
                        </a:spcAft>
                      </a:pPr>
                      <a:r>
                        <a:rPr lang="en-IN" sz="2400" b="0" i="0" u="none" strike="noStrike">
                          <a:solidFill>
                            <a:srgbClr val="000000"/>
                          </a:solidFill>
                          <a:effectLst/>
                          <a:latin typeface="Arial"/>
                        </a:rPr>
                        <a:t>Advanced Persistent Threats (APTs):</a:t>
                      </a:r>
                      <a:endParaRPr lang="en-IN" sz="2400">
                        <a:effectLst/>
                      </a:endParaRPr>
                    </a:p>
                  </a:txBody>
                  <a:tcPr marL="95250" marR="95250" marT="47625" marB="47625"/>
                </a:tc>
                <a:tc>
                  <a:txBody>
                    <a:bodyPr/>
                    <a:lstStyle/>
                    <a:p>
                      <a:pPr rtl="0" fontAlgn="base">
                        <a:spcBef>
                          <a:spcPts val="0"/>
                        </a:spcBef>
                        <a:spcAft>
                          <a:spcPts val="0"/>
                        </a:spcAft>
                        <a:buFont typeface="Arial"/>
                        <a:buChar char="•"/>
                      </a:pPr>
                      <a:r>
                        <a:rPr lang="en-US" sz="2400" b="0" i="0" u="none" strike="noStrike" dirty="0">
                          <a:solidFill>
                            <a:srgbClr val="000000"/>
                          </a:solidFill>
                          <a:effectLst/>
                          <a:latin typeface="Arial"/>
                        </a:rPr>
                        <a:t>An attack that focuses on stealing information from the victim machine</a:t>
                      </a:r>
                    </a:p>
                    <a:p>
                      <a:pPr rtl="0" fontAlgn="base">
                        <a:spcBef>
                          <a:spcPts val="0"/>
                        </a:spcBef>
                        <a:spcAft>
                          <a:spcPts val="0"/>
                        </a:spcAft>
                        <a:buFont typeface="Arial"/>
                        <a:buChar char="•"/>
                      </a:pPr>
                      <a:r>
                        <a:rPr lang="en-US" sz="2400" b="0" i="0" u="none" strike="noStrike" dirty="0">
                          <a:solidFill>
                            <a:srgbClr val="000000"/>
                          </a:solidFill>
                          <a:effectLst/>
                          <a:latin typeface="Arial"/>
                        </a:rPr>
                        <a:t>without its user being aware of it.</a:t>
                      </a:r>
                    </a:p>
                    <a:p>
                      <a:pPr rtl="0" fontAlgn="base">
                        <a:spcBef>
                          <a:spcPts val="0"/>
                        </a:spcBef>
                        <a:spcAft>
                          <a:spcPts val="0"/>
                        </a:spcAft>
                        <a:buFont typeface="Arial"/>
                        <a:buChar char="•"/>
                      </a:pPr>
                      <a:r>
                        <a:rPr lang="en-US" sz="2400" b="0" i="0" u="none" strike="noStrike" dirty="0">
                          <a:solidFill>
                            <a:srgbClr val="000000"/>
                          </a:solidFill>
                          <a:effectLst/>
                          <a:latin typeface="Arial"/>
                        </a:rPr>
                        <a:t>APT attacks are slow in nature, so their effect on computer performance and Internet connections is negligible</a:t>
                      </a:r>
                    </a:p>
                    <a:p>
                      <a:pPr rtl="0" fontAlgn="base">
                        <a:spcBef>
                          <a:spcPts val="0"/>
                        </a:spcBef>
                        <a:spcAft>
                          <a:spcPts val="0"/>
                        </a:spcAft>
                        <a:buFont typeface="Arial"/>
                        <a:buChar char="•"/>
                      </a:pPr>
                      <a:r>
                        <a:rPr lang="en-US" sz="2400" b="0" i="0" u="none" strike="noStrike" dirty="0">
                          <a:solidFill>
                            <a:srgbClr val="000000"/>
                          </a:solidFill>
                          <a:effectLst/>
                          <a:latin typeface="Arial"/>
                        </a:rPr>
                        <a:t>APTs exploit vulnerabilities in the applications running on computers, operating systems, and embedded systems</a:t>
                      </a:r>
                    </a:p>
                  </a:txBody>
                  <a:tcPr marL="95250" marR="95250" marT="47625" marB="47625"/>
                </a:tc>
              </a:tr>
            </a:tbl>
          </a:graphicData>
        </a:graphic>
      </p:graphicFrame>
      <p:sp>
        <p:nvSpPr>
          <p:cNvPr id="9" name="Rectangle 1"/>
          <p:cNvSpPr>
            <a:spLocks noChangeArrowheads="1"/>
          </p:cNvSpPr>
          <p:nvPr/>
        </p:nvSpPr>
        <p:spPr bwMode="auto">
          <a:xfrm>
            <a:off x="3886200" y="35401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11888544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3044" y="860160"/>
            <a:ext cx="17053645" cy="1232048"/>
          </a:xfrm>
          <a:prstGeom prst="rect">
            <a:avLst/>
          </a:prstGeom>
        </p:spPr>
        <p:txBody>
          <a:bodyPr vert="horz" lIns="91440" tIns="45720" rIns="91440" bIns="45720" rtlCol="0" anchor="b">
            <a:normAutofit/>
          </a:bodyPr>
          <a:lstStyle/>
          <a:p>
            <a:pPr algn="ctr" rtl="0"/>
            <a:r>
              <a:rPr lang="en-US" sz="4800" dirty="0">
                <a:latin typeface="+mn-lt"/>
              </a:rPr>
              <a:t>Digital Evidence</a:t>
            </a:r>
          </a:p>
        </p:txBody>
      </p:sp>
      <p:pic>
        <p:nvPicPr>
          <p:cNvPr id="5" name="object 5"/>
          <p:cNvPicPr/>
          <p:nvPr/>
        </p:nvPicPr>
        <p:blipFill>
          <a:blip r:embed="rId2" cstate="print"/>
          <a:stretch>
            <a:fillRect/>
          </a:stretch>
        </p:blipFill>
        <p:spPr>
          <a:xfrm>
            <a:off x="15123919" y="0"/>
            <a:ext cx="3159508"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396062" y="2764396"/>
            <a:ext cx="17133655" cy="3416320"/>
          </a:xfrm>
          <a:prstGeom prst="rect">
            <a:avLst/>
          </a:prstGeom>
          <a:noFill/>
        </p:spPr>
        <p:txBody>
          <a:bodyPr wrap="square">
            <a:spAutoFit/>
          </a:bodyPr>
          <a:lstStyle/>
          <a:p>
            <a:pPr marL="571500" indent="-571500" fontAlgn="base">
              <a:buFont typeface="Wingdings" pitchFamily="2" charset="2"/>
              <a:buChar char="Ø"/>
            </a:pPr>
            <a:r>
              <a:rPr lang="en-US" sz="3600" dirty="0"/>
              <a:t>Any electronic data that can be used to prove or disprove a fact in a legal proceeding</a:t>
            </a:r>
            <a:r>
              <a:rPr lang="en-US" sz="3600" dirty="0" smtClean="0"/>
              <a:t>.</a:t>
            </a:r>
          </a:p>
          <a:p>
            <a:pPr fontAlgn="base"/>
            <a:r>
              <a:rPr lang="en-US" sz="3600" dirty="0"/>
              <a:t> </a:t>
            </a:r>
          </a:p>
          <a:p>
            <a:pPr marL="571500" indent="-571500" fontAlgn="base">
              <a:buFont typeface="Wingdings" pitchFamily="2" charset="2"/>
              <a:buChar char="Ø"/>
            </a:pPr>
            <a:r>
              <a:rPr lang="en-US" sz="3600" dirty="0"/>
              <a:t>Can include emails, text messages, financial records, and other electronic documents.</a:t>
            </a:r>
          </a:p>
          <a:p>
            <a:r>
              <a:rPr lang="en-US" sz="3600" dirty="0"/>
              <a:t/>
            </a:r>
            <a:br>
              <a:rPr lang="en-US" sz="3600" dirty="0"/>
            </a:br>
            <a:r>
              <a:rPr lang="en-US" sz="3600" dirty="0"/>
              <a:t/>
            </a:r>
            <a:br>
              <a:rPr lang="en-US" sz="3600" dirty="0"/>
            </a:br>
            <a:endParaRPr lang="en-US" sz="3600" dirty="0"/>
          </a:p>
        </p:txBody>
      </p:sp>
    </p:spTree>
    <p:extLst>
      <p:ext uri="{BB962C8B-B14F-4D97-AF65-F5344CB8AC3E}">
        <p14:creationId xmlns:p14="http://schemas.microsoft.com/office/powerpoint/2010/main" val="46229236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3044" y="860160"/>
            <a:ext cx="17053645" cy="1232048"/>
          </a:xfrm>
          <a:prstGeom prst="rect">
            <a:avLst/>
          </a:prstGeom>
        </p:spPr>
        <p:txBody>
          <a:bodyPr vert="horz" lIns="91440" tIns="45720" rIns="91440" bIns="45720" rtlCol="0" anchor="b">
            <a:normAutofit/>
          </a:bodyPr>
          <a:lstStyle/>
          <a:p>
            <a:pPr algn="ctr" rtl="0"/>
            <a:r>
              <a:rPr lang="en-US" sz="4800" dirty="0">
                <a:latin typeface="+mn-lt"/>
              </a:rPr>
              <a:t>Usage of Digital Evidence</a:t>
            </a:r>
          </a:p>
        </p:txBody>
      </p:sp>
      <p:pic>
        <p:nvPicPr>
          <p:cNvPr id="5" name="object 5"/>
          <p:cNvPicPr/>
          <p:nvPr/>
        </p:nvPicPr>
        <p:blipFill>
          <a:blip r:embed="rId2" cstate="print"/>
          <a:stretch>
            <a:fillRect/>
          </a:stretch>
        </p:blipFill>
        <p:spPr>
          <a:xfrm>
            <a:off x="15123919" y="0"/>
            <a:ext cx="3159508"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396062" y="2764396"/>
            <a:ext cx="17133655" cy="3970318"/>
          </a:xfrm>
          <a:prstGeom prst="rect">
            <a:avLst/>
          </a:prstGeom>
          <a:noFill/>
        </p:spPr>
        <p:txBody>
          <a:bodyPr wrap="square">
            <a:spAutoFit/>
          </a:bodyPr>
          <a:lstStyle/>
          <a:p>
            <a:pPr marL="571500" indent="-571500" fontAlgn="base">
              <a:buFont typeface="Wingdings" pitchFamily="2" charset="2"/>
              <a:buChar char="Ø"/>
            </a:pPr>
            <a:r>
              <a:rPr lang="en-US" sz="3600" dirty="0"/>
              <a:t>Trace the movement of money</a:t>
            </a:r>
          </a:p>
          <a:p>
            <a:pPr marL="571500" indent="-571500" fontAlgn="base">
              <a:buFont typeface="Wingdings" pitchFamily="2" charset="2"/>
              <a:buChar char="Ø"/>
            </a:pPr>
            <a:r>
              <a:rPr lang="en-US" sz="3600" dirty="0"/>
              <a:t>Identify patterns of suspicious activity</a:t>
            </a:r>
          </a:p>
          <a:p>
            <a:pPr marL="571500" indent="-571500" fontAlgn="base">
              <a:buFont typeface="Wingdings" pitchFamily="2" charset="2"/>
              <a:buChar char="Ø"/>
            </a:pPr>
            <a:r>
              <a:rPr lang="en-US" sz="3600" dirty="0"/>
              <a:t>Recover deleted files</a:t>
            </a:r>
          </a:p>
          <a:p>
            <a:pPr marL="571500" indent="-571500" fontAlgn="base">
              <a:buFont typeface="Wingdings" pitchFamily="2" charset="2"/>
              <a:buChar char="Ø"/>
            </a:pPr>
            <a:r>
              <a:rPr lang="en-US" sz="3600" dirty="0"/>
              <a:t>Establish a timeline of events</a:t>
            </a:r>
          </a:p>
          <a:p>
            <a:pPr marL="571500" indent="-571500" fontAlgn="base">
              <a:buFont typeface="Wingdings" pitchFamily="2" charset="2"/>
              <a:buChar char="Ø"/>
            </a:pPr>
            <a:r>
              <a:rPr lang="en-US" sz="3600" dirty="0"/>
              <a:t>Identify the perpetrators of fraud</a:t>
            </a:r>
          </a:p>
          <a:p>
            <a:r>
              <a:rPr lang="en-US" sz="3600" dirty="0"/>
              <a:t/>
            </a:r>
            <a:br>
              <a:rPr lang="en-US" sz="3600" dirty="0"/>
            </a:br>
            <a:endParaRPr lang="en-US" sz="3600" dirty="0"/>
          </a:p>
        </p:txBody>
      </p:sp>
    </p:spTree>
    <p:extLst>
      <p:ext uri="{BB962C8B-B14F-4D97-AF65-F5344CB8AC3E}">
        <p14:creationId xmlns:p14="http://schemas.microsoft.com/office/powerpoint/2010/main" val="165190972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3044" y="860160"/>
            <a:ext cx="17053645" cy="1232048"/>
          </a:xfrm>
          <a:prstGeom prst="rect">
            <a:avLst/>
          </a:prstGeom>
        </p:spPr>
        <p:txBody>
          <a:bodyPr vert="horz" lIns="91440" tIns="45720" rIns="91440" bIns="45720" rtlCol="0" anchor="b">
            <a:normAutofit/>
          </a:bodyPr>
          <a:lstStyle/>
          <a:p>
            <a:pPr algn="ctr" rtl="0"/>
            <a:r>
              <a:rPr lang="en-US" sz="4800" dirty="0">
                <a:latin typeface="+mn-lt"/>
              </a:rPr>
              <a:t>Specialized Skills In Modern Financial Investigations</a:t>
            </a:r>
          </a:p>
        </p:txBody>
      </p:sp>
      <p:pic>
        <p:nvPicPr>
          <p:cNvPr id="5" name="object 5"/>
          <p:cNvPicPr/>
          <p:nvPr/>
        </p:nvPicPr>
        <p:blipFill>
          <a:blip r:embed="rId2" cstate="print"/>
          <a:stretch>
            <a:fillRect/>
          </a:stretch>
        </p:blipFill>
        <p:spPr>
          <a:xfrm>
            <a:off x="15123919" y="0"/>
            <a:ext cx="3159508"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396062" y="2764396"/>
            <a:ext cx="17133655" cy="3970318"/>
          </a:xfrm>
          <a:prstGeom prst="rect">
            <a:avLst/>
          </a:prstGeom>
          <a:noFill/>
        </p:spPr>
        <p:txBody>
          <a:bodyPr wrap="square">
            <a:spAutoFit/>
          </a:bodyPr>
          <a:lstStyle/>
          <a:p>
            <a:pPr marL="571500" indent="-571500" fontAlgn="base">
              <a:buFont typeface="Wingdings" pitchFamily="2" charset="2"/>
              <a:buChar char="Ø"/>
            </a:pPr>
            <a:r>
              <a:rPr lang="en-US" sz="3600" dirty="0" smtClean="0"/>
              <a:t>Strong financial expertise</a:t>
            </a:r>
          </a:p>
          <a:p>
            <a:pPr marL="571500" indent="-571500" fontAlgn="base">
              <a:buFont typeface="Wingdings" pitchFamily="2" charset="2"/>
              <a:buChar char="Ø"/>
            </a:pPr>
            <a:r>
              <a:rPr lang="en-US" sz="3600" dirty="0" smtClean="0"/>
              <a:t>Proficiency in digital forensics tools</a:t>
            </a:r>
          </a:p>
          <a:p>
            <a:pPr marL="571500" indent="-571500" fontAlgn="base">
              <a:buFont typeface="Wingdings" pitchFamily="2" charset="2"/>
              <a:buChar char="Ø"/>
            </a:pPr>
            <a:r>
              <a:rPr lang="en-US" sz="3600" dirty="0" smtClean="0"/>
              <a:t>Knowledge of relevant laws and regulations</a:t>
            </a:r>
          </a:p>
          <a:p>
            <a:pPr marL="571500" indent="-571500" fontAlgn="base">
              <a:buFont typeface="Wingdings" pitchFamily="2" charset="2"/>
              <a:buChar char="Ø"/>
            </a:pPr>
            <a:r>
              <a:rPr lang="en-US" sz="3600" dirty="0" smtClean="0"/>
              <a:t>Understanding of fraudsters' behavior</a:t>
            </a:r>
          </a:p>
          <a:p>
            <a:pPr marL="571500" indent="-571500" fontAlgn="base">
              <a:buFont typeface="Wingdings" pitchFamily="2" charset="2"/>
              <a:buChar char="Ø"/>
            </a:pPr>
            <a:r>
              <a:rPr lang="en-US" sz="3600" dirty="0" smtClean="0"/>
              <a:t>Cultural awareness for contextual understanding</a:t>
            </a:r>
          </a:p>
          <a:p>
            <a:r>
              <a:rPr lang="en-US" sz="3600" dirty="0" smtClean="0"/>
              <a:t/>
            </a:r>
            <a:br>
              <a:rPr lang="en-US" sz="3600" dirty="0" smtClean="0"/>
            </a:br>
            <a:endParaRPr lang="en-US" sz="3600" dirty="0"/>
          </a:p>
        </p:txBody>
      </p:sp>
    </p:spTree>
    <p:extLst>
      <p:ext uri="{BB962C8B-B14F-4D97-AF65-F5344CB8AC3E}">
        <p14:creationId xmlns:p14="http://schemas.microsoft.com/office/powerpoint/2010/main" val="180113757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8287999" cy="10286999"/>
          </a:xfrm>
          <a:prstGeom prst="rect">
            <a:avLst/>
          </a:prstGeom>
        </p:spPr>
      </p:pic>
      <p:sp>
        <p:nvSpPr>
          <p:cNvPr id="3" name="object 3"/>
          <p:cNvSpPr txBox="1"/>
          <p:nvPr/>
        </p:nvSpPr>
        <p:spPr>
          <a:xfrm>
            <a:off x="4369638" y="5525176"/>
            <a:ext cx="4011929" cy="2228850"/>
          </a:xfrm>
          <a:prstGeom prst="rect">
            <a:avLst/>
          </a:prstGeom>
        </p:spPr>
        <p:txBody>
          <a:bodyPr vert="horz" wrap="square" lIns="0" tIns="299720" rIns="0" bIns="0" rtlCol="0">
            <a:spAutoFit/>
          </a:bodyPr>
          <a:lstStyle/>
          <a:p>
            <a:pPr marL="778510" marR="5080" indent="-766445">
              <a:lnSpc>
                <a:spcPct val="77100"/>
              </a:lnSpc>
              <a:spcBef>
                <a:spcPts val="2360"/>
              </a:spcBef>
            </a:pPr>
            <a:r>
              <a:rPr sz="8150" b="1" spc="480">
                <a:solidFill>
                  <a:srgbClr val="231F20"/>
                </a:solidFill>
                <a:latin typeface="Trebuchet MS"/>
                <a:cs typeface="Trebuchet MS"/>
              </a:rPr>
              <a:t>T</a:t>
            </a:r>
            <a:r>
              <a:rPr sz="8150" b="1" spc="1320">
                <a:solidFill>
                  <a:srgbClr val="231F20"/>
                </a:solidFill>
                <a:latin typeface="Trebuchet MS"/>
                <a:cs typeface="Trebuchet MS"/>
              </a:rPr>
              <a:t>H</a:t>
            </a:r>
            <a:r>
              <a:rPr sz="8150" b="1" spc="1395">
                <a:solidFill>
                  <a:srgbClr val="231F20"/>
                </a:solidFill>
                <a:latin typeface="Trebuchet MS"/>
                <a:cs typeface="Trebuchet MS"/>
              </a:rPr>
              <a:t>A</a:t>
            </a:r>
            <a:r>
              <a:rPr sz="8150" b="1" spc="1505">
                <a:solidFill>
                  <a:srgbClr val="231F20"/>
                </a:solidFill>
                <a:latin typeface="Trebuchet MS"/>
                <a:cs typeface="Trebuchet MS"/>
              </a:rPr>
              <a:t>N</a:t>
            </a:r>
            <a:r>
              <a:rPr sz="8150" b="1" spc="310">
                <a:solidFill>
                  <a:srgbClr val="231F20"/>
                </a:solidFill>
                <a:latin typeface="Trebuchet MS"/>
                <a:cs typeface="Trebuchet MS"/>
              </a:rPr>
              <a:t>K  </a:t>
            </a:r>
            <a:r>
              <a:rPr sz="8150" b="1" spc="1019">
                <a:solidFill>
                  <a:srgbClr val="231F20"/>
                </a:solidFill>
                <a:latin typeface="Trebuchet MS"/>
                <a:cs typeface="Trebuchet MS"/>
              </a:rPr>
              <a:t>YOU</a:t>
            </a:r>
            <a:endParaRPr sz="8150">
              <a:latin typeface="Trebuchet MS"/>
              <a:cs typeface="Trebuchet MS"/>
            </a:endParaRPr>
          </a:p>
        </p:txBody>
      </p:sp>
      <p:pic>
        <p:nvPicPr>
          <p:cNvPr id="4" name="object 4"/>
          <p:cNvPicPr/>
          <p:nvPr/>
        </p:nvPicPr>
        <p:blipFill>
          <a:blip r:embed="rId3" cstate="print"/>
          <a:stretch>
            <a:fillRect/>
          </a:stretch>
        </p:blipFill>
        <p:spPr>
          <a:xfrm>
            <a:off x="9715599" y="96075"/>
            <a:ext cx="8603573" cy="10286999"/>
          </a:xfrm>
          <a:prstGeom prst="rect">
            <a:avLst/>
          </a:prstGeom>
        </p:spPr>
      </p:pic>
      <p:sp>
        <p:nvSpPr>
          <p:cNvPr id="5" name="object 5"/>
          <p:cNvSpPr/>
          <p:nvPr/>
        </p:nvSpPr>
        <p:spPr>
          <a:xfrm>
            <a:off x="9647220" y="4437544"/>
            <a:ext cx="1645920" cy="5849620"/>
          </a:xfrm>
          <a:custGeom>
            <a:avLst/>
            <a:gdLst/>
            <a:ahLst/>
            <a:cxnLst/>
            <a:rect l="l" t="t" r="r" b="b"/>
            <a:pathLst>
              <a:path w="1645920" h="5849620">
                <a:moveTo>
                  <a:pt x="0" y="5849455"/>
                </a:moveTo>
                <a:lnTo>
                  <a:pt x="1339385" y="0"/>
                </a:lnTo>
                <a:lnTo>
                  <a:pt x="1645300" y="70047"/>
                </a:lnTo>
                <a:lnTo>
                  <a:pt x="321953" y="5849455"/>
                </a:lnTo>
                <a:lnTo>
                  <a:pt x="0" y="5849455"/>
                </a:lnTo>
                <a:close/>
              </a:path>
            </a:pathLst>
          </a:custGeom>
          <a:solidFill>
            <a:srgbClr val="1B5738"/>
          </a:solidFill>
        </p:spPr>
        <p:txBody>
          <a:bodyPr wrap="square" lIns="0" tIns="0" rIns="0" bIns="0" rtlCol="0"/>
          <a:lstStyle/>
          <a:p>
            <a:endParaRPr/>
          </a:p>
        </p:txBody>
      </p:sp>
      <p:grpSp>
        <p:nvGrpSpPr>
          <p:cNvPr id="6" name="object 6"/>
          <p:cNvGrpSpPr/>
          <p:nvPr/>
        </p:nvGrpSpPr>
        <p:grpSpPr>
          <a:xfrm>
            <a:off x="0" y="-165"/>
            <a:ext cx="3940223" cy="10287000"/>
            <a:chOff x="-16043" y="-10026"/>
            <a:chExt cx="3940223" cy="10287000"/>
          </a:xfrm>
        </p:grpSpPr>
        <p:sp>
          <p:nvSpPr>
            <p:cNvPr id="7" name="object 7"/>
            <p:cNvSpPr/>
            <p:nvPr/>
          </p:nvSpPr>
          <p:spPr>
            <a:xfrm>
              <a:off x="-16043" y="-10026"/>
              <a:ext cx="3683000" cy="10287000"/>
            </a:xfrm>
            <a:custGeom>
              <a:avLst/>
              <a:gdLst/>
              <a:ahLst/>
              <a:cxnLst/>
              <a:rect l="l" t="t" r="r" b="b"/>
              <a:pathLst>
                <a:path w="3683000" h="10287000">
                  <a:moveTo>
                    <a:pt x="0" y="10286999"/>
                  </a:moveTo>
                  <a:lnTo>
                    <a:pt x="0" y="0"/>
                  </a:lnTo>
                  <a:lnTo>
                    <a:pt x="3682859" y="0"/>
                  </a:lnTo>
                  <a:lnTo>
                    <a:pt x="1161101" y="10286999"/>
                  </a:lnTo>
                  <a:lnTo>
                    <a:pt x="0" y="10286999"/>
                  </a:lnTo>
                  <a:close/>
                </a:path>
              </a:pathLst>
            </a:custGeom>
            <a:solidFill>
              <a:srgbClr val="1B5738"/>
            </a:solidFill>
          </p:spPr>
          <p:txBody>
            <a:bodyPr wrap="square" lIns="0" tIns="0" rIns="0" bIns="0" rtlCol="0"/>
            <a:lstStyle/>
            <a:p>
              <a:endParaRPr/>
            </a:p>
          </p:txBody>
        </p:sp>
        <p:sp>
          <p:nvSpPr>
            <p:cNvPr id="8" name="object 8"/>
            <p:cNvSpPr/>
            <p:nvPr/>
          </p:nvSpPr>
          <p:spPr>
            <a:xfrm>
              <a:off x="2798960" y="0"/>
              <a:ext cx="1125220" cy="3576320"/>
            </a:xfrm>
            <a:custGeom>
              <a:avLst/>
              <a:gdLst/>
              <a:ahLst/>
              <a:cxnLst/>
              <a:rect l="l" t="t" r="r" b="b"/>
              <a:pathLst>
                <a:path w="1125220" h="3576320">
                  <a:moveTo>
                    <a:pt x="305915" y="3576100"/>
                  </a:moveTo>
                  <a:lnTo>
                    <a:pt x="0" y="3506053"/>
                  </a:lnTo>
                  <a:lnTo>
                    <a:pt x="802802" y="0"/>
                  </a:lnTo>
                  <a:lnTo>
                    <a:pt x="1124756" y="0"/>
                  </a:lnTo>
                  <a:lnTo>
                    <a:pt x="305915" y="3576100"/>
                  </a:lnTo>
                  <a:close/>
                </a:path>
              </a:pathLst>
            </a:custGeom>
            <a:solidFill>
              <a:srgbClr val="387D59"/>
            </a:solidFill>
          </p:spPr>
          <p:txBody>
            <a:bodyPr wrap="square" lIns="0" tIns="0" rIns="0" bIns="0" rtlCol="0"/>
            <a:lstStyle/>
            <a:p>
              <a:endParaRPr/>
            </a:p>
          </p:txBody>
        </p:sp>
      </p:grpSp>
      <p:pic>
        <p:nvPicPr>
          <p:cNvPr id="9" name="object 9"/>
          <p:cNvPicPr/>
          <p:nvPr/>
        </p:nvPicPr>
        <p:blipFill>
          <a:blip r:embed="rId4" cstate="print"/>
          <a:stretch>
            <a:fillRect/>
          </a:stretch>
        </p:blipFill>
        <p:spPr>
          <a:xfrm>
            <a:off x="5258213" y="2848801"/>
            <a:ext cx="2476499" cy="2390774"/>
          </a:xfrm>
          <a:prstGeom prst="rect">
            <a:avLst/>
          </a:prstGeom>
        </p:spPr>
      </p:pic>
    </p:spTree>
    <p:extLst>
      <p:ext uri="{BB962C8B-B14F-4D97-AF65-F5344CB8AC3E}">
        <p14:creationId xmlns:p14="http://schemas.microsoft.com/office/powerpoint/2010/main" val="23554776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402509" y="682488"/>
            <a:ext cx="12443696" cy="1232048"/>
          </a:xfrm>
          <a:prstGeom prst="rect">
            <a:avLst/>
          </a:prstGeom>
        </p:spPr>
        <p:txBody>
          <a:bodyPr vert="horz" lIns="91440" tIns="45720" rIns="91440" bIns="45720" rtlCol="0" anchor="b">
            <a:normAutofit fontScale="90000"/>
          </a:bodyPr>
          <a:lstStyle/>
          <a:p>
            <a:pPr rtl="0"/>
            <a:r>
              <a:rPr lang="en-US" sz="6600" dirty="0">
                <a:latin typeface="+mn-lt"/>
              </a:rPr>
              <a:t>Reason for Commissioning Cyber </a:t>
            </a:r>
            <a:r>
              <a:rPr lang="en-US" sz="6600" dirty="0" smtClean="0">
                <a:latin typeface="+mn-lt"/>
              </a:rPr>
              <a:t>Crime</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2221737" y="8882985"/>
            <a:ext cx="6066263" cy="140401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759348" y="2019568"/>
            <a:ext cx="16858092" cy="6863417"/>
          </a:xfrm>
          <a:prstGeom prst="rect">
            <a:avLst/>
          </a:prstGeom>
          <a:noFill/>
        </p:spPr>
        <p:txBody>
          <a:bodyPr wrap="square">
            <a:spAutoFit/>
          </a:bodyPr>
          <a:lstStyle/>
          <a:p>
            <a:pPr marL="571500" indent="-571500" algn="just" fontAlgn="base">
              <a:buFont typeface="Wingdings" pitchFamily="2" charset="2"/>
              <a:buChar char="Ø"/>
            </a:pPr>
            <a:r>
              <a:rPr lang="en-US" sz="4000" dirty="0"/>
              <a:t>Money : Making Quick and Easy Money</a:t>
            </a:r>
          </a:p>
          <a:p>
            <a:pPr marL="571500" indent="-571500" algn="just" fontAlgn="base">
              <a:buFont typeface="Wingdings" pitchFamily="2" charset="2"/>
              <a:buChar char="Ø"/>
            </a:pPr>
            <a:r>
              <a:rPr lang="en-US" sz="4000" dirty="0"/>
              <a:t>Revenge: to take revenge on other people/organization/society/ caste or religion by defaming its reputation or bringing economical or physical loss</a:t>
            </a:r>
          </a:p>
          <a:p>
            <a:pPr marL="571500" indent="-571500" algn="just" fontAlgn="base">
              <a:buFont typeface="Wingdings" pitchFamily="2" charset="2"/>
              <a:buChar char="Ø"/>
            </a:pPr>
            <a:r>
              <a:rPr lang="en-US" sz="4000" dirty="0"/>
              <a:t>Fun: Just to check Latest Tools encountered</a:t>
            </a:r>
          </a:p>
          <a:p>
            <a:pPr marL="571500" indent="-571500" algn="just" fontAlgn="base">
              <a:buFont typeface="Wingdings" pitchFamily="2" charset="2"/>
              <a:buChar char="Ø"/>
            </a:pPr>
            <a:r>
              <a:rPr lang="en-US" sz="4000" dirty="0"/>
              <a:t>Recognition: Considered to be pried if someone hack the highly secured networks like defense sites or networks</a:t>
            </a:r>
          </a:p>
          <a:p>
            <a:pPr marL="571500" indent="-571500" algn="just" fontAlgn="base">
              <a:buFont typeface="Wingdings" pitchFamily="2" charset="2"/>
              <a:buChar char="Ø"/>
            </a:pPr>
            <a:r>
              <a:rPr lang="en-US" sz="4000" dirty="0"/>
              <a:t>Anonymity: Cyber space provide motivates the person to commit cybercrime as it is much easy to commit a cybercrime over the cyber space and remain anonymous as compared to real world</a:t>
            </a:r>
          </a:p>
          <a:p>
            <a:pPr marL="571500" indent="-571500" algn="just" fontAlgn="base">
              <a:buFont typeface="Wingdings" pitchFamily="2" charset="2"/>
              <a:buChar char="Ø"/>
            </a:pPr>
            <a:r>
              <a:rPr lang="en-US" sz="4000" dirty="0"/>
              <a:t>Cyber </a:t>
            </a:r>
            <a:r>
              <a:rPr lang="en-US" sz="4000" dirty="0" err="1"/>
              <a:t>Espoinage</a:t>
            </a:r>
            <a:r>
              <a:rPr lang="en-US" sz="4000" dirty="0"/>
              <a:t>: At times, the government itself is involved in cyber trespassing to keep eye on other person/network/country.</a:t>
            </a:r>
          </a:p>
        </p:txBody>
      </p:sp>
    </p:spTree>
    <p:extLst>
      <p:ext uri="{BB962C8B-B14F-4D97-AF65-F5344CB8AC3E}">
        <p14:creationId xmlns:p14="http://schemas.microsoft.com/office/powerpoint/2010/main" val="2733525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402509" y="682488"/>
            <a:ext cx="12443696" cy="1232048"/>
          </a:xfrm>
          <a:prstGeom prst="rect">
            <a:avLst/>
          </a:prstGeom>
        </p:spPr>
        <p:txBody>
          <a:bodyPr vert="horz" lIns="91440" tIns="45720" rIns="91440" bIns="45720" rtlCol="0" anchor="b">
            <a:normAutofit/>
          </a:bodyPr>
          <a:lstStyle/>
          <a:p>
            <a:pPr rtl="0"/>
            <a:r>
              <a:rPr lang="en-IN" sz="6000" dirty="0">
                <a:latin typeface="+mn-lt"/>
              </a:rPr>
              <a:t>Type of </a:t>
            </a:r>
            <a:r>
              <a:rPr lang="en-IN" sz="6000" dirty="0" smtClean="0">
                <a:latin typeface="+mn-lt"/>
              </a:rPr>
              <a:t>Attackers</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726695" y="0"/>
            <a:ext cx="6556733" cy="2029193"/>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759348" y="2019568"/>
            <a:ext cx="16858092" cy="7848302"/>
          </a:xfrm>
          <a:prstGeom prst="rect">
            <a:avLst/>
          </a:prstGeom>
          <a:noFill/>
        </p:spPr>
        <p:txBody>
          <a:bodyPr wrap="square">
            <a:spAutoFit/>
          </a:bodyPr>
          <a:lstStyle/>
          <a:p>
            <a:pPr marL="571500" indent="-571500" algn="just" fontAlgn="base">
              <a:buFont typeface="Wingdings" pitchFamily="2" charset="2"/>
              <a:buChar char="Ø"/>
            </a:pPr>
            <a:r>
              <a:rPr lang="en-US" sz="3600" b="1" dirty="0"/>
              <a:t>Hacker:</a:t>
            </a:r>
            <a:r>
              <a:rPr lang="en-US" sz="3600" dirty="0"/>
              <a:t> An individual who attempts to gain unauthorized access to network resources with malicious intent</a:t>
            </a:r>
          </a:p>
          <a:p>
            <a:pPr marL="571500" indent="-571500" algn="just" fontAlgn="base">
              <a:buFont typeface="Wingdings" pitchFamily="2" charset="2"/>
              <a:buChar char="Ø"/>
            </a:pPr>
            <a:r>
              <a:rPr lang="en-US" sz="3600" b="1" dirty="0"/>
              <a:t>Cracker:</a:t>
            </a:r>
            <a:r>
              <a:rPr lang="en-US" sz="3600" dirty="0"/>
              <a:t> An individual who attempts to gain unauthorized access to network resources with malicious intent</a:t>
            </a:r>
          </a:p>
          <a:p>
            <a:pPr marL="571500" indent="-571500" algn="just" fontAlgn="base">
              <a:buFont typeface="Wingdings" pitchFamily="2" charset="2"/>
              <a:buChar char="Ø"/>
            </a:pPr>
            <a:r>
              <a:rPr lang="en-US" sz="3600" b="1" dirty="0" err="1"/>
              <a:t>Phreaker</a:t>
            </a:r>
            <a:r>
              <a:rPr lang="en-US" sz="3600" b="1" dirty="0"/>
              <a:t>:</a:t>
            </a:r>
            <a:r>
              <a:rPr lang="en-US" sz="3600" dirty="0"/>
              <a:t> An individual who manipulates the phone network to cause it to perform a function that is normally not allowed</a:t>
            </a:r>
          </a:p>
          <a:p>
            <a:pPr marL="571500" indent="-571500" algn="just" fontAlgn="base">
              <a:buFont typeface="Wingdings" pitchFamily="2" charset="2"/>
              <a:buChar char="Ø"/>
            </a:pPr>
            <a:r>
              <a:rPr lang="en-US" sz="3600" b="1" dirty="0"/>
              <a:t>Spammer</a:t>
            </a:r>
            <a:r>
              <a:rPr lang="en-US" sz="3600" dirty="0"/>
              <a:t>: an individual who sends large numbers of unsolicited email messages.</a:t>
            </a:r>
          </a:p>
          <a:p>
            <a:pPr marL="571500" indent="-571500" algn="just" fontAlgn="base">
              <a:buFont typeface="Wingdings" pitchFamily="2" charset="2"/>
              <a:buChar char="Ø"/>
            </a:pPr>
            <a:r>
              <a:rPr lang="en-US" sz="3600" b="1" dirty="0"/>
              <a:t>Phisher:</a:t>
            </a:r>
            <a:r>
              <a:rPr lang="en-US" sz="3600" dirty="0"/>
              <a:t> Uses email or other means in an attempt to trick others into providing sensitive information, such as credit card numbers or passwords.</a:t>
            </a:r>
          </a:p>
          <a:p>
            <a:pPr marL="571500" indent="-571500" algn="just" fontAlgn="base">
              <a:buFont typeface="Wingdings" pitchFamily="2" charset="2"/>
              <a:buChar char="Ø"/>
            </a:pPr>
            <a:r>
              <a:rPr lang="en-US" sz="3600" b="1" dirty="0"/>
              <a:t>White hat</a:t>
            </a:r>
            <a:r>
              <a:rPr lang="en-US" sz="3600" dirty="0"/>
              <a:t>: individuals who use their abilities to find vulnerabilities in systems or networks and then report these vulnerabilities to the owners of the system so that they can be fixed.</a:t>
            </a:r>
          </a:p>
          <a:p>
            <a:pPr marL="571500" indent="-571500" algn="just" fontAlgn="base">
              <a:buFont typeface="Wingdings" pitchFamily="2" charset="2"/>
              <a:buChar char="Ø"/>
            </a:pPr>
            <a:r>
              <a:rPr lang="en-US" sz="3600" b="1" dirty="0"/>
              <a:t>Black Hat: </a:t>
            </a:r>
            <a:r>
              <a:rPr lang="en-US" sz="3600" dirty="0"/>
              <a:t>Individuals who use their knowledge of computer systems to break in to systems or networks with the malicious intention that they are not authorized to use.</a:t>
            </a:r>
          </a:p>
        </p:txBody>
      </p:sp>
    </p:spTree>
    <p:extLst>
      <p:ext uri="{BB962C8B-B14F-4D97-AF65-F5344CB8AC3E}">
        <p14:creationId xmlns:p14="http://schemas.microsoft.com/office/powerpoint/2010/main" val="3336687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 </a:t>
            </a: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402509" y="682488"/>
            <a:ext cx="12443696" cy="1232048"/>
          </a:xfrm>
          <a:prstGeom prst="rect">
            <a:avLst/>
          </a:prstGeom>
        </p:spPr>
        <p:txBody>
          <a:bodyPr vert="horz" lIns="91440" tIns="45720" rIns="91440" bIns="45720" rtlCol="0" anchor="b">
            <a:normAutofit/>
          </a:bodyPr>
          <a:lstStyle/>
          <a:p>
            <a:pPr rtl="0"/>
            <a:r>
              <a:rPr lang="en-US" sz="6000" dirty="0">
                <a:latin typeface="+mn-lt"/>
              </a:rPr>
              <a:t>Different Types of Cyber Attacks</a:t>
            </a:r>
          </a:p>
        </p:txBody>
      </p:sp>
      <p:pic>
        <p:nvPicPr>
          <p:cNvPr id="5" name="object 5"/>
          <p:cNvPicPr/>
          <p:nvPr/>
        </p:nvPicPr>
        <p:blipFill>
          <a:blip r:embed="rId2" cstate="print"/>
          <a:stretch>
            <a:fillRect/>
          </a:stretch>
        </p:blipFill>
        <p:spPr>
          <a:xfrm>
            <a:off x="11726695" y="0"/>
            <a:ext cx="6556733" cy="2029193"/>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357904" y="3983531"/>
            <a:ext cx="5596847" cy="3477875"/>
          </a:xfrm>
          <a:prstGeom prst="rect">
            <a:avLst/>
          </a:prstGeom>
          <a:noFill/>
        </p:spPr>
        <p:txBody>
          <a:bodyPr wrap="square">
            <a:spAutoFit/>
          </a:bodyPr>
          <a:lstStyle/>
          <a:p>
            <a:pPr algn="just" fontAlgn="base"/>
            <a:r>
              <a:rPr lang="en-IN" sz="3200" b="1" dirty="0" smtClean="0"/>
              <a:t>Reconnaissance                      </a:t>
            </a:r>
            <a:r>
              <a:rPr lang="en-IN" sz="3600" b="1" dirty="0" smtClean="0"/>
              <a:t>       </a:t>
            </a:r>
          </a:p>
          <a:p>
            <a:pPr algn="just" fontAlgn="base"/>
            <a:r>
              <a:rPr lang="fr-FR" sz="2800" dirty="0" err="1" smtClean="0"/>
              <a:t>Packet</a:t>
            </a:r>
            <a:r>
              <a:rPr lang="fr-FR" sz="2800" dirty="0" smtClean="0"/>
              <a:t> </a:t>
            </a:r>
            <a:r>
              <a:rPr lang="fr-FR" sz="2800" dirty="0" err="1" smtClean="0"/>
              <a:t>Sniffers</a:t>
            </a:r>
            <a:endParaRPr lang="fr-FR" sz="2800" dirty="0" smtClean="0"/>
          </a:p>
          <a:p>
            <a:r>
              <a:rPr lang="fr-FR" sz="2800" dirty="0" smtClean="0"/>
              <a:t>Port </a:t>
            </a:r>
            <a:r>
              <a:rPr lang="fr-FR" sz="2800" dirty="0"/>
              <a:t>scans</a:t>
            </a:r>
            <a:endParaRPr lang="fr-FR" sz="2800" dirty="0"/>
          </a:p>
          <a:p>
            <a:r>
              <a:rPr lang="fr-FR" sz="2800" dirty="0"/>
              <a:t>Ping </a:t>
            </a:r>
            <a:r>
              <a:rPr lang="fr-FR" sz="2800" dirty="0" err="1"/>
              <a:t>sweeps</a:t>
            </a:r>
            <a:endParaRPr lang="fr-FR" sz="2800" dirty="0"/>
          </a:p>
          <a:p>
            <a:r>
              <a:rPr lang="fr-FR" sz="2800" dirty="0"/>
              <a:t>Internet Information </a:t>
            </a:r>
            <a:r>
              <a:rPr lang="fr-FR" sz="2800" dirty="0" err="1"/>
              <a:t>Q</a:t>
            </a:r>
            <a:r>
              <a:rPr lang="fr-FR" sz="2800" dirty="0" err="1" smtClean="0"/>
              <a:t>ueries</a:t>
            </a:r>
            <a:endParaRPr lang="fr-FR" sz="2800" dirty="0"/>
          </a:p>
          <a:p>
            <a:r>
              <a:rPr lang="fr-FR" sz="3600" dirty="0"/>
              <a:t/>
            </a:r>
            <a:br>
              <a:rPr lang="fr-FR" sz="3600" dirty="0"/>
            </a:br>
            <a:endParaRPr lang="en-US" sz="3600" dirty="0"/>
          </a:p>
        </p:txBody>
      </p:sp>
      <p:sp>
        <p:nvSpPr>
          <p:cNvPr id="2" name="TextBox 1"/>
          <p:cNvSpPr txBox="1"/>
          <p:nvPr/>
        </p:nvSpPr>
        <p:spPr>
          <a:xfrm>
            <a:off x="4857815" y="3983530"/>
            <a:ext cx="3969292" cy="3477875"/>
          </a:xfrm>
          <a:prstGeom prst="rect">
            <a:avLst/>
          </a:prstGeom>
          <a:noFill/>
        </p:spPr>
        <p:txBody>
          <a:bodyPr wrap="none" rtlCol="0">
            <a:spAutoFit/>
          </a:bodyPr>
          <a:lstStyle/>
          <a:p>
            <a:r>
              <a:rPr lang="en-IN" sz="3200" b="1" dirty="0" smtClean="0"/>
              <a:t>Access</a:t>
            </a:r>
          </a:p>
          <a:p>
            <a:r>
              <a:rPr lang="en-US" sz="2800" dirty="0"/>
              <a:t>Password Attacks</a:t>
            </a:r>
            <a:endParaRPr lang="en-US" sz="2800" dirty="0"/>
          </a:p>
          <a:p>
            <a:r>
              <a:rPr lang="en-US" sz="2800" dirty="0"/>
              <a:t>Trust Exploitation</a:t>
            </a:r>
            <a:endParaRPr lang="en-US" sz="2800" dirty="0"/>
          </a:p>
          <a:p>
            <a:r>
              <a:rPr lang="en-US" sz="2800" dirty="0"/>
              <a:t>Port redirection</a:t>
            </a:r>
            <a:endParaRPr lang="en-US" sz="2800" dirty="0"/>
          </a:p>
          <a:p>
            <a:r>
              <a:rPr lang="en-US" sz="2800" dirty="0"/>
              <a:t>Man in the middle attacks</a:t>
            </a:r>
            <a:endParaRPr lang="en-US" sz="2800" dirty="0"/>
          </a:p>
          <a:p>
            <a:r>
              <a:rPr lang="en-US" sz="3600" dirty="0"/>
              <a:t/>
            </a:r>
            <a:br>
              <a:rPr lang="en-US" sz="3600" dirty="0"/>
            </a:br>
            <a:endParaRPr lang="en-IN" sz="3600" dirty="0"/>
          </a:p>
        </p:txBody>
      </p:sp>
      <p:sp>
        <p:nvSpPr>
          <p:cNvPr id="4" name="TextBox 3"/>
          <p:cNvSpPr txBox="1"/>
          <p:nvPr/>
        </p:nvSpPr>
        <p:spPr>
          <a:xfrm>
            <a:off x="8827106" y="3990116"/>
            <a:ext cx="3197094" cy="1446550"/>
          </a:xfrm>
          <a:prstGeom prst="rect">
            <a:avLst/>
          </a:prstGeom>
          <a:noFill/>
        </p:spPr>
        <p:txBody>
          <a:bodyPr wrap="none" rtlCol="0">
            <a:spAutoFit/>
          </a:bodyPr>
          <a:lstStyle/>
          <a:p>
            <a:r>
              <a:rPr lang="en-IN" sz="3200" b="1" dirty="0"/>
              <a:t>Denial of </a:t>
            </a:r>
            <a:r>
              <a:rPr lang="en-IN" sz="3200" b="1" dirty="0" smtClean="0"/>
              <a:t>Services</a:t>
            </a:r>
          </a:p>
          <a:p>
            <a:r>
              <a:rPr lang="en-US" sz="2800" dirty="0"/>
              <a:t>Distributed Denial </a:t>
            </a:r>
            <a:endParaRPr lang="en-US" sz="2800" dirty="0" smtClean="0"/>
          </a:p>
          <a:p>
            <a:r>
              <a:rPr lang="en-US" sz="2800" dirty="0" smtClean="0"/>
              <a:t>of </a:t>
            </a:r>
            <a:r>
              <a:rPr lang="en-US" sz="2800" dirty="0"/>
              <a:t>Service attacks</a:t>
            </a:r>
            <a:endParaRPr lang="en-IN" sz="2800" dirty="0"/>
          </a:p>
        </p:txBody>
      </p:sp>
      <p:sp>
        <p:nvSpPr>
          <p:cNvPr id="7" name="TextBox 6"/>
          <p:cNvSpPr txBox="1"/>
          <p:nvPr/>
        </p:nvSpPr>
        <p:spPr>
          <a:xfrm>
            <a:off x="12690087" y="3846390"/>
            <a:ext cx="5593341" cy="5201424"/>
          </a:xfrm>
          <a:prstGeom prst="rect">
            <a:avLst/>
          </a:prstGeom>
          <a:noFill/>
        </p:spPr>
        <p:txBody>
          <a:bodyPr wrap="square" rtlCol="0">
            <a:spAutoFit/>
          </a:bodyPr>
          <a:lstStyle/>
          <a:p>
            <a:r>
              <a:rPr lang="en-US" sz="3200" b="1" dirty="0"/>
              <a:t>Viruses, Worms, and Trojan horses (</a:t>
            </a:r>
            <a:r>
              <a:rPr lang="en-US" sz="3200" b="1" dirty="0" smtClean="0"/>
              <a:t>Malwares)</a:t>
            </a:r>
            <a:endParaRPr lang="en-US" b="1" dirty="0" smtClean="0"/>
          </a:p>
          <a:p>
            <a:r>
              <a:rPr lang="en-US" sz="2800" dirty="0"/>
              <a:t>Viruses</a:t>
            </a:r>
            <a:endParaRPr lang="en-US" sz="2800" dirty="0"/>
          </a:p>
          <a:p>
            <a:r>
              <a:rPr lang="en-US" sz="2800" dirty="0"/>
              <a:t>Worms</a:t>
            </a:r>
            <a:endParaRPr lang="en-US" sz="2800" dirty="0"/>
          </a:p>
          <a:p>
            <a:r>
              <a:rPr lang="en-US" sz="2800" dirty="0"/>
              <a:t>Trojan Horses</a:t>
            </a:r>
            <a:endParaRPr lang="en-US" sz="2800" dirty="0"/>
          </a:p>
          <a:p>
            <a:r>
              <a:rPr lang="en-US" sz="2800" dirty="0"/>
              <a:t>Spyware</a:t>
            </a:r>
            <a:endParaRPr lang="en-US" sz="2800" dirty="0"/>
          </a:p>
          <a:p>
            <a:r>
              <a:rPr lang="en-US" sz="2800" dirty="0"/>
              <a:t>Adware</a:t>
            </a:r>
            <a:endParaRPr lang="en-US" sz="2800" dirty="0"/>
          </a:p>
          <a:p>
            <a:r>
              <a:rPr lang="en-US" sz="2800" dirty="0"/>
              <a:t>Spam ware</a:t>
            </a:r>
            <a:endParaRPr lang="en-US" sz="2800" dirty="0"/>
          </a:p>
          <a:p>
            <a:r>
              <a:rPr lang="en-US" sz="2800" dirty="0"/>
              <a:t>Botnet</a:t>
            </a:r>
            <a:endParaRPr lang="en-US" sz="2800" dirty="0"/>
          </a:p>
          <a:p>
            <a:r>
              <a:rPr lang="en-US" dirty="0"/>
              <a:t/>
            </a:r>
            <a:br>
              <a:rPr lang="en-US" dirty="0"/>
            </a:br>
            <a:endParaRPr lang="en-US" dirty="0"/>
          </a:p>
          <a:p>
            <a:r>
              <a:rPr lang="en-US" dirty="0"/>
              <a:t/>
            </a:r>
            <a:br>
              <a:rPr lang="en-US" dirty="0"/>
            </a:br>
            <a:endParaRPr lang="en-IN" dirty="0"/>
          </a:p>
        </p:txBody>
      </p:sp>
      <p:sp>
        <p:nvSpPr>
          <p:cNvPr id="8" name="Rectangle 7"/>
          <p:cNvSpPr/>
          <p:nvPr/>
        </p:nvSpPr>
        <p:spPr>
          <a:xfrm>
            <a:off x="9025217" y="4958834"/>
            <a:ext cx="237566" cy="369332"/>
          </a:xfrm>
          <a:prstGeom prst="rect">
            <a:avLst/>
          </a:prstGeom>
        </p:spPr>
        <p:txBody>
          <a:bodyPr wrap="none">
            <a:spAutoFit/>
          </a:bodyPr>
          <a:lstStyle/>
          <a:p>
            <a:r>
              <a:rPr lang="en-IN" dirty="0"/>
              <a:t> </a:t>
            </a:r>
          </a:p>
        </p:txBody>
      </p:sp>
      <p:sp>
        <p:nvSpPr>
          <p:cNvPr id="9" name="Rectangle 8"/>
          <p:cNvSpPr/>
          <p:nvPr/>
        </p:nvSpPr>
        <p:spPr>
          <a:xfrm>
            <a:off x="9025217" y="4958834"/>
            <a:ext cx="237566" cy="369332"/>
          </a:xfrm>
          <a:prstGeom prst="rect">
            <a:avLst/>
          </a:prstGeom>
        </p:spPr>
        <p:txBody>
          <a:bodyPr wrap="none">
            <a:spAutoFit/>
          </a:bodyPr>
          <a:lstStyle/>
          <a:p>
            <a:r>
              <a:rPr lang="en-IN" dirty="0"/>
              <a:t> </a:t>
            </a:r>
          </a:p>
        </p:txBody>
      </p:sp>
    </p:spTree>
    <p:extLst>
      <p:ext uri="{BB962C8B-B14F-4D97-AF65-F5344CB8AC3E}">
        <p14:creationId xmlns:p14="http://schemas.microsoft.com/office/powerpoint/2010/main" val="2030738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3614059" y="3127312"/>
            <a:ext cx="12421395" cy="1232048"/>
          </a:xfrm>
          <a:prstGeom prst="rect">
            <a:avLst/>
          </a:prstGeom>
        </p:spPr>
        <p:txBody>
          <a:bodyPr vert="horz" lIns="91440" tIns="45720" rIns="91440" bIns="45720" rtlCol="0" anchor="b">
            <a:normAutofit fontScale="90000"/>
          </a:bodyPr>
          <a:lstStyle/>
          <a:p>
            <a:pPr algn="ctr" rtl="0"/>
            <a:r>
              <a:rPr lang="en-IN" sz="6600" dirty="0">
                <a:latin typeface="+mn-lt"/>
              </a:rPr>
              <a:t>Recent Trends in Cybercrime Attack</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79863" y="4586824"/>
            <a:ext cx="17246354" cy="3785652"/>
          </a:xfrm>
          <a:prstGeom prst="rect">
            <a:avLst/>
          </a:prstGeom>
          <a:noFill/>
        </p:spPr>
        <p:txBody>
          <a:bodyPr wrap="square">
            <a:spAutoFit/>
          </a:bodyPr>
          <a:lstStyle/>
          <a:p>
            <a:pPr marL="571500" indent="-571500" algn="just" fontAlgn="base">
              <a:buFont typeface="Wingdings" pitchFamily="2" charset="2"/>
              <a:buChar char="Ø"/>
            </a:pPr>
            <a:r>
              <a:rPr lang="en-US" sz="4000" dirty="0" err="1"/>
              <a:t>Ransomware</a:t>
            </a:r>
            <a:r>
              <a:rPr lang="en-US" sz="4000" dirty="0"/>
              <a:t> Attacks</a:t>
            </a:r>
          </a:p>
          <a:p>
            <a:pPr marL="571500" indent="-571500" algn="just" fontAlgn="base">
              <a:buFont typeface="Wingdings" pitchFamily="2" charset="2"/>
              <a:buChar char="Ø"/>
            </a:pPr>
            <a:r>
              <a:rPr lang="en-US" sz="4000" dirty="0"/>
              <a:t>Supply Chain Attacks: Targets </a:t>
            </a:r>
            <a:r>
              <a:rPr lang="en-US" sz="4000" dirty="0" err="1"/>
              <a:t>organisations</a:t>
            </a:r>
            <a:r>
              <a:rPr lang="en-US" sz="4000" dirty="0"/>
              <a:t> by focusing on weaker points in </a:t>
            </a:r>
            <a:r>
              <a:rPr lang="en-US" sz="4000" dirty="0" err="1"/>
              <a:t>organisation’s</a:t>
            </a:r>
            <a:r>
              <a:rPr lang="en-US" sz="4000" dirty="0"/>
              <a:t> supply chain.</a:t>
            </a:r>
          </a:p>
          <a:p>
            <a:pPr marL="571500" indent="-571500" algn="just" fontAlgn="base">
              <a:buFont typeface="Wingdings" pitchFamily="2" charset="2"/>
              <a:buChar char="Ø"/>
            </a:pPr>
            <a:r>
              <a:rPr lang="en-US" sz="4000" dirty="0"/>
              <a:t>Phishing and Social Engineering</a:t>
            </a:r>
          </a:p>
          <a:p>
            <a:pPr marL="571500" indent="-571500" algn="just" fontAlgn="base">
              <a:buFont typeface="Wingdings" pitchFamily="2" charset="2"/>
              <a:buChar char="Ø"/>
            </a:pPr>
            <a:r>
              <a:rPr lang="en-US" sz="4000" dirty="0"/>
              <a:t>Remote Work Vulnerabilities</a:t>
            </a:r>
          </a:p>
          <a:p>
            <a:pPr marL="571500" indent="-571500" algn="just" fontAlgn="base">
              <a:buFont typeface="Wingdings" pitchFamily="2" charset="2"/>
              <a:buChar char="Ø"/>
            </a:pPr>
            <a:r>
              <a:rPr lang="en-US" sz="4000" dirty="0"/>
              <a:t>Insider Threats</a:t>
            </a:r>
          </a:p>
        </p:txBody>
      </p:sp>
      <p:pic>
        <p:nvPicPr>
          <p:cNvPr id="7170" name="Picture 2" descr="Robb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725" y="1248794"/>
            <a:ext cx="2128629" cy="2128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30664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3597236" y="1697085"/>
            <a:ext cx="12421395" cy="1232048"/>
          </a:xfrm>
          <a:prstGeom prst="rect">
            <a:avLst/>
          </a:prstGeom>
        </p:spPr>
        <p:txBody>
          <a:bodyPr vert="horz" lIns="91440" tIns="45720" rIns="91440" bIns="45720" rtlCol="0" anchor="b">
            <a:normAutofit/>
          </a:bodyPr>
          <a:lstStyle/>
          <a:p>
            <a:pPr rtl="0"/>
            <a:r>
              <a:rPr lang="en-IN" sz="6000" dirty="0">
                <a:latin typeface="+mn-lt"/>
              </a:rPr>
              <a:t>Phishing and Social </a:t>
            </a:r>
            <a:r>
              <a:rPr lang="en-IN" sz="6000" dirty="0" smtClean="0">
                <a:latin typeface="+mn-lt"/>
              </a:rPr>
              <a:t>Engineering</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10242" name="Picture 2" descr="https://lh7-rt.googleusercontent.com/slidesz/AGV_vUc65qLKDo8MUFmmEUIKWkt_T3g44jWlD18u747Wa0pU5znUEtKorSqOWMasL3UPNPMlQHLgWx4tW4yEJZPrjNU_1uLz3aJosjXZrVbaXuHjfPTm0AviIuzENK7Whz6M2IdGeHYhrxlUM1zFCIKT_EncZspUUyTAU3wgLtgU6A-yaszhcpB-=s2048?key=pUxl3Y_sNKyIsfsazcRE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321" y="3301342"/>
            <a:ext cx="11865439" cy="581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6661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126455" y="1697085"/>
            <a:ext cx="12421395" cy="1232048"/>
          </a:xfrm>
          <a:prstGeom prst="rect">
            <a:avLst/>
          </a:prstGeom>
        </p:spPr>
        <p:txBody>
          <a:bodyPr vert="horz" lIns="91440" tIns="45720" rIns="91440" bIns="45720" rtlCol="0" anchor="b">
            <a:normAutofit/>
          </a:bodyPr>
          <a:lstStyle/>
          <a:p>
            <a:pPr algn="ctr" rtl="0"/>
            <a:r>
              <a:rPr lang="en-IN" sz="6000" dirty="0">
                <a:latin typeface="+mn-lt"/>
              </a:rPr>
              <a:t>Insider Threats</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11266" name="Picture 2" descr="https://lh7-rt.googleusercontent.com/slidesz/AGV_vUcjU-QkJVnqND8NCwdQzXEYM2Um5BcadpgWjukVclYe8gcYN7Bwf47F5l9g9G6Xvky6vyBu0GA_ZzYmd54PKFiv2kbQcXeRiCR1JPG0epaTLsRJt4GvvU37cmX1cG5OQQIQ4z-BJUgt8wmXQATzUnAG0olze9anAn2a-A6yfIAJVMHw035QHw=s2048?key=pUxl3Y_sNKyIsfsazcRE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965" y="3825371"/>
            <a:ext cx="15975498" cy="5073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6266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86142" y="682488"/>
            <a:ext cx="13759541" cy="1232048"/>
          </a:xfrm>
          <a:prstGeom prst="rect">
            <a:avLst/>
          </a:prstGeom>
        </p:spPr>
        <p:txBody>
          <a:bodyPr vert="horz" lIns="91440" tIns="45720" rIns="91440" bIns="45720" rtlCol="0" anchor="b">
            <a:normAutofit fontScale="90000"/>
          </a:bodyPr>
          <a:lstStyle/>
          <a:p>
            <a:pPr algn="ctr" rtl="0"/>
            <a:r>
              <a:rPr lang="en-US" sz="6000" dirty="0">
                <a:latin typeface="+mn-lt"/>
              </a:rPr>
              <a:t>Preventing Finance Sector from Cyber Attack</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2217858"/>
            <a:ext cx="17246354" cy="7478970"/>
          </a:xfrm>
          <a:prstGeom prst="rect">
            <a:avLst/>
          </a:prstGeom>
          <a:noFill/>
        </p:spPr>
        <p:txBody>
          <a:bodyPr wrap="square">
            <a:spAutoFit/>
          </a:bodyPr>
          <a:lstStyle/>
          <a:p>
            <a:pPr marL="571500" indent="-571500" fontAlgn="base">
              <a:buFont typeface="Wingdings" pitchFamily="2" charset="2"/>
              <a:buChar char="Ø"/>
            </a:pPr>
            <a:r>
              <a:rPr lang="en-US" sz="4000" dirty="0"/>
              <a:t>Rethink Cyber Security Frameworks</a:t>
            </a:r>
          </a:p>
          <a:p>
            <a:pPr marL="571500" indent="-571500" fontAlgn="base">
              <a:buFont typeface="Wingdings" pitchFamily="2" charset="2"/>
              <a:buChar char="Ø"/>
            </a:pPr>
            <a:r>
              <a:rPr lang="en-US" sz="4000" dirty="0"/>
              <a:t>Implement Security protocols</a:t>
            </a:r>
          </a:p>
          <a:p>
            <a:pPr marL="571500" indent="-571500" fontAlgn="base">
              <a:buFont typeface="Wingdings" pitchFamily="2" charset="2"/>
              <a:buChar char="Ø"/>
            </a:pPr>
            <a:r>
              <a:rPr lang="en-US" sz="4000" dirty="0"/>
              <a:t>Implement Multi Factor Authentication</a:t>
            </a:r>
          </a:p>
          <a:p>
            <a:pPr marL="571500" indent="-571500" fontAlgn="base">
              <a:buFont typeface="Wingdings" pitchFamily="2" charset="2"/>
              <a:buChar char="Ø"/>
            </a:pPr>
            <a:r>
              <a:rPr lang="en-US" sz="4000" dirty="0"/>
              <a:t>Dual and Triple Controls</a:t>
            </a:r>
          </a:p>
          <a:p>
            <a:pPr marL="571500" indent="-571500" fontAlgn="base">
              <a:buFont typeface="Wingdings" pitchFamily="2" charset="2"/>
              <a:buChar char="Ø"/>
            </a:pPr>
            <a:r>
              <a:rPr lang="en-US" sz="4000" dirty="0"/>
              <a:t>Raise Fraud Awareness among employees</a:t>
            </a:r>
          </a:p>
          <a:p>
            <a:pPr marL="571500" indent="-571500" fontAlgn="base">
              <a:buFont typeface="Wingdings" pitchFamily="2" charset="2"/>
              <a:buChar char="Ø"/>
            </a:pPr>
            <a:r>
              <a:rPr lang="en-US" sz="4000" dirty="0"/>
              <a:t>Reconcile Transactions regularly</a:t>
            </a:r>
          </a:p>
          <a:p>
            <a:pPr marL="571500" indent="-571500" fontAlgn="base">
              <a:buFont typeface="Wingdings" pitchFamily="2" charset="2"/>
              <a:buChar char="Ø"/>
            </a:pPr>
            <a:r>
              <a:rPr lang="en-US" sz="4000" dirty="0"/>
              <a:t>Set Transaction Limits</a:t>
            </a:r>
          </a:p>
          <a:p>
            <a:pPr marL="571500" indent="-571500" fontAlgn="base">
              <a:buFont typeface="Wingdings" pitchFamily="2" charset="2"/>
              <a:buChar char="Ø"/>
            </a:pPr>
            <a:r>
              <a:rPr lang="en-US" sz="4000" dirty="0"/>
              <a:t>Higher Quality IT Tools</a:t>
            </a:r>
          </a:p>
          <a:p>
            <a:pPr marL="571500" indent="-571500" fontAlgn="base">
              <a:buFont typeface="Wingdings" pitchFamily="2" charset="2"/>
              <a:buChar char="Ø"/>
            </a:pPr>
            <a:r>
              <a:rPr lang="en-US" sz="4000" dirty="0"/>
              <a:t>Threat Detection Tools</a:t>
            </a:r>
          </a:p>
          <a:p>
            <a:pPr marL="571500" indent="-571500" fontAlgn="base">
              <a:buFont typeface="Wingdings" pitchFamily="2" charset="2"/>
              <a:buChar char="Ø"/>
            </a:pPr>
            <a:r>
              <a:rPr lang="en-US" sz="4000" dirty="0"/>
              <a:t>Incident Response System</a:t>
            </a:r>
          </a:p>
          <a:p>
            <a:pPr marL="571500" indent="-571500" fontAlgn="base">
              <a:buFont typeface="Wingdings" pitchFamily="2" charset="2"/>
              <a:buChar char="Ø"/>
            </a:pPr>
            <a:r>
              <a:rPr lang="en-US" sz="4000" dirty="0"/>
              <a:t>Zero Trust Network Model</a:t>
            </a:r>
          </a:p>
          <a:p>
            <a:pPr marL="571500" indent="-571500" fontAlgn="base">
              <a:buFont typeface="Wingdings" pitchFamily="2" charset="2"/>
              <a:buChar char="Ø"/>
            </a:pPr>
            <a:r>
              <a:rPr lang="en-US" sz="4000" dirty="0"/>
              <a:t>Third Party Risk Management</a:t>
            </a:r>
          </a:p>
        </p:txBody>
      </p:sp>
    </p:spTree>
    <p:extLst>
      <p:ext uri="{BB962C8B-B14F-4D97-AF65-F5344CB8AC3E}">
        <p14:creationId xmlns:p14="http://schemas.microsoft.com/office/powerpoint/2010/main" val="41675690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86142" y="682488"/>
            <a:ext cx="13759541" cy="1232048"/>
          </a:xfrm>
          <a:prstGeom prst="rect">
            <a:avLst/>
          </a:prstGeom>
        </p:spPr>
        <p:txBody>
          <a:bodyPr vert="horz" lIns="91440" tIns="45720" rIns="91440" bIns="45720" rtlCol="0" anchor="b">
            <a:normAutofit/>
          </a:bodyPr>
          <a:lstStyle/>
          <a:p>
            <a:pPr algn="ctr" rtl="0"/>
            <a:r>
              <a:rPr lang="en-US" sz="6000" dirty="0">
                <a:latin typeface="+mn-lt"/>
              </a:rPr>
              <a:t>Elements: Modus Operandi of Cybercrime</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2976141"/>
            <a:ext cx="17246354" cy="1938992"/>
          </a:xfrm>
          <a:prstGeom prst="rect">
            <a:avLst/>
          </a:prstGeom>
          <a:noFill/>
        </p:spPr>
        <p:txBody>
          <a:bodyPr wrap="square">
            <a:spAutoFit/>
          </a:bodyPr>
          <a:lstStyle/>
          <a:p>
            <a:pPr marL="571500" indent="-571500" fontAlgn="base">
              <a:buFont typeface="Wingdings" pitchFamily="2" charset="2"/>
              <a:buChar char="Ø"/>
            </a:pPr>
            <a:r>
              <a:rPr lang="en-US" sz="4000" dirty="0"/>
              <a:t>Ensure Success of the Crime</a:t>
            </a:r>
          </a:p>
          <a:p>
            <a:pPr marL="571500" indent="-571500" fontAlgn="base">
              <a:buFont typeface="Wingdings" pitchFamily="2" charset="2"/>
              <a:buChar char="Ø"/>
            </a:pPr>
            <a:r>
              <a:rPr lang="en-US" sz="4000" dirty="0"/>
              <a:t>Protect and Identity</a:t>
            </a:r>
          </a:p>
          <a:p>
            <a:pPr marL="571500" indent="-571500" fontAlgn="base">
              <a:buFont typeface="Wingdings" pitchFamily="2" charset="2"/>
              <a:buChar char="Ø"/>
            </a:pPr>
            <a:r>
              <a:rPr lang="en-US" sz="4000" dirty="0"/>
              <a:t>Effect Escape</a:t>
            </a:r>
          </a:p>
        </p:txBody>
      </p:sp>
    </p:spTree>
    <p:extLst>
      <p:ext uri="{BB962C8B-B14F-4D97-AF65-F5344CB8AC3E}">
        <p14:creationId xmlns:p14="http://schemas.microsoft.com/office/powerpoint/2010/main" val="23060039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86142" y="682488"/>
            <a:ext cx="13759541" cy="1232048"/>
          </a:xfrm>
          <a:prstGeom prst="rect">
            <a:avLst/>
          </a:prstGeom>
        </p:spPr>
        <p:txBody>
          <a:bodyPr vert="horz" lIns="91440" tIns="45720" rIns="91440" bIns="45720" rtlCol="0" anchor="b">
            <a:normAutofit/>
          </a:bodyPr>
          <a:lstStyle/>
          <a:p>
            <a:pPr algn="ctr" rtl="0"/>
            <a:r>
              <a:rPr lang="en-US" sz="6000" dirty="0">
                <a:latin typeface="+mn-lt"/>
              </a:rPr>
              <a:t>Case Study: </a:t>
            </a:r>
            <a:r>
              <a:rPr lang="en-US" sz="6000" dirty="0" err="1">
                <a:latin typeface="+mn-lt"/>
              </a:rPr>
              <a:t>Dani</a:t>
            </a:r>
            <a:r>
              <a:rPr lang="en-US" sz="6000" dirty="0">
                <a:latin typeface="+mn-lt"/>
              </a:rPr>
              <a:t> Data App Scam</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2307068"/>
            <a:ext cx="9116117" cy="6494085"/>
          </a:xfrm>
          <a:prstGeom prst="rect">
            <a:avLst/>
          </a:prstGeom>
          <a:noFill/>
        </p:spPr>
        <p:txBody>
          <a:bodyPr wrap="square">
            <a:spAutoFit/>
          </a:bodyPr>
          <a:lstStyle/>
          <a:p>
            <a:pPr algn="just" fontAlgn="base"/>
            <a:r>
              <a:rPr lang="en-US" sz="3600" b="1" dirty="0"/>
              <a:t>Introduction</a:t>
            </a:r>
          </a:p>
          <a:p>
            <a:pPr marL="571500" indent="-571500" algn="just" fontAlgn="base">
              <a:buFont typeface="Wingdings" pitchFamily="2" charset="2"/>
              <a:buChar char="Ø"/>
            </a:pPr>
            <a:r>
              <a:rPr lang="en-US" sz="3200" dirty="0"/>
              <a:t>The </a:t>
            </a:r>
            <a:r>
              <a:rPr lang="en-US" sz="3200" dirty="0" err="1"/>
              <a:t>Dani</a:t>
            </a:r>
            <a:r>
              <a:rPr lang="en-US" sz="3200" dirty="0"/>
              <a:t> Data app scam highlights the risks of investing in unregulated apps and websites.</a:t>
            </a:r>
          </a:p>
          <a:p>
            <a:pPr marL="571500" indent="-571500" algn="just" fontAlgn="base">
              <a:buFont typeface="Wingdings" pitchFamily="2" charset="2"/>
              <a:buChar char="Ø"/>
            </a:pPr>
            <a:r>
              <a:rPr lang="en-US" sz="3200" dirty="0"/>
              <a:t>The app promised high returns on football betting investments but turned out to be a Ponzi scheme.</a:t>
            </a:r>
          </a:p>
          <a:p>
            <a:pPr marL="571500" indent="-571500" algn="just" fontAlgn="base">
              <a:buFont typeface="Wingdings" pitchFamily="2" charset="2"/>
              <a:buChar char="Ø"/>
            </a:pPr>
            <a:r>
              <a:rPr lang="en-US" sz="3200" dirty="0"/>
              <a:t>Launched in December 2021 by Chinese national Woo </a:t>
            </a:r>
            <a:r>
              <a:rPr lang="en-US" sz="3200" dirty="0" err="1"/>
              <a:t>Uyanbe</a:t>
            </a:r>
            <a:r>
              <a:rPr lang="en-US" sz="3200" dirty="0"/>
              <a:t>, the app claimed to use AI for match predictions.</a:t>
            </a:r>
          </a:p>
          <a:p>
            <a:pPr marL="571500" indent="-571500" algn="just" fontAlgn="base">
              <a:buFont typeface="Wingdings" pitchFamily="2" charset="2"/>
              <a:buChar char="Ø"/>
            </a:pPr>
            <a:r>
              <a:rPr lang="en-US" sz="3200" dirty="0"/>
              <a:t> It attracted over 1,200 users who invested Rs. 1,400 </a:t>
            </a:r>
            <a:r>
              <a:rPr lang="en-US" sz="3200" dirty="0" err="1"/>
              <a:t>crore</a:t>
            </a:r>
            <a:r>
              <a:rPr lang="en-US" sz="3200" dirty="0"/>
              <a:t> (about US$180 million) by June 2022.</a:t>
            </a:r>
          </a:p>
          <a:p>
            <a:pPr marL="571500" indent="-571500" algn="just" fontAlgn="base">
              <a:buFont typeface="Wingdings" pitchFamily="2" charset="2"/>
              <a:buChar char="Ø"/>
            </a:pPr>
            <a:r>
              <a:rPr lang="en-US" sz="3200" dirty="0"/>
              <a:t>The scam defrauded thousands of people, emphasizing the importance of due diligence in investment decisions.</a:t>
            </a:r>
          </a:p>
        </p:txBody>
      </p:sp>
      <p:pic>
        <p:nvPicPr>
          <p:cNvPr id="12290" name="Picture 2" descr="Socc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6862" y="2596999"/>
            <a:ext cx="5955294" cy="5955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99781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3614059" y="3127312"/>
            <a:ext cx="9299051" cy="1232048"/>
          </a:xfrm>
          <a:prstGeom prst="rect">
            <a:avLst/>
          </a:prstGeom>
        </p:spPr>
        <p:txBody>
          <a:bodyPr vert="horz" lIns="91440" tIns="45720" rIns="91440" bIns="45720" rtlCol="0" anchor="b">
            <a:normAutofit/>
          </a:bodyPr>
          <a:lstStyle/>
          <a:p>
            <a:pPr algn="ctr" rtl="0"/>
            <a:r>
              <a:rPr lang="en-IN" sz="6600" dirty="0" smtClean="0">
                <a:latin typeface="+mn-lt"/>
              </a:rPr>
              <a:t>Cybercrime</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231403" y="4927176"/>
            <a:ext cx="15820622" cy="1938992"/>
          </a:xfrm>
          <a:prstGeom prst="rect">
            <a:avLst/>
          </a:prstGeom>
          <a:noFill/>
        </p:spPr>
        <p:txBody>
          <a:bodyPr wrap="square">
            <a:spAutoFit/>
          </a:bodyPr>
          <a:lstStyle/>
          <a:p>
            <a:pPr marL="571500" indent="-571500" algn="just" fontAlgn="base">
              <a:buFont typeface="Wingdings" pitchFamily="2" charset="2"/>
              <a:buChar char="Ø"/>
            </a:pPr>
            <a:r>
              <a:rPr lang="en-US" sz="4000" dirty="0"/>
              <a:t>Any attack on the information systems or any unlawful act</a:t>
            </a:r>
          </a:p>
          <a:p>
            <a:pPr marL="571500" indent="-571500" algn="just" fontAlgn="base">
              <a:buFont typeface="Wingdings" pitchFamily="2" charset="2"/>
              <a:buChar char="Ø"/>
            </a:pPr>
            <a:r>
              <a:rPr lang="en-US" sz="4000" dirty="0"/>
              <a:t>Computer or communication device or computer network is used</a:t>
            </a:r>
          </a:p>
          <a:p>
            <a:pPr marL="571500" indent="-571500" algn="just" fontAlgn="base">
              <a:buFont typeface="Wingdings" pitchFamily="2" charset="2"/>
              <a:buChar char="Ø"/>
            </a:pPr>
            <a:r>
              <a:rPr lang="en-US" sz="4000" dirty="0" smtClean="0"/>
              <a:t>To </a:t>
            </a:r>
            <a:r>
              <a:rPr lang="en-US" sz="4000" dirty="0"/>
              <a:t>commit or facilitate the commission of crime</a:t>
            </a:r>
          </a:p>
        </p:txBody>
      </p:sp>
      <p:pic>
        <p:nvPicPr>
          <p:cNvPr id="1026" name="Picture 2" descr="Process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8362" y="994945"/>
            <a:ext cx="2305818" cy="2305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52388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86142" y="682488"/>
            <a:ext cx="13759541" cy="1232048"/>
          </a:xfrm>
          <a:prstGeom prst="rect">
            <a:avLst/>
          </a:prstGeom>
        </p:spPr>
        <p:txBody>
          <a:bodyPr vert="horz" lIns="91440" tIns="45720" rIns="91440" bIns="45720" rtlCol="0" anchor="b">
            <a:normAutofit/>
          </a:bodyPr>
          <a:lstStyle/>
          <a:p>
            <a:pPr algn="ctr" rtl="0"/>
            <a:r>
              <a:rPr lang="en-US" sz="6000" dirty="0">
                <a:latin typeface="+mn-lt"/>
              </a:rPr>
              <a:t>Case Study: </a:t>
            </a:r>
            <a:r>
              <a:rPr lang="en-US" sz="6000" dirty="0" err="1">
                <a:latin typeface="+mn-lt"/>
              </a:rPr>
              <a:t>Dani</a:t>
            </a:r>
            <a:r>
              <a:rPr lang="en-US" sz="6000" dirty="0">
                <a:latin typeface="+mn-lt"/>
              </a:rPr>
              <a:t> Data App Scam</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2307068"/>
            <a:ext cx="9116117" cy="7253268"/>
          </a:xfrm>
          <a:prstGeom prst="rect">
            <a:avLst/>
          </a:prstGeom>
          <a:noFill/>
        </p:spPr>
        <p:txBody>
          <a:bodyPr wrap="square">
            <a:spAutoFit/>
          </a:bodyPr>
          <a:lstStyle/>
          <a:p>
            <a:pPr algn="just"/>
            <a:r>
              <a:rPr lang="en-US" sz="4000" b="1" dirty="0">
                <a:solidFill>
                  <a:srgbClr val="000000"/>
                </a:solidFill>
              </a:rPr>
              <a:t>How the scam worked</a:t>
            </a:r>
            <a:endParaRPr lang="en-US" sz="4000" b="1" dirty="0"/>
          </a:p>
          <a:p>
            <a:pPr marL="571500" indent="-571500" algn="just" fontAlgn="base">
              <a:spcBef>
                <a:spcPts val="1000"/>
              </a:spcBef>
              <a:buFont typeface="Wingdings" pitchFamily="2" charset="2"/>
              <a:buChar char="Ø"/>
            </a:pPr>
            <a:r>
              <a:rPr lang="en-US" sz="3600" dirty="0">
                <a:solidFill>
                  <a:srgbClr val="000000"/>
                </a:solidFill>
              </a:rPr>
              <a:t>The </a:t>
            </a:r>
            <a:r>
              <a:rPr lang="en-US" sz="3600" dirty="0" err="1">
                <a:solidFill>
                  <a:srgbClr val="000000"/>
                </a:solidFill>
              </a:rPr>
              <a:t>Dani</a:t>
            </a:r>
            <a:r>
              <a:rPr lang="en-US" sz="3600" dirty="0">
                <a:solidFill>
                  <a:srgbClr val="000000"/>
                </a:solidFill>
              </a:rPr>
              <a:t> Data app scam operated as a classic Ponzi scheme, using new investors' money to pay returns to existing investors.</a:t>
            </a:r>
          </a:p>
          <a:p>
            <a:pPr marL="571500" indent="-571500" algn="just" fontAlgn="base">
              <a:spcBef>
                <a:spcPts val="1000"/>
              </a:spcBef>
              <a:buFont typeface="Wingdings" pitchFamily="2" charset="2"/>
              <a:buChar char="Ø"/>
            </a:pPr>
            <a:r>
              <a:rPr lang="en-US" sz="3600" dirty="0">
                <a:solidFill>
                  <a:srgbClr val="000000"/>
                </a:solidFill>
              </a:rPr>
              <a:t>This created the appearance of a profitable investment, attracting more investors.</a:t>
            </a:r>
          </a:p>
          <a:p>
            <a:pPr marL="571500" indent="-571500" algn="just" fontAlgn="base">
              <a:spcBef>
                <a:spcPts val="1000"/>
              </a:spcBef>
              <a:buFont typeface="Wingdings" pitchFamily="2" charset="2"/>
              <a:buChar char="Ø"/>
            </a:pPr>
            <a:r>
              <a:rPr lang="en-US" sz="3600" dirty="0">
                <a:solidFill>
                  <a:srgbClr val="000000"/>
                </a:solidFill>
              </a:rPr>
              <a:t>The scheme collapsed when new investor numbers declined, leading the operators to vanish with the funds.</a:t>
            </a:r>
          </a:p>
          <a:p>
            <a:pPr marL="571500" indent="-571500" algn="just" fontAlgn="base">
              <a:spcBef>
                <a:spcPts val="1000"/>
              </a:spcBef>
              <a:buFont typeface="Wingdings" pitchFamily="2" charset="2"/>
              <a:buChar char="Ø"/>
            </a:pPr>
            <a:r>
              <a:rPr lang="en-US" sz="3600" dirty="0">
                <a:solidFill>
                  <a:srgbClr val="000000"/>
                </a:solidFill>
              </a:rPr>
              <a:t>Investors were left </a:t>
            </a:r>
            <a:r>
              <a:rPr lang="en-US" sz="3600" dirty="0" err="1">
                <a:solidFill>
                  <a:srgbClr val="000000"/>
                </a:solidFill>
              </a:rPr>
              <a:t>emptyhanded</a:t>
            </a:r>
            <a:r>
              <a:rPr lang="en-US" sz="3600" dirty="0">
                <a:solidFill>
                  <a:srgbClr val="000000"/>
                </a:solidFill>
              </a:rPr>
              <a:t>, underscoring the risks associated with Ponzi schemes and unregulated investments.</a:t>
            </a:r>
            <a:endParaRPr lang="en-US" sz="3600" b="0" i="0" u="none" strike="noStrike" dirty="0">
              <a:solidFill>
                <a:srgbClr val="000000"/>
              </a:solidFill>
              <a:effectLst/>
            </a:endParaRPr>
          </a:p>
        </p:txBody>
      </p:sp>
      <p:pic>
        <p:nvPicPr>
          <p:cNvPr id="15362" name="Picture 2" descr="Co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0745" y="2276101"/>
            <a:ext cx="5908893" cy="5908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8554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86142" y="682488"/>
            <a:ext cx="13759541" cy="1232048"/>
          </a:xfrm>
          <a:prstGeom prst="rect">
            <a:avLst/>
          </a:prstGeom>
        </p:spPr>
        <p:txBody>
          <a:bodyPr vert="horz" lIns="91440" tIns="45720" rIns="91440" bIns="45720" rtlCol="0" anchor="b">
            <a:normAutofit/>
          </a:bodyPr>
          <a:lstStyle/>
          <a:p>
            <a:pPr algn="ctr" rtl="0"/>
            <a:r>
              <a:rPr lang="en-US" sz="6000" dirty="0">
                <a:latin typeface="+mn-lt"/>
              </a:rPr>
              <a:t>Case Study: </a:t>
            </a:r>
            <a:r>
              <a:rPr lang="en-US" sz="6000" dirty="0" err="1">
                <a:latin typeface="+mn-lt"/>
              </a:rPr>
              <a:t>Dani</a:t>
            </a:r>
            <a:r>
              <a:rPr lang="en-US" sz="6000" dirty="0">
                <a:latin typeface="+mn-lt"/>
              </a:rPr>
              <a:t> Data App Scam</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2307068"/>
            <a:ext cx="16609736" cy="6206827"/>
          </a:xfrm>
          <a:prstGeom prst="rect">
            <a:avLst/>
          </a:prstGeom>
          <a:noFill/>
        </p:spPr>
        <p:txBody>
          <a:bodyPr wrap="square">
            <a:spAutoFit/>
          </a:bodyPr>
          <a:lstStyle/>
          <a:p>
            <a:pPr algn="just"/>
            <a:r>
              <a:rPr lang="en-US" sz="4400" b="1" dirty="0">
                <a:solidFill>
                  <a:srgbClr val="000000"/>
                </a:solidFill>
              </a:rPr>
              <a:t>Victims of the Scam</a:t>
            </a:r>
            <a:endParaRPr lang="en-US" sz="4400" b="1" dirty="0"/>
          </a:p>
          <a:p>
            <a:pPr marL="571500" indent="-571500" algn="just" fontAlgn="base">
              <a:spcBef>
                <a:spcPts val="1000"/>
              </a:spcBef>
              <a:buFont typeface="Wingdings" pitchFamily="2" charset="2"/>
              <a:buChar char="Ø"/>
            </a:pPr>
            <a:r>
              <a:rPr lang="en-US" sz="4000" dirty="0">
                <a:solidFill>
                  <a:srgbClr val="000000"/>
                </a:solidFill>
              </a:rPr>
              <a:t>The </a:t>
            </a:r>
            <a:r>
              <a:rPr lang="en-US" sz="4000" dirty="0" err="1">
                <a:solidFill>
                  <a:srgbClr val="000000"/>
                </a:solidFill>
              </a:rPr>
              <a:t>Dani</a:t>
            </a:r>
            <a:r>
              <a:rPr lang="en-US" sz="4000" dirty="0">
                <a:solidFill>
                  <a:srgbClr val="000000"/>
                </a:solidFill>
              </a:rPr>
              <a:t> Data app scam had a widespread impact, affecting thousands of individuals in India.</a:t>
            </a:r>
          </a:p>
          <a:p>
            <a:pPr marL="571500" indent="-571500" algn="just" fontAlgn="base">
              <a:spcBef>
                <a:spcPts val="1000"/>
              </a:spcBef>
              <a:buFont typeface="Wingdings" pitchFamily="2" charset="2"/>
              <a:buChar char="Ø"/>
            </a:pPr>
            <a:r>
              <a:rPr lang="en-US" sz="4000" dirty="0">
                <a:solidFill>
                  <a:srgbClr val="000000"/>
                </a:solidFill>
              </a:rPr>
              <a:t>Victims came from diverse backgrounds, including young people, professionals, and retirees.</a:t>
            </a:r>
          </a:p>
          <a:p>
            <a:pPr marL="571500" indent="-571500" algn="just" fontAlgn="base">
              <a:spcBef>
                <a:spcPts val="1000"/>
              </a:spcBef>
              <a:buFont typeface="Wingdings" pitchFamily="2" charset="2"/>
              <a:buChar char="Ø"/>
            </a:pPr>
            <a:r>
              <a:rPr lang="en-US" sz="4000" dirty="0">
                <a:solidFill>
                  <a:srgbClr val="000000"/>
                </a:solidFill>
              </a:rPr>
              <a:t>Many victims had invested their life savings, particularly for retirement, making the loss devastating for them.</a:t>
            </a:r>
          </a:p>
          <a:p>
            <a:pPr marL="571500" indent="-571500" algn="just" fontAlgn="base">
              <a:spcBef>
                <a:spcPts val="1000"/>
              </a:spcBef>
              <a:buFont typeface="Wingdings" pitchFamily="2" charset="2"/>
              <a:buChar char="Ø"/>
            </a:pPr>
            <a:r>
              <a:rPr lang="en-US" sz="4000" dirty="0">
                <a:solidFill>
                  <a:srgbClr val="000000"/>
                </a:solidFill>
              </a:rPr>
              <a:t>The scam highlights the need for caution and awareness when investing, especially in unregulated schemes.</a:t>
            </a:r>
            <a:endParaRPr lang="en-US" sz="4000" b="0" i="0" u="none" strike="noStrike" dirty="0">
              <a:solidFill>
                <a:srgbClr val="000000"/>
              </a:solidFill>
              <a:effectLst/>
            </a:endParaRPr>
          </a:p>
        </p:txBody>
      </p:sp>
    </p:spTree>
    <p:extLst>
      <p:ext uri="{BB962C8B-B14F-4D97-AF65-F5344CB8AC3E}">
        <p14:creationId xmlns:p14="http://schemas.microsoft.com/office/powerpoint/2010/main" val="2361015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86142" y="682488"/>
            <a:ext cx="13759541" cy="1232048"/>
          </a:xfrm>
          <a:prstGeom prst="rect">
            <a:avLst/>
          </a:prstGeom>
        </p:spPr>
        <p:txBody>
          <a:bodyPr vert="horz" lIns="91440" tIns="45720" rIns="91440" bIns="45720" rtlCol="0" anchor="b">
            <a:normAutofit/>
          </a:bodyPr>
          <a:lstStyle/>
          <a:p>
            <a:pPr algn="ctr" rtl="0"/>
            <a:r>
              <a:rPr lang="en-US" sz="6000" dirty="0">
                <a:latin typeface="+mn-lt"/>
              </a:rPr>
              <a:t>Case Study: </a:t>
            </a:r>
            <a:r>
              <a:rPr lang="en-US" sz="6000" dirty="0" err="1">
                <a:latin typeface="+mn-lt"/>
              </a:rPr>
              <a:t>Dani</a:t>
            </a:r>
            <a:r>
              <a:rPr lang="en-US" sz="6000" dirty="0">
                <a:latin typeface="+mn-lt"/>
              </a:rPr>
              <a:t> Data App Scam</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2307068"/>
            <a:ext cx="9116117" cy="6801862"/>
          </a:xfrm>
          <a:prstGeom prst="rect">
            <a:avLst/>
          </a:prstGeom>
          <a:noFill/>
        </p:spPr>
        <p:txBody>
          <a:bodyPr wrap="square">
            <a:spAutoFit/>
          </a:bodyPr>
          <a:lstStyle/>
          <a:p>
            <a:r>
              <a:rPr lang="en-US" sz="4000" b="1" dirty="0" err="1"/>
              <a:t>Leeson's</a:t>
            </a:r>
            <a:r>
              <a:rPr lang="en-US" sz="4000" b="1" dirty="0"/>
              <a:t> Learned</a:t>
            </a:r>
            <a:endParaRPr lang="en-US" sz="4000" b="1" dirty="0"/>
          </a:p>
          <a:p>
            <a:pPr marL="571500" indent="-571500" algn="just" fontAlgn="base">
              <a:buFont typeface="Wingdings" pitchFamily="2" charset="2"/>
              <a:buChar char="Ø"/>
            </a:pPr>
            <a:r>
              <a:rPr lang="en-US" sz="3600" dirty="0"/>
              <a:t>Be wary of any investment that promises high returns with little or no risk.</a:t>
            </a:r>
          </a:p>
          <a:p>
            <a:pPr marL="571500" indent="-571500" algn="just" fontAlgn="base">
              <a:buFont typeface="Wingdings" pitchFamily="2" charset="2"/>
              <a:buChar char="Ø"/>
            </a:pPr>
            <a:r>
              <a:rPr lang="en-US" sz="3600" dirty="0"/>
              <a:t>Do your research before investing your money.</a:t>
            </a:r>
          </a:p>
          <a:p>
            <a:pPr marL="571500" indent="-571500" algn="just" fontAlgn="base">
              <a:buFont typeface="Wingdings" pitchFamily="2" charset="2"/>
              <a:buChar char="Ø"/>
            </a:pPr>
            <a:r>
              <a:rPr lang="en-US" sz="3600" dirty="0"/>
              <a:t>Only invest in regulated apps and websites.</a:t>
            </a:r>
          </a:p>
          <a:p>
            <a:pPr marL="571500" indent="-571500" algn="just" fontAlgn="base">
              <a:buFont typeface="Wingdings" pitchFamily="2" charset="2"/>
              <a:buChar char="Ø"/>
            </a:pPr>
            <a:r>
              <a:rPr lang="en-US" sz="3600" dirty="0"/>
              <a:t>Be suspicious of any investment that requires you to make a large upfront payment.</a:t>
            </a:r>
          </a:p>
          <a:p>
            <a:pPr marL="571500" indent="-571500" algn="just" fontAlgn="base">
              <a:buFont typeface="Wingdings" pitchFamily="2" charset="2"/>
              <a:buChar char="Ø"/>
            </a:pPr>
            <a:r>
              <a:rPr lang="en-US" sz="3600" dirty="0"/>
              <a:t>Be aware of the signs of a Ponzi scheme, such as the use of fake testimonials and the Promise of guaranteed returns.</a:t>
            </a:r>
          </a:p>
        </p:txBody>
      </p:sp>
      <p:pic>
        <p:nvPicPr>
          <p:cNvPr id="16386" name="Picture 2" descr="Bitco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75868" y="3314700"/>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1258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86142" y="682488"/>
            <a:ext cx="13759541" cy="1232048"/>
          </a:xfrm>
          <a:prstGeom prst="rect">
            <a:avLst/>
          </a:prstGeom>
        </p:spPr>
        <p:txBody>
          <a:bodyPr vert="horz" lIns="91440" tIns="45720" rIns="91440" bIns="45720" rtlCol="0" anchor="b">
            <a:normAutofit/>
          </a:bodyPr>
          <a:lstStyle/>
          <a:p>
            <a:pPr algn="ctr" rtl="0"/>
            <a:r>
              <a:rPr lang="en-US" sz="6000" dirty="0">
                <a:latin typeface="+mn-lt"/>
              </a:rPr>
              <a:t>Case Study: </a:t>
            </a:r>
            <a:r>
              <a:rPr lang="en-US" sz="6000" dirty="0" err="1">
                <a:latin typeface="+mn-lt"/>
              </a:rPr>
              <a:t>Dani</a:t>
            </a:r>
            <a:r>
              <a:rPr lang="en-US" sz="6000" dirty="0">
                <a:latin typeface="+mn-lt"/>
              </a:rPr>
              <a:t> Data App Scam</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2307068"/>
            <a:ext cx="9116117" cy="6309420"/>
          </a:xfrm>
          <a:prstGeom prst="rect">
            <a:avLst/>
          </a:prstGeom>
          <a:noFill/>
        </p:spPr>
        <p:txBody>
          <a:bodyPr wrap="square">
            <a:spAutoFit/>
          </a:bodyPr>
          <a:lstStyle/>
          <a:p>
            <a:r>
              <a:rPr lang="en-US" sz="4400" b="1" dirty="0"/>
              <a:t>Conclusion</a:t>
            </a:r>
            <a:endParaRPr lang="en-US" sz="4400" b="1" dirty="0"/>
          </a:p>
          <a:p>
            <a:pPr marL="571500" indent="-571500" algn="just" fontAlgn="base">
              <a:buFont typeface="Wingdings" pitchFamily="2" charset="2"/>
              <a:buChar char="Ø"/>
            </a:pPr>
            <a:r>
              <a:rPr lang="en-US" sz="3600" dirty="0"/>
              <a:t>Don’t invest in unregulated apps and websites</a:t>
            </a:r>
          </a:p>
          <a:p>
            <a:pPr marL="571500" indent="-571500" algn="just" fontAlgn="base">
              <a:buFont typeface="Wingdings" pitchFamily="2" charset="2"/>
              <a:buChar char="Ø"/>
            </a:pPr>
            <a:r>
              <a:rPr lang="en-US" sz="3600" dirty="0"/>
              <a:t>Never invest money that you cannot afford to lose.</a:t>
            </a:r>
          </a:p>
          <a:p>
            <a:pPr marL="571500" indent="-571500" algn="just" fontAlgn="base">
              <a:buFont typeface="Wingdings" pitchFamily="2" charset="2"/>
              <a:buChar char="Ø"/>
            </a:pPr>
            <a:r>
              <a:rPr lang="en-US" sz="3600" dirty="0"/>
              <a:t>Be patient. Don't expect to get rich quick.</a:t>
            </a:r>
          </a:p>
          <a:p>
            <a:pPr marL="571500" indent="-571500" algn="just" fontAlgn="base">
              <a:buFont typeface="Wingdings" pitchFamily="2" charset="2"/>
              <a:buChar char="Ø"/>
            </a:pPr>
            <a:r>
              <a:rPr lang="en-US" sz="3600" dirty="0"/>
              <a:t>Diversify your investments. Don't put all your eggs in one basket.</a:t>
            </a:r>
          </a:p>
          <a:p>
            <a:pPr marL="571500" indent="-571500" algn="just" fontAlgn="base">
              <a:buFont typeface="Wingdings" pitchFamily="2" charset="2"/>
              <a:buChar char="Ø"/>
            </a:pPr>
            <a:r>
              <a:rPr lang="en-US" sz="3600" dirty="0"/>
              <a:t>Get professional advice. If you're not sure about an investment, talk to a financial advisor.</a:t>
            </a:r>
          </a:p>
        </p:txBody>
      </p:sp>
      <p:pic>
        <p:nvPicPr>
          <p:cNvPr id="18434" name="Picture 2" descr="Mo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26930" y="2307067"/>
            <a:ext cx="5565693" cy="5565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6845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86142" y="682488"/>
            <a:ext cx="15380960" cy="1232048"/>
          </a:xfrm>
          <a:prstGeom prst="rect">
            <a:avLst/>
          </a:prstGeom>
        </p:spPr>
        <p:txBody>
          <a:bodyPr vert="horz" lIns="91440" tIns="45720" rIns="91440" bIns="45720" rtlCol="0" anchor="b">
            <a:normAutofit fontScale="90000"/>
          </a:bodyPr>
          <a:lstStyle/>
          <a:p>
            <a:pPr algn="l" rtl="0"/>
            <a:r>
              <a:rPr lang="en-US" sz="6000" dirty="0">
                <a:latin typeface="+mn-lt"/>
              </a:rPr>
              <a:t>Methods : Successful commission of Cyber Crimes</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2578576" y="0"/>
            <a:ext cx="5704852"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2307068"/>
            <a:ext cx="15271590" cy="4832092"/>
          </a:xfrm>
          <a:prstGeom prst="rect">
            <a:avLst/>
          </a:prstGeom>
          <a:noFill/>
        </p:spPr>
        <p:txBody>
          <a:bodyPr wrap="square">
            <a:spAutoFit/>
          </a:bodyPr>
          <a:lstStyle/>
          <a:p>
            <a:pPr marL="571500" indent="-571500" fontAlgn="base">
              <a:buFont typeface="Wingdings" pitchFamily="2" charset="2"/>
              <a:buChar char="Ø"/>
            </a:pPr>
            <a:r>
              <a:rPr lang="en-IN" sz="4400" dirty="0"/>
              <a:t>Viruses and Worms/ Trojan Horses</a:t>
            </a:r>
          </a:p>
          <a:p>
            <a:pPr marL="571500" indent="-571500" fontAlgn="base">
              <a:buFont typeface="Wingdings" pitchFamily="2" charset="2"/>
              <a:buChar char="Ø"/>
            </a:pPr>
            <a:r>
              <a:rPr lang="en-IN" sz="4400" dirty="0" err="1"/>
              <a:t>Infringment</a:t>
            </a:r>
            <a:r>
              <a:rPr lang="en-IN" sz="4400" dirty="0"/>
              <a:t> of Privacy</a:t>
            </a:r>
          </a:p>
          <a:p>
            <a:pPr marL="571500" indent="-571500" fontAlgn="base">
              <a:buFont typeface="Wingdings" pitchFamily="2" charset="2"/>
              <a:buChar char="Ø"/>
            </a:pPr>
            <a:r>
              <a:rPr lang="en-IN" sz="4400" dirty="0" err="1"/>
              <a:t>Econimic</a:t>
            </a:r>
            <a:r>
              <a:rPr lang="en-IN" sz="4400" dirty="0"/>
              <a:t> &amp; Industrial Espionage</a:t>
            </a:r>
          </a:p>
          <a:p>
            <a:pPr marL="571500" indent="-571500" fontAlgn="base">
              <a:buFont typeface="Wingdings" pitchFamily="2" charset="2"/>
              <a:buChar char="Ø"/>
            </a:pPr>
            <a:r>
              <a:rPr lang="en-IN" sz="4400" dirty="0"/>
              <a:t>Computer Sabotage &amp; Computer </a:t>
            </a:r>
            <a:r>
              <a:rPr lang="en-IN" sz="4400" dirty="0" err="1"/>
              <a:t>Extoration</a:t>
            </a:r>
            <a:endParaRPr lang="en-IN" sz="4400" dirty="0"/>
          </a:p>
          <a:p>
            <a:pPr marL="571500" indent="-571500" fontAlgn="base">
              <a:buFont typeface="Wingdings" pitchFamily="2" charset="2"/>
              <a:buChar char="Ø"/>
            </a:pPr>
            <a:r>
              <a:rPr lang="en-IN" sz="4400" dirty="0"/>
              <a:t>Electronic Money </a:t>
            </a:r>
            <a:r>
              <a:rPr lang="en-IN" sz="4400" dirty="0" err="1"/>
              <a:t>Laudenring</a:t>
            </a:r>
            <a:r>
              <a:rPr lang="en-IN" sz="4400" dirty="0"/>
              <a:t> &amp; Tax Evasion</a:t>
            </a:r>
          </a:p>
          <a:p>
            <a:pPr marL="571500" indent="-571500" fontAlgn="base">
              <a:buFont typeface="Wingdings" pitchFamily="2" charset="2"/>
              <a:buChar char="Ø"/>
            </a:pPr>
            <a:r>
              <a:rPr lang="en-IN" sz="4400" dirty="0"/>
              <a:t>Child Pornography</a:t>
            </a:r>
          </a:p>
          <a:p>
            <a:pPr marL="571500" indent="-571500" fontAlgn="base">
              <a:buFont typeface="Wingdings" pitchFamily="2" charset="2"/>
              <a:buChar char="Ø"/>
            </a:pPr>
            <a:r>
              <a:rPr lang="en-IN" sz="4400" dirty="0"/>
              <a:t>Unauthorised Access</a:t>
            </a:r>
          </a:p>
        </p:txBody>
      </p:sp>
    </p:spTree>
    <p:extLst>
      <p:ext uri="{BB962C8B-B14F-4D97-AF65-F5344CB8AC3E}">
        <p14:creationId xmlns:p14="http://schemas.microsoft.com/office/powerpoint/2010/main" val="26133164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86142" y="682488"/>
            <a:ext cx="15380960" cy="1232048"/>
          </a:xfrm>
          <a:prstGeom prst="rect">
            <a:avLst/>
          </a:prstGeom>
        </p:spPr>
        <p:txBody>
          <a:bodyPr vert="horz" lIns="91440" tIns="45720" rIns="91440" bIns="45720" rtlCol="0" anchor="b">
            <a:normAutofit/>
          </a:bodyPr>
          <a:lstStyle/>
          <a:p>
            <a:pPr algn="l" rtl="0"/>
            <a:r>
              <a:rPr lang="en-US" sz="6000" dirty="0">
                <a:latin typeface="+mn-lt"/>
              </a:rPr>
              <a:t>Methods: Successful Commissioning of Fraud</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2578576" y="0"/>
            <a:ext cx="5704852" cy="2029193"/>
          </a:xfrm>
          <a:prstGeom prst="rect">
            <a:avLst/>
          </a:prstGeom>
        </p:spPr>
      </p:pic>
      <p:pic>
        <p:nvPicPr>
          <p:cNvPr id="4" name="object 4"/>
          <p:cNvPicPr/>
          <p:nvPr/>
        </p:nvPicPr>
        <p:blipFill>
          <a:blip r:embed="rId3" cstate="print"/>
          <a:stretch>
            <a:fillRect/>
          </a:stretch>
        </p:blipFill>
        <p:spPr>
          <a:xfrm>
            <a:off x="11726695" y="8657255"/>
            <a:ext cx="6556733" cy="1629745"/>
          </a:xfrm>
          <a:prstGeom prst="rect">
            <a:avLst/>
          </a:prstGeom>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7432" y="2454821"/>
            <a:ext cx="14703347" cy="6241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6431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86142" y="682488"/>
            <a:ext cx="15380960" cy="1232048"/>
          </a:xfrm>
          <a:prstGeom prst="rect">
            <a:avLst/>
          </a:prstGeom>
        </p:spPr>
        <p:txBody>
          <a:bodyPr vert="horz" lIns="91440" tIns="45720" rIns="91440" bIns="45720" rtlCol="0" anchor="b">
            <a:normAutofit/>
          </a:bodyPr>
          <a:lstStyle/>
          <a:p>
            <a:pPr algn="l" rtl="0"/>
            <a:r>
              <a:rPr lang="en-US" sz="6000" dirty="0">
                <a:latin typeface="+mn-lt"/>
              </a:rPr>
              <a:t>Scenario</a:t>
            </a:r>
          </a:p>
        </p:txBody>
      </p:sp>
      <p:pic>
        <p:nvPicPr>
          <p:cNvPr id="5" name="object 5"/>
          <p:cNvPicPr/>
          <p:nvPr/>
        </p:nvPicPr>
        <p:blipFill>
          <a:blip r:embed="rId2" cstate="print"/>
          <a:stretch>
            <a:fillRect/>
          </a:stretch>
        </p:blipFill>
        <p:spPr>
          <a:xfrm>
            <a:off x="12578576" y="0"/>
            <a:ext cx="5704852"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2307068"/>
            <a:ext cx="17390322" cy="6863417"/>
          </a:xfrm>
          <a:prstGeom prst="rect">
            <a:avLst/>
          </a:prstGeom>
          <a:noFill/>
        </p:spPr>
        <p:txBody>
          <a:bodyPr wrap="square">
            <a:spAutoFit/>
          </a:bodyPr>
          <a:lstStyle/>
          <a:p>
            <a:pPr marL="571500" indent="-571500" algn="just" fontAlgn="base">
              <a:buFont typeface="Wingdings" pitchFamily="2" charset="2"/>
              <a:buChar char="Ø"/>
            </a:pPr>
            <a:r>
              <a:rPr lang="en-US" sz="4000" dirty="0"/>
              <a:t>Fraudsters use keywords like "Earn Online" and "</a:t>
            </a:r>
            <a:r>
              <a:rPr lang="en-US" sz="4000" dirty="0" err="1"/>
              <a:t>PartTime</a:t>
            </a:r>
            <a:r>
              <a:rPr lang="en-US" sz="4000" dirty="0"/>
              <a:t> Job" in advertisements displayed during peak internet usage hours in India to lure victims to websites with domains like 'xyz' and '</a:t>
            </a:r>
            <a:r>
              <a:rPr lang="en-US" sz="4000" dirty="0" err="1"/>
              <a:t>Wix</a:t>
            </a:r>
            <a:r>
              <a:rPr lang="en-US" sz="4000" dirty="0"/>
              <a:t> site', which then redirect to chat platforms for engaging with potential victims.</a:t>
            </a:r>
          </a:p>
          <a:p>
            <a:pPr marL="571500" indent="-571500" algn="just" fontAlgn="base">
              <a:buFont typeface="Wingdings" pitchFamily="2" charset="2"/>
              <a:buChar char="Ø"/>
            </a:pPr>
            <a:r>
              <a:rPr lang="en-US" sz="4000" dirty="0"/>
              <a:t>Fraudsters used multiple Indian mobile numbers, with owners sometimes unaware of their use for fraudulent activities, while in other cases, owners knowingly shared OTPs for money.</a:t>
            </a:r>
          </a:p>
          <a:p>
            <a:pPr marL="571500" indent="-571500" algn="just" fontAlgn="base">
              <a:buFont typeface="Wingdings" pitchFamily="2" charset="2"/>
              <a:buChar char="Ø"/>
            </a:pPr>
            <a:r>
              <a:rPr lang="en-US" sz="4000" dirty="0"/>
              <a:t>Money mules use bank accounts, opened with real or fake identification, to receive stolen funds, often by sharing OTPs, while rented accounts are sourced by agents who pay fixed rent, commission, or lump sums to account owners (money mules).</a:t>
            </a:r>
          </a:p>
        </p:txBody>
      </p:sp>
    </p:spTree>
    <p:extLst>
      <p:ext uri="{BB962C8B-B14F-4D97-AF65-F5344CB8AC3E}">
        <p14:creationId xmlns:p14="http://schemas.microsoft.com/office/powerpoint/2010/main" val="5884313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86142" y="682488"/>
            <a:ext cx="15380960" cy="1232048"/>
          </a:xfrm>
          <a:prstGeom prst="rect">
            <a:avLst/>
          </a:prstGeom>
        </p:spPr>
        <p:txBody>
          <a:bodyPr vert="horz" lIns="91440" tIns="45720" rIns="91440" bIns="45720" rtlCol="0" anchor="b">
            <a:normAutofit/>
          </a:bodyPr>
          <a:lstStyle/>
          <a:p>
            <a:pPr algn="l" rtl="0"/>
            <a:r>
              <a:rPr lang="en-US" sz="6000" dirty="0">
                <a:latin typeface="+mn-lt"/>
              </a:rPr>
              <a:t>Scenario</a:t>
            </a:r>
          </a:p>
        </p:txBody>
      </p:sp>
      <p:pic>
        <p:nvPicPr>
          <p:cNvPr id="5" name="object 5"/>
          <p:cNvPicPr/>
          <p:nvPr/>
        </p:nvPicPr>
        <p:blipFill>
          <a:blip r:embed="rId2" cstate="print"/>
          <a:stretch>
            <a:fillRect/>
          </a:stretch>
        </p:blipFill>
        <p:spPr>
          <a:xfrm>
            <a:off x="12578576" y="0"/>
            <a:ext cx="5704852"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2307068"/>
            <a:ext cx="17390322" cy="5016758"/>
          </a:xfrm>
          <a:prstGeom prst="rect">
            <a:avLst/>
          </a:prstGeom>
          <a:noFill/>
        </p:spPr>
        <p:txBody>
          <a:bodyPr wrap="square">
            <a:spAutoFit/>
          </a:bodyPr>
          <a:lstStyle/>
          <a:p>
            <a:pPr marL="571500" indent="-571500" algn="just" fontAlgn="base">
              <a:buFont typeface="Wingdings" pitchFamily="2" charset="2"/>
              <a:buChar char="Ø"/>
            </a:pPr>
            <a:r>
              <a:rPr lang="en-US" sz="4000" dirty="0"/>
              <a:t>Layering of transactions</a:t>
            </a:r>
          </a:p>
          <a:p>
            <a:pPr marL="571500" indent="-571500" algn="just" fontAlgn="base">
              <a:buFont typeface="Wingdings" pitchFamily="2" charset="2"/>
              <a:buChar char="Ø"/>
            </a:pPr>
            <a:r>
              <a:rPr lang="en-US" sz="4000" dirty="0"/>
              <a:t>Presence of Shell Companies with dummy directors, rented companies with MCA registration certificates, </a:t>
            </a:r>
            <a:r>
              <a:rPr lang="en-US" sz="4000" dirty="0" err="1"/>
              <a:t>fintech</a:t>
            </a:r>
            <a:r>
              <a:rPr lang="en-US" sz="4000" dirty="0"/>
              <a:t> companies, payment gateways, SMS aggregators.</a:t>
            </a:r>
          </a:p>
          <a:p>
            <a:pPr marL="571500" indent="-571500" algn="just" fontAlgn="base">
              <a:buFont typeface="Wingdings" pitchFamily="2" charset="2"/>
              <a:buChar char="Ø"/>
            </a:pPr>
            <a:r>
              <a:rPr lang="en-US" sz="4000" dirty="0"/>
              <a:t>UPI addresses are used to create layering behind Payment Aggregators thereby facilitating end of day settlement.</a:t>
            </a:r>
          </a:p>
          <a:p>
            <a:pPr marL="571500" indent="-571500" algn="just" fontAlgn="base">
              <a:buFont typeface="Wingdings" pitchFamily="2" charset="2"/>
              <a:buChar char="Ø"/>
            </a:pPr>
            <a:r>
              <a:rPr lang="en-US" sz="4000" dirty="0"/>
              <a:t>Gold, crypto currencies, international money transfers are observed by LAW Enforcement Agencies (LEAs) to be usual termination points of the fraud trials</a:t>
            </a:r>
          </a:p>
        </p:txBody>
      </p:sp>
    </p:spTree>
    <p:extLst>
      <p:ext uri="{BB962C8B-B14F-4D97-AF65-F5344CB8AC3E}">
        <p14:creationId xmlns:p14="http://schemas.microsoft.com/office/powerpoint/2010/main" val="19583056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3614059" y="3127312"/>
            <a:ext cx="12421395" cy="1232048"/>
          </a:xfrm>
          <a:prstGeom prst="rect">
            <a:avLst/>
          </a:prstGeom>
        </p:spPr>
        <p:txBody>
          <a:bodyPr vert="horz" lIns="91440" tIns="45720" rIns="91440" bIns="45720" rtlCol="0" anchor="b">
            <a:normAutofit/>
          </a:bodyPr>
          <a:lstStyle/>
          <a:p>
            <a:pPr algn="ctr" rtl="0"/>
            <a:r>
              <a:rPr lang="en-IN" sz="6600" dirty="0">
                <a:latin typeface="+mn-lt"/>
              </a:rPr>
              <a:t>Digital Forensic</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79863" y="4586824"/>
            <a:ext cx="17246354" cy="3170099"/>
          </a:xfrm>
          <a:prstGeom prst="rect">
            <a:avLst/>
          </a:prstGeom>
          <a:noFill/>
        </p:spPr>
        <p:txBody>
          <a:bodyPr wrap="square">
            <a:spAutoFit/>
          </a:bodyPr>
          <a:lstStyle/>
          <a:p>
            <a:pPr marL="571500" indent="-571500" algn="just" fontAlgn="base">
              <a:buFont typeface="Wingdings" pitchFamily="2" charset="2"/>
              <a:buChar char="Ø"/>
            </a:pPr>
            <a:r>
              <a:rPr lang="en-US" sz="4000" dirty="0"/>
              <a:t>A branch of </a:t>
            </a:r>
            <a:r>
              <a:rPr lang="en-US" sz="4000" dirty="0" err="1"/>
              <a:t>cybersecurity</a:t>
            </a:r>
            <a:r>
              <a:rPr lang="en-US" sz="4000" dirty="0"/>
              <a:t> focused on the recovery and investigation of material found in digital devices and cybercrimes.</a:t>
            </a:r>
          </a:p>
          <a:p>
            <a:pPr marL="571500" indent="-571500" algn="just" fontAlgn="base">
              <a:buFont typeface="Wingdings" pitchFamily="2" charset="2"/>
              <a:buChar char="Ø"/>
            </a:pPr>
            <a:r>
              <a:rPr lang="en-US" sz="4000" dirty="0" smtClean="0"/>
              <a:t>Concerned </a:t>
            </a:r>
            <a:r>
              <a:rPr lang="en-US" sz="4000" dirty="0"/>
              <a:t>with the identification, preservation, examination and analysis of digital evidence, using scientifically accepted and validated processes, to be used in and outside of a court of </a:t>
            </a:r>
            <a:r>
              <a:rPr lang="en-US" sz="4000" dirty="0" smtClean="0"/>
              <a:t>law.</a:t>
            </a:r>
            <a:endParaRPr lang="en-US" sz="4000" dirty="0"/>
          </a:p>
        </p:txBody>
      </p:sp>
      <p:pic>
        <p:nvPicPr>
          <p:cNvPr id="20482" name="Picture 2" descr="Programm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99184" y="1378976"/>
            <a:ext cx="1868265" cy="1868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21711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86142" y="682488"/>
            <a:ext cx="13759541" cy="1232048"/>
          </a:xfrm>
          <a:prstGeom prst="rect">
            <a:avLst/>
          </a:prstGeom>
        </p:spPr>
        <p:txBody>
          <a:bodyPr vert="horz" lIns="91440" tIns="45720" rIns="91440" bIns="45720" rtlCol="0" anchor="b">
            <a:normAutofit/>
          </a:bodyPr>
          <a:lstStyle/>
          <a:p>
            <a:pPr algn="ctr" rtl="0"/>
            <a:r>
              <a:rPr lang="en-US" sz="6000" dirty="0">
                <a:latin typeface="+mn-lt"/>
              </a:rPr>
              <a:t>PURPOSE OF DIGITAL FORENSICS</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2307068"/>
            <a:ext cx="9116117" cy="7478970"/>
          </a:xfrm>
          <a:prstGeom prst="rect">
            <a:avLst/>
          </a:prstGeom>
          <a:noFill/>
        </p:spPr>
        <p:txBody>
          <a:bodyPr wrap="square">
            <a:spAutoFit/>
          </a:bodyPr>
          <a:lstStyle/>
          <a:p>
            <a:pPr marL="571500" indent="-571500" algn="just" fontAlgn="base">
              <a:buFont typeface="Wingdings" pitchFamily="2" charset="2"/>
              <a:buChar char="Ø"/>
            </a:pPr>
            <a:r>
              <a:rPr lang="en-US" sz="4000" dirty="0"/>
              <a:t>Electronic Discovery (E Discovery)</a:t>
            </a:r>
          </a:p>
          <a:p>
            <a:pPr marL="571500" indent="-571500" algn="just" fontAlgn="base">
              <a:buFont typeface="Wingdings" pitchFamily="2" charset="2"/>
              <a:buChar char="Ø"/>
            </a:pPr>
            <a:r>
              <a:rPr lang="en-US" sz="4000" dirty="0"/>
              <a:t>Most common use of digital forensics is to support or refute a hypothesis in a Criminal Court or Civil Court.</a:t>
            </a:r>
          </a:p>
          <a:p>
            <a:pPr marL="571500" indent="-571500" algn="just" fontAlgn="base">
              <a:buFont typeface="Wingdings" pitchFamily="2" charset="2"/>
              <a:buChar char="Ø"/>
            </a:pPr>
            <a:r>
              <a:rPr lang="en-US" sz="4000" dirty="0"/>
              <a:t>Part of Cyber security and information security teams to identify the cause of data breaches, data leaks, </a:t>
            </a:r>
            <a:r>
              <a:rPr lang="en-US" sz="4000" dirty="0" err="1"/>
              <a:t>cyberattacks</a:t>
            </a:r>
            <a:r>
              <a:rPr lang="en-US" sz="4000" dirty="0"/>
              <a:t> and other cyber threats.</a:t>
            </a:r>
          </a:p>
          <a:p>
            <a:pPr marL="571500" indent="-571500" algn="just" fontAlgn="base">
              <a:buFont typeface="Wingdings" pitchFamily="2" charset="2"/>
              <a:buChar char="Ø"/>
            </a:pPr>
            <a:r>
              <a:rPr lang="en-US" sz="4000" dirty="0"/>
              <a:t>Part of incident response to help recover or identify any sensitive data or personally identifiable information (PII) that was lost or stolen in a cybercrime.</a:t>
            </a:r>
          </a:p>
        </p:txBody>
      </p:sp>
      <p:pic>
        <p:nvPicPr>
          <p:cNvPr id="24578" name="Picture 2" descr="Laptop Sec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9955" y="2255028"/>
            <a:ext cx="5353127" cy="5353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7922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3614059" y="3127312"/>
            <a:ext cx="9299051" cy="1232048"/>
          </a:xfrm>
          <a:prstGeom prst="rect">
            <a:avLst/>
          </a:prstGeom>
        </p:spPr>
        <p:txBody>
          <a:bodyPr vert="horz" lIns="91440" tIns="45720" rIns="91440" bIns="45720" rtlCol="0" anchor="b">
            <a:normAutofit/>
          </a:bodyPr>
          <a:lstStyle/>
          <a:p>
            <a:pPr algn="ctr" rtl="0"/>
            <a:r>
              <a:rPr lang="en-IN" sz="6600" dirty="0">
                <a:latin typeface="+mn-lt"/>
              </a:rPr>
              <a:t>Cyber </a:t>
            </a:r>
            <a:r>
              <a:rPr lang="en-IN" sz="6600" dirty="0" smtClean="0">
                <a:latin typeface="+mn-lt"/>
              </a:rPr>
              <a:t>Attack</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79863" y="4586824"/>
            <a:ext cx="17246354" cy="3785652"/>
          </a:xfrm>
          <a:prstGeom prst="rect">
            <a:avLst/>
          </a:prstGeom>
          <a:noFill/>
        </p:spPr>
        <p:txBody>
          <a:bodyPr wrap="square">
            <a:spAutoFit/>
          </a:bodyPr>
          <a:lstStyle/>
          <a:p>
            <a:pPr marL="571500" indent="-571500" fontAlgn="base">
              <a:buFont typeface="Wingdings" pitchFamily="2" charset="2"/>
              <a:buChar char="Ø"/>
            </a:pPr>
            <a:r>
              <a:rPr lang="en-US" sz="4000" dirty="0"/>
              <a:t>Any type of offensive maneuver employed by individuals or whole </a:t>
            </a:r>
            <a:r>
              <a:rPr lang="en-US" sz="4000" dirty="0" smtClean="0"/>
              <a:t>organizations.</a:t>
            </a:r>
            <a:endParaRPr lang="en-US" sz="4000" dirty="0"/>
          </a:p>
          <a:p>
            <a:pPr marL="571500" indent="-571500" fontAlgn="base">
              <a:buFont typeface="Wingdings" pitchFamily="2" charset="2"/>
              <a:buChar char="Ø"/>
            </a:pPr>
            <a:r>
              <a:rPr lang="en-US" sz="4000" dirty="0"/>
              <a:t>Targets computer information systems, infrastructures, computer networks, </a:t>
            </a:r>
            <a:r>
              <a:rPr lang="en-US" sz="4000" dirty="0" smtClean="0"/>
              <a:t>and/or personal </a:t>
            </a:r>
            <a:r>
              <a:rPr lang="en-US" sz="4000" dirty="0"/>
              <a:t>computer devices by various means of malicious </a:t>
            </a:r>
            <a:r>
              <a:rPr lang="en-US" sz="4000" dirty="0" smtClean="0"/>
              <a:t>acts.</a:t>
            </a:r>
            <a:endParaRPr lang="en-US" sz="4000" dirty="0"/>
          </a:p>
          <a:p>
            <a:pPr marL="571500" indent="-571500" fontAlgn="base">
              <a:buFont typeface="Wingdings" pitchFamily="2" charset="2"/>
              <a:buChar char="Ø"/>
            </a:pPr>
            <a:r>
              <a:rPr lang="en-US" sz="4000" dirty="0"/>
              <a:t>Originating from an anonymous source that either steals, alters, or destroys a specified target by hacking into a susceptible system.</a:t>
            </a:r>
          </a:p>
        </p:txBody>
      </p:sp>
      <p:pic>
        <p:nvPicPr>
          <p:cNvPr id="2050" name="Picture 2" descr="Compu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7820" y="1075053"/>
            <a:ext cx="2476112" cy="247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19254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08444" y="398572"/>
            <a:ext cx="13759541" cy="1232048"/>
          </a:xfrm>
          <a:prstGeom prst="rect">
            <a:avLst/>
          </a:prstGeom>
        </p:spPr>
        <p:txBody>
          <a:bodyPr vert="horz" lIns="91440" tIns="45720" rIns="91440" bIns="45720" rtlCol="0" anchor="b">
            <a:normAutofit/>
          </a:bodyPr>
          <a:lstStyle/>
          <a:p>
            <a:pPr algn="ctr" rtl="0"/>
            <a:r>
              <a:rPr lang="en-US" sz="6000" dirty="0">
                <a:latin typeface="+mn-lt"/>
              </a:rPr>
              <a:t>Digital Forensic Investigation Process</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1745252"/>
            <a:ext cx="12349970" cy="8463855"/>
          </a:xfrm>
          <a:prstGeom prst="rect">
            <a:avLst/>
          </a:prstGeom>
          <a:noFill/>
        </p:spPr>
        <p:txBody>
          <a:bodyPr wrap="square">
            <a:spAutoFit/>
          </a:bodyPr>
          <a:lstStyle/>
          <a:p>
            <a:pPr algn="just"/>
            <a:r>
              <a:rPr lang="en-US" sz="3600" b="1" dirty="0"/>
              <a:t>Comprises of four stages</a:t>
            </a:r>
            <a:endParaRPr lang="en-US" sz="3600" b="1" dirty="0"/>
          </a:p>
          <a:p>
            <a:pPr marL="342900" indent="-342900" algn="just" fontAlgn="base">
              <a:buFont typeface="Wingdings" pitchFamily="2" charset="2"/>
              <a:buChar char="Ø"/>
            </a:pPr>
            <a:r>
              <a:rPr lang="en-US" sz="3200" dirty="0"/>
              <a:t>Seizure: Prior to actual examination digital media is seized</a:t>
            </a:r>
          </a:p>
          <a:p>
            <a:pPr marL="342900" indent="-342900" algn="just" fontAlgn="base">
              <a:buFont typeface="Wingdings" pitchFamily="2" charset="2"/>
              <a:buChar char="Ø"/>
            </a:pPr>
            <a:r>
              <a:rPr lang="en-US" sz="3200" dirty="0"/>
              <a:t>Acquisition: After a forensic duplicate of the data is created using a hard drive duplicator or software imaging tool, the original hard drive is returned to secure storage to prevent tampering, while the acquired image is verified with SHA1 or MD5 hash functions and will be checked again throughout analysis to ensure the evidence remains in its original state.</a:t>
            </a:r>
          </a:p>
          <a:p>
            <a:pPr marL="342900" indent="-342900" algn="just" fontAlgn="base">
              <a:buFont typeface="Wingdings" pitchFamily="2" charset="2"/>
              <a:buChar char="Ø"/>
            </a:pPr>
            <a:r>
              <a:rPr lang="en-US" sz="3200" dirty="0"/>
              <a:t>Analysis: After acquisition, files are analyzed to identify evidence supporting or contradicting a hypothesis, with the forensic analyst recovering evidence, often starting with deleted information, and analyzing data types such as email, chat logs, images, internet history, and documents from accessible disk space, deleted space, or the operating system cache.</a:t>
            </a:r>
          </a:p>
          <a:p>
            <a:pPr marL="342900" indent="-342900" algn="just" fontAlgn="base">
              <a:buFont typeface="Wingdings" pitchFamily="2" charset="2"/>
              <a:buChar char="Ø"/>
            </a:pPr>
            <a:r>
              <a:rPr lang="en-US" sz="3200" dirty="0"/>
              <a:t>Reporting: After completing the investigation, the information is compiled into a report that is accessible to nontechnical individuals and may include audit information or other metadata documentation.</a:t>
            </a:r>
          </a:p>
        </p:txBody>
      </p:sp>
      <p:pic>
        <p:nvPicPr>
          <p:cNvPr id="25602" name="Picture 2" descr="Fabric Report Libr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0131" y="3314700"/>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8865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386864" y="1014596"/>
            <a:ext cx="13759541" cy="1232048"/>
          </a:xfrm>
          <a:prstGeom prst="rect">
            <a:avLst/>
          </a:prstGeom>
        </p:spPr>
        <p:txBody>
          <a:bodyPr vert="horz" lIns="91440" tIns="45720" rIns="91440" bIns="45720" rtlCol="0" anchor="b">
            <a:normAutofit/>
          </a:bodyPr>
          <a:lstStyle/>
          <a:p>
            <a:pPr algn="ctr" rtl="0"/>
            <a:r>
              <a:rPr lang="en-US" sz="6000" dirty="0">
                <a:latin typeface="+mn-lt"/>
              </a:rPr>
              <a:t>Different Branches of Digital Forensics</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013" y="3101261"/>
            <a:ext cx="14726952" cy="476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3384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86142" y="682488"/>
            <a:ext cx="15380960" cy="1232048"/>
          </a:xfrm>
          <a:prstGeom prst="rect">
            <a:avLst/>
          </a:prstGeom>
        </p:spPr>
        <p:txBody>
          <a:bodyPr vert="horz" lIns="91440" tIns="45720" rIns="91440" bIns="45720" rtlCol="0" anchor="b">
            <a:normAutofit/>
          </a:bodyPr>
          <a:lstStyle/>
          <a:p>
            <a:pPr algn="l" rtl="0"/>
            <a:r>
              <a:rPr lang="en-US" sz="6000" dirty="0">
                <a:latin typeface="+mn-lt"/>
              </a:rPr>
              <a:t>Computer Forensics</a:t>
            </a:r>
          </a:p>
        </p:txBody>
      </p:sp>
      <p:pic>
        <p:nvPicPr>
          <p:cNvPr id="5" name="object 5"/>
          <p:cNvPicPr/>
          <p:nvPr/>
        </p:nvPicPr>
        <p:blipFill>
          <a:blip r:embed="rId2" cstate="print"/>
          <a:stretch>
            <a:fillRect/>
          </a:stretch>
        </p:blipFill>
        <p:spPr>
          <a:xfrm>
            <a:off x="12578576" y="0"/>
            <a:ext cx="5704852"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2307068"/>
            <a:ext cx="17390322" cy="6247864"/>
          </a:xfrm>
          <a:prstGeom prst="rect">
            <a:avLst/>
          </a:prstGeom>
          <a:noFill/>
        </p:spPr>
        <p:txBody>
          <a:bodyPr wrap="square">
            <a:spAutoFit/>
          </a:bodyPr>
          <a:lstStyle/>
          <a:p>
            <a:pPr marL="571500" indent="-571500" algn="just" fontAlgn="base">
              <a:buFont typeface="Wingdings" pitchFamily="2" charset="2"/>
              <a:buChar char="Ø"/>
            </a:pPr>
            <a:r>
              <a:rPr lang="en-US" sz="4000" dirty="0"/>
              <a:t>Computer forensics is a branch of digital forensics concerned with evidence found in computers and digital storage media.</a:t>
            </a:r>
          </a:p>
          <a:p>
            <a:pPr marL="571500" indent="-571500" algn="just" fontAlgn="base">
              <a:buFont typeface="Wingdings" pitchFamily="2" charset="2"/>
              <a:buChar char="Ø"/>
            </a:pPr>
            <a:r>
              <a:rPr lang="en-US" sz="4000" dirty="0"/>
              <a:t>The goal of computer forensics is to examine digital data to identify, preserve, recover, analyze, and present facts and opinions about digital information.</a:t>
            </a:r>
          </a:p>
          <a:p>
            <a:pPr marL="571500" indent="-571500" algn="just" fontAlgn="base">
              <a:buFont typeface="Wingdings" pitchFamily="2" charset="2"/>
              <a:buChar char="Ø"/>
            </a:pPr>
            <a:r>
              <a:rPr lang="en-US" sz="4000" dirty="0"/>
              <a:t>It is used in both computer crime and civil proceedings.</a:t>
            </a:r>
          </a:p>
          <a:p>
            <a:pPr marL="571500" indent="-571500" algn="just" fontAlgn="base">
              <a:buFont typeface="Wingdings" pitchFamily="2" charset="2"/>
              <a:buChar char="Ø"/>
            </a:pPr>
            <a:r>
              <a:rPr lang="en-US" sz="4000" dirty="0"/>
              <a:t>Computer forensics uses techniques similar to data recovery but includes additional guidelines and practices to create a legal audit trail with a clear chain of custody.</a:t>
            </a:r>
          </a:p>
          <a:p>
            <a:pPr marL="571500" indent="-571500" algn="just" fontAlgn="base">
              <a:buFont typeface="Wingdings" pitchFamily="2" charset="2"/>
              <a:buChar char="Ø"/>
            </a:pPr>
            <a:r>
              <a:rPr lang="en-US" sz="4000" dirty="0"/>
              <a:t>Evidence from computer forensics investigations is subjected to the same guidelines and practices as other digital evidence.</a:t>
            </a:r>
          </a:p>
        </p:txBody>
      </p:sp>
    </p:spTree>
    <p:extLst>
      <p:ext uri="{BB962C8B-B14F-4D97-AF65-F5344CB8AC3E}">
        <p14:creationId xmlns:p14="http://schemas.microsoft.com/office/powerpoint/2010/main" val="29119266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86142" y="682488"/>
            <a:ext cx="15380960" cy="1232048"/>
          </a:xfrm>
          <a:prstGeom prst="rect">
            <a:avLst/>
          </a:prstGeom>
        </p:spPr>
        <p:txBody>
          <a:bodyPr vert="horz" lIns="91440" tIns="45720" rIns="91440" bIns="45720" rtlCol="0" anchor="b">
            <a:normAutofit/>
          </a:bodyPr>
          <a:lstStyle/>
          <a:p>
            <a:pPr algn="l" rtl="0"/>
            <a:r>
              <a:rPr lang="en-US" sz="6000" dirty="0">
                <a:latin typeface="+mn-lt"/>
              </a:rPr>
              <a:t>Mobile Forensics</a:t>
            </a:r>
          </a:p>
        </p:txBody>
      </p:sp>
      <p:pic>
        <p:nvPicPr>
          <p:cNvPr id="5" name="object 5"/>
          <p:cNvPicPr/>
          <p:nvPr/>
        </p:nvPicPr>
        <p:blipFill>
          <a:blip r:embed="rId2" cstate="print"/>
          <a:stretch>
            <a:fillRect/>
          </a:stretch>
        </p:blipFill>
        <p:spPr>
          <a:xfrm>
            <a:off x="12578576" y="0"/>
            <a:ext cx="5704852"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2307068"/>
            <a:ext cx="17390322" cy="5016758"/>
          </a:xfrm>
          <a:prstGeom prst="rect">
            <a:avLst/>
          </a:prstGeom>
          <a:noFill/>
        </p:spPr>
        <p:txBody>
          <a:bodyPr wrap="square">
            <a:spAutoFit/>
          </a:bodyPr>
          <a:lstStyle/>
          <a:p>
            <a:pPr marL="571500" indent="-571500" algn="just" fontAlgn="base">
              <a:buFont typeface="Wingdings" pitchFamily="2" charset="2"/>
              <a:buChar char="Ø"/>
            </a:pPr>
            <a:r>
              <a:rPr lang="en-US" sz="4000" dirty="0"/>
              <a:t>Mobile device forensics is a branch of digital forensics focused on recovering digital evidence from mobile devices using forensically sound methods.</a:t>
            </a:r>
          </a:p>
          <a:p>
            <a:pPr marL="571500" indent="-571500" algn="just" fontAlgn="base">
              <a:buFont typeface="Wingdings" pitchFamily="2" charset="2"/>
              <a:buChar char="Ø"/>
            </a:pPr>
            <a:r>
              <a:rPr lang="en-US" sz="4000" dirty="0"/>
              <a:t>"Mobile device" generally refers to mobile phones but can include devices with internal memory and communication abilities like PDAs, GPS devices, and tablets.</a:t>
            </a:r>
          </a:p>
          <a:p>
            <a:pPr marL="571500" indent="-571500" algn="just" fontAlgn="base">
              <a:buFont typeface="Wingdings" pitchFamily="2" charset="2"/>
              <a:buChar char="Ø"/>
            </a:pPr>
            <a:r>
              <a:rPr lang="en-US" sz="4000" dirty="0"/>
              <a:t>Growing Needs of Mobile Forensics is driven by:</a:t>
            </a:r>
          </a:p>
          <a:p>
            <a:pPr marL="571500" indent="-571500" algn="just" fontAlgn="base">
              <a:buFont typeface="Arial" pitchFamily="34" charset="0"/>
              <a:buChar char="•"/>
            </a:pPr>
            <a:r>
              <a:rPr lang="en-US" sz="4000" dirty="0"/>
              <a:t>Use of mobile phones to store and transmit personal and corporate information</a:t>
            </a:r>
          </a:p>
          <a:p>
            <a:pPr marL="571500" indent="-571500" algn="just" fontAlgn="base">
              <a:buFont typeface="Arial" pitchFamily="34" charset="0"/>
              <a:buChar char="•"/>
            </a:pPr>
            <a:r>
              <a:rPr lang="en-US" sz="4000" dirty="0"/>
              <a:t>Use of mobile phones in online transactions</a:t>
            </a:r>
          </a:p>
        </p:txBody>
      </p:sp>
    </p:spTree>
    <p:extLst>
      <p:ext uri="{BB962C8B-B14F-4D97-AF65-F5344CB8AC3E}">
        <p14:creationId xmlns:p14="http://schemas.microsoft.com/office/powerpoint/2010/main" val="5765774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86142" y="682488"/>
            <a:ext cx="15380960" cy="1232048"/>
          </a:xfrm>
          <a:prstGeom prst="rect">
            <a:avLst/>
          </a:prstGeom>
        </p:spPr>
        <p:txBody>
          <a:bodyPr vert="horz" lIns="91440" tIns="45720" rIns="91440" bIns="45720" rtlCol="0" anchor="b">
            <a:normAutofit/>
          </a:bodyPr>
          <a:lstStyle/>
          <a:p>
            <a:pPr algn="l" rtl="0"/>
            <a:r>
              <a:rPr lang="en-US" sz="6000" dirty="0">
                <a:latin typeface="+mn-lt"/>
              </a:rPr>
              <a:t>Challenges in Mobile Forensics</a:t>
            </a:r>
          </a:p>
        </p:txBody>
      </p:sp>
      <p:pic>
        <p:nvPicPr>
          <p:cNvPr id="5" name="object 5"/>
          <p:cNvPicPr/>
          <p:nvPr/>
        </p:nvPicPr>
        <p:blipFill>
          <a:blip r:embed="rId2" cstate="print"/>
          <a:stretch>
            <a:fillRect/>
          </a:stretch>
        </p:blipFill>
        <p:spPr>
          <a:xfrm>
            <a:off x="12578576" y="0"/>
            <a:ext cx="5704852"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2862966"/>
            <a:ext cx="17390322" cy="2554545"/>
          </a:xfrm>
          <a:prstGeom prst="rect">
            <a:avLst/>
          </a:prstGeom>
          <a:noFill/>
        </p:spPr>
        <p:txBody>
          <a:bodyPr wrap="square">
            <a:spAutoFit/>
          </a:bodyPr>
          <a:lstStyle/>
          <a:p>
            <a:pPr marL="571500" indent="-571500" algn="just" fontAlgn="base">
              <a:buFont typeface="Wingdings" pitchFamily="2" charset="2"/>
              <a:buChar char="Ø"/>
            </a:pPr>
            <a:r>
              <a:rPr lang="en-US" sz="4000" dirty="0"/>
              <a:t>Changes in mobile phone form factors, operating systems, data storage, services, peripherals and even pin connectors and cables</a:t>
            </a:r>
          </a:p>
          <a:p>
            <a:pPr marL="571500" indent="-571500" algn="just" fontAlgn="base">
              <a:buFont typeface="Wingdings" pitchFamily="2" charset="2"/>
              <a:buChar char="Ø"/>
            </a:pPr>
            <a:r>
              <a:rPr lang="en-US" sz="4000" dirty="0"/>
              <a:t>Storage capacity growth</a:t>
            </a:r>
          </a:p>
          <a:p>
            <a:pPr marL="571500" indent="-571500" algn="just" fontAlgn="base">
              <a:buFont typeface="Wingdings" pitchFamily="2" charset="2"/>
              <a:buChar char="Ø"/>
            </a:pPr>
            <a:r>
              <a:rPr lang="en-US" sz="4000" dirty="0"/>
              <a:t>Their proprietary nature</a:t>
            </a:r>
          </a:p>
        </p:txBody>
      </p:sp>
    </p:spTree>
    <p:extLst>
      <p:ext uri="{BB962C8B-B14F-4D97-AF65-F5344CB8AC3E}">
        <p14:creationId xmlns:p14="http://schemas.microsoft.com/office/powerpoint/2010/main" val="26973896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86142" y="682488"/>
            <a:ext cx="15380960" cy="1232048"/>
          </a:xfrm>
          <a:prstGeom prst="rect">
            <a:avLst/>
          </a:prstGeom>
        </p:spPr>
        <p:txBody>
          <a:bodyPr vert="horz" lIns="91440" tIns="45720" rIns="91440" bIns="45720" rtlCol="0" anchor="b">
            <a:normAutofit/>
          </a:bodyPr>
          <a:lstStyle/>
          <a:p>
            <a:pPr algn="l" rtl="0"/>
            <a:r>
              <a:rPr lang="en-US" sz="6000" dirty="0">
                <a:latin typeface="+mn-lt"/>
              </a:rPr>
              <a:t>Network Forensics</a:t>
            </a:r>
          </a:p>
        </p:txBody>
      </p:sp>
      <p:pic>
        <p:nvPicPr>
          <p:cNvPr id="5" name="object 5"/>
          <p:cNvPicPr/>
          <p:nvPr/>
        </p:nvPicPr>
        <p:blipFill>
          <a:blip r:embed="rId2" cstate="print"/>
          <a:stretch>
            <a:fillRect/>
          </a:stretch>
        </p:blipFill>
        <p:spPr>
          <a:xfrm>
            <a:off x="12578576" y="0"/>
            <a:ext cx="5704852"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446553" y="2238497"/>
            <a:ext cx="17390322" cy="6863417"/>
          </a:xfrm>
          <a:prstGeom prst="rect">
            <a:avLst/>
          </a:prstGeom>
          <a:noFill/>
        </p:spPr>
        <p:txBody>
          <a:bodyPr wrap="square">
            <a:spAutoFit/>
          </a:bodyPr>
          <a:lstStyle/>
          <a:p>
            <a:pPr marL="571500" indent="-571500" algn="just" fontAlgn="base">
              <a:buFont typeface="Wingdings" pitchFamily="2" charset="2"/>
              <a:buChar char="Ø"/>
            </a:pPr>
            <a:r>
              <a:rPr lang="en-US" sz="4000" dirty="0"/>
              <a:t>Network forensics is a branch of digital forensics that focuses on monitoring and analyzing computer network traffic for information gathering, legal evidence, or intrusion detection.</a:t>
            </a:r>
          </a:p>
          <a:p>
            <a:pPr marL="571500" indent="-571500" algn="just" fontAlgn="base">
              <a:buFont typeface="Wingdings" pitchFamily="2" charset="2"/>
              <a:buChar char="Ø"/>
            </a:pPr>
            <a:r>
              <a:rPr lang="en-US" sz="4000" dirty="0"/>
              <a:t>Unlike other branches of digital forensics, network data is volatile and dynamic, meaning once transmitted, it is gone, making network forensics often a proactive investigation</a:t>
            </a:r>
            <a:r>
              <a:rPr lang="en-US" sz="4000" dirty="0" smtClean="0"/>
              <a:t>.</a:t>
            </a:r>
          </a:p>
          <a:p>
            <a:pPr algn="just" fontAlgn="base"/>
            <a:endParaRPr lang="en-US" sz="4000" dirty="0"/>
          </a:p>
          <a:p>
            <a:pPr algn="just" fontAlgn="base"/>
            <a:r>
              <a:rPr lang="en-US" sz="4000" dirty="0"/>
              <a:t>Network forensics has two general uses</a:t>
            </a:r>
            <a:r>
              <a:rPr lang="en-US" sz="4000" dirty="0" smtClean="0"/>
              <a:t>:</a:t>
            </a:r>
            <a:endParaRPr lang="en-US" sz="4000" dirty="0"/>
          </a:p>
          <a:p>
            <a:pPr marL="571500" indent="-571500" algn="just" fontAlgn="base">
              <a:buFont typeface="Wingdings" pitchFamily="2" charset="2"/>
              <a:buChar char="Ø"/>
            </a:pPr>
            <a:r>
              <a:rPr lang="en-US" sz="4000" dirty="0"/>
              <a:t>Monitoring a network for anomalous traffic and identifying intrusions.</a:t>
            </a:r>
          </a:p>
          <a:p>
            <a:pPr marL="571500" indent="-571500" algn="just" fontAlgn="base">
              <a:buFont typeface="Wingdings" pitchFamily="2" charset="2"/>
              <a:buChar char="Ø"/>
            </a:pPr>
            <a:r>
              <a:rPr lang="en-US" sz="4000" dirty="0"/>
              <a:t>Law enforcement may analyze capture network traffic as part of criminal investigations.</a:t>
            </a:r>
          </a:p>
        </p:txBody>
      </p:sp>
    </p:spTree>
    <p:extLst>
      <p:ext uri="{BB962C8B-B14F-4D97-AF65-F5344CB8AC3E}">
        <p14:creationId xmlns:p14="http://schemas.microsoft.com/office/powerpoint/2010/main" val="1812261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08444" y="398572"/>
            <a:ext cx="13759541" cy="1232048"/>
          </a:xfrm>
          <a:prstGeom prst="rect">
            <a:avLst/>
          </a:prstGeom>
        </p:spPr>
        <p:txBody>
          <a:bodyPr vert="horz" lIns="91440" tIns="45720" rIns="91440" bIns="45720" rtlCol="0" anchor="b">
            <a:normAutofit/>
          </a:bodyPr>
          <a:lstStyle/>
          <a:p>
            <a:pPr algn="ctr" rtl="0"/>
            <a:r>
              <a:rPr lang="en-US" sz="6000" dirty="0">
                <a:latin typeface="+mn-lt"/>
              </a:rPr>
              <a:t>Forensic Data Analysis</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2186167"/>
            <a:ext cx="12349970" cy="6186309"/>
          </a:xfrm>
          <a:prstGeom prst="rect">
            <a:avLst/>
          </a:prstGeom>
          <a:noFill/>
        </p:spPr>
        <p:txBody>
          <a:bodyPr wrap="square">
            <a:spAutoFit/>
          </a:bodyPr>
          <a:lstStyle/>
          <a:p>
            <a:pPr marL="571500" indent="-571500" algn="just">
              <a:buFont typeface="Wingdings" pitchFamily="2" charset="2"/>
              <a:buChar char="Ø"/>
            </a:pPr>
            <a:r>
              <a:rPr lang="en-US" sz="3600" dirty="0"/>
              <a:t>Forensic Data Analysis (FDA) is a branch of digital forensics focused on examining structured data for incidents of financial crime, aiming to discover and analyze patterns of fraudulent activities.</a:t>
            </a:r>
          </a:p>
          <a:p>
            <a:pPr marL="571500" indent="-571500" algn="just">
              <a:buFont typeface="Wingdings" pitchFamily="2" charset="2"/>
              <a:buChar char="Ø"/>
            </a:pPr>
            <a:r>
              <a:rPr lang="en-US" sz="3600" dirty="0"/>
              <a:t>Structured data comes from application systems or their databases, contrasting with unstructured data from communication, office applications, and mobile devices, which lacks an overarching structure and requires keyword application or pattern mapping for analysis.</a:t>
            </a:r>
          </a:p>
          <a:p>
            <a:pPr marL="571500" indent="-571500" algn="just">
              <a:buFont typeface="Wingdings" pitchFamily="2" charset="2"/>
              <a:buChar char="Ø"/>
            </a:pPr>
            <a:r>
              <a:rPr lang="en-US" sz="3600" dirty="0"/>
              <a:t>Unstructured data analysis is typically performed by computer forensics or mobile device forensics experts.</a:t>
            </a:r>
          </a:p>
        </p:txBody>
      </p:sp>
      <p:pic>
        <p:nvPicPr>
          <p:cNvPr id="28674" name="Picture 2" descr="Laptop Sec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5458" y="3070302"/>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640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75351" y="1014596"/>
            <a:ext cx="13759541" cy="1232048"/>
          </a:xfrm>
          <a:prstGeom prst="rect">
            <a:avLst/>
          </a:prstGeom>
        </p:spPr>
        <p:txBody>
          <a:bodyPr vert="horz" lIns="91440" tIns="45720" rIns="91440" bIns="45720" rtlCol="0" anchor="b">
            <a:normAutofit/>
          </a:bodyPr>
          <a:lstStyle/>
          <a:p>
            <a:pPr algn="ctr" rtl="0"/>
            <a:r>
              <a:rPr lang="en-US" sz="6000" dirty="0">
                <a:latin typeface="+mn-lt"/>
              </a:rPr>
              <a:t>Database Forensics</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3158341"/>
            <a:ext cx="12349970" cy="3970318"/>
          </a:xfrm>
          <a:prstGeom prst="rect">
            <a:avLst/>
          </a:prstGeom>
          <a:noFill/>
        </p:spPr>
        <p:txBody>
          <a:bodyPr wrap="square">
            <a:spAutoFit/>
          </a:bodyPr>
          <a:lstStyle/>
          <a:p>
            <a:pPr marL="571500" indent="-571500" algn="just" fontAlgn="base">
              <a:buFont typeface="Wingdings" pitchFamily="2" charset="2"/>
              <a:buChar char="Ø"/>
            </a:pPr>
            <a:r>
              <a:rPr lang="en-US" sz="3600" dirty="0"/>
              <a:t>Database forensics is a branch of digital forensics concerning databases and their metadata, including live analysis of cached information in a server's RAM.</a:t>
            </a:r>
          </a:p>
          <a:p>
            <a:pPr marL="571500" indent="-571500" algn="just" fontAlgn="base">
              <a:buFont typeface="Wingdings" pitchFamily="2" charset="2"/>
              <a:buChar char="Ø"/>
            </a:pPr>
            <a:r>
              <a:rPr lang="en-US" sz="3600" dirty="0"/>
              <a:t>It involves examining timestamps related to updates in a relational database to verify actions of a database user or identifying transactions indicating evidence of wrongdoing, such as fraud, within a database or application.</a:t>
            </a:r>
          </a:p>
        </p:txBody>
      </p:sp>
      <p:pic>
        <p:nvPicPr>
          <p:cNvPr id="33794" name="Picture 2" descr="Databa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0131" y="3158341"/>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96980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75351" y="1014596"/>
            <a:ext cx="13759541" cy="1232048"/>
          </a:xfrm>
          <a:prstGeom prst="rect">
            <a:avLst/>
          </a:prstGeom>
        </p:spPr>
        <p:txBody>
          <a:bodyPr vert="horz" lIns="91440" tIns="45720" rIns="91440" bIns="45720" rtlCol="0" anchor="b">
            <a:normAutofit fontScale="90000"/>
          </a:bodyPr>
          <a:lstStyle/>
          <a:p>
            <a:pPr algn="ctr" rtl="0"/>
            <a:r>
              <a:rPr lang="en-US" sz="6000" dirty="0">
                <a:latin typeface="+mn-lt"/>
              </a:rPr>
              <a:t>Reasons: Challenges Faced by Digital Forensics</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6" y="3389174"/>
            <a:ext cx="15762243" cy="1754326"/>
          </a:xfrm>
          <a:prstGeom prst="rect">
            <a:avLst/>
          </a:prstGeom>
          <a:noFill/>
        </p:spPr>
        <p:txBody>
          <a:bodyPr wrap="square">
            <a:spAutoFit/>
          </a:bodyPr>
          <a:lstStyle/>
          <a:p>
            <a:pPr marL="571500" indent="-571500" algn="just" fontAlgn="base">
              <a:buFont typeface="Wingdings" pitchFamily="2" charset="2"/>
              <a:buChar char="Ø"/>
            </a:pPr>
            <a:r>
              <a:rPr lang="en-US" sz="3600" dirty="0"/>
              <a:t>Increasing variety of file formats and Oss</a:t>
            </a:r>
          </a:p>
          <a:p>
            <a:pPr marL="571500" indent="-571500" algn="just" fontAlgn="base">
              <a:buFont typeface="Wingdings" pitchFamily="2" charset="2"/>
              <a:buChar char="Ø"/>
            </a:pPr>
            <a:r>
              <a:rPr lang="en-US" sz="3600" dirty="0"/>
              <a:t>Emergence of smart phones that increasingly utilize encryption</a:t>
            </a:r>
          </a:p>
          <a:p>
            <a:pPr marL="571500" indent="-571500" algn="just" fontAlgn="base">
              <a:buFont typeface="Wingdings" pitchFamily="2" charset="2"/>
              <a:buChar char="Ø"/>
            </a:pPr>
            <a:r>
              <a:rPr lang="en-US" sz="3600" dirty="0"/>
              <a:t>Crime as a Service (</a:t>
            </a:r>
            <a:r>
              <a:rPr lang="en-US" sz="3600" dirty="0" err="1"/>
              <a:t>CaaS</a:t>
            </a:r>
            <a:r>
              <a:rPr lang="en-US" sz="3600" dirty="0"/>
              <a:t>)</a:t>
            </a:r>
          </a:p>
        </p:txBody>
      </p:sp>
    </p:spTree>
    <p:extLst>
      <p:ext uri="{BB962C8B-B14F-4D97-AF65-F5344CB8AC3E}">
        <p14:creationId xmlns:p14="http://schemas.microsoft.com/office/powerpoint/2010/main" val="33313894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dirty="0"/>
              <a:t> </a:t>
            </a: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402509" y="682488"/>
            <a:ext cx="12443696" cy="1232048"/>
          </a:xfrm>
          <a:prstGeom prst="rect">
            <a:avLst/>
          </a:prstGeom>
        </p:spPr>
        <p:txBody>
          <a:bodyPr vert="horz" lIns="91440" tIns="45720" rIns="91440" bIns="45720" rtlCol="0" anchor="b">
            <a:normAutofit/>
          </a:bodyPr>
          <a:lstStyle/>
          <a:p>
            <a:pPr rtl="0"/>
            <a:r>
              <a:rPr lang="en-US" sz="6000" dirty="0">
                <a:latin typeface="+mn-lt"/>
              </a:rPr>
              <a:t>Challenges: Digital Forensics</a:t>
            </a:r>
          </a:p>
        </p:txBody>
      </p:sp>
      <p:pic>
        <p:nvPicPr>
          <p:cNvPr id="5" name="object 5"/>
          <p:cNvPicPr/>
          <p:nvPr/>
        </p:nvPicPr>
        <p:blipFill>
          <a:blip r:embed="rId2" cstate="print"/>
          <a:stretch>
            <a:fillRect/>
          </a:stretch>
        </p:blipFill>
        <p:spPr>
          <a:xfrm>
            <a:off x="11726695" y="0"/>
            <a:ext cx="6556733" cy="2029193"/>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688325" y="3983531"/>
            <a:ext cx="5596847" cy="3785652"/>
          </a:xfrm>
          <a:prstGeom prst="rect">
            <a:avLst/>
          </a:prstGeom>
          <a:noFill/>
        </p:spPr>
        <p:txBody>
          <a:bodyPr wrap="square">
            <a:spAutoFit/>
          </a:bodyPr>
          <a:lstStyle/>
          <a:p>
            <a:r>
              <a:rPr lang="en-IN" sz="3200" b="1" dirty="0" smtClean="0"/>
              <a:t>Technical Challenges                      </a:t>
            </a:r>
            <a:r>
              <a:rPr lang="en-IN" sz="3600" b="1" dirty="0" smtClean="0"/>
              <a:t>       </a:t>
            </a:r>
          </a:p>
          <a:p>
            <a:r>
              <a:rPr lang="en-IN" sz="2800" dirty="0"/>
              <a:t>Different Media format</a:t>
            </a:r>
            <a:endParaRPr lang="en-IN" sz="2800" dirty="0"/>
          </a:p>
          <a:p>
            <a:r>
              <a:rPr lang="en-IN" sz="2800" dirty="0"/>
              <a:t>Encryption</a:t>
            </a:r>
            <a:endParaRPr lang="en-IN" sz="2800" dirty="0"/>
          </a:p>
          <a:p>
            <a:r>
              <a:rPr lang="en-IN" sz="2800" dirty="0" err="1"/>
              <a:t>Antiforensics</a:t>
            </a:r>
            <a:endParaRPr lang="en-IN" sz="2800" dirty="0"/>
          </a:p>
          <a:p>
            <a:r>
              <a:rPr lang="en-IN" sz="2800" dirty="0"/>
              <a:t>Steganography.</a:t>
            </a:r>
            <a:endParaRPr lang="en-IN" sz="2800" dirty="0"/>
          </a:p>
          <a:p>
            <a:r>
              <a:rPr lang="en-IN" sz="2800" dirty="0"/>
              <a:t>Live acquisition and analysis</a:t>
            </a:r>
            <a:endParaRPr lang="en-IN" sz="2800" dirty="0"/>
          </a:p>
          <a:p>
            <a:r>
              <a:rPr lang="en-IN" sz="2800" dirty="0"/>
              <a:t/>
            </a:r>
            <a:br>
              <a:rPr lang="en-IN" sz="2800" dirty="0"/>
            </a:br>
            <a:endParaRPr lang="en-US" sz="3600" dirty="0"/>
          </a:p>
        </p:txBody>
      </p:sp>
      <p:sp>
        <p:nvSpPr>
          <p:cNvPr id="2" name="TextBox 1"/>
          <p:cNvSpPr txBox="1"/>
          <p:nvPr/>
        </p:nvSpPr>
        <p:spPr>
          <a:xfrm>
            <a:off x="5727610" y="3983531"/>
            <a:ext cx="5535121" cy="6001643"/>
          </a:xfrm>
          <a:prstGeom prst="rect">
            <a:avLst/>
          </a:prstGeom>
          <a:noFill/>
        </p:spPr>
        <p:txBody>
          <a:bodyPr wrap="square" rtlCol="0">
            <a:spAutoFit/>
          </a:bodyPr>
          <a:lstStyle/>
          <a:p>
            <a:r>
              <a:rPr lang="en-IN" sz="3200" b="1" dirty="0"/>
              <a:t>Legal </a:t>
            </a:r>
            <a:r>
              <a:rPr lang="en-IN" sz="3200" b="1" dirty="0" smtClean="0"/>
              <a:t>Challenges</a:t>
            </a:r>
          </a:p>
          <a:p>
            <a:pPr algn="just"/>
            <a:r>
              <a:rPr lang="en-US" sz="2800" dirty="0"/>
              <a:t>Jurisdictional issue.</a:t>
            </a:r>
            <a:endParaRPr lang="en-US" sz="2800" dirty="0"/>
          </a:p>
          <a:p>
            <a:pPr algn="just"/>
            <a:r>
              <a:rPr lang="en-US" sz="2800" dirty="0"/>
              <a:t>Lack of standard legislation creates the legal challenges.</a:t>
            </a:r>
            <a:endParaRPr lang="en-US" sz="2800" dirty="0"/>
          </a:p>
          <a:p>
            <a:pPr algn="just"/>
            <a:r>
              <a:rPr lang="en-US" sz="2800" dirty="0"/>
              <a:t>Status as scientific evidence.</a:t>
            </a:r>
            <a:endParaRPr lang="en-US" sz="2800" dirty="0"/>
          </a:p>
          <a:p>
            <a:pPr algn="just"/>
            <a:r>
              <a:rPr lang="en-US" sz="2800" dirty="0"/>
              <a:t>what is the known or potential rate of error of the method used.</a:t>
            </a:r>
            <a:endParaRPr lang="en-US" sz="2800" dirty="0"/>
          </a:p>
          <a:p>
            <a:pPr algn="just"/>
            <a:r>
              <a:rPr lang="en-US" sz="2800" dirty="0"/>
              <a:t>whether the theory or method has been generally accepted by the scientific</a:t>
            </a:r>
            <a:endParaRPr lang="en-US" sz="2800" dirty="0"/>
          </a:p>
          <a:p>
            <a:r>
              <a:rPr lang="en-US" sz="2800" dirty="0"/>
              <a:t/>
            </a:r>
            <a:br>
              <a:rPr lang="en-US" sz="2800" dirty="0"/>
            </a:br>
            <a:r>
              <a:rPr lang="en-US" sz="3600" dirty="0"/>
              <a:t/>
            </a:r>
            <a:br>
              <a:rPr lang="en-US" sz="3600" dirty="0"/>
            </a:br>
            <a:endParaRPr lang="en-IN" sz="3600" dirty="0"/>
          </a:p>
        </p:txBody>
      </p:sp>
      <p:sp>
        <p:nvSpPr>
          <p:cNvPr id="7" name="TextBox 6"/>
          <p:cNvSpPr txBox="1"/>
          <p:nvPr/>
        </p:nvSpPr>
        <p:spPr>
          <a:xfrm>
            <a:off x="12195043" y="3987220"/>
            <a:ext cx="5593341" cy="4708981"/>
          </a:xfrm>
          <a:prstGeom prst="rect">
            <a:avLst/>
          </a:prstGeom>
          <a:noFill/>
        </p:spPr>
        <p:txBody>
          <a:bodyPr wrap="square" rtlCol="0">
            <a:spAutoFit/>
          </a:bodyPr>
          <a:lstStyle/>
          <a:p>
            <a:r>
              <a:rPr lang="en-IN" sz="3200" b="1" dirty="0" smtClean="0"/>
              <a:t>Resource Challenge</a:t>
            </a:r>
          </a:p>
          <a:p>
            <a:pPr algn="just"/>
            <a:r>
              <a:rPr lang="en-US" sz="2800" dirty="0"/>
              <a:t>Volume of data.</a:t>
            </a:r>
            <a:endParaRPr lang="en-US" sz="2800" dirty="0"/>
          </a:p>
          <a:p>
            <a:pPr algn="just"/>
            <a:r>
              <a:rPr lang="en-US" sz="2800" dirty="0"/>
              <a:t>Time taken to acquire and analyze forensic media.</a:t>
            </a:r>
            <a:endParaRPr lang="en-US" sz="2800" dirty="0"/>
          </a:p>
          <a:p>
            <a:pPr algn="just"/>
            <a:r>
              <a:rPr lang="en-US" sz="2800" dirty="0"/>
              <a:t>To ensure to satisfied critical investigative and prosecutorial needs at all levels of government</a:t>
            </a:r>
            <a:endParaRPr lang="en-US" sz="2800" dirty="0"/>
          </a:p>
          <a:p>
            <a:r>
              <a:rPr lang="en-US" sz="2800" dirty="0"/>
              <a:t/>
            </a:r>
            <a:br>
              <a:rPr lang="en-US" sz="2800" dirty="0"/>
            </a:br>
            <a:r>
              <a:rPr lang="en-US" dirty="0"/>
              <a:t/>
            </a:r>
            <a:br>
              <a:rPr lang="en-US" dirty="0"/>
            </a:br>
            <a:endParaRPr lang="en-US" dirty="0"/>
          </a:p>
          <a:p>
            <a:r>
              <a:rPr lang="en-US" dirty="0"/>
              <a:t/>
            </a:r>
            <a:br>
              <a:rPr lang="en-US" dirty="0"/>
            </a:br>
            <a:endParaRPr lang="en-IN" dirty="0"/>
          </a:p>
        </p:txBody>
      </p:sp>
      <p:sp>
        <p:nvSpPr>
          <p:cNvPr id="8" name="Rectangle 7"/>
          <p:cNvSpPr/>
          <p:nvPr/>
        </p:nvSpPr>
        <p:spPr>
          <a:xfrm>
            <a:off x="9025217" y="4958834"/>
            <a:ext cx="237566" cy="369332"/>
          </a:xfrm>
          <a:prstGeom prst="rect">
            <a:avLst/>
          </a:prstGeom>
        </p:spPr>
        <p:txBody>
          <a:bodyPr wrap="none">
            <a:spAutoFit/>
          </a:bodyPr>
          <a:lstStyle/>
          <a:p>
            <a:r>
              <a:rPr lang="en-IN" dirty="0"/>
              <a:t> </a:t>
            </a:r>
          </a:p>
        </p:txBody>
      </p:sp>
      <p:sp>
        <p:nvSpPr>
          <p:cNvPr id="9" name="Rectangle 8"/>
          <p:cNvSpPr/>
          <p:nvPr/>
        </p:nvSpPr>
        <p:spPr>
          <a:xfrm>
            <a:off x="9025217" y="4958834"/>
            <a:ext cx="237566" cy="369332"/>
          </a:xfrm>
          <a:prstGeom prst="rect">
            <a:avLst/>
          </a:prstGeom>
        </p:spPr>
        <p:txBody>
          <a:bodyPr wrap="none">
            <a:spAutoFit/>
          </a:bodyPr>
          <a:lstStyle/>
          <a:p>
            <a:r>
              <a:rPr lang="en-IN" dirty="0"/>
              <a:t> </a:t>
            </a:r>
          </a:p>
        </p:txBody>
      </p:sp>
    </p:spTree>
    <p:extLst>
      <p:ext uri="{BB962C8B-B14F-4D97-AF65-F5344CB8AC3E}">
        <p14:creationId xmlns:p14="http://schemas.microsoft.com/office/powerpoint/2010/main" val="2891843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3614059" y="3127312"/>
            <a:ext cx="9299051" cy="1232048"/>
          </a:xfrm>
          <a:prstGeom prst="rect">
            <a:avLst/>
          </a:prstGeom>
        </p:spPr>
        <p:txBody>
          <a:bodyPr vert="horz" lIns="91440" tIns="45720" rIns="91440" bIns="45720" rtlCol="0" anchor="b">
            <a:normAutofit/>
          </a:bodyPr>
          <a:lstStyle/>
          <a:p>
            <a:pPr algn="ctr" rtl="0"/>
            <a:r>
              <a:rPr lang="en-IN" sz="6600" dirty="0">
                <a:latin typeface="+mn-lt"/>
              </a:rPr>
              <a:t>Cyber Security</a:t>
            </a: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79863" y="4586824"/>
            <a:ext cx="17246354" cy="5016758"/>
          </a:xfrm>
          <a:prstGeom prst="rect">
            <a:avLst/>
          </a:prstGeom>
          <a:noFill/>
        </p:spPr>
        <p:txBody>
          <a:bodyPr wrap="square">
            <a:spAutoFit/>
          </a:bodyPr>
          <a:lstStyle/>
          <a:p>
            <a:pPr marL="571500" indent="-571500" algn="just" fontAlgn="base">
              <a:buFont typeface="Wingdings" pitchFamily="2" charset="2"/>
              <a:buChar char="Ø"/>
            </a:pPr>
            <a:r>
              <a:rPr lang="en-US" sz="4000" dirty="0"/>
              <a:t>Is the body of technologies, processes, and practices designed</a:t>
            </a:r>
          </a:p>
          <a:p>
            <a:pPr marL="571500" indent="-571500" algn="just" fontAlgn="base">
              <a:buFont typeface="Wingdings" pitchFamily="2" charset="2"/>
              <a:buChar char="Ø"/>
            </a:pPr>
            <a:r>
              <a:rPr lang="en-US" sz="4000" dirty="0"/>
              <a:t>To protect networks, computers, and data</a:t>
            </a:r>
          </a:p>
          <a:p>
            <a:pPr marL="571500" indent="-571500" algn="just" fontAlgn="base">
              <a:buFont typeface="Wingdings" pitchFamily="2" charset="2"/>
              <a:buChar char="Ø"/>
            </a:pPr>
            <a:r>
              <a:rPr lang="en-US" sz="4000" dirty="0"/>
              <a:t>From attacks, thefts, damages, and unauthorized accesses</a:t>
            </a:r>
          </a:p>
          <a:p>
            <a:pPr algn="ctr"/>
            <a:r>
              <a:rPr lang="en-US" sz="4000" dirty="0"/>
              <a:t/>
            </a:r>
            <a:br>
              <a:rPr lang="en-US" sz="4000" dirty="0"/>
            </a:br>
            <a:r>
              <a:rPr lang="en-US" sz="4000" i="1" dirty="0"/>
              <a:t>“Cyber security can be defined as the “preservation of confidentiality, integrity and availability of information in the cyberspace”</a:t>
            </a:r>
            <a:endParaRPr lang="en-US" sz="4000" dirty="0"/>
          </a:p>
          <a:p>
            <a:r>
              <a:rPr lang="en-US" sz="4000" dirty="0"/>
              <a:t/>
            </a:r>
            <a:br>
              <a:rPr lang="en-US" sz="4000" dirty="0"/>
            </a:br>
            <a:endParaRPr lang="en-US" sz="4000" dirty="0"/>
          </a:p>
        </p:txBody>
      </p:sp>
      <p:pic>
        <p:nvPicPr>
          <p:cNvPr id="26626" name="Picture 2" descr="L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6781" y="1019021"/>
            <a:ext cx="2274306" cy="2274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6841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75351" y="1014596"/>
            <a:ext cx="13759541" cy="1232048"/>
          </a:xfrm>
          <a:prstGeom prst="rect">
            <a:avLst/>
          </a:prstGeom>
        </p:spPr>
        <p:txBody>
          <a:bodyPr vert="horz" lIns="91440" tIns="45720" rIns="91440" bIns="45720" rtlCol="0" anchor="b">
            <a:normAutofit/>
          </a:bodyPr>
          <a:lstStyle/>
          <a:p>
            <a:pPr algn="ctr" rtl="0"/>
            <a:r>
              <a:rPr lang="en-US" sz="6000" dirty="0">
                <a:latin typeface="+mn-lt"/>
              </a:rPr>
              <a:t>Information Security</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6" y="3389174"/>
            <a:ext cx="15762243" cy="5078313"/>
          </a:xfrm>
          <a:prstGeom prst="rect">
            <a:avLst/>
          </a:prstGeom>
          <a:noFill/>
        </p:spPr>
        <p:txBody>
          <a:bodyPr wrap="square">
            <a:spAutoFit/>
          </a:bodyPr>
          <a:lstStyle/>
          <a:p>
            <a:pPr marL="571500" indent="-571500" algn="just" fontAlgn="base">
              <a:buFont typeface="Wingdings" pitchFamily="2" charset="2"/>
              <a:buChar char="Ø"/>
            </a:pPr>
            <a:r>
              <a:rPr lang="en-US" sz="3600" dirty="0"/>
              <a:t>The state of the wellbeing of information and infrastructure in which the possibility of theft, tampering, or disruption of information and services is kept low or tolerable.</a:t>
            </a:r>
          </a:p>
          <a:p>
            <a:pPr marL="571500" indent="-571500" algn="just" fontAlgn="base">
              <a:buFont typeface="Wingdings" pitchFamily="2" charset="2"/>
              <a:buChar char="Ø"/>
            </a:pPr>
            <a:r>
              <a:rPr lang="en-US" sz="3600" dirty="0"/>
              <a:t>Five elements of Information Security are:</a:t>
            </a:r>
          </a:p>
          <a:p>
            <a:pPr marL="1028700" lvl="1" indent="-571500" algn="just" fontAlgn="base">
              <a:buFont typeface="Arial" pitchFamily="34" charset="0"/>
              <a:buChar char="•"/>
            </a:pPr>
            <a:r>
              <a:rPr lang="en-US" sz="3600" dirty="0"/>
              <a:t>Confidentiality</a:t>
            </a:r>
          </a:p>
          <a:p>
            <a:pPr marL="1028700" lvl="1" indent="-571500" algn="just" fontAlgn="base">
              <a:buFont typeface="Arial" pitchFamily="34" charset="0"/>
              <a:buChar char="•"/>
            </a:pPr>
            <a:r>
              <a:rPr lang="en-US" sz="3600" dirty="0"/>
              <a:t>Integrity</a:t>
            </a:r>
          </a:p>
          <a:p>
            <a:pPr marL="1028700" lvl="1" indent="-571500" algn="just" fontAlgn="base">
              <a:buFont typeface="Arial" pitchFamily="34" charset="0"/>
              <a:buChar char="•"/>
            </a:pPr>
            <a:r>
              <a:rPr lang="en-US" sz="3600" dirty="0"/>
              <a:t>Availability</a:t>
            </a:r>
          </a:p>
          <a:p>
            <a:pPr marL="1028700" lvl="1" indent="-571500" algn="just" fontAlgn="base">
              <a:buFont typeface="Arial" pitchFamily="34" charset="0"/>
              <a:buChar char="•"/>
            </a:pPr>
            <a:r>
              <a:rPr lang="en-US" sz="3600" dirty="0" smtClean="0"/>
              <a:t>Authenticity</a:t>
            </a:r>
            <a:endParaRPr lang="en-US" sz="3600" dirty="0"/>
          </a:p>
          <a:p>
            <a:pPr marL="1028700" lvl="1" indent="-571500" algn="just" fontAlgn="base">
              <a:buFont typeface="Arial" pitchFamily="34" charset="0"/>
              <a:buChar char="•"/>
            </a:pPr>
            <a:r>
              <a:rPr lang="en-US" sz="3600" dirty="0"/>
              <a:t>Nonrepudiation</a:t>
            </a:r>
          </a:p>
        </p:txBody>
      </p:sp>
    </p:spTree>
    <p:extLst>
      <p:ext uri="{BB962C8B-B14F-4D97-AF65-F5344CB8AC3E}">
        <p14:creationId xmlns:p14="http://schemas.microsoft.com/office/powerpoint/2010/main" val="2336877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86141" y="398572"/>
            <a:ext cx="13759541" cy="1232048"/>
          </a:xfrm>
          <a:prstGeom prst="rect">
            <a:avLst/>
          </a:prstGeom>
        </p:spPr>
        <p:txBody>
          <a:bodyPr vert="horz" lIns="91440" tIns="45720" rIns="91440" bIns="45720" rtlCol="0" anchor="b">
            <a:normAutofit/>
          </a:bodyPr>
          <a:lstStyle/>
          <a:p>
            <a:pPr algn="ctr" rtl="0"/>
            <a:r>
              <a:rPr lang="en-US" sz="6000" dirty="0">
                <a:latin typeface="+mn-lt"/>
              </a:rPr>
              <a:t>Classification of Attacks</a:t>
            </a: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91022" y="1776029"/>
            <a:ext cx="15762243" cy="7417415"/>
          </a:xfrm>
          <a:prstGeom prst="rect">
            <a:avLst/>
          </a:prstGeom>
          <a:noFill/>
        </p:spPr>
        <p:txBody>
          <a:bodyPr wrap="square">
            <a:spAutoFit/>
          </a:bodyPr>
          <a:lstStyle/>
          <a:p>
            <a:pPr marL="457200" indent="-457200" algn="just" fontAlgn="base">
              <a:buFont typeface="Wingdings" pitchFamily="2" charset="2"/>
              <a:buChar char="Ø"/>
            </a:pPr>
            <a:r>
              <a:rPr lang="en-US" sz="2800" dirty="0"/>
              <a:t>Passive Attacks</a:t>
            </a:r>
          </a:p>
          <a:p>
            <a:pPr marL="914400" lvl="1" indent="-457200" algn="just" fontAlgn="base">
              <a:buFont typeface="Arial" pitchFamily="34" charset="0"/>
              <a:buChar char="•"/>
            </a:pPr>
            <a:r>
              <a:rPr lang="en-US" sz="2800" dirty="0"/>
              <a:t>Passive attacks involve intercepting and monitoring network traffic without tampering with the data.</a:t>
            </a:r>
          </a:p>
          <a:p>
            <a:pPr marL="914400" lvl="1" indent="-457200" algn="just" fontAlgn="base">
              <a:buFont typeface="Arial" pitchFamily="34" charset="0"/>
              <a:buChar char="•"/>
            </a:pPr>
            <a:r>
              <a:rPr lang="en-US" sz="2800" dirty="0"/>
              <a:t>Attackers use sniffers to perform reconnaissance on network activities.</a:t>
            </a:r>
          </a:p>
          <a:p>
            <a:pPr marL="914400" lvl="1" indent="-457200" algn="just" fontAlgn="base">
              <a:buFont typeface="Arial" pitchFamily="34" charset="0"/>
              <a:buChar char="•"/>
            </a:pPr>
            <a:r>
              <a:rPr lang="en-US" sz="2800" dirty="0"/>
              <a:t>These attacks are challenging to detect as there is no active interaction with the target system.</a:t>
            </a:r>
          </a:p>
          <a:p>
            <a:pPr marL="914400" lvl="1" indent="-457200" algn="just" fontAlgn="base">
              <a:buFont typeface="Arial" pitchFamily="34" charset="0"/>
              <a:buChar char="•"/>
            </a:pPr>
            <a:r>
              <a:rPr lang="en-US" sz="2800" dirty="0"/>
              <a:t>Passive attacks enable attackers to capture data or files being transmitted, including unencrypted data and </a:t>
            </a:r>
            <a:r>
              <a:rPr lang="en-US" sz="2800" dirty="0" err="1"/>
              <a:t>cleartext</a:t>
            </a:r>
            <a:r>
              <a:rPr lang="en-US" sz="2800" dirty="0"/>
              <a:t> credentials, for use in active attacks.</a:t>
            </a:r>
          </a:p>
          <a:p>
            <a:pPr marL="914400" lvl="1" indent="-457200" algn="just" fontAlgn="base">
              <a:buFont typeface="Arial" pitchFamily="34" charset="0"/>
              <a:buChar char="•"/>
            </a:pPr>
            <a:r>
              <a:rPr lang="en-US" sz="2800" dirty="0"/>
              <a:t>Example: Foot Printing, Sniffing and eavesdropping, Network traffic analysis, Decryption of weakly encrypted traffic</a:t>
            </a:r>
          </a:p>
          <a:p>
            <a:pPr marL="457200" indent="-457200" algn="just" fontAlgn="base">
              <a:buFont typeface="Wingdings" pitchFamily="2" charset="2"/>
              <a:buChar char="Ø"/>
            </a:pPr>
            <a:r>
              <a:rPr lang="en-US" sz="2800" dirty="0"/>
              <a:t>Active Attacks</a:t>
            </a:r>
          </a:p>
          <a:p>
            <a:pPr marL="914400" lvl="1" indent="-457200" algn="just" fontAlgn="base">
              <a:buFont typeface="Arial" pitchFamily="34" charset="0"/>
              <a:buChar char="•"/>
            </a:pPr>
            <a:r>
              <a:rPr lang="en-US" sz="2800" dirty="0"/>
              <a:t>Active attacks involve tampering with data in transit or disrupting communication to bypass or break into secured systems.</a:t>
            </a:r>
          </a:p>
          <a:p>
            <a:pPr marL="914400" lvl="1" indent="-457200" algn="just" fontAlgn="base">
              <a:buFont typeface="Arial" pitchFamily="34" charset="0"/>
              <a:buChar char="•"/>
            </a:pPr>
            <a:r>
              <a:rPr lang="en-US" sz="2800" dirty="0"/>
              <a:t>Attackers launch these attacks by actively sending traffic that can be detected.</a:t>
            </a:r>
          </a:p>
          <a:p>
            <a:pPr marL="914400" lvl="1" indent="-457200" algn="just" fontAlgn="base">
              <a:buFont typeface="Arial" pitchFamily="34" charset="0"/>
              <a:buChar char="•"/>
            </a:pPr>
            <a:r>
              <a:rPr lang="en-US" sz="2800" dirty="0"/>
              <a:t>The goal is to exploit information in transit on the target network.</a:t>
            </a:r>
          </a:p>
          <a:p>
            <a:pPr marL="914400" lvl="1" indent="-457200" algn="just" fontAlgn="base">
              <a:buFont typeface="Arial" pitchFamily="34" charset="0"/>
              <a:buChar char="•"/>
            </a:pPr>
            <a:r>
              <a:rPr lang="en-US" sz="2800" dirty="0"/>
              <a:t>They penetrate or infect the target's internal network to compromise systems.</a:t>
            </a:r>
          </a:p>
          <a:p>
            <a:pPr marL="914400" lvl="1" indent="-457200" algn="just" fontAlgn="base">
              <a:buFont typeface="Arial" pitchFamily="34" charset="0"/>
              <a:buChar char="•"/>
            </a:pPr>
            <a:r>
              <a:rPr lang="en-US" sz="2800" dirty="0"/>
              <a:t>Example: Denial of Service (Dos) attack, Malware attacks, Spoofing attacks, </a:t>
            </a:r>
            <a:r>
              <a:rPr lang="en-US" sz="2800" dirty="0" err="1"/>
              <a:t>Passwordbased</a:t>
            </a:r>
            <a:r>
              <a:rPr lang="en-US" sz="2800" dirty="0"/>
              <a:t> attacks, </a:t>
            </a:r>
            <a:r>
              <a:rPr lang="en-US" sz="2800" dirty="0" err="1"/>
              <a:t>Maninthe</a:t>
            </a:r>
            <a:r>
              <a:rPr lang="en-US" sz="2800" dirty="0"/>
              <a:t> middle attack, </a:t>
            </a:r>
            <a:r>
              <a:rPr lang="en-US" sz="2800" dirty="0" err="1"/>
              <a:t>Cryotography</a:t>
            </a:r>
            <a:r>
              <a:rPr lang="en-US" sz="2800" dirty="0"/>
              <a:t> attacks, SQL injection, XSS attack, Directory Traversal attacks, Insider Attacks, Distribution Attacks</a:t>
            </a:r>
          </a:p>
        </p:txBody>
      </p:sp>
    </p:spTree>
    <p:extLst>
      <p:ext uri="{BB962C8B-B14F-4D97-AF65-F5344CB8AC3E}">
        <p14:creationId xmlns:p14="http://schemas.microsoft.com/office/powerpoint/2010/main" val="38762801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97653" y="1014596"/>
            <a:ext cx="13759541" cy="1232048"/>
          </a:xfrm>
          <a:prstGeom prst="rect">
            <a:avLst/>
          </a:prstGeom>
        </p:spPr>
        <p:txBody>
          <a:bodyPr vert="horz" lIns="91440" tIns="45720" rIns="91440" bIns="45720" rtlCol="0" anchor="b">
            <a:normAutofit/>
          </a:bodyPr>
          <a:lstStyle/>
          <a:p>
            <a:pPr algn="ctr" rtl="0"/>
            <a:r>
              <a:rPr lang="en-US" sz="6000" dirty="0">
                <a:latin typeface="+mn-lt"/>
              </a:rPr>
              <a:t>Hacking</a:t>
            </a: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91022" y="2596999"/>
            <a:ext cx="15762243" cy="4401205"/>
          </a:xfrm>
          <a:prstGeom prst="rect">
            <a:avLst/>
          </a:prstGeom>
          <a:noFill/>
        </p:spPr>
        <p:txBody>
          <a:bodyPr wrap="square">
            <a:spAutoFit/>
          </a:bodyPr>
          <a:lstStyle/>
          <a:p>
            <a:pPr marL="457200" indent="-457200" algn="just" fontAlgn="base">
              <a:buFont typeface="Wingdings" pitchFamily="2" charset="2"/>
              <a:buChar char="Ø"/>
            </a:pPr>
            <a:r>
              <a:rPr lang="en-US" sz="4000" dirty="0"/>
              <a:t>Hacking in computer security involves exploiting system vulnerabilities and compromising security controls to gain unauthorized access to system resources.</a:t>
            </a:r>
          </a:p>
          <a:p>
            <a:pPr marL="457200" indent="-457200" algn="just" fontAlgn="base">
              <a:buFont typeface="Wingdings" pitchFamily="2" charset="2"/>
              <a:buChar char="Ø"/>
            </a:pPr>
            <a:r>
              <a:rPr lang="en-US" sz="4000" dirty="0"/>
              <a:t>It often entails modifying system or application features to achieve a goal outside the creator's original purpose.</a:t>
            </a:r>
          </a:p>
          <a:p>
            <a:pPr marL="457200" indent="-457200" algn="just" fontAlgn="base">
              <a:buFont typeface="Wingdings" pitchFamily="2" charset="2"/>
              <a:buChar char="Ø"/>
            </a:pPr>
            <a:r>
              <a:rPr lang="en-US" sz="4000" dirty="0"/>
              <a:t>Hacking can be used to steal, pilfer, or redistribute intellectual property, resulting in business losses.</a:t>
            </a:r>
          </a:p>
        </p:txBody>
      </p:sp>
    </p:spTree>
    <p:extLst>
      <p:ext uri="{BB962C8B-B14F-4D97-AF65-F5344CB8AC3E}">
        <p14:creationId xmlns:p14="http://schemas.microsoft.com/office/powerpoint/2010/main" val="206388823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97653" y="1014596"/>
            <a:ext cx="13759541" cy="1232048"/>
          </a:xfrm>
          <a:prstGeom prst="rect">
            <a:avLst/>
          </a:prstGeom>
        </p:spPr>
        <p:txBody>
          <a:bodyPr vert="horz" lIns="91440" tIns="45720" rIns="91440" bIns="45720" rtlCol="0" anchor="b">
            <a:normAutofit/>
          </a:bodyPr>
          <a:lstStyle/>
          <a:p>
            <a:pPr algn="ctr" rtl="0"/>
            <a:r>
              <a:rPr lang="en-US" sz="6000" dirty="0">
                <a:latin typeface="+mn-lt"/>
              </a:rPr>
              <a:t>Hacker Classes/ Threat Actors</a:t>
            </a: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91022" y="2596999"/>
            <a:ext cx="15762243" cy="3785652"/>
          </a:xfrm>
          <a:prstGeom prst="rect">
            <a:avLst/>
          </a:prstGeom>
          <a:noFill/>
        </p:spPr>
        <p:txBody>
          <a:bodyPr wrap="square">
            <a:spAutoFit/>
          </a:bodyPr>
          <a:lstStyle/>
          <a:p>
            <a:pPr marL="571500" indent="-571500" algn="just" fontAlgn="base">
              <a:buFont typeface="Wingdings" pitchFamily="2" charset="2"/>
              <a:buChar char="Ø"/>
            </a:pPr>
            <a:r>
              <a:rPr lang="en-US" sz="4000" dirty="0"/>
              <a:t>Black Hats: Individuals who use their extraordinary computing skills for illegal or malicious purposes</a:t>
            </a:r>
          </a:p>
          <a:p>
            <a:pPr marL="571500" indent="-571500" algn="just" fontAlgn="base">
              <a:buFont typeface="Wingdings" pitchFamily="2" charset="2"/>
              <a:buChar char="Ø"/>
            </a:pPr>
            <a:r>
              <a:rPr lang="en-US" sz="4000" dirty="0"/>
              <a:t>White Hats: Individuals who use their hacking skills for defensive purposes</a:t>
            </a:r>
          </a:p>
          <a:p>
            <a:pPr marL="571500" indent="-571500" algn="just" fontAlgn="base">
              <a:buFont typeface="Wingdings" pitchFamily="2" charset="2"/>
              <a:buChar char="Ø"/>
            </a:pPr>
            <a:r>
              <a:rPr lang="en-US" sz="4000" dirty="0"/>
              <a:t>Gray Hats: individuals who work both offensively and defensively at various times</a:t>
            </a:r>
          </a:p>
        </p:txBody>
      </p:sp>
    </p:spTree>
    <p:extLst>
      <p:ext uri="{BB962C8B-B14F-4D97-AF65-F5344CB8AC3E}">
        <p14:creationId xmlns:p14="http://schemas.microsoft.com/office/powerpoint/2010/main" val="22355563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97653" y="1014596"/>
            <a:ext cx="13759541" cy="1232048"/>
          </a:xfrm>
          <a:prstGeom prst="rect">
            <a:avLst/>
          </a:prstGeom>
        </p:spPr>
        <p:txBody>
          <a:bodyPr vert="horz" lIns="91440" tIns="45720" rIns="91440" bIns="45720" rtlCol="0" anchor="b">
            <a:normAutofit/>
          </a:bodyPr>
          <a:lstStyle/>
          <a:p>
            <a:pPr algn="ctr" rtl="0"/>
            <a:r>
              <a:rPr lang="en-US" sz="6000" dirty="0">
                <a:latin typeface="+mn-lt"/>
              </a:rPr>
              <a:t>Hacking Phases</a:t>
            </a: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91022" y="2909233"/>
            <a:ext cx="15762243" cy="3170099"/>
          </a:xfrm>
          <a:prstGeom prst="rect">
            <a:avLst/>
          </a:prstGeom>
          <a:noFill/>
        </p:spPr>
        <p:txBody>
          <a:bodyPr wrap="square">
            <a:spAutoFit/>
          </a:bodyPr>
          <a:lstStyle/>
          <a:p>
            <a:pPr marL="571500" indent="-571500" fontAlgn="base">
              <a:buFont typeface="Wingdings" pitchFamily="2" charset="2"/>
              <a:buChar char="Ø"/>
            </a:pPr>
            <a:r>
              <a:rPr lang="en-US" sz="4000" dirty="0"/>
              <a:t>Reconnaissance</a:t>
            </a:r>
          </a:p>
          <a:p>
            <a:pPr marL="571500" indent="-571500" fontAlgn="base">
              <a:buFont typeface="Wingdings" pitchFamily="2" charset="2"/>
              <a:buChar char="Ø"/>
            </a:pPr>
            <a:r>
              <a:rPr lang="en-US" sz="4000" dirty="0"/>
              <a:t>Scanning</a:t>
            </a:r>
          </a:p>
          <a:p>
            <a:pPr marL="571500" indent="-571500" fontAlgn="base">
              <a:buFont typeface="Wingdings" pitchFamily="2" charset="2"/>
              <a:buChar char="Ø"/>
            </a:pPr>
            <a:r>
              <a:rPr lang="en-US" sz="4000" dirty="0"/>
              <a:t>Gaining Access</a:t>
            </a:r>
          </a:p>
          <a:p>
            <a:pPr marL="571500" indent="-571500" fontAlgn="base">
              <a:buFont typeface="Wingdings" pitchFamily="2" charset="2"/>
              <a:buChar char="Ø"/>
            </a:pPr>
            <a:r>
              <a:rPr lang="en-US" sz="4000" dirty="0"/>
              <a:t>Maintaining Access</a:t>
            </a:r>
          </a:p>
          <a:p>
            <a:pPr marL="571500" indent="-571500" fontAlgn="base">
              <a:buFont typeface="Wingdings" pitchFamily="2" charset="2"/>
              <a:buChar char="Ø"/>
            </a:pPr>
            <a:r>
              <a:rPr lang="en-US" sz="4000" dirty="0"/>
              <a:t>Clearing Tracks</a:t>
            </a:r>
          </a:p>
        </p:txBody>
      </p:sp>
    </p:spTree>
    <p:extLst>
      <p:ext uri="{BB962C8B-B14F-4D97-AF65-F5344CB8AC3E}">
        <p14:creationId xmlns:p14="http://schemas.microsoft.com/office/powerpoint/2010/main" val="37561428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97653" y="1014596"/>
            <a:ext cx="13759541" cy="1232048"/>
          </a:xfrm>
          <a:prstGeom prst="rect">
            <a:avLst/>
          </a:prstGeom>
        </p:spPr>
        <p:txBody>
          <a:bodyPr vert="horz" lIns="91440" tIns="45720" rIns="91440" bIns="45720" rtlCol="0" anchor="b">
            <a:normAutofit/>
          </a:bodyPr>
          <a:lstStyle/>
          <a:p>
            <a:pPr algn="ctr" rtl="0"/>
            <a:r>
              <a:rPr lang="en-US" sz="6000" dirty="0">
                <a:latin typeface="+mn-lt"/>
              </a:rPr>
              <a:t>Ethical Hacking</a:t>
            </a: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91022" y="2909233"/>
            <a:ext cx="9511983" cy="5078313"/>
          </a:xfrm>
          <a:prstGeom prst="rect">
            <a:avLst/>
          </a:prstGeom>
          <a:noFill/>
        </p:spPr>
        <p:txBody>
          <a:bodyPr wrap="square">
            <a:spAutoFit/>
          </a:bodyPr>
          <a:lstStyle/>
          <a:p>
            <a:pPr marL="571500" indent="-571500" algn="just" fontAlgn="base">
              <a:buFont typeface="Wingdings" pitchFamily="2" charset="2"/>
              <a:buChar char="Ø"/>
            </a:pPr>
            <a:r>
              <a:rPr lang="en-US" sz="3600" dirty="0"/>
              <a:t>Practice of employing computer and network skills in order to assist organizations in testing their network security for possible loopholes and vulnerabilities</a:t>
            </a:r>
          </a:p>
          <a:p>
            <a:pPr marL="571500" indent="-571500" algn="just" fontAlgn="base">
              <a:buFont typeface="Wingdings" pitchFamily="2" charset="2"/>
              <a:buChar char="Ø"/>
            </a:pPr>
            <a:r>
              <a:rPr lang="en-US" sz="3600" dirty="0"/>
              <a:t>White Hackers performs Ethical Hacking</a:t>
            </a:r>
          </a:p>
          <a:p>
            <a:pPr marL="571500" indent="-571500" algn="just" fontAlgn="base">
              <a:buFont typeface="Wingdings" pitchFamily="2" charset="2"/>
              <a:buChar char="Ø"/>
            </a:pPr>
            <a:r>
              <a:rPr lang="en-US" sz="3600" dirty="0"/>
              <a:t>Involves the use of hacking tools, tricks, and techniques typically used by an attacker to verify the existence of exploitable vulnerabilities in system security.</a:t>
            </a:r>
          </a:p>
        </p:txBody>
      </p:sp>
      <p:pic>
        <p:nvPicPr>
          <p:cNvPr id="34818" name="Picture 2" descr="https://lh7-rt.googleusercontent.com/slidesz/AGV_vUfOZixaUJsHRsq4KH9KH5bxcwCuxPagr-XU5v2jDnyhgCpbRhHlByAXHEw9svpEd0q4wSTvDSkvjHIIAvNSW_nupqtHDjazu4_ZUkr7ecwRfVOlKLUw-fUz7w1oXcUU_QhksBmf1IgCejI8UggnT-iNC-L_cJpAm3VhXdSAcYFfoqLsJvOc=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1220" y="3593053"/>
            <a:ext cx="6448694" cy="3100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2876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97653" y="1014596"/>
            <a:ext cx="13759541" cy="1232048"/>
          </a:xfrm>
          <a:prstGeom prst="rect">
            <a:avLst/>
          </a:prstGeom>
        </p:spPr>
        <p:txBody>
          <a:bodyPr vert="horz" lIns="91440" tIns="45720" rIns="91440" bIns="45720" rtlCol="0" anchor="b">
            <a:normAutofit/>
          </a:bodyPr>
          <a:lstStyle/>
          <a:p>
            <a:pPr algn="ctr" rtl="0"/>
            <a:r>
              <a:rPr lang="en-US" sz="6000" dirty="0">
                <a:latin typeface="+mn-lt"/>
              </a:rPr>
              <a:t>Why Ethical Hacking is necessary ?</a:t>
            </a: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91021" y="2909233"/>
            <a:ext cx="11135673" cy="6186309"/>
          </a:xfrm>
          <a:prstGeom prst="rect">
            <a:avLst/>
          </a:prstGeom>
          <a:noFill/>
        </p:spPr>
        <p:txBody>
          <a:bodyPr wrap="square">
            <a:spAutoFit/>
          </a:bodyPr>
          <a:lstStyle/>
          <a:p>
            <a:pPr marL="571500" indent="-571500" algn="just" fontAlgn="base">
              <a:buFont typeface="Wingdings" pitchFamily="2" charset="2"/>
              <a:buChar char="Ø"/>
            </a:pPr>
            <a:r>
              <a:rPr lang="en-US" sz="3600" dirty="0"/>
              <a:t>To prevent hackers from gaining access to the organization’s information systems</a:t>
            </a:r>
          </a:p>
          <a:p>
            <a:pPr marL="571500" indent="-571500" algn="just" fontAlgn="base">
              <a:buFont typeface="Wingdings" pitchFamily="2" charset="2"/>
              <a:buChar char="Ø"/>
            </a:pPr>
            <a:r>
              <a:rPr lang="en-US" sz="3600" dirty="0"/>
              <a:t>To uncover vulnerabilities in systems and explore their potential as a risk</a:t>
            </a:r>
          </a:p>
          <a:p>
            <a:pPr marL="571500" indent="-571500" algn="just" fontAlgn="base">
              <a:buFont typeface="Wingdings" pitchFamily="2" charset="2"/>
              <a:buChar char="Ø"/>
            </a:pPr>
            <a:r>
              <a:rPr lang="en-US" sz="3600" dirty="0"/>
              <a:t>To analyze and strengthen an organization’s security posture, including policies, network</a:t>
            </a:r>
          </a:p>
          <a:p>
            <a:pPr marL="571500" indent="-571500" algn="just" fontAlgn="base">
              <a:buFont typeface="Wingdings" pitchFamily="2" charset="2"/>
              <a:buChar char="Ø"/>
            </a:pPr>
            <a:r>
              <a:rPr lang="en-US" sz="3600" dirty="0"/>
              <a:t>protection infrastructure, and </a:t>
            </a:r>
            <a:r>
              <a:rPr lang="en-US" sz="3600" dirty="0" err="1"/>
              <a:t>enduser</a:t>
            </a:r>
            <a:r>
              <a:rPr lang="en-US" sz="3600" dirty="0"/>
              <a:t> practices</a:t>
            </a:r>
          </a:p>
          <a:p>
            <a:pPr marL="571500" indent="-571500" algn="just" fontAlgn="base">
              <a:buFont typeface="Wingdings" pitchFamily="2" charset="2"/>
              <a:buChar char="Ø"/>
            </a:pPr>
            <a:r>
              <a:rPr lang="en-US" sz="3600" dirty="0"/>
              <a:t>To provide adequate preventive measures in order to avoid security breaches</a:t>
            </a:r>
          </a:p>
          <a:p>
            <a:pPr marL="571500" indent="-571500" algn="just" fontAlgn="base">
              <a:buFont typeface="Wingdings" pitchFamily="2" charset="2"/>
              <a:buChar char="Ø"/>
            </a:pPr>
            <a:r>
              <a:rPr lang="en-US" sz="3600" dirty="0"/>
              <a:t>To help safeguard the customer data</a:t>
            </a:r>
          </a:p>
          <a:p>
            <a:pPr marL="571500" indent="-571500" algn="just" fontAlgn="base">
              <a:buFont typeface="Wingdings" pitchFamily="2" charset="2"/>
              <a:buChar char="Ø"/>
            </a:pPr>
            <a:r>
              <a:rPr lang="en-US" sz="3600" dirty="0"/>
              <a:t>To enhance security awareness at all levels in a business</a:t>
            </a:r>
          </a:p>
        </p:txBody>
      </p:sp>
      <p:pic>
        <p:nvPicPr>
          <p:cNvPr id="41986" name="Picture 2" descr="Process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6261" y="3655937"/>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7901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97653" y="1014596"/>
            <a:ext cx="13759541" cy="1232048"/>
          </a:xfrm>
          <a:prstGeom prst="rect">
            <a:avLst/>
          </a:prstGeom>
        </p:spPr>
        <p:txBody>
          <a:bodyPr vert="horz" lIns="91440" tIns="45720" rIns="91440" bIns="45720" rtlCol="0" anchor="b">
            <a:normAutofit/>
          </a:bodyPr>
          <a:lstStyle/>
          <a:p>
            <a:pPr algn="ctr" rtl="0"/>
            <a:r>
              <a:rPr lang="en-US" sz="6000" dirty="0">
                <a:latin typeface="+mn-lt"/>
              </a:rPr>
              <a:t>Scope of Ethical Hacking</a:t>
            </a: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91021" y="3310677"/>
            <a:ext cx="16202716" cy="2862322"/>
          </a:xfrm>
          <a:prstGeom prst="rect">
            <a:avLst/>
          </a:prstGeom>
          <a:noFill/>
        </p:spPr>
        <p:txBody>
          <a:bodyPr wrap="square">
            <a:spAutoFit/>
          </a:bodyPr>
          <a:lstStyle/>
          <a:p>
            <a:pPr marL="571500" indent="-571500" algn="just" fontAlgn="base">
              <a:buFont typeface="Wingdings" pitchFamily="2" charset="2"/>
              <a:buChar char="Ø"/>
            </a:pPr>
            <a:r>
              <a:rPr lang="en-US" sz="3600" dirty="0"/>
              <a:t>To identify risks and highlight remedial actions</a:t>
            </a:r>
          </a:p>
          <a:p>
            <a:pPr marL="571500" indent="-571500" algn="just" fontAlgn="base">
              <a:buFont typeface="Wingdings" pitchFamily="2" charset="2"/>
              <a:buChar char="Ø"/>
            </a:pPr>
            <a:r>
              <a:rPr lang="en-US" sz="3600" dirty="0"/>
              <a:t>To reduce Information and Communications Technology (ICT) costs by resolving vulnerabilities.</a:t>
            </a:r>
          </a:p>
          <a:p>
            <a:pPr marL="571500" indent="-571500" algn="just" fontAlgn="base">
              <a:buFont typeface="Wingdings" pitchFamily="2" charset="2"/>
              <a:buChar char="Ø"/>
            </a:pPr>
            <a:r>
              <a:rPr lang="en-US" sz="3600" dirty="0"/>
              <a:t>to perform a </a:t>
            </a:r>
            <a:r>
              <a:rPr lang="en-US" sz="3600" dirty="0" err="1"/>
              <a:t>fullscale</a:t>
            </a:r>
            <a:r>
              <a:rPr lang="en-US" sz="3600" dirty="0"/>
              <a:t> test covering all aspects of the network, as well as physical and system intrusion.</a:t>
            </a:r>
          </a:p>
        </p:txBody>
      </p:sp>
    </p:spTree>
    <p:extLst>
      <p:ext uri="{BB962C8B-B14F-4D97-AF65-F5344CB8AC3E}">
        <p14:creationId xmlns:p14="http://schemas.microsoft.com/office/powerpoint/2010/main" val="34481733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97653" y="1014596"/>
            <a:ext cx="13759541" cy="1232048"/>
          </a:xfrm>
          <a:prstGeom prst="rect">
            <a:avLst/>
          </a:prstGeom>
        </p:spPr>
        <p:txBody>
          <a:bodyPr vert="horz" lIns="91440" tIns="45720" rIns="91440" bIns="45720" rtlCol="0" anchor="b">
            <a:normAutofit/>
          </a:bodyPr>
          <a:lstStyle/>
          <a:p>
            <a:pPr algn="ctr" rtl="0"/>
            <a:r>
              <a:rPr lang="en-US" sz="6000" dirty="0">
                <a:latin typeface="+mn-lt"/>
              </a:rPr>
              <a:t>Limitations of Ethical Hacking</a:t>
            </a: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91021" y="3310677"/>
            <a:ext cx="16202716" cy="2862322"/>
          </a:xfrm>
          <a:prstGeom prst="rect">
            <a:avLst/>
          </a:prstGeom>
          <a:noFill/>
        </p:spPr>
        <p:txBody>
          <a:bodyPr wrap="square">
            <a:spAutoFit/>
          </a:bodyPr>
          <a:lstStyle/>
          <a:p>
            <a:pPr marL="571500" indent="-571500" algn="just" fontAlgn="base">
              <a:buFont typeface="Wingdings" pitchFamily="2" charset="2"/>
              <a:buChar char="Ø"/>
            </a:pPr>
            <a:r>
              <a:rPr lang="en-US" sz="3600" dirty="0"/>
              <a:t>Without a clear understanding of what they are looking for and why they are hiring an outside vendor to hack their systems, businesses may not gain much from the experience.</a:t>
            </a:r>
          </a:p>
          <a:p>
            <a:pPr marL="571500" indent="-571500" algn="just" fontAlgn="base">
              <a:buFont typeface="Wingdings" pitchFamily="2" charset="2"/>
              <a:buChar char="Ø"/>
            </a:pPr>
            <a:r>
              <a:rPr lang="en-US" sz="3600" dirty="0"/>
              <a:t>An ethical hacker can help an organization better understand its security system, but it is up to the organization to implement the right safeguards on the network.</a:t>
            </a:r>
          </a:p>
        </p:txBody>
      </p:sp>
    </p:spTree>
    <p:extLst>
      <p:ext uri="{BB962C8B-B14F-4D97-AF65-F5344CB8AC3E}">
        <p14:creationId xmlns:p14="http://schemas.microsoft.com/office/powerpoint/2010/main" val="14305306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97653" y="1014596"/>
            <a:ext cx="13759541" cy="1232048"/>
          </a:xfrm>
          <a:prstGeom prst="rect">
            <a:avLst/>
          </a:prstGeom>
        </p:spPr>
        <p:txBody>
          <a:bodyPr vert="horz" lIns="91440" tIns="45720" rIns="91440" bIns="45720" rtlCol="0" anchor="b">
            <a:normAutofit/>
          </a:bodyPr>
          <a:lstStyle/>
          <a:p>
            <a:pPr algn="ctr" rtl="0"/>
            <a:r>
              <a:rPr lang="en-US" sz="6000" dirty="0">
                <a:latin typeface="+mn-lt"/>
              </a:rPr>
              <a:t>Rules to be followed by Ethical Hacker</a:t>
            </a:r>
          </a:p>
        </p:txBody>
      </p:sp>
      <p:pic>
        <p:nvPicPr>
          <p:cNvPr id="5" name="object 5"/>
          <p:cNvPicPr/>
          <p:nvPr/>
        </p:nvPicPr>
        <p:blipFill>
          <a:blip r:embed="rId2" cstate="print"/>
          <a:stretch>
            <a:fillRect/>
          </a:stretch>
        </p:blipFill>
        <p:spPr>
          <a:xfrm>
            <a:off x="11726695" y="0"/>
            <a:ext cx="6556733"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91021" y="3310677"/>
            <a:ext cx="16202716" cy="2862322"/>
          </a:xfrm>
          <a:prstGeom prst="rect">
            <a:avLst/>
          </a:prstGeom>
          <a:noFill/>
        </p:spPr>
        <p:txBody>
          <a:bodyPr wrap="square">
            <a:spAutoFit/>
          </a:bodyPr>
          <a:lstStyle/>
          <a:p>
            <a:pPr marL="571500" indent="-571500" algn="just" fontAlgn="base">
              <a:buFont typeface="Wingdings" pitchFamily="2" charset="2"/>
              <a:buChar char="Ø"/>
            </a:pPr>
            <a:r>
              <a:rPr lang="en-US" sz="3600" dirty="0"/>
              <a:t>Gain authorization from the client and have a signed contract giving the tester permission to perform the test</a:t>
            </a:r>
          </a:p>
          <a:p>
            <a:pPr marL="571500" indent="-571500" algn="just" fontAlgn="base">
              <a:buFont typeface="Wingdings" pitchFamily="2" charset="2"/>
              <a:buChar char="Ø"/>
            </a:pPr>
            <a:r>
              <a:rPr lang="en-US" sz="3600" dirty="0"/>
              <a:t>Maintain confidentiality when performing the test</a:t>
            </a:r>
          </a:p>
          <a:p>
            <a:pPr marL="571500" indent="-571500" algn="just" fontAlgn="base">
              <a:buFont typeface="Wingdings" pitchFamily="2" charset="2"/>
              <a:buChar char="Ø"/>
            </a:pPr>
            <a:r>
              <a:rPr lang="en-US" sz="3600" dirty="0"/>
              <a:t>Follow a Nondisclosure Agreement (NDA) with the client</a:t>
            </a:r>
          </a:p>
          <a:p>
            <a:pPr marL="571500" indent="-571500" algn="just" fontAlgn="base">
              <a:buFont typeface="Wingdings" pitchFamily="2" charset="2"/>
              <a:buChar char="Ø"/>
            </a:pPr>
            <a:r>
              <a:rPr lang="en-US" sz="3600" dirty="0"/>
              <a:t>Perform the test up to but not beyond the </a:t>
            </a:r>
            <a:r>
              <a:rPr lang="en-US" sz="3600" dirty="0" smtClean="0"/>
              <a:t>agreed upon </a:t>
            </a:r>
            <a:r>
              <a:rPr lang="en-US" sz="3600" dirty="0"/>
              <a:t>limits</a:t>
            </a:r>
          </a:p>
        </p:txBody>
      </p:sp>
    </p:spTree>
    <p:extLst>
      <p:ext uri="{BB962C8B-B14F-4D97-AF65-F5344CB8AC3E}">
        <p14:creationId xmlns:p14="http://schemas.microsoft.com/office/powerpoint/2010/main" val="14687011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3081552" y="1980975"/>
            <a:ext cx="12242975" cy="1232048"/>
          </a:xfrm>
          <a:prstGeom prst="rect">
            <a:avLst/>
          </a:prstGeom>
        </p:spPr>
        <p:txBody>
          <a:bodyPr vert="horz" lIns="91440" tIns="45720" rIns="91440" bIns="45720" rtlCol="0" anchor="b">
            <a:normAutofit/>
          </a:bodyPr>
          <a:lstStyle/>
          <a:p>
            <a:pPr algn="ctr" rtl="0"/>
            <a:r>
              <a:rPr lang="en-US" sz="6600" dirty="0">
                <a:latin typeface="+mn-lt"/>
              </a:rPr>
              <a:t>Why Cyber Security is Critical</a:t>
            </a:r>
            <a:r>
              <a:rPr lang="en-US" sz="6600" dirty="0" smtClean="0">
                <a:latin typeface="+mn-lt"/>
              </a:rPr>
              <a:t>?</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3560912"/>
            <a:ext cx="17246354" cy="5632311"/>
          </a:xfrm>
          <a:prstGeom prst="rect">
            <a:avLst/>
          </a:prstGeom>
          <a:noFill/>
        </p:spPr>
        <p:txBody>
          <a:bodyPr wrap="square">
            <a:spAutoFit/>
          </a:bodyPr>
          <a:lstStyle/>
          <a:p>
            <a:pPr marL="571500" indent="-571500" algn="just" fontAlgn="base">
              <a:buFont typeface="Wingdings" pitchFamily="2" charset="2"/>
              <a:buChar char="Ø"/>
            </a:pPr>
            <a:r>
              <a:rPr lang="en-US" sz="4000" dirty="0"/>
              <a:t>All our assets and our lives are virtualized and have gradually moved to Cyber </a:t>
            </a:r>
            <a:r>
              <a:rPr lang="en-US" sz="4000" dirty="0" smtClean="0"/>
              <a:t>world.</a:t>
            </a:r>
            <a:endParaRPr lang="en-US" sz="4000" dirty="0"/>
          </a:p>
          <a:p>
            <a:pPr marL="571500" indent="-571500" algn="just" fontAlgn="base">
              <a:buFont typeface="Wingdings" pitchFamily="2" charset="2"/>
              <a:buChar char="Ø"/>
            </a:pPr>
            <a:r>
              <a:rPr lang="en-US" sz="4000" dirty="0"/>
              <a:t>Everything is connected and everyone is </a:t>
            </a:r>
            <a:r>
              <a:rPr lang="en-US" sz="4000" dirty="0" smtClean="0"/>
              <a:t>connected.</a:t>
            </a:r>
            <a:endParaRPr lang="en-US" sz="4000" dirty="0"/>
          </a:p>
          <a:p>
            <a:pPr marL="571500" indent="-571500" algn="just" fontAlgn="base">
              <a:buFont typeface="Wingdings" pitchFamily="2" charset="2"/>
              <a:buChar char="Ø"/>
            </a:pPr>
            <a:r>
              <a:rPr lang="en-US" sz="4000" dirty="0"/>
              <a:t>Many components between sources to destination including switches, routers, protocols, software, ISPs are involved to carry the information.</a:t>
            </a:r>
          </a:p>
          <a:p>
            <a:pPr marL="571500" indent="-571500" algn="just" fontAlgn="base">
              <a:buFont typeface="Wingdings" pitchFamily="2" charset="2"/>
              <a:buChar char="Ø"/>
            </a:pPr>
            <a:r>
              <a:rPr lang="en-US" sz="4000" dirty="0"/>
              <a:t>Software applications can interact with each other without user intervention</a:t>
            </a:r>
          </a:p>
          <a:p>
            <a:pPr marL="571500" indent="-571500" algn="just" fontAlgn="base">
              <a:buFont typeface="Wingdings" pitchFamily="2" charset="2"/>
              <a:buChar char="Ø"/>
            </a:pPr>
            <a:r>
              <a:rPr lang="en-US" sz="4000" dirty="0"/>
              <a:t>Trillions of dollars of online business happen every year.</a:t>
            </a:r>
          </a:p>
          <a:p>
            <a:r>
              <a:rPr lang="en-US" sz="4000" dirty="0"/>
              <a:t/>
            </a:r>
            <a:br>
              <a:rPr lang="en-US" sz="4000" dirty="0"/>
            </a:br>
            <a:endParaRPr lang="en-US" sz="4000" dirty="0"/>
          </a:p>
        </p:txBody>
      </p:sp>
      <p:pic>
        <p:nvPicPr>
          <p:cNvPr id="3076" name="Picture 4" descr="Process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7163" y="283916"/>
            <a:ext cx="1828256" cy="182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643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 y="1014596"/>
            <a:ext cx="17053645" cy="1232048"/>
          </a:xfrm>
          <a:prstGeom prst="rect">
            <a:avLst/>
          </a:prstGeom>
        </p:spPr>
        <p:txBody>
          <a:bodyPr vert="horz" lIns="91440" tIns="45720" rIns="91440" bIns="45720" rtlCol="0" anchor="b">
            <a:normAutofit fontScale="90000"/>
          </a:bodyPr>
          <a:lstStyle/>
          <a:p>
            <a:pPr algn="l" rtl="0"/>
            <a:r>
              <a:rPr lang="en-US" sz="6000" dirty="0">
                <a:latin typeface="+mn-lt"/>
              </a:rPr>
              <a:t>Framework for performing a security audit of an organization</a:t>
            </a:r>
          </a:p>
        </p:txBody>
      </p:sp>
      <p:pic>
        <p:nvPicPr>
          <p:cNvPr id="5" name="object 5"/>
          <p:cNvPicPr/>
          <p:nvPr/>
        </p:nvPicPr>
        <p:blipFill>
          <a:blip r:embed="rId2" cstate="print"/>
          <a:stretch>
            <a:fillRect/>
          </a:stretch>
        </p:blipFill>
        <p:spPr>
          <a:xfrm>
            <a:off x="13381463" y="0"/>
            <a:ext cx="4901965"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91021" y="3310677"/>
            <a:ext cx="16202716" cy="3416320"/>
          </a:xfrm>
          <a:prstGeom prst="rect">
            <a:avLst/>
          </a:prstGeom>
          <a:noFill/>
        </p:spPr>
        <p:txBody>
          <a:bodyPr wrap="square">
            <a:spAutoFit/>
          </a:bodyPr>
          <a:lstStyle/>
          <a:p>
            <a:pPr marL="571500" indent="-571500" algn="just" fontAlgn="base">
              <a:buFont typeface="Wingdings" pitchFamily="2" charset="2"/>
              <a:buChar char="Ø"/>
            </a:pPr>
            <a:r>
              <a:rPr lang="en-US" sz="3600" dirty="0"/>
              <a:t>Talk to the client and discuss the needs to be addressed during the testing</a:t>
            </a:r>
          </a:p>
          <a:p>
            <a:pPr marL="571500" indent="-571500" algn="just" fontAlgn="base">
              <a:buFont typeface="Wingdings" pitchFamily="2" charset="2"/>
              <a:buChar char="Ø"/>
            </a:pPr>
            <a:r>
              <a:rPr lang="en-US" sz="3600" dirty="0"/>
              <a:t>Prepare and sign NDA documents with the client</a:t>
            </a:r>
          </a:p>
          <a:p>
            <a:pPr marL="571500" indent="-571500" algn="just" fontAlgn="base">
              <a:buFont typeface="Wingdings" pitchFamily="2" charset="2"/>
              <a:buChar char="Ø"/>
            </a:pPr>
            <a:r>
              <a:rPr lang="en-US" sz="3600" dirty="0"/>
              <a:t>Organize an ethical hacking team and prepare the schedule for testing</a:t>
            </a:r>
          </a:p>
          <a:p>
            <a:pPr marL="571500" indent="-571500" algn="just" fontAlgn="base">
              <a:buFont typeface="Wingdings" pitchFamily="2" charset="2"/>
              <a:buChar char="Ø"/>
            </a:pPr>
            <a:r>
              <a:rPr lang="en-US" sz="3600" dirty="0"/>
              <a:t>Conduct the test</a:t>
            </a:r>
          </a:p>
          <a:p>
            <a:pPr marL="571500" indent="-571500" algn="just" fontAlgn="base">
              <a:buFont typeface="Wingdings" pitchFamily="2" charset="2"/>
              <a:buChar char="Ø"/>
            </a:pPr>
            <a:r>
              <a:rPr lang="en-US" sz="3600" dirty="0"/>
              <a:t>Analyze the results of the testing and prepare a report</a:t>
            </a:r>
          </a:p>
          <a:p>
            <a:pPr marL="571500" indent="-571500" algn="just" fontAlgn="base">
              <a:buFont typeface="Wingdings" pitchFamily="2" charset="2"/>
              <a:buChar char="Ø"/>
            </a:pPr>
            <a:r>
              <a:rPr lang="en-US" sz="3600" dirty="0"/>
              <a:t>Present the report findings to the client</a:t>
            </a:r>
          </a:p>
        </p:txBody>
      </p:sp>
    </p:spTree>
    <p:extLst>
      <p:ext uri="{BB962C8B-B14F-4D97-AF65-F5344CB8AC3E}">
        <p14:creationId xmlns:p14="http://schemas.microsoft.com/office/powerpoint/2010/main" val="41400393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 </a:t>
            </a: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 y="1014596"/>
            <a:ext cx="17053645" cy="1232048"/>
          </a:xfrm>
          <a:prstGeom prst="rect">
            <a:avLst/>
          </a:prstGeom>
        </p:spPr>
        <p:txBody>
          <a:bodyPr vert="horz" lIns="91440" tIns="45720" rIns="91440" bIns="45720" rtlCol="0" anchor="b">
            <a:normAutofit/>
          </a:bodyPr>
          <a:lstStyle/>
          <a:p>
            <a:pPr algn="ctr" rtl="0"/>
            <a:r>
              <a:rPr lang="en-US" sz="6000" dirty="0">
                <a:latin typeface="+mn-lt"/>
              </a:rPr>
              <a:t>Digital Forensic Process</a:t>
            </a:r>
          </a:p>
        </p:txBody>
      </p:sp>
      <p:pic>
        <p:nvPicPr>
          <p:cNvPr id="5" name="object 5"/>
          <p:cNvPicPr/>
          <p:nvPr/>
        </p:nvPicPr>
        <p:blipFill>
          <a:blip r:embed="rId2" cstate="print"/>
          <a:stretch>
            <a:fillRect/>
          </a:stretch>
        </p:blipFill>
        <p:spPr>
          <a:xfrm>
            <a:off x="13381463" y="0"/>
            <a:ext cx="4901965"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2" name="Rectangle 1"/>
          <p:cNvSpPr/>
          <p:nvPr/>
        </p:nvSpPr>
        <p:spPr>
          <a:xfrm>
            <a:off x="9025217" y="4958834"/>
            <a:ext cx="237566" cy="369332"/>
          </a:xfrm>
          <a:prstGeom prst="rect">
            <a:avLst/>
          </a:prstGeom>
        </p:spPr>
        <p:txBody>
          <a:bodyPr wrap="none">
            <a:spAutoFit/>
          </a:bodyPr>
          <a:lstStyle/>
          <a:p>
            <a:r>
              <a:rPr lang="en-IN" dirty="0"/>
              <a:t> </a:t>
            </a:r>
          </a:p>
        </p:txBody>
      </p:sp>
      <p:sp>
        <p:nvSpPr>
          <p:cNvPr id="7" name="Rectangle 6"/>
          <p:cNvSpPr/>
          <p:nvPr/>
        </p:nvSpPr>
        <p:spPr>
          <a:xfrm>
            <a:off x="9025217" y="4958834"/>
            <a:ext cx="237566" cy="369332"/>
          </a:xfrm>
          <a:prstGeom prst="rect">
            <a:avLst/>
          </a:prstGeom>
        </p:spPr>
        <p:txBody>
          <a:bodyPr wrap="none">
            <a:spAutoFit/>
          </a:bodyPr>
          <a:lstStyle/>
          <a:p>
            <a:r>
              <a:rPr lang="en-IN" dirty="0"/>
              <a:t> </a:t>
            </a:r>
          </a:p>
        </p:txBody>
      </p:sp>
      <p:pic>
        <p:nvPicPr>
          <p:cNvPr id="430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7218" y="2708791"/>
            <a:ext cx="9065826" cy="637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333271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 y="1014596"/>
            <a:ext cx="17053645" cy="1232048"/>
          </a:xfrm>
          <a:prstGeom prst="rect">
            <a:avLst/>
          </a:prstGeom>
        </p:spPr>
        <p:txBody>
          <a:bodyPr vert="horz" lIns="91440" tIns="45720" rIns="91440" bIns="45720" rtlCol="0" anchor="b">
            <a:normAutofit/>
          </a:bodyPr>
          <a:lstStyle/>
          <a:p>
            <a:pPr algn="l" rtl="0"/>
            <a:r>
              <a:rPr lang="en-US" sz="6000" dirty="0">
                <a:latin typeface="+mn-lt"/>
              </a:rPr>
              <a:t>Digital Forensic Investigation Process </a:t>
            </a:r>
          </a:p>
        </p:txBody>
      </p:sp>
      <p:pic>
        <p:nvPicPr>
          <p:cNvPr id="5" name="object 5"/>
          <p:cNvPicPr/>
          <p:nvPr/>
        </p:nvPicPr>
        <p:blipFill>
          <a:blip r:embed="rId2" cstate="print"/>
          <a:stretch>
            <a:fillRect/>
          </a:stretch>
        </p:blipFill>
        <p:spPr>
          <a:xfrm>
            <a:off x="13381463" y="0"/>
            <a:ext cx="4901965"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91021" y="2748283"/>
            <a:ext cx="16202716" cy="6186309"/>
          </a:xfrm>
          <a:prstGeom prst="rect">
            <a:avLst/>
          </a:prstGeom>
          <a:noFill/>
        </p:spPr>
        <p:txBody>
          <a:bodyPr wrap="square">
            <a:spAutoFit/>
          </a:bodyPr>
          <a:lstStyle/>
          <a:p>
            <a:r>
              <a:rPr lang="en-US" sz="4400" dirty="0"/>
              <a:t>Divided into two parts:</a:t>
            </a:r>
            <a:endParaRPr lang="en-US" sz="4400" dirty="0"/>
          </a:p>
          <a:p>
            <a:pPr marL="571500" indent="-571500" fontAlgn="base">
              <a:buFont typeface="Wingdings" pitchFamily="2" charset="2"/>
              <a:buChar char="Ø"/>
            </a:pPr>
            <a:r>
              <a:rPr lang="en-US" sz="4400" dirty="0"/>
              <a:t>At Crime Scene Investigation</a:t>
            </a:r>
          </a:p>
          <a:p>
            <a:pPr marL="1028700" lvl="1" indent="-571500" fontAlgn="base">
              <a:buFont typeface="Arial" pitchFamily="34" charset="0"/>
              <a:buChar char="•"/>
            </a:pPr>
            <a:r>
              <a:rPr lang="en-US" sz="4400" dirty="0"/>
              <a:t>Identification</a:t>
            </a:r>
          </a:p>
          <a:p>
            <a:pPr marL="1028700" lvl="1" indent="-571500" fontAlgn="base">
              <a:buFont typeface="Arial" pitchFamily="34" charset="0"/>
              <a:buChar char="•"/>
            </a:pPr>
            <a:r>
              <a:rPr lang="en-US" sz="4400" dirty="0"/>
              <a:t>Collection</a:t>
            </a:r>
          </a:p>
          <a:p>
            <a:pPr marL="1028700" lvl="1" indent="-571500" fontAlgn="base">
              <a:buFont typeface="Arial" pitchFamily="34" charset="0"/>
              <a:buChar char="•"/>
            </a:pPr>
            <a:r>
              <a:rPr lang="en-US" sz="4400" dirty="0"/>
              <a:t>Preservation</a:t>
            </a:r>
          </a:p>
          <a:p>
            <a:pPr marL="571500" indent="-571500" fontAlgn="base">
              <a:buFont typeface="Wingdings" pitchFamily="2" charset="2"/>
              <a:buChar char="Ø"/>
            </a:pPr>
            <a:r>
              <a:rPr lang="en-US" sz="4400" dirty="0"/>
              <a:t>In Lab Investigation</a:t>
            </a:r>
          </a:p>
          <a:p>
            <a:pPr marL="1028700" lvl="1" indent="-571500" fontAlgn="base">
              <a:buFont typeface="Arial" pitchFamily="34" charset="0"/>
              <a:buChar char="•"/>
            </a:pPr>
            <a:r>
              <a:rPr lang="en-US" sz="4400" dirty="0"/>
              <a:t>Examination</a:t>
            </a:r>
          </a:p>
          <a:p>
            <a:pPr marL="1028700" lvl="1" indent="-571500" fontAlgn="base">
              <a:buFont typeface="Arial" pitchFamily="34" charset="0"/>
              <a:buChar char="•"/>
            </a:pPr>
            <a:r>
              <a:rPr lang="en-US" sz="4400" dirty="0"/>
              <a:t>Analysis</a:t>
            </a:r>
          </a:p>
          <a:p>
            <a:pPr marL="1028700" lvl="1" indent="-571500" fontAlgn="base">
              <a:buFont typeface="Arial" pitchFamily="34" charset="0"/>
              <a:buChar char="•"/>
            </a:pPr>
            <a:r>
              <a:rPr lang="en-US" sz="4400" dirty="0"/>
              <a:t>Report</a:t>
            </a:r>
          </a:p>
        </p:txBody>
      </p:sp>
    </p:spTree>
    <p:extLst>
      <p:ext uri="{BB962C8B-B14F-4D97-AF65-F5344CB8AC3E}">
        <p14:creationId xmlns:p14="http://schemas.microsoft.com/office/powerpoint/2010/main" val="19116682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65556" y="398572"/>
            <a:ext cx="17053645" cy="1232048"/>
          </a:xfrm>
          <a:prstGeom prst="rect">
            <a:avLst/>
          </a:prstGeom>
        </p:spPr>
        <p:txBody>
          <a:bodyPr vert="horz" lIns="91440" tIns="45720" rIns="91440" bIns="45720" rtlCol="0" anchor="b">
            <a:normAutofit/>
          </a:bodyPr>
          <a:lstStyle/>
          <a:p>
            <a:pPr algn="ctr" rtl="0"/>
            <a:r>
              <a:rPr lang="en-US" sz="6000" dirty="0">
                <a:latin typeface="+mn-lt"/>
              </a:rPr>
              <a:t>Identification</a:t>
            </a:r>
          </a:p>
        </p:txBody>
      </p:sp>
      <p:pic>
        <p:nvPicPr>
          <p:cNvPr id="5" name="object 5"/>
          <p:cNvPicPr/>
          <p:nvPr/>
        </p:nvPicPr>
        <p:blipFill>
          <a:blip r:embed="rId2" cstate="print"/>
          <a:stretch>
            <a:fillRect/>
          </a:stretch>
        </p:blipFill>
        <p:spPr>
          <a:xfrm>
            <a:off x="13381463" y="0"/>
            <a:ext cx="4901965"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769440" y="1720321"/>
            <a:ext cx="16202716" cy="8217634"/>
          </a:xfrm>
          <a:prstGeom prst="rect">
            <a:avLst/>
          </a:prstGeom>
          <a:noFill/>
        </p:spPr>
        <p:txBody>
          <a:bodyPr wrap="square">
            <a:spAutoFit/>
          </a:bodyPr>
          <a:lstStyle/>
          <a:p>
            <a:pPr marL="571500" indent="-571500" algn="just" fontAlgn="base">
              <a:buFont typeface="Wingdings" pitchFamily="2" charset="2"/>
              <a:buChar char="Ø"/>
            </a:pPr>
            <a:r>
              <a:rPr lang="en-US" sz="4400" dirty="0"/>
              <a:t>Starting point of the digital forensic process</a:t>
            </a:r>
          </a:p>
          <a:p>
            <a:pPr marL="571500" indent="-571500" algn="just" fontAlgn="base">
              <a:buFont typeface="Wingdings" pitchFamily="2" charset="2"/>
              <a:buChar char="Ø"/>
            </a:pPr>
            <a:r>
              <a:rPr lang="en-US" sz="4400" dirty="0"/>
              <a:t>Helps the person conducting the investigation to get ready and plan the steps</a:t>
            </a:r>
          </a:p>
          <a:p>
            <a:pPr algn="just"/>
            <a:r>
              <a:rPr lang="en-US" sz="4400" dirty="0"/>
              <a:t>Steps Involved</a:t>
            </a:r>
            <a:endParaRPr lang="en-US" sz="4400" dirty="0"/>
          </a:p>
          <a:p>
            <a:pPr marL="571500" indent="-571500" algn="just" fontAlgn="base">
              <a:buFont typeface="Wingdings" pitchFamily="2" charset="2"/>
              <a:buChar char="Ø"/>
            </a:pPr>
            <a:r>
              <a:rPr lang="en-US" sz="4400" dirty="0"/>
              <a:t>Case Intake</a:t>
            </a:r>
          </a:p>
          <a:p>
            <a:pPr marL="571500" indent="-571500" algn="just" fontAlgn="base">
              <a:buFont typeface="Wingdings" pitchFamily="2" charset="2"/>
              <a:buChar char="Ø"/>
            </a:pPr>
            <a:r>
              <a:rPr lang="en-US" sz="4400" dirty="0"/>
              <a:t>Case Assessment</a:t>
            </a:r>
          </a:p>
          <a:p>
            <a:pPr marL="571500" indent="-571500" algn="just" fontAlgn="base">
              <a:buFont typeface="Wingdings" pitchFamily="2" charset="2"/>
              <a:buChar char="Ø"/>
            </a:pPr>
            <a:r>
              <a:rPr lang="en-US" sz="4400" dirty="0"/>
              <a:t>Objective Definition</a:t>
            </a:r>
          </a:p>
          <a:p>
            <a:pPr marL="571500" indent="-571500" algn="just" fontAlgn="base">
              <a:buFont typeface="Wingdings" pitchFamily="2" charset="2"/>
              <a:buChar char="Ø"/>
            </a:pPr>
            <a:r>
              <a:rPr lang="en-US" sz="4400" dirty="0"/>
              <a:t>Legal and Ethical Considerations</a:t>
            </a:r>
          </a:p>
          <a:p>
            <a:pPr marL="571500" indent="-571500" algn="just" fontAlgn="base">
              <a:buFont typeface="Wingdings" pitchFamily="2" charset="2"/>
              <a:buChar char="Ø"/>
            </a:pPr>
            <a:r>
              <a:rPr lang="en-US" sz="4400" dirty="0"/>
              <a:t>Resource Allocation</a:t>
            </a:r>
          </a:p>
          <a:p>
            <a:pPr marL="571500" indent="-571500" algn="just" fontAlgn="base">
              <a:buFont typeface="Wingdings" pitchFamily="2" charset="2"/>
              <a:buChar char="Ø"/>
            </a:pPr>
            <a:r>
              <a:rPr lang="en-US" sz="4400" dirty="0"/>
              <a:t>Risk Assessment</a:t>
            </a:r>
          </a:p>
          <a:p>
            <a:pPr marL="571500" indent="-571500" algn="just" fontAlgn="base">
              <a:buFont typeface="Wingdings" pitchFamily="2" charset="2"/>
              <a:buChar char="Ø"/>
            </a:pPr>
            <a:r>
              <a:rPr lang="en-US" sz="4400" dirty="0"/>
              <a:t>Scope Definition</a:t>
            </a:r>
          </a:p>
          <a:p>
            <a:pPr marL="571500" indent="-571500" algn="just" fontAlgn="base">
              <a:buFont typeface="Wingdings" pitchFamily="2" charset="2"/>
              <a:buChar char="Ø"/>
            </a:pPr>
            <a:r>
              <a:rPr lang="en-US" sz="4400" dirty="0"/>
              <a:t>Initial Documentation</a:t>
            </a:r>
          </a:p>
        </p:txBody>
      </p:sp>
    </p:spTree>
    <p:extLst>
      <p:ext uri="{BB962C8B-B14F-4D97-AF65-F5344CB8AC3E}">
        <p14:creationId xmlns:p14="http://schemas.microsoft.com/office/powerpoint/2010/main" val="21284127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65556" y="398572"/>
            <a:ext cx="17053645" cy="1232048"/>
          </a:xfrm>
          <a:prstGeom prst="rect">
            <a:avLst/>
          </a:prstGeom>
        </p:spPr>
        <p:txBody>
          <a:bodyPr vert="horz" lIns="91440" tIns="45720" rIns="91440" bIns="45720" rtlCol="0" anchor="b">
            <a:normAutofit/>
          </a:bodyPr>
          <a:lstStyle/>
          <a:p>
            <a:pPr algn="ctr" rtl="0"/>
            <a:r>
              <a:rPr lang="en-US" sz="6000" dirty="0">
                <a:latin typeface="+mn-lt"/>
              </a:rPr>
              <a:t>Preservation</a:t>
            </a:r>
          </a:p>
        </p:txBody>
      </p:sp>
      <p:pic>
        <p:nvPicPr>
          <p:cNvPr id="5" name="object 5"/>
          <p:cNvPicPr/>
          <p:nvPr/>
        </p:nvPicPr>
        <p:blipFill>
          <a:blip r:embed="rId2" cstate="print"/>
          <a:stretch>
            <a:fillRect/>
          </a:stretch>
        </p:blipFill>
        <p:spPr>
          <a:xfrm>
            <a:off x="13381463" y="0"/>
            <a:ext cx="4901965" cy="2029193"/>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769440" y="1720321"/>
            <a:ext cx="16202716" cy="6863417"/>
          </a:xfrm>
          <a:prstGeom prst="rect">
            <a:avLst/>
          </a:prstGeom>
          <a:noFill/>
        </p:spPr>
        <p:txBody>
          <a:bodyPr wrap="square">
            <a:spAutoFit/>
          </a:bodyPr>
          <a:lstStyle/>
          <a:p>
            <a:pPr marL="571500" indent="-571500" algn="just" fontAlgn="base">
              <a:buFont typeface="Wingdings" pitchFamily="2" charset="2"/>
              <a:buChar char="Ø"/>
            </a:pPr>
            <a:r>
              <a:rPr lang="en-US" sz="4400" dirty="0"/>
              <a:t>Preserving digital evidence (DE) poses unique challenges compared to traditional evidence preservation, as DE includes any binary information useful in legal investigations.</a:t>
            </a:r>
          </a:p>
          <a:p>
            <a:pPr marL="571500" indent="-571500" algn="just" fontAlgn="base">
              <a:buFont typeface="Wingdings" pitchFamily="2" charset="2"/>
              <a:buChar char="Ø"/>
            </a:pPr>
            <a:r>
              <a:rPr lang="en-US" sz="4400" dirty="0"/>
              <a:t>While digital evidence resides on physical media, it is the content and related information, not the media, that are most important.</a:t>
            </a:r>
          </a:p>
          <a:p>
            <a:pPr marL="571500" indent="-571500" algn="just" fontAlgn="base">
              <a:buFont typeface="Wingdings" pitchFamily="2" charset="2"/>
              <a:buChar char="Ø"/>
            </a:pPr>
            <a:r>
              <a:rPr lang="en-US" sz="4400" dirty="0"/>
              <a:t>Digital storage can hold a vast amount of information in a small space, and its relevance is growing due to the widespread use of cell phones, social media, and Internet of Things (</a:t>
            </a:r>
            <a:r>
              <a:rPr lang="en-US" sz="4400" dirty="0" err="1"/>
              <a:t>IoT</a:t>
            </a:r>
            <a:r>
              <a:rPr lang="en-US" sz="4400" dirty="0"/>
              <a:t>) devices.</a:t>
            </a:r>
          </a:p>
          <a:p>
            <a:pPr marL="571500" indent="-571500" algn="just" fontAlgn="base">
              <a:buFont typeface="Wingdings" pitchFamily="2" charset="2"/>
              <a:buChar char="Ø"/>
            </a:pPr>
            <a:r>
              <a:rPr lang="en-US" sz="4400" dirty="0"/>
              <a:t>Digital data can be easily altered, but there are effective techniques for preventing and detecting changes.</a:t>
            </a:r>
          </a:p>
        </p:txBody>
      </p:sp>
    </p:spTree>
    <p:extLst>
      <p:ext uri="{BB962C8B-B14F-4D97-AF65-F5344CB8AC3E}">
        <p14:creationId xmlns:p14="http://schemas.microsoft.com/office/powerpoint/2010/main" val="39876627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165556" y="398572"/>
            <a:ext cx="17053645" cy="1232048"/>
          </a:xfrm>
          <a:prstGeom prst="rect">
            <a:avLst/>
          </a:prstGeom>
        </p:spPr>
        <p:txBody>
          <a:bodyPr vert="horz" lIns="91440" tIns="45720" rIns="91440" bIns="45720" rtlCol="0" anchor="b">
            <a:normAutofit/>
          </a:bodyPr>
          <a:lstStyle/>
          <a:p>
            <a:pPr algn="ctr" rtl="0"/>
            <a:r>
              <a:rPr lang="en-US" sz="6000" dirty="0">
                <a:latin typeface="+mn-lt"/>
              </a:rPr>
              <a:t>Examination</a:t>
            </a:r>
          </a:p>
        </p:txBody>
      </p:sp>
      <p:pic>
        <p:nvPicPr>
          <p:cNvPr id="5" name="object 5"/>
          <p:cNvPicPr/>
          <p:nvPr/>
        </p:nvPicPr>
        <p:blipFill>
          <a:blip r:embed="rId2" cstate="print"/>
          <a:stretch>
            <a:fillRect/>
          </a:stretch>
        </p:blipFill>
        <p:spPr>
          <a:xfrm>
            <a:off x="13782907" y="0"/>
            <a:ext cx="4500521" cy="1720321"/>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769440" y="1720321"/>
            <a:ext cx="16202716" cy="7294305"/>
          </a:xfrm>
          <a:prstGeom prst="rect">
            <a:avLst/>
          </a:prstGeom>
          <a:noFill/>
        </p:spPr>
        <p:txBody>
          <a:bodyPr wrap="square">
            <a:spAutoFit/>
          </a:bodyPr>
          <a:lstStyle/>
          <a:p>
            <a:pPr marL="571500" indent="-571500" algn="just" fontAlgn="base">
              <a:buFont typeface="Wingdings" pitchFamily="2" charset="2"/>
              <a:buChar char="Ø"/>
            </a:pPr>
            <a:r>
              <a:rPr lang="en-US" sz="3600" dirty="0"/>
              <a:t>The examination method aims to extract and analyze digital evidence, involving the recovery of data from its media.</a:t>
            </a:r>
          </a:p>
          <a:p>
            <a:pPr marL="571500" indent="-571500" algn="just" fontAlgn="base">
              <a:buFont typeface="Wingdings" pitchFamily="2" charset="2"/>
              <a:buChar char="Ø"/>
            </a:pPr>
            <a:r>
              <a:rPr lang="en-US" sz="3600" dirty="0"/>
              <a:t>Before addressing the information, it's crucial to understand the types of data and conduct a systematic search of evidence related to the incident being investigated.</a:t>
            </a:r>
          </a:p>
          <a:p>
            <a:pPr marL="571500" indent="-571500" algn="just" fontAlgn="base">
              <a:buFont typeface="Wingdings" pitchFamily="2" charset="2"/>
              <a:buChar char="Ø"/>
            </a:pPr>
            <a:r>
              <a:rPr lang="en-US" sz="3600" dirty="0"/>
              <a:t>The outputs of the examination are data objects found within the collected information, including system and </a:t>
            </a:r>
            <a:r>
              <a:rPr lang="en-US" sz="3600" dirty="0" smtClean="0"/>
              <a:t>user generated </a:t>
            </a:r>
            <a:r>
              <a:rPr lang="en-US" sz="3600" dirty="0"/>
              <a:t>files.</a:t>
            </a:r>
          </a:p>
          <a:p>
            <a:pPr marL="571500" indent="-571500" algn="just" fontAlgn="base">
              <a:buFont typeface="Wingdings" pitchFamily="2" charset="2"/>
              <a:buChar char="Ø"/>
            </a:pPr>
            <a:r>
              <a:rPr lang="en-US" sz="3600" dirty="0"/>
              <a:t>Analysis involves interpreting the recovered data and placing it in a logical and useful format, such as understanding how it got there, where it came from, and what it means.</a:t>
            </a:r>
          </a:p>
          <a:p>
            <a:pPr marL="571500" indent="-571500" algn="just" fontAlgn="base">
              <a:buFont typeface="Wingdings" pitchFamily="2" charset="2"/>
              <a:buChar char="Ø"/>
            </a:pPr>
            <a:r>
              <a:rPr lang="en-US" sz="3600" dirty="0"/>
              <a:t>The concepts presented are meant to assist the examiner in developing procedures and structuring the examination of digital evidence, with the recognition that not all techniques may be used in a case, leaving it to the examiner's discretion to select the appropriate approach.</a:t>
            </a:r>
          </a:p>
        </p:txBody>
      </p:sp>
    </p:spTree>
    <p:extLst>
      <p:ext uri="{BB962C8B-B14F-4D97-AF65-F5344CB8AC3E}">
        <p14:creationId xmlns:p14="http://schemas.microsoft.com/office/powerpoint/2010/main" val="248484495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1558299"/>
            <a:ext cx="17053645" cy="1232048"/>
          </a:xfrm>
          <a:prstGeom prst="rect">
            <a:avLst/>
          </a:prstGeom>
        </p:spPr>
        <p:txBody>
          <a:bodyPr vert="horz" lIns="91440" tIns="45720" rIns="91440" bIns="45720" rtlCol="0" anchor="b">
            <a:normAutofit/>
          </a:bodyPr>
          <a:lstStyle/>
          <a:p>
            <a:pPr algn="ctr" rtl="0"/>
            <a:r>
              <a:rPr lang="en-US" sz="6000" dirty="0">
                <a:latin typeface="+mn-lt"/>
              </a:rPr>
              <a:t>Analysis</a:t>
            </a:r>
          </a:p>
        </p:txBody>
      </p:sp>
      <p:pic>
        <p:nvPicPr>
          <p:cNvPr id="5" name="object 5"/>
          <p:cNvPicPr/>
          <p:nvPr/>
        </p:nvPicPr>
        <p:blipFill>
          <a:blip r:embed="rId2" cstate="print"/>
          <a:stretch>
            <a:fillRect/>
          </a:stretch>
        </p:blipFill>
        <p:spPr>
          <a:xfrm>
            <a:off x="13782907" y="0"/>
            <a:ext cx="4500521" cy="1720321"/>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769440" y="3158341"/>
            <a:ext cx="16202716" cy="3970318"/>
          </a:xfrm>
          <a:prstGeom prst="rect">
            <a:avLst/>
          </a:prstGeom>
          <a:noFill/>
        </p:spPr>
        <p:txBody>
          <a:bodyPr wrap="square">
            <a:spAutoFit/>
          </a:bodyPr>
          <a:lstStyle/>
          <a:p>
            <a:pPr marL="571500" indent="-571500" algn="just" fontAlgn="base">
              <a:buFont typeface="Wingdings" pitchFamily="2" charset="2"/>
              <a:buChar char="Ø"/>
            </a:pPr>
            <a:r>
              <a:rPr lang="en-US" sz="3600" dirty="0"/>
              <a:t>Digital evidence is examined not only to understand what happened but also how it happened, using complex techniques to uncover hidden, deleted, or encrypted data.</a:t>
            </a:r>
          </a:p>
          <a:p>
            <a:pPr marL="571500" indent="-571500" algn="just" fontAlgn="base">
              <a:buFont typeface="Wingdings" pitchFamily="2" charset="2"/>
              <a:buChar char="Ø"/>
            </a:pPr>
            <a:r>
              <a:rPr lang="en-US" sz="3600" dirty="0"/>
              <a:t>Must be conducted in a forensically sound manner to ensure that the results are reliable and admissible in court. </a:t>
            </a:r>
          </a:p>
          <a:p>
            <a:pPr marL="571500" indent="-571500" algn="just" fontAlgn="base">
              <a:buFont typeface="Wingdings" pitchFamily="2" charset="2"/>
              <a:buChar char="Ø"/>
            </a:pPr>
            <a:r>
              <a:rPr lang="en-US" sz="3600" dirty="0"/>
              <a:t>Requires handling the data carefully to avoid alteration, contamination, or loss, and thoroughly and accurately documenting the process.</a:t>
            </a:r>
          </a:p>
        </p:txBody>
      </p:sp>
    </p:spTree>
    <p:extLst>
      <p:ext uri="{BB962C8B-B14F-4D97-AF65-F5344CB8AC3E}">
        <p14:creationId xmlns:p14="http://schemas.microsoft.com/office/powerpoint/2010/main" val="3015278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736261"/>
            <a:ext cx="17053645" cy="1232048"/>
          </a:xfrm>
          <a:prstGeom prst="rect">
            <a:avLst/>
          </a:prstGeom>
        </p:spPr>
        <p:txBody>
          <a:bodyPr vert="horz" lIns="91440" tIns="45720" rIns="91440" bIns="45720" rtlCol="0" anchor="b">
            <a:normAutofit/>
          </a:bodyPr>
          <a:lstStyle/>
          <a:p>
            <a:pPr algn="ctr" rtl="0"/>
            <a:r>
              <a:rPr lang="en-US" sz="6000" dirty="0">
                <a:latin typeface="+mn-lt"/>
              </a:rPr>
              <a:t>Documentation</a:t>
            </a:r>
          </a:p>
        </p:txBody>
      </p:sp>
      <p:pic>
        <p:nvPicPr>
          <p:cNvPr id="5" name="object 5"/>
          <p:cNvPicPr/>
          <p:nvPr/>
        </p:nvPicPr>
        <p:blipFill>
          <a:blip r:embed="rId2" cstate="print"/>
          <a:stretch>
            <a:fillRect/>
          </a:stretch>
        </p:blipFill>
        <p:spPr>
          <a:xfrm>
            <a:off x="13782907" y="0"/>
            <a:ext cx="4500521" cy="1720321"/>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40356" y="2287057"/>
            <a:ext cx="16202716" cy="7294305"/>
          </a:xfrm>
          <a:prstGeom prst="rect">
            <a:avLst/>
          </a:prstGeom>
          <a:noFill/>
        </p:spPr>
        <p:txBody>
          <a:bodyPr wrap="square">
            <a:spAutoFit/>
          </a:bodyPr>
          <a:lstStyle/>
          <a:p>
            <a:pPr marL="571500" indent="-571500" algn="just" fontAlgn="base">
              <a:buFont typeface="Wingdings" pitchFamily="2" charset="2"/>
              <a:buChar char="Ø"/>
            </a:pPr>
            <a:r>
              <a:rPr lang="en-US" sz="3600" dirty="0"/>
              <a:t>Documentation in digital forensic investigations is crucial for recording all relevant information generated during the investigation.</a:t>
            </a:r>
          </a:p>
          <a:p>
            <a:pPr marL="571500" indent="-571500" algn="just" fontAlgn="base">
              <a:buFont typeface="Wingdings" pitchFamily="2" charset="2"/>
              <a:buChar char="Ø"/>
            </a:pPr>
            <a:r>
              <a:rPr lang="en-US" sz="3600" dirty="0"/>
              <a:t>Recorded data assists </a:t>
            </a:r>
            <a:r>
              <a:rPr lang="en-US" sz="3600" dirty="0" smtClean="0"/>
              <a:t>decision makers</a:t>
            </a:r>
            <a:r>
              <a:rPr lang="en-US" sz="3600" dirty="0"/>
              <a:t>, legal authorities, and administrative bodies in their respective processes.</a:t>
            </a:r>
          </a:p>
          <a:p>
            <a:pPr marL="571500" indent="-571500" algn="just" fontAlgn="base">
              <a:buFont typeface="Wingdings" pitchFamily="2" charset="2"/>
              <a:buChar char="Ø"/>
            </a:pPr>
            <a:r>
              <a:rPr lang="en-US" sz="3600" dirty="0"/>
              <a:t>The documentation process is continuous throughout the investigation, recording the location and status of computers, storage media, and other electronic devices.</a:t>
            </a:r>
          </a:p>
          <a:p>
            <a:pPr marL="571500" indent="-571500" algn="just" fontAlgn="base">
              <a:buFont typeface="Wingdings" pitchFamily="2" charset="2"/>
              <a:buChar char="Ø"/>
            </a:pPr>
            <a:r>
              <a:rPr lang="en-US" sz="3600" dirty="0"/>
              <a:t>Computers play a central role in criminal investigations, with email and internet activities analyzed in cases such as murder or rape, and investigations into unauthorized actions by employees in the corporate world.</a:t>
            </a:r>
          </a:p>
          <a:p>
            <a:pPr marL="571500" indent="-571500" algn="just" fontAlgn="base">
              <a:buFont typeface="Wingdings" pitchFamily="2" charset="2"/>
              <a:buChar char="Ø"/>
            </a:pPr>
            <a:r>
              <a:rPr lang="en-US" sz="3600" dirty="0"/>
              <a:t>Fraud investigations often involve collecting transaction history evidence from servers.</a:t>
            </a:r>
          </a:p>
          <a:p>
            <a:pPr marL="571500" indent="-571500" algn="just" fontAlgn="base">
              <a:buFont typeface="Wingdings" pitchFamily="2" charset="2"/>
              <a:buChar char="Ø"/>
            </a:pPr>
            <a:r>
              <a:rPr lang="en-US" sz="3600" dirty="0"/>
              <a:t>The documentation process is crucial in both digital and physical investigations, with unique differences in implementation between the two.</a:t>
            </a:r>
          </a:p>
        </p:txBody>
      </p:sp>
    </p:spTree>
    <p:extLst>
      <p:ext uri="{BB962C8B-B14F-4D97-AF65-F5344CB8AC3E}">
        <p14:creationId xmlns:p14="http://schemas.microsoft.com/office/powerpoint/2010/main" val="15501656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736261"/>
            <a:ext cx="17053645" cy="1232048"/>
          </a:xfrm>
          <a:prstGeom prst="rect">
            <a:avLst/>
          </a:prstGeom>
        </p:spPr>
        <p:txBody>
          <a:bodyPr vert="horz" lIns="91440" tIns="45720" rIns="91440" bIns="45720" rtlCol="0" anchor="b">
            <a:normAutofit/>
          </a:bodyPr>
          <a:lstStyle/>
          <a:p>
            <a:pPr algn="ctr" rtl="0"/>
            <a:r>
              <a:rPr lang="en-US" sz="6000" dirty="0">
                <a:latin typeface="+mn-lt"/>
              </a:rPr>
              <a:t>Presentation/ Reporting</a:t>
            </a:r>
          </a:p>
        </p:txBody>
      </p:sp>
      <p:pic>
        <p:nvPicPr>
          <p:cNvPr id="5" name="object 5"/>
          <p:cNvPicPr/>
          <p:nvPr/>
        </p:nvPicPr>
        <p:blipFill>
          <a:blip r:embed="rId2" cstate="print"/>
          <a:stretch>
            <a:fillRect/>
          </a:stretch>
        </p:blipFill>
        <p:spPr>
          <a:xfrm>
            <a:off x="13782907" y="0"/>
            <a:ext cx="4500521" cy="1720321"/>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40356" y="2287057"/>
            <a:ext cx="16202716" cy="6740307"/>
          </a:xfrm>
          <a:prstGeom prst="rect">
            <a:avLst/>
          </a:prstGeom>
          <a:noFill/>
        </p:spPr>
        <p:txBody>
          <a:bodyPr wrap="square">
            <a:spAutoFit/>
          </a:bodyPr>
          <a:lstStyle/>
          <a:p>
            <a:pPr marL="571500" indent="-571500" algn="just" fontAlgn="base">
              <a:buFont typeface="Wingdings" pitchFamily="2" charset="2"/>
              <a:buChar char="Ø"/>
            </a:pPr>
            <a:r>
              <a:rPr lang="en-US" sz="3600" dirty="0"/>
              <a:t>Formulating a coherent and comprehensive digital forensics report is crucial to present evidence in a way the court deems admissible and bring the guilty to justice.</a:t>
            </a:r>
          </a:p>
          <a:p>
            <a:pPr marL="571500" indent="-571500" algn="just" fontAlgn="base">
              <a:buFont typeface="Wingdings" pitchFamily="2" charset="2"/>
              <a:buChar char="Ø"/>
            </a:pPr>
            <a:r>
              <a:rPr lang="en-US" sz="3600" dirty="0"/>
              <a:t>A digital forensics report is essential for retelling events in a structured manner and backing up claims with concrete evidence, which is a requirement in court proceedings.</a:t>
            </a:r>
          </a:p>
          <a:p>
            <a:pPr marL="571500" indent="-571500" algn="just" fontAlgn="base">
              <a:buFont typeface="Wingdings" pitchFamily="2" charset="2"/>
              <a:buChar char="Ø"/>
            </a:pPr>
            <a:r>
              <a:rPr lang="en-US" sz="3600" dirty="0"/>
              <a:t>These reports facilitate coordination between multiple investigators, law enforcement officers, administrative, and legal personnel involved in the case, who may not all share the same professional background and expertise.</a:t>
            </a:r>
          </a:p>
          <a:p>
            <a:pPr marL="571500" indent="-571500" algn="just" fontAlgn="base">
              <a:buFont typeface="Wingdings" pitchFamily="2" charset="2"/>
              <a:buChar char="Ø"/>
            </a:pPr>
            <a:r>
              <a:rPr lang="en-US" sz="3600" dirty="0"/>
              <a:t>They serve as an interdisciplinary focal point that documents findings and presents them in a factual yet understandable manner, revealing the truth of what happened.</a:t>
            </a:r>
          </a:p>
        </p:txBody>
      </p:sp>
    </p:spTree>
    <p:extLst>
      <p:ext uri="{BB962C8B-B14F-4D97-AF65-F5344CB8AC3E}">
        <p14:creationId xmlns:p14="http://schemas.microsoft.com/office/powerpoint/2010/main" val="34869770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736261"/>
            <a:ext cx="17053645" cy="1232048"/>
          </a:xfrm>
          <a:prstGeom prst="rect">
            <a:avLst/>
          </a:prstGeom>
        </p:spPr>
        <p:txBody>
          <a:bodyPr vert="horz" lIns="91440" tIns="45720" rIns="91440" bIns="45720" rtlCol="0" anchor="b">
            <a:normAutofit/>
          </a:bodyPr>
          <a:lstStyle/>
          <a:p>
            <a:pPr algn="ctr" rtl="0"/>
            <a:r>
              <a:rPr lang="en-US" sz="6000" dirty="0">
                <a:latin typeface="+mn-lt"/>
              </a:rPr>
              <a:t>Contents of Report</a:t>
            </a:r>
          </a:p>
        </p:txBody>
      </p:sp>
      <p:pic>
        <p:nvPicPr>
          <p:cNvPr id="5" name="object 5"/>
          <p:cNvPicPr/>
          <p:nvPr/>
        </p:nvPicPr>
        <p:blipFill>
          <a:blip r:embed="rId2" cstate="print"/>
          <a:stretch>
            <a:fillRect/>
          </a:stretch>
        </p:blipFill>
        <p:spPr>
          <a:xfrm>
            <a:off x="13782907" y="0"/>
            <a:ext cx="4500521" cy="1720321"/>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40356" y="2287057"/>
            <a:ext cx="16202716" cy="7478970"/>
          </a:xfrm>
          <a:prstGeom prst="rect">
            <a:avLst/>
          </a:prstGeom>
          <a:noFill/>
        </p:spPr>
        <p:txBody>
          <a:bodyPr wrap="square">
            <a:spAutoFit/>
          </a:bodyPr>
          <a:lstStyle/>
          <a:p>
            <a:pPr marL="571500" indent="-571500" algn="just" fontAlgn="base">
              <a:buFont typeface="Wingdings" pitchFamily="2" charset="2"/>
              <a:buChar char="Ø"/>
            </a:pPr>
            <a:r>
              <a:rPr lang="en-US" sz="3200" dirty="0"/>
              <a:t>Details of the reporting agency</a:t>
            </a:r>
          </a:p>
          <a:p>
            <a:pPr marL="571500" indent="-571500" algn="just" fontAlgn="base">
              <a:buFont typeface="Wingdings" pitchFamily="2" charset="2"/>
              <a:buChar char="Ø"/>
            </a:pPr>
            <a:r>
              <a:rPr lang="en-US" sz="3200" dirty="0"/>
              <a:t>Case identifier</a:t>
            </a:r>
          </a:p>
          <a:p>
            <a:pPr marL="571500" indent="-571500" algn="just" fontAlgn="base">
              <a:buFont typeface="Wingdings" pitchFamily="2" charset="2"/>
              <a:buChar char="Ø"/>
            </a:pPr>
            <a:r>
              <a:rPr lang="en-US" sz="3200" dirty="0"/>
              <a:t>Forensic investigator</a:t>
            </a:r>
          </a:p>
          <a:p>
            <a:pPr marL="571500" indent="-571500" algn="just" fontAlgn="base">
              <a:buFont typeface="Wingdings" pitchFamily="2" charset="2"/>
              <a:buChar char="Ø"/>
            </a:pPr>
            <a:r>
              <a:rPr lang="en-US" sz="3200" dirty="0"/>
              <a:t>Identity of the submitter</a:t>
            </a:r>
          </a:p>
          <a:p>
            <a:pPr marL="571500" indent="-571500" algn="just" fontAlgn="base">
              <a:buFont typeface="Wingdings" pitchFamily="2" charset="2"/>
              <a:buChar char="Ø"/>
            </a:pPr>
            <a:r>
              <a:rPr lang="en-US" sz="3200" dirty="0"/>
              <a:t>Date of evidence receipt</a:t>
            </a:r>
          </a:p>
          <a:p>
            <a:pPr marL="571500" indent="-571500" algn="just" fontAlgn="base">
              <a:buFont typeface="Wingdings" pitchFamily="2" charset="2"/>
              <a:buChar char="Ø"/>
            </a:pPr>
            <a:r>
              <a:rPr lang="en-US" sz="3200" dirty="0"/>
              <a:t>Details of the device seized for examination including serial number, make, and model.</a:t>
            </a:r>
          </a:p>
          <a:p>
            <a:pPr marL="571500" indent="-571500" algn="just" fontAlgn="base">
              <a:buFont typeface="Wingdings" pitchFamily="2" charset="2"/>
              <a:buChar char="Ø"/>
            </a:pPr>
            <a:r>
              <a:rPr lang="en-US" sz="3200" dirty="0"/>
              <a:t>Details of the equipment and tools used in the examination</a:t>
            </a:r>
          </a:p>
          <a:p>
            <a:pPr marL="571500" indent="-571500" algn="just" fontAlgn="base">
              <a:buFont typeface="Wingdings" pitchFamily="2" charset="2"/>
              <a:buChar char="Ø"/>
            </a:pPr>
            <a:r>
              <a:rPr lang="en-US" sz="3200" dirty="0"/>
              <a:t>Description of steps taken during examination</a:t>
            </a:r>
          </a:p>
          <a:p>
            <a:pPr marL="571500" indent="-571500" algn="just" fontAlgn="base">
              <a:buFont typeface="Wingdings" pitchFamily="2" charset="2"/>
              <a:buChar char="Ø"/>
            </a:pPr>
            <a:r>
              <a:rPr lang="en-US" sz="3200" dirty="0"/>
              <a:t>Chain of custody documentation</a:t>
            </a:r>
          </a:p>
          <a:p>
            <a:pPr marL="571500" indent="-571500" algn="just" fontAlgn="base">
              <a:buFont typeface="Wingdings" pitchFamily="2" charset="2"/>
              <a:buChar char="Ø"/>
            </a:pPr>
            <a:r>
              <a:rPr lang="en-US" sz="3200" dirty="0"/>
              <a:t>Details of findings or issues identified</a:t>
            </a:r>
          </a:p>
          <a:p>
            <a:pPr marL="571500" indent="-571500" algn="just" fontAlgn="base">
              <a:buFont typeface="Wingdings" pitchFamily="2" charset="2"/>
              <a:buChar char="Ø"/>
            </a:pPr>
            <a:r>
              <a:rPr lang="en-US" sz="3200" dirty="0"/>
              <a:t>Evidence recovered during the examination, ranging from chat messages, browser history, and call logs to deleted messages, and so on</a:t>
            </a:r>
          </a:p>
          <a:p>
            <a:pPr marL="571500" indent="-571500" algn="just" fontAlgn="base">
              <a:buFont typeface="Wingdings" pitchFamily="2" charset="2"/>
              <a:buChar char="Ø"/>
            </a:pPr>
            <a:r>
              <a:rPr lang="en-US" sz="3200" dirty="0"/>
              <a:t>Any images captured during the examination</a:t>
            </a:r>
          </a:p>
          <a:p>
            <a:pPr marL="571500" indent="-571500" algn="just" fontAlgn="base">
              <a:buFont typeface="Wingdings" pitchFamily="2" charset="2"/>
              <a:buChar char="Ø"/>
            </a:pPr>
            <a:r>
              <a:rPr lang="en-US" sz="3200" dirty="0"/>
              <a:t>Examination and analysis information</a:t>
            </a:r>
          </a:p>
          <a:p>
            <a:pPr marL="571500" indent="-571500" algn="just" fontAlgn="base">
              <a:buFont typeface="Wingdings" pitchFamily="2" charset="2"/>
              <a:buChar char="Ø"/>
            </a:pPr>
            <a:r>
              <a:rPr lang="en-US" sz="3200" dirty="0"/>
              <a:t>Report conclusion</a:t>
            </a:r>
          </a:p>
        </p:txBody>
      </p:sp>
    </p:spTree>
    <p:extLst>
      <p:ext uri="{BB962C8B-B14F-4D97-AF65-F5344CB8AC3E}">
        <p14:creationId xmlns:p14="http://schemas.microsoft.com/office/powerpoint/2010/main" val="42635817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3081552" y="1980975"/>
            <a:ext cx="12242975" cy="1232048"/>
          </a:xfrm>
          <a:prstGeom prst="rect">
            <a:avLst/>
          </a:prstGeom>
        </p:spPr>
        <p:txBody>
          <a:bodyPr vert="horz" lIns="91440" tIns="45720" rIns="91440" bIns="45720" rtlCol="0" anchor="b">
            <a:normAutofit/>
          </a:bodyPr>
          <a:lstStyle/>
          <a:p>
            <a:pPr rtl="0"/>
            <a:r>
              <a:rPr lang="en-US" sz="6600" dirty="0">
                <a:latin typeface="+mn-lt"/>
              </a:rPr>
              <a:t>Different Type of Cyber </a:t>
            </a:r>
            <a:r>
              <a:rPr lang="en-US" sz="6600" dirty="0" smtClean="0">
                <a:latin typeface="+mn-lt"/>
              </a:rPr>
              <a:t>Crimes</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1731267" y="8612003"/>
            <a:ext cx="6556733" cy="1629745"/>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3560912"/>
            <a:ext cx="17246354" cy="6247864"/>
          </a:xfrm>
          <a:prstGeom prst="rect">
            <a:avLst/>
          </a:prstGeom>
          <a:noFill/>
        </p:spPr>
        <p:txBody>
          <a:bodyPr wrap="square">
            <a:spAutoFit/>
          </a:bodyPr>
          <a:lstStyle/>
          <a:p>
            <a:pPr marL="571500" indent="-571500">
              <a:buFont typeface="Wingdings" pitchFamily="2" charset="2"/>
              <a:buChar char="Ø"/>
            </a:pPr>
            <a:r>
              <a:rPr lang="en-US" sz="4000" dirty="0"/>
              <a:t>Unauthorized Access to a Computer (on the Internet or on a private network</a:t>
            </a:r>
            <a:r>
              <a:rPr lang="en-US" sz="4000" dirty="0" smtClean="0"/>
              <a:t>).</a:t>
            </a:r>
          </a:p>
          <a:p>
            <a:endParaRPr lang="en-US" sz="4000" dirty="0"/>
          </a:p>
          <a:p>
            <a:pPr marL="571500" indent="-571500">
              <a:buFont typeface="Wingdings" pitchFamily="2" charset="2"/>
              <a:buChar char="Ø"/>
            </a:pPr>
            <a:r>
              <a:rPr lang="en-US" sz="4000" dirty="0" smtClean="0"/>
              <a:t>Causing </a:t>
            </a:r>
            <a:r>
              <a:rPr lang="en-US" sz="4000" dirty="0"/>
              <a:t>Damage to the property of another person using a computer</a:t>
            </a:r>
            <a:r>
              <a:rPr lang="en-US" sz="4000" dirty="0" smtClean="0"/>
              <a:t>.</a:t>
            </a:r>
          </a:p>
          <a:p>
            <a:endParaRPr lang="en-US" sz="4000" dirty="0"/>
          </a:p>
          <a:p>
            <a:pPr marL="571500" indent="-571500">
              <a:buFont typeface="Wingdings" pitchFamily="2" charset="2"/>
              <a:buChar char="Ø"/>
            </a:pPr>
            <a:r>
              <a:rPr lang="en-US" sz="4000" dirty="0" smtClean="0"/>
              <a:t>Fraudulent use of the property belonging to others using a computer.</a:t>
            </a:r>
          </a:p>
          <a:p>
            <a:pPr marL="571500" indent="-571500">
              <a:buFont typeface="Wingdings" pitchFamily="2" charset="2"/>
              <a:buChar char="Ø"/>
            </a:pPr>
            <a:endParaRPr lang="en-US" sz="4000" dirty="0"/>
          </a:p>
          <a:p>
            <a:pPr marL="571500" indent="-571500">
              <a:buFont typeface="Wingdings" pitchFamily="2" charset="2"/>
              <a:buChar char="Ø"/>
            </a:pPr>
            <a:r>
              <a:rPr lang="en-US" sz="4000" dirty="0"/>
              <a:t>Violation of Privacy using a </a:t>
            </a:r>
            <a:r>
              <a:rPr lang="en-US" sz="4000" dirty="0" smtClean="0"/>
              <a:t>computer.</a:t>
            </a:r>
            <a:endParaRPr lang="en-US" sz="4000" dirty="0"/>
          </a:p>
          <a:p>
            <a:r>
              <a:rPr lang="en-US" sz="4000" dirty="0"/>
              <a:t/>
            </a:r>
            <a:br>
              <a:rPr lang="en-US" sz="4000" dirty="0"/>
            </a:br>
            <a:r>
              <a:rPr lang="en-US" sz="4000" dirty="0" smtClean="0"/>
              <a:t/>
            </a:r>
            <a:br>
              <a:rPr lang="en-US" sz="4000" dirty="0" smtClean="0"/>
            </a:br>
            <a:endParaRPr lang="en-US" sz="4000" dirty="0"/>
          </a:p>
        </p:txBody>
      </p:sp>
    </p:spTree>
    <p:extLst>
      <p:ext uri="{BB962C8B-B14F-4D97-AF65-F5344CB8AC3E}">
        <p14:creationId xmlns:p14="http://schemas.microsoft.com/office/powerpoint/2010/main" val="373600053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736261"/>
            <a:ext cx="17053645" cy="1232048"/>
          </a:xfrm>
          <a:prstGeom prst="rect">
            <a:avLst/>
          </a:prstGeom>
        </p:spPr>
        <p:txBody>
          <a:bodyPr vert="horz" lIns="91440" tIns="45720" rIns="91440" bIns="45720" rtlCol="0" anchor="b">
            <a:normAutofit/>
          </a:bodyPr>
          <a:lstStyle/>
          <a:p>
            <a:pPr algn="ctr" rtl="0"/>
            <a:r>
              <a:rPr lang="en-US" sz="6000" dirty="0">
                <a:latin typeface="+mn-lt"/>
              </a:rPr>
              <a:t>Chain of Custody</a:t>
            </a:r>
          </a:p>
        </p:txBody>
      </p:sp>
      <p:pic>
        <p:nvPicPr>
          <p:cNvPr id="5" name="object 5"/>
          <p:cNvPicPr/>
          <p:nvPr/>
        </p:nvPicPr>
        <p:blipFill>
          <a:blip r:embed="rId2" cstate="print"/>
          <a:stretch>
            <a:fillRect/>
          </a:stretch>
        </p:blipFill>
        <p:spPr>
          <a:xfrm>
            <a:off x="13782907" y="0"/>
            <a:ext cx="4500521" cy="1720321"/>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40356" y="2287057"/>
            <a:ext cx="16202716" cy="6247864"/>
          </a:xfrm>
          <a:prstGeom prst="rect">
            <a:avLst/>
          </a:prstGeom>
          <a:noFill/>
        </p:spPr>
        <p:txBody>
          <a:bodyPr wrap="square">
            <a:spAutoFit/>
          </a:bodyPr>
          <a:lstStyle/>
          <a:p>
            <a:pPr marL="571500" indent="-571500" algn="just" fontAlgn="base">
              <a:buFont typeface="Wingdings" pitchFamily="2" charset="2"/>
              <a:buChar char="Ø"/>
            </a:pPr>
            <a:r>
              <a:rPr lang="en-US" sz="4000" dirty="0"/>
              <a:t>A written or electronic document within which the acquisition, custody and transfers of any piece of proof square measure recorded. </a:t>
            </a:r>
          </a:p>
          <a:p>
            <a:pPr marL="571500" indent="-571500" algn="just" fontAlgn="base">
              <a:buFont typeface="Wingdings" pitchFamily="2" charset="2"/>
              <a:buChar char="Ø"/>
            </a:pPr>
            <a:r>
              <a:rPr lang="en-US" sz="4000" dirty="0"/>
              <a:t>Should embrace all basic data relating to:</a:t>
            </a:r>
          </a:p>
          <a:p>
            <a:pPr marL="1028700" lvl="1" indent="-571500" algn="just" fontAlgn="base">
              <a:buFont typeface="Wingdings" pitchFamily="2" charset="2"/>
              <a:buChar char="Ø"/>
            </a:pPr>
            <a:r>
              <a:rPr lang="en-US" sz="4000" b="1" dirty="0"/>
              <a:t>Acquisition</a:t>
            </a:r>
            <a:r>
              <a:rPr lang="en-US" sz="4000" dirty="0"/>
              <a:t>: who, when, wherever and the way.</a:t>
            </a:r>
            <a:endParaRPr lang="en-US" sz="4000" b="1" dirty="0"/>
          </a:p>
          <a:p>
            <a:pPr marL="1028700" lvl="1" indent="-571500" algn="just" fontAlgn="base">
              <a:buFont typeface="Wingdings" pitchFamily="2" charset="2"/>
              <a:buChar char="Ø"/>
            </a:pPr>
            <a:r>
              <a:rPr lang="en-US" sz="4000" b="1" dirty="0"/>
              <a:t>Custody</a:t>
            </a:r>
            <a:r>
              <a:rPr lang="en-US" sz="4000" dirty="0"/>
              <a:t>: who, where however and the way long</a:t>
            </a:r>
            <a:endParaRPr lang="en-US" sz="4000" b="1" dirty="0"/>
          </a:p>
          <a:p>
            <a:pPr marL="1028700" lvl="1" indent="-571500" algn="just" fontAlgn="base">
              <a:buFont typeface="Wingdings" pitchFamily="2" charset="2"/>
              <a:buChar char="Ø"/>
            </a:pPr>
            <a:r>
              <a:rPr lang="en-US" sz="4000" b="1" dirty="0"/>
              <a:t>Processing</a:t>
            </a:r>
            <a:r>
              <a:rPr lang="en-US" sz="4000" dirty="0"/>
              <a:t>: What was done to the proof (cloning, analysis, etc.)</a:t>
            </a:r>
            <a:endParaRPr lang="en-US" sz="4000" b="1" dirty="0"/>
          </a:p>
          <a:p>
            <a:pPr marL="1028700" lvl="1" indent="-571500" algn="just" fontAlgn="base">
              <a:buFont typeface="Wingdings" pitchFamily="2" charset="2"/>
              <a:buChar char="Ø"/>
            </a:pPr>
            <a:r>
              <a:rPr lang="en-US" sz="4000" b="1" dirty="0"/>
              <a:t>Transfer: </a:t>
            </a:r>
            <a:r>
              <a:rPr lang="en-US" sz="4000" dirty="0"/>
              <a:t>Transfer of the proof from one human to a different, recorded alongside the signature of the new keeper.</a:t>
            </a:r>
            <a:endParaRPr lang="en-US" sz="4000" b="1" dirty="0"/>
          </a:p>
          <a:p>
            <a:pPr marL="1028700" lvl="1" indent="-571500" algn="just" fontAlgn="base">
              <a:buFont typeface="Wingdings" pitchFamily="2" charset="2"/>
              <a:buChar char="Ø"/>
            </a:pPr>
            <a:r>
              <a:rPr lang="en-US" sz="4000" b="1" dirty="0"/>
              <a:t>Final Fate: </a:t>
            </a:r>
            <a:r>
              <a:rPr lang="en-US" sz="4000" dirty="0"/>
              <a:t>Destruction, secure deletion of proof, come back of proof to owner, etc.</a:t>
            </a:r>
            <a:endParaRPr lang="en-US" sz="4000" b="1" dirty="0"/>
          </a:p>
        </p:txBody>
      </p:sp>
    </p:spTree>
    <p:extLst>
      <p:ext uri="{BB962C8B-B14F-4D97-AF65-F5344CB8AC3E}">
        <p14:creationId xmlns:p14="http://schemas.microsoft.com/office/powerpoint/2010/main" val="25509900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736261"/>
            <a:ext cx="17053645" cy="1232048"/>
          </a:xfrm>
          <a:prstGeom prst="rect">
            <a:avLst/>
          </a:prstGeom>
        </p:spPr>
        <p:txBody>
          <a:bodyPr vert="horz" lIns="91440" tIns="45720" rIns="91440" bIns="45720" rtlCol="0" anchor="b">
            <a:normAutofit/>
          </a:bodyPr>
          <a:lstStyle/>
          <a:p>
            <a:pPr algn="ctr" rtl="0"/>
            <a:r>
              <a:rPr lang="en-US" sz="6000" dirty="0">
                <a:latin typeface="+mn-lt"/>
              </a:rPr>
              <a:t>Steps to </a:t>
            </a:r>
            <a:r>
              <a:rPr lang="en-US" sz="6000" dirty="0" smtClean="0">
                <a:latin typeface="+mn-lt"/>
              </a:rPr>
              <a:t>Analyzing </a:t>
            </a:r>
            <a:r>
              <a:rPr lang="en-US" sz="6000" dirty="0">
                <a:latin typeface="+mn-lt"/>
              </a:rPr>
              <a:t>Digital Forensic Report</a:t>
            </a:r>
          </a:p>
        </p:txBody>
      </p:sp>
      <p:pic>
        <p:nvPicPr>
          <p:cNvPr id="5" name="object 5"/>
          <p:cNvPicPr/>
          <p:nvPr/>
        </p:nvPicPr>
        <p:blipFill>
          <a:blip r:embed="rId2" cstate="print"/>
          <a:stretch>
            <a:fillRect/>
          </a:stretch>
        </p:blipFill>
        <p:spPr>
          <a:xfrm>
            <a:off x="13782907" y="0"/>
            <a:ext cx="4500521" cy="1720321"/>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40356" y="2670352"/>
            <a:ext cx="16202716" cy="3785652"/>
          </a:xfrm>
          <a:prstGeom prst="rect">
            <a:avLst/>
          </a:prstGeom>
          <a:noFill/>
        </p:spPr>
        <p:txBody>
          <a:bodyPr wrap="square">
            <a:spAutoFit/>
          </a:bodyPr>
          <a:lstStyle/>
          <a:p>
            <a:pPr marL="571500" indent="-571500" fontAlgn="base">
              <a:buFont typeface="Wingdings" pitchFamily="2" charset="2"/>
              <a:buChar char="Ø"/>
            </a:pPr>
            <a:r>
              <a:rPr lang="en-US" sz="4000" dirty="0"/>
              <a:t>Understand the Scope</a:t>
            </a:r>
          </a:p>
          <a:p>
            <a:pPr marL="571500" indent="-571500" fontAlgn="base">
              <a:buFont typeface="Wingdings" pitchFamily="2" charset="2"/>
              <a:buChar char="Ø"/>
            </a:pPr>
            <a:r>
              <a:rPr lang="en-US" sz="4000" dirty="0"/>
              <a:t>Review the Methodology</a:t>
            </a:r>
          </a:p>
          <a:p>
            <a:pPr marL="571500" indent="-571500" fontAlgn="base">
              <a:buFont typeface="Wingdings" pitchFamily="2" charset="2"/>
              <a:buChar char="Ø"/>
            </a:pPr>
            <a:r>
              <a:rPr lang="en-US" sz="4000" dirty="0"/>
              <a:t>Examine the Findings</a:t>
            </a:r>
          </a:p>
          <a:p>
            <a:pPr marL="571500" indent="-571500" fontAlgn="base">
              <a:buFont typeface="Wingdings" pitchFamily="2" charset="2"/>
              <a:buChar char="Ø"/>
            </a:pPr>
            <a:r>
              <a:rPr lang="en-US" sz="4000" dirty="0"/>
              <a:t>Check the Conclusions</a:t>
            </a:r>
          </a:p>
          <a:p>
            <a:pPr marL="571500" indent="-571500" fontAlgn="base">
              <a:buFont typeface="Wingdings" pitchFamily="2" charset="2"/>
              <a:buChar char="Ø"/>
            </a:pPr>
            <a:r>
              <a:rPr lang="en-US" sz="4000" dirty="0"/>
              <a:t>Verify the Chain of Custody</a:t>
            </a:r>
          </a:p>
          <a:p>
            <a:pPr marL="571500" indent="-571500" fontAlgn="base">
              <a:buFont typeface="Wingdings" pitchFamily="2" charset="2"/>
              <a:buChar char="Ø"/>
            </a:pPr>
            <a:r>
              <a:rPr lang="en-US" sz="4000" dirty="0"/>
              <a:t>Consider Expert Assistance</a:t>
            </a:r>
          </a:p>
        </p:txBody>
      </p:sp>
    </p:spTree>
    <p:extLst>
      <p:ext uri="{BB962C8B-B14F-4D97-AF65-F5344CB8AC3E}">
        <p14:creationId xmlns:p14="http://schemas.microsoft.com/office/powerpoint/2010/main" val="4306374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736261"/>
            <a:ext cx="17053645" cy="1232048"/>
          </a:xfrm>
          <a:prstGeom prst="rect">
            <a:avLst/>
          </a:prstGeom>
        </p:spPr>
        <p:txBody>
          <a:bodyPr vert="horz" lIns="91440" tIns="45720" rIns="91440" bIns="45720" rtlCol="0" anchor="b">
            <a:normAutofit/>
          </a:bodyPr>
          <a:lstStyle/>
          <a:p>
            <a:pPr algn="ctr" rtl="0"/>
            <a:r>
              <a:rPr lang="en-US" sz="6000" dirty="0">
                <a:latin typeface="+mn-lt"/>
              </a:rPr>
              <a:t>Evidence Handling Procedure</a:t>
            </a:r>
          </a:p>
        </p:txBody>
      </p:sp>
      <p:pic>
        <p:nvPicPr>
          <p:cNvPr id="5" name="object 5"/>
          <p:cNvPicPr/>
          <p:nvPr/>
        </p:nvPicPr>
        <p:blipFill>
          <a:blip r:embed="rId2" cstate="print"/>
          <a:stretch>
            <a:fillRect/>
          </a:stretch>
        </p:blipFill>
        <p:spPr>
          <a:xfrm>
            <a:off x="13782907" y="0"/>
            <a:ext cx="4500521" cy="1720321"/>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128292" y="1923973"/>
            <a:ext cx="16202716" cy="7478970"/>
          </a:xfrm>
          <a:prstGeom prst="rect">
            <a:avLst/>
          </a:prstGeom>
          <a:noFill/>
        </p:spPr>
        <p:txBody>
          <a:bodyPr wrap="square">
            <a:spAutoFit/>
          </a:bodyPr>
          <a:lstStyle/>
          <a:p>
            <a:pPr marL="571500" indent="-571500" algn="just" fontAlgn="base">
              <a:buFont typeface="Wingdings" pitchFamily="2" charset="2"/>
              <a:buChar char="Ø"/>
            </a:pPr>
            <a:r>
              <a:rPr lang="en-US" sz="3200" dirty="0"/>
              <a:t>If examining the contents of a tough drive presently placed at intervals a pc, record data regarding the pc system beneath examination.</a:t>
            </a:r>
          </a:p>
          <a:p>
            <a:pPr marL="571500" indent="-571500" algn="just" fontAlgn="base">
              <a:buFont typeface="Wingdings" pitchFamily="2" charset="2"/>
              <a:buChar char="Ø"/>
            </a:pPr>
            <a:r>
              <a:rPr lang="en-US" sz="3200" dirty="0"/>
              <a:t>Take digital images of the first system and/or media that's being duplicated.</a:t>
            </a:r>
          </a:p>
          <a:p>
            <a:pPr marL="571500" indent="-571500" algn="just" fontAlgn="base">
              <a:buFont typeface="Wingdings" pitchFamily="2" charset="2"/>
              <a:buChar char="Ø"/>
            </a:pPr>
            <a:r>
              <a:rPr lang="en-US" sz="3200" dirty="0"/>
              <a:t>Fill out associate in nursing proof tag for the first media or for the rhetorical duplication (whichever drive you may keep as best proof and store in your proof safe).</a:t>
            </a:r>
          </a:p>
          <a:p>
            <a:pPr marL="571500" indent="-571500" algn="just" fontAlgn="base">
              <a:buFont typeface="Wingdings" pitchFamily="2" charset="2"/>
              <a:buChar char="Ø"/>
            </a:pPr>
            <a:r>
              <a:rPr lang="en-US" sz="3200" dirty="0"/>
              <a:t>Label all media fitly with associate in nursing proof label.</a:t>
            </a:r>
          </a:p>
          <a:p>
            <a:pPr marL="571500" indent="-571500" algn="just" fontAlgn="base">
              <a:buFont typeface="Wingdings" pitchFamily="2" charset="2"/>
              <a:buChar char="Ø"/>
            </a:pPr>
            <a:r>
              <a:rPr lang="en-US" sz="3200" dirty="0"/>
              <a:t>Store the simplest proof copy of the proof media in your proof safe.</a:t>
            </a:r>
          </a:p>
          <a:p>
            <a:pPr marL="571500" indent="-571500" algn="just" fontAlgn="base">
              <a:buFont typeface="Wingdings" pitchFamily="2" charset="2"/>
              <a:buChar char="Ø"/>
            </a:pPr>
            <a:r>
              <a:rPr lang="en-US" sz="3200" dirty="0"/>
              <a:t>A proof keeper enters a record of the simplest proof into the proof log. for every piece of best proof, there'll be a corresponding entry within the proof log.</a:t>
            </a:r>
          </a:p>
          <a:p>
            <a:pPr marL="571500" indent="-571500" algn="just" fontAlgn="base">
              <a:buFont typeface="Wingdings" pitchFamily="2" charset="2"/>
              <a:buChar char="Ø"/>
            </a:pPr>
            <a:r>
              <a:rPr lang="en-US" sz="3200" dirty="0"/>
              <a:t>All examinations square measure performed on a rhetorical copy of the simplest proof, referred to as an operating copy.</a:t>
            </a:r>
          </a:p>
          <a:p>
            <a:pPr marL="571500" indent="-571500" algn="just" fontAlgn="base">
              <a:buFont typeface="Wingdings" pitchFamily="2" charset="2"/>
              <a:buChar char="Ø"/>
            </a:pPr>
            <a:r>
              <a:rPr lang="en-US" sz="3200" dirty="0"/>
              <a:t>Ensures backup copies</a:t>
            </a:r>
          </a:p>
          <a:p>
            <a:pPr marL="571500" indent="-571500" algn="just" fontAlgn="base">
              <a:buFont typeface="Wingdings" pitchFamily="2" charset="2"/>
              <a:buChar char="Ø"/>
            </a:pPr>
            <a:r>
              <a:rPr lang="en-US" sz="3200" dirty="0"/>
              <a:t>Ensures each one disposition dates square measure met</a:t>
            </a:r>
          </a:p>
          <a:p>
            <a:pPr marL="571500" indent="-571500" algn="just" fontAlgn="base">
              <a:buFont typeface="Wingdings" pitchFamily="2" charset="2"/>
              <a:buChar char="Ø"/>
            </a:pPr>
            <a:r>
              <a:rPr lang="en-US" sz="3200" dirty="0"/>
              <a:t>Performs monthly audit to confirm all of the simplest proof is gifted, properly held on, and </a:t>
            </a:r>
            <a:r>
              <a:rPr lang="en-US" sz="3200" dirty="0" err="1"/>
              <a:t>labelled</a:t>
            </a:r>
            <a:r>
              <a:rPr lang="en-US" sz="3200" dirty="0"/>
              <a:t>.</a:t>
            </a:r>
          </a:p>
        </p:txBody>
      </p:sp>
    </p:spTree>
    <p:extLst>
      <p:ext uri="{BB962C8B-B14F-4D97-AF65-F5344CB8AC3E}">
        <p14:creationId xmlns:p14="http://schemas.microsoft.com/office/powerpoint/2010/main" val="23217993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736261"/>
            <a:ext cx="17053645" cy="1232048"/>
          </a:xfrm>
          <a:prstGeom prst="rect">
            <a:avLst/>
          </a:prstGeom>
        </p:spPr>
        <p:txBody>
          <a:bodyPr vert="horz" lIns="91440" tIns="45720" rIns="91440" bIns="45720" rtlCol="0" anchor="b">
            <a:normAutofit/>
          </a:bodyPr>
          <a:lstStyle/>
          <a:p>
            <a:pPr algn="ctr" rtl="0"/>
            <a:r>
              <a:rPr lang="en-US" sz="6000" dirty="0">
                <a:latin typeface="+mn-lt"/>
              </a:rPr>
              <a:t>10 Critical Steps in preserving Digital Evidence</a:t>
            </a:r>
          </a:p>
        </p:txBody>
      </p:sp>
      <p:pic>
        <p:nvPicPr>
          <p:cNvPr id="5" name="object 5"/>
          <p:cNvPicPr/>
          <p:nvPr/>
        </p:nvPicPr>
        <p:blipFill>
          <a:blip r:embed="rId2" cstate="print"/>
          <a:stretch>
            <a:fillRect/>
          </a:stretch>
        </p:blipFill>
        <p:spPr>
          <a:xfrm>
            <a:off x="13782907" y="0"/>
            <a:ext cx="4500521" cy="1720321"/>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128292" y="2414627"/>
            <a:ext cx="16202716" cy="5016758"/>
          </a:xfrm>
          <a:prstGeom prst="rect">
            <a:avLst/>
          </a:prstGeom>
          <a:noFill/>
        </p:spPr>
        <p:txBody>
          <a:bodyPr wrap="square">
            <a:spAutoFit/>
          </a:bodyPr>
          <a:lstStyle/>
          <a:p>
            <a:pPr marL="457200" indent="-457200" algn="just" fontAlgn="base">
              <a:buFont typeface="Wingdings" pitchFamily="2" charset="2"/>
              <a:buChar char="Ø"/>
            </a:pPr>
            <a:r>
              <a:rPr lang="en-US" sz="3200" dirty="0"/>
              <a:t>Do not change the current state of the device</a:t>
            </a:r>
          </a:p>
          <a:p>
            <a:pPr marL="457200" indent="-457200" algn="just" fontAlgn="base">
              <a:buFont typeface="Wingdings" pitchFamily="2" charset="2"/>
              <a:buChar char="Ø"/>
            </a:pPr>
            <a:r>
              <a:rPr lang="en-US" sz="3200" dirty="0"/>
              <a:t>Power down the device</a:t>
            </a:r>
          </a:p>
          <a:p>
            <a:pPr marL="457200" indent="-457200" algn="just" fontAlgn="base">
              <a:buFont typeface="Wingdings" pitchFamily="2" charset="2"/>
              <a:buChar char="Ø"/>
            </a:pPr>
            <a:r>
              <a:rPr lang="en-US" sz="3200" dirty="0"/>
              <a:t>Do not leave the device in an open area or unsecured place</a:t>
            </a:r>
          </a:p>
          <a:p>
            <a:pPr marL="457200" indent="-457200" algn="just" fontAlgn="base">
              <a:buFont typeface="Wingdings" pitchFamily="2" charset="2"/>
              <a:buChar char="Ø"/>
            </a:pPr>
            <a:r>
              <a:rPr lang="en-US" sz="3200" dirty="0"/>
              <a:t>Do not plug any external storage media in the device</a:t>
            </a:r>
          </a:p>
          <a:p>
            <a:pPr marL="457200" indent="-457200" algn="just" fontAlgn="base">
              <a:buFont typeface="Wingdings" pitchFamily="2" charset="2"/>
              <a:buChar char="Ø"/>
            </a:pPr>
            <a:r>
              <a:rPr lang="en-US" sz="3200" dirty="0"/>
              <a:t>Do not copy anything to or from the device</a:t>
            </a:r>
          </a:p>
          <a:p>
            <a:pPr marL="457200" indent="-457200" algn="just" fontAlgn="base">
              <a:buFont typeface="Wingdings" pitchFamily="2" charset="2"/>
              <a:buChar char="Ø"/>
            </a:pPr>
            <a:r>
              <a:rPr lang="en-US" sz="3200" dirty="0"/>
              <a:t>Take a picture of the piece of evidence</a:t>
            </a:r>
          </a:p>
          <a:p>
            <a:pPr marL="457200" indent="-457200" algn="just" fontAlgn="base">
              <a:buFont typeface="Wingdings" pitchFamily="2" charset="2"/>
              <a:buChar char="Ø"/>
            </a:pPr>
            <a:r>
              <a:rPr lang="en-US" sz="3200" dirty="0"/>
              <a:t>Make sure you know the PIN/ Password Pattern of the device</a:t>
            </a:r>
          </a:p>
          <a:p>
            <a:pPr marL="457200" indent="-457200" algn="just" fontAlgn="base">
              <a:buFont typeface="Wingdings" pitchFamily="2" charset="2"/>
              <a:buChar char="Ø"/>
            </a:pPr>
            <a:r>
              <a:rPr lang="en-US" sz="3200" dirty="0"/>
              <a:t>Do not open anything like pictures, applications, or files on the device</a:t>
            </a:r>
          </a:p>
          <a:p>
            <a:pPr marL="457200" indent="-457200" algn="just" fontAlgn="base">
              <a:buFont typeface="Wingdings" pitchFamily="2" charset="2"/>
              <a:buChar char="Ø"/>
            </a:pPr>
            <a:r>
              <a:rPr lang="en-US" sz="3200" dirty="0"/>
              <a:t>Do not trust anyone without forensics training</a:t>
            </a:r>
          </a:p>
          <a:p>
            <a:pPr marL="457200" indent="-457200" algn="just" fontAlgn="base">
              <a:buFont typeface="Wingdings" pitchFamily="2" charset="2"/>
              <a:buChar char="Ø"/>
            </a:pPr>
            <a:r>
              <a:rPr lang="en-US" sz="3200" dirty="0"/>
              <a:t>Make sure you do not Shut down the computer, if required Hibernate it.</a:t>
            </a:r>
          </a:p>
        </p:txBody>
      </p:sp>
    </p:spTree>
    <p:extLst>
      <p:ext uri="{BB962C8B-B14F-4D97-AF65-F5344CB8AC3E}">
        <p14:creationId xmlns:p14="http://schemas.microsoft.com/office/powerpoint/2010/main" val="24299684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860160"/>
            <a:ext cx="17053645" cy="1232048"/>
          </a:xfrm>
          <a:prstGeom prst="rect">
            <a:avLst/>
          </a:prstGeom>
        </p:spPr>
        <p:txBody>
          <a:bodyPr vert="horz" lIns="91440" tIns="45720" rIns="91440" bIns="45720" rtlCol="0" anchor="b">
            <a:normAutofit/>
          </a:bodyPr>
          <a:lstStyle/>
          <a:p>
            <a:pPr algn="ctr" rtl="0"/>
            <a:r>
              <a:rPr lang="en-US" sz="6000" dirty="0">
                <a:latin typeface="+mn-lt"/>
              </a:rPr>
              <a:t>Real World Examples of Cyber Crimes</a:t>
            </a:r>
          </a:p>
        </p:txBody>
      </p:sp>
      <p:pic>
        <p:nvPicPr>
          <p:cNvPr id="5" name="object 5"/>
          <p:cNvPicPr/>
          <p:nvPr/>
        </p:nvPicPr>
        <p:blipFill>
          <a:blip r:embed="rId2" cstate="print"/>
          <a:stretch>
            <a:fillRect/>
          </a:stretch>
        </p:blipFill>
        <p:spPr>
          <a:xfrm>
            <a:off x="13782907" y="0"/>
            <a:ext cx="4500521" cy="1720321"/>
          </a:xfrm>
          <a:prstGeom prst="rect">
            <a:avLst/>
          </a:prstGeom>
        </p:spPr>
      </p:pic>
      <p:pic>
        <p:nvPicPr>
          <p:cNvPr id="4" name="object 4"/>
          <p:cNvPicPr/>
          <p:nvPr/>
        </p:nvPicPr>
        <p:blipFill>
          <a:blip r:embed="rId3" cstate="print"/>
          <a:stretch>
            <a:fillRect/>
          </a:stretch>
        </p:blipFill>
        <p:spPr>
          <a:xfrm>
            <a:off x="13203044" y="8920976"/>
            <a:ext cx="5084956" cy="132077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40356" y="2835176"/>
            <a:ext cx="16202716" cy="2308324"/>
          </a:xfrm>
          <a:prstGeom prst="rect">
            <a:avLst/>
          </a:prstGeom>
          <a:noFill/>
        </p:spPr>
        <p:txBody>
          <a:bodyPr wrap="square">
            <a:spAutoFit/>
          </a:bodyPr>
          <a:lstStyle/>
          <a:p>
            <a:pPr marL="457200" indent="-457200" fontAlgn="base">
              <a:buFont typeface="Wingdings" pitchFamily="2" charset="2"/>
              <a:buChar char="Ø"/>
            </a:pPr>
            <a:r>
              <a:rPr lang="en-IN" sz="3600" dirty="0" smtClean="0"/>
              <a:t>Equifax Breach: Unveiling Vulnerability at Scale</a:t>
            </a:r>
          </a:p>
          <a:p>
            <a:pPr marL="457200" indent="-457200" fontAlgn="base">
              <a:buFont typeface="Wingdings" pitchFamily="2" charset="2"/>
              <a:buChar char="Ø"/>
            </a:pPr>
            <a:r>
              <a:rPr lang="en-IN" sz="3600" dirty="0" err="1" smtClean="0"/>
              <a:t>WannaCry</a:t>
            </a:r>
            <a:r>
              <a:rPr lang="en-IN" sz="3600" dirty="0" smtClean="0"/>
              <a:t> </a:t>
            </a:r>
            <a:r>
              <a:rPr lang="en-IN" sz="3600" dirty="0" err="1" smtClean="0"/>
              <a:t>Ransomware</a:t>
            </a:r>
            <a:r>
              <a:rPr lang="en-IN" sz="3600" dirty="0" smtClean="0"/>
              <a:t>: A Global Digital Hostage Crisis</a:t>
            </a:r>
          </a:p>
          <a:p>
            <a:pPr marL="457200" indent="-457200" fontAlgn="base">
              <a:buFont typeface="Wingdings" pitchFamily="2" charset="2"/>
              <a:buChar char="Ø"/>
            </a:pPr>
            <a:r>
              <a:rPr lang="en-IN" sz="3600" dirty="0" smtClean="0"/>
              <a:t>Nigerian Prince Scam: Exploiting Human Trust</a:t>
            </a:r>
          </a:p>
          <a:p>
            <a:pPr marL="457200" indent="-457200" fontAlgn="base">
              <a:buFont typeface="Wingdings" pitchFamily="2" charset="2"/>
              <a:buChar char="Ø"/>
            </a:pPr>
            <a:r>
              <a:rPr lang="en-IN" sz="3600" dirty="0" smtClean="0"/>
              <a:t>The Rise and Fall of Silk Road: Unveiling the Dark Web Underbelly</a:t>
            </a:r>
            <a:endParaRPr lang="en-IN" sz="3600" dirty="0"/>
          </a:p>
        </p:txBody>
      </p:sp>
    </p:spTree>
    <p:extLst>
      <p:ext uri="{BB962C8B-B14F-4D97-AF65-F5344CB8AC3E}">
        <p14:creationId xmlns:p14="http://schemas.microsoft.com/office/powerpoint/2010/main" val="24863457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860160"/>
            <a:ext cx="17053645" cy="1232048"/>
          </a:xfrm>
          <a:prstGeom prst="rect">
            <a:avLst/>
          </a:prstGeom>
        </p:spPr>
        <p:txBody>
          <a:bodyPr vert="horz" lIns="91440" tIns="45720" rIns="91440" bIns="45720" rtlCol="0" anchor="b">
            <a:normAutofit/>
          </a:bodyPr>
          <a:lstStyle/>
          <a:p>
            <a:pPr algn="ctr" rtl="0"/>
            <a:r>
              <a:rPr lang="en-US" sz="6000" dirty="0">
                <a:latin typeface="+mn-lt"/>
              </a:rPr>
              <a:t>The Information Technology Act, 2000</a:t>
            </a:r>
          </a:p>
        </p:txBody>
      </p:sp>
      <p:pic>
        <p:nvPicPr>
          <p:cNvPr id="5" name="object 5"/>
          <p:cNvPicPr/>
          <p:nvPr/>
        </p:nvPicPr>
        <p:blipFill>
          <a:blip r:embed="rId2" cstate="print"/>
          <a:stretch>
            <a:fillRect/>
          </a:stretch>
        </p:blipFill>
        <p:spPr>
          <a:xfrm>
            <a:off x="13782907" y="0"/>
            <a:ext cx="4500521"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40356" y="2143800"/>
            <a:ext cx="16202716" cy="7848302"/>
          </a:xfrm>
          <a:prstGeom prst="rect">
            <a:avLst/>
          </a:prstGeom>
          <a:noFill/>
        </p:spPr>
        <p:txBody>
          <a:bodyPr wrap="square">
            <a:spAutoFit/>
          </a:bodyPr>
          <a:lstStyle/>
          <a:p>
            <a:pPr marL="571500" indent="-571500" algn="just" fontAlgn="base">
              <a:buFont typeface="Wingdings" pitchFamily="2" charset="2"/>
              <a:buChar char="Ø"/>
            </a:pPr>
            <a:r>
              <a:rPr lang="en-US" sz="3600" dirty="0"/>
              <a:t>The Information Technology Act, 2000 (IT Act), is central to India's response to cybercrimes.</a:t>
            </a:r>
          </a:p>
          <a:p>
            <a:pPr marL="571500" indent="-571500" algn="just" fontAlgn="base">
              <a:buFont typeface="Wingdings" pitchFamily="2" charset="2"/>
              <a:buChar char="Ø"/>
            </a:pPr>
            <a:r>
              <a:rPr lang="en-US" sz="3600" dirty="0"/>
              <a:t>It provides legal recognition to electronic transactions and facilitates </a:t>
            </a:r>
            <a:r>
              <a:rPr lang="en-US" sz="3600" dirty="0" smtClean="0"/>
              <a:t>e-governance</a:t>
            </a:r>
            <a:r>
              <a:rPr lang="en-US" sz="3600" dirty="0"/>
              <a:t>.</a:t>
            </a:r>
          </a:p>
          <a:p>
            <a:pPr marL="571500" indent="-571500" algn="just" fontAlgn="base">
              <a:buFont typeface="Wingdings" pitchFamily="2" charset="2"/>
              <a:buChar char="Ø"/>
            </a:pPr>
            <a:r>
              <a:rPr lang="en-US" sz="3600" dirty="0"/>
              <a:t>The IT Act establishes a legal framework to address cybercrimes, defining offenses such as hacking, data theft, unauthorized access, and damage to computer systems.</a:t>
            </a:r>
          </a:p>
          <a:p>
            <a:pPr marL="571500" indent="-571500" algn="just" fontAlgn="base">
              <a:buFont typeface="Wingdings" pitchFamily="2" charset="2"/>
              <a:buChar char="Ø"/>
            </a:pPr>
            <a:r>
              <a:rPr lang="en-US" sz="3600" dirty="0"/>
              <a:t>The act introduces the concept of digital signatures and electronic records, enhancing the credibility of electronic transactions.</a:t>
            </a:r>
          </a:p>
          <a:p>
            <a:pPr marL="571500" indent="-571500" algn="just" fontAlgn="base">
              <a:buFont typeface="Wingdings" pitchFamily="2" charset="2"/>
              <a:buChar char="Ø"/>
            </a:pPr>
            <a:r>
              <a:rPr lang="en-US" sz="3600" dirty="0"/>
              <a:t>Significant amendments to the IT Act in 2008 broadened the scope of cybercrimes, introducing provisions to penalize offenses like </a:t>
            </a:r>
            <a:r>
              <a:rPr lang="en-US" sz="3600" dirty="0" smtClean="0"/>
              <a:t>cyber terrorism, </a:t>
            </a:r>
            <a:r>
              <a:rPr lang="en-US" sz="3600" dirty="0"/>
              <a:t>child pornography, and identity theft.</a:t>
            </a:r>
          </a:p>
          <a:p>
            <a:pPr marL="571500" indent="-571500" algn="just" fontAlgn="base">
              <a:buFont typeface="Wingdings" pitchFamily="2" charset="2"/>
              <a:buChar char="Ø"/>
            </a:pPr>
            <a:r>
              <a:rPr lang="en-US" sz="3600" dirty="0"/>
              <a:t>The amendments also introduced intermediary liability, establishing the responsibilities of online platforms and service providers to prevent the proliferation of illicit content.</a:t>
            </a:r>
          </a:p>
        </p:txBody>
      </p:sp>
    </p:spTree>
    <p:extLst>
      <p:ext uri="{BB962C8B-B14F-4D97-AF65-F5344CB8AC3E}">
        <p14:creationId xmlns:p14="http://schemas.microsoft.com/office/powerpoint/2010/main" val="24658319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860160"/>
            <a:ext cx="17053645" cy="1232048"/>
          </a:xfrm>
          <a:prstGeom prst="rect">
            <a:avLst/>
          </a:prstGeom>
        </p:spPr>
        <p:txBody>
          <a:bodyPr vert="horz" lIns="91440" tIns="45720" rIns="91440" bIns="45720" rtlCol="0" anchor="b">
            <a:normAutofit/>
          </a:bodyPr>
          <a:lstStyle/>
          <a:p>
            <a:pPr algn="ctr" rtl="0"/>
            <a:r>
              <a:rPr lang="en-US" sz="6000" dirty="0">
                <a:latin typeface="+mn-lt"/>
              </a:rPr>
              <a:t>Legal Consequences of IT Crimes</a:t>
            </a:r>
          </a:p>
        </p:txBody>
      </p:sp>
      <p:pic>
        <p:nvPicPr>
          <p:cNvPr id="5" name="object 5"/>
          <p:cNvPicPr/>
          <p:nvPr/>
        </p:nvPicPr>
        <p:blipFill>
          <a:blip r:embed="rId2" cstate="print"/>
          <a:stretch>
            <a:fillRect/>
          </a:stretch>
        </p:blipFill>
        <p:spPr>
          <a:xfrm>
            <a:off x="13782907" y="0"/>
            <a:ext cx="4500521"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40356" y="2143800"/>
            <a:ext cx="16202716" cy="7478970"/>
          </a:xfrm>
          <a:prstGeom prst="rect">
            <a:avLst/>
          </a:prstGeom>
          <a:noFill/>
        </p:spPr>
        <p:txBody>
          <a:bodyPr wrap="square">
            <a:spAutoFit/>
          </a:bodyPr>
          <a:lstStyle/>
          <a:p>
            <a:pPr marL="571500" indent="-571500" algn="just" fontAlgn="base">
              <a:buFont typeface="Wingdings" pitchFamily="2" charset="2"/>
              <a:buChar char="Ø"/>
            </a:pPr>
            <a:r>
              <a:rPr lang="en-US" sz="3200" dirty="0"/>
              <a:t>Legal consequences in Information Technology crimes vary widely, reflecting the complexity of modern digital malfeasance.</a:t>
            </a:r>
          </a:p>
          <a:p>
            <a:pPr marL="571500" indent="-571500" algn="just" fontAlgn="base">
              <a:buFont typeface="Wingdings" pitchFamily="2" charset="2"/>
              <a:buChar char="Ø"/>
            </a:pPr>
            <a:r>
              <a:rPr lang="en-US" sz="3200" dirty="0"/>
              <a:t>Criminal penalties, such as monetary fines and imprisonment, vary based on the severity of the crimes, aiming to equate the loss with a tangible price.</a:t>
            </a:r>
          </a:p>
          <a:p>
            <a:pPr marL="571500" indent="-571500" algn="just" fontAlgn="base">
              <a:buFont typeface="Wingdings" pitchFamily="2" charset="2"/>
              <a:buChar char="Ø"/>
            </a:pPr>
            <a:r>
              <a:rPr lang="en-US" sz="3200" dirty="0"/>
              <a:t>Some jurisdictions impose life sentences for cybercrimes of significant magnitude, highlighting the harm that can be caused by malicious code.</a:t>
            </a:r>
          </a:p>
          <a:p>
            <a:pPr marL="571500" indent="-571500" algn="just" fontAlgn="base">
              <a:buFont typeface="Wingdings" pitchFamily="2" charset="2"/>
              <a:buChar char="Ø"/>
            </a:pPr>
            <a:r>
              <a:rPr lang="en-US" sz="3200" dirty="0"/>
              <a:t>Civil remedies offer avenues for victims to reclaim lost ground, with courts decreeing restitution to victims of digital pillaging.</a:t>
            </a:r>
          </a:p>
          <a:p>
            <a:pPr marL="571500" indent="-571500" algn="just" fontAlgn="base">
              <a:buFont typeface="Wingdings" pitchFamily="2" charset="2"/>
              <a:buChar char="Ø"/>
            </a:pPr>
            <a:r>
              <a:rPr lang="en-US" sz="3200" dirty="0"/>
              <a:t>Extradition and jurisdiction complexities arise in cybercrime cases due to the elusive nature of cybercriminals operating across international boundaries.</a:t>
            </a:r>
          </a:p>
          <a:p>
            <a:pPr marL="571500" indent="-571500" algn="just" fontAlgn="base">
              <a:buFont typeface="Wingdings" pitchFamily="2" charset="2"/>
              <a:buChar char="Ø"/>
            </a:pPr>
            <a:r>
              <a:rPr lang="en-US" sz="3200" dirty="0"/>
              <a:t>Extradition becomes a delicate process involving legal intricacies and diplomatic protocols, complicated by diverse legal standards across nations.</a:t>
            </a:r>
          </a:p>
          <a:p>
            <a:pPr marL="571500" indent="-571500" algn="just" fontAlgn="base">
              <a:buFont typeface="Wingdings" pitchFamily="2" charset="2"/>
              <a:buChar char="Ø"/>
            </a:pPr>
            <a:r>
              <a:rPr lang="en-US" sz="3200" dirty="0"/>
              <a:t>The digital frontier blurs the notion of jurisdiction, as cybercriminals can orchestrate transgressions across borders without physical constraints, challenging legal systems to determine the reach of the law.</a:t>
            </a:r>
          </a:p>
        </p:txBody>
      </p:sp>
    </p:spTree>
    <p:extLst>
      <p:ext uri="{BB962C8B-B14F-4D97-AF65-F5344CB8AC3E}">
        <p14:creationId xmlns:p14="http://schemas.microsoft.com/office/powerpoint/2010/main" val="25680434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860160"/>
            <a:ext cx="17053645" cy="1232048"/>
          </a:xfrm>
          <a:prstGeom prst="rect">
            <a:avLst/>
          </a:prstGeom>
        </p:spPr>
        <p:txBody>
          <a:bodyPr vert="horz" lIns="91440" tIns="45720" rIns="91440" bIns="45720" rtlCol="0" anchor="b">
            <a:normAutofit/>
          </a:bodyPr>
          <a:lstStyle/>
          <a:p>
            <a:pPr algn="ctr" rtl="0"/>
            <a:r>
              <a:rPr lang="en-US" sz="6000" dirty="0">
                <a:latin typeface="+mn-lt"/>
              </a:rPr>
              <a:t>Technological Innovation</a:t>
            </a:r>
          </a:p>
        </p:txBody>
      </p:sp>
      <p:pic>
        <p:nvPicPr>
          <p:cNvPr id="5" name="object 5"/>
          <p:cNvPicPr/>
          <p:nvPr/>
        </p:nvPicPr>
        <p:blipFill>
          <a:blip r:embed="rId2" cstate="print"/>
          <a:stretch>
            <a:fillRect/>
          </a:stretch>
        </p:blipFill>
        <p:spPr>
          <a:xfrm>
            <a:off x="13782907" y="0"/>
            <a:ext cx="4500521"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40356" y="2641290"/>
            <a:ext cx="16202716" cy="4524315"/>
          </a:xfrm>
          <a:prstGeom prst="rect">
            <a:avLst/>
          </a:prstGeom>
          <a:noFill/>
        </p:spPr>
        <p:txBody>
          <a:bodyPr wrap="square">
            <a:spAutoFit/>
          </a:bodyPr>
          <a:lstStyle/>
          <a:p>
            <a:pPr marL="457200" indent="-457200" algn="just" fontAlgn="base">
              <a:buFont typeface="Wingdings" pitchFamily="2" charset="2"/>
              <a:buChar char="Ø"/>
            </a:pPr>
            <a:r>
              <a:rPr lang="en-US" sz="3600" dirty="0"/>
              <a:t>Innovation is crucial in the ongoing battle between cyber attackers and defenders, with technological advancements providing tools to combat IT crimes.</a:t>
            </a:r>
          </a:p>
          <a:p>
            <a:pPr marL="457200" indent="-457200" algn="just" fontAlgn="base">
              <a:buFont typeface="Wingdings" pitchFamily="2" charset="2"/>
              <a:buChar char="Ø"/>
            </a:pPr>
            <a:r>
              <a:rPr lang="en-US" sz="3600" dirty="0"/>
              <a:t>Artificial Intelligence (AI) and Machine Learning (ML) algorithms can detect patterns of cyber threats in </a:t>
            </a:r>
            <a:r>
              <a:rPr lang="en-US" sz="3600" dirty="0" err="1"/>
              <a:t>realtime</a:t>
            </a:r>
            <a:r>
              <a:rPr lang="en-US" sz="3600" dirty="0"/>
              <a:t>, automating threat identification and response.</a:t>
            </a:r>
          </a:p>
          <a:p>
            <a:pPr marL="457200" indent="-457200" algn="just" fontAlgn="base">
              <a:buFont typeface="Wingdings" pitchFamily="2" charset="2"/>
              <a:buChar char="Ø"/>
            </a:pPr>
            <a:r>
              <a:rPr lang="en-US" sz="3600" dirty="0"/>
              <a:t>Behavioral analysis tools monitor deviations from normative user behavior, alerting to unauthorized access.</a:t>
            </a:r>
          </a:p>
          <a:p>
            <a:pPr marL="457200" indent="-457200" algn="just" fontAlgn="base">
              <a:buFont typeface="Wingdings" pitchFamily="2" charset="2"/>
              <a:buChar char="Ø"/>
            </a:pPr>
            <a:r>
              <a:rPr lang="en-US" sz="3600" dirty="0"/>
              <a:t>Blockchain technology enhances the integrity of digital transactions and data storage, deterring data tampering and fraud with its immutable nature.</a:t>
            </a:r>
          </a:p>
        </p:txBody>
      </p:sp>
    </p:spTree>
    <p:extLst>
      <p:ext uri="{BB962C8B-B14F-4D97-AF65-F5344CB8AC3E}">
        <p14:creationId xmlns:p14="http://schemas.microsoft.com/office/powerpoint/2010/main" val="32927096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860160"/>
            <a:ext cx="17053645" cy="1232048"/>
          </a:xfrm>
          <a:prstGeom prst="rect">
            <a:avLst/>
          </a:prstGeom>
        </p:spPr>
        <p:txBody>
          <a:bodyPr vert="horz" lIns="91440" tIns="45720" rIns="91440" bIns="45720" rtlCol="0" anchor="b">
            <a:normAutofit fontScale="90000"/>
          </a:bodyPr>
          <a:lstStyle/>
          <a:p>
            <a:pPr algn="l" rtl="0"/>
            <a:r>
              <a:rPr lang="en-US" sz="6000" dirty="0">
                <a:latin typeface="+mn-lt"/>
              </a:rPr>
              <a:t>Guidelines Given by SEBI  For Market Infrastructure Institutions (MIIS)</a:t>
            </a:r>
          </a:p>
        </p:txBody>
      </p:sp>
      <p:pic>
        <p:nvPicPr>
          <p:cNvPr id="5" name="object 5"/>
          <p:cNvPicPr/>
          <p:nvPr/>
        </p:nvPicPr>
        <p:blipFill>
          <a:blip r:embed="rId2" cstate="print"/>
          <a:stretch>
            <a:fillRect/>
          </a:stretch>
        </p:blipFill>
        <p:spPr>
          <a:xfrm>
            <a:off x="14318166" y="0"/>
            <a:ext cx="3965262"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40356" y="2641290"/>
            <a:ext cx="16202716" cy="3170099"/>
          </a:xfrm>
          <a:prstGeom prst="rect">
            <a:avLst/>
          </a:prstGeom>
          <a:noFill/>
        </p:spPr>
        <p:txBody>
          <a:bodyPr wrap="square">
            <a:spAutoFit/>
          </a:bodyPr>
          <a:lstStyle/>
          <a:p>
            <a:pPr marL="571500" indent="-571500" fontAlgn="base">
              <a:buFont typeface="Wingdings" pitchFamily="2" charset="2"/>
              <a:buChar char="Ø"/>
            </a:pPr>
            <a:r>
              <a:rPr lang="en-US" sz="4000" dirty="0"/>
              <a:t>Robust </a:t>
            </a:r>
            <a:r>
              <a:rPr lang="en-US" sz="4000" dirty="0" smtClean="0"/>
              <a:t>Cyber security </a:t>
            </a:r>
            <a:r>
              <a:rPr lang="en-US" sz="4000" dirty="0"/>
              <a:t>Framework</a:t>
            </a:r>
          </a:p>
          <a:p>
            <a:pPr marL="571500" indent="-571500" fontAlgn="base">
              <a:buFont typeface="Wingdings" pitchFamily="2" charset="2"/>
              <a:buChar char="Ø"/>
            </a:pPr>
            <a:r>
              <a:rPr lang="en-US" sz="4000" dirty="0"/>
              <a:t>Interconnectedness Awareness</a:t>
            </a:r>
          </a:p>
          <a:p>
            <a:pPr marL="571500" indent="-571500" fontAlgn="base">
              <a:buFont typeface="Wingdings" pitchFamily="2" charset="2"/>
              <a:buChar char="Ø"/>
            </a:pPr>
            <a:r>
              <a:rPr lang="en-US" sz="4000" dirty="0"/>
              <a:t>Guideline Compliance</a:t>
            </a:r>
          </a:p>
          <a:p>
            <a:pPr marL="571500" indent="-571500" fontAlgn="base">
              <a:buFont typeface="Wingdings" pitchFamily="2" charset="2"/>
              <a:buChar char="Ø"/>
            </a:pPr>
            <a:r>
              <a:rPr lang="en-US" sz="4000" dirty="0"/>
              <a:t>Compliance Reporting</a:t>
            </a:r>
          </a:p>
          <a:p>
            <a:pPr marL="571500" indent="-571500" fontAlgn="base">
              <a:buFont typeface="Wingdings" pitchFamily="2" charset="2"/>
              <a:buChar char="Ø"/>
            </a:pPr>
            <a:r>
              <a:rPr lang="en-US" sz="4000" dirty="0"/>
              <a:t>Testing and Preparedness</a:t>
            </a:r>
          </a:p>
        </p:txBody>
      </p:sp>
    </p:spTree>
    <p:extLst>
      <p:ext uri="{BB962C8B-B14F-4D97-AF65-F5344CB8AC3E}">
        <p14:creationId xmlns:p14="http://schemas.microsoft.com/office/powerpoint/2010/main" val="2561404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860160"/>
            <a:ext cx="17053645" cy="1232048"/>
          </a:xfrm>
          <a:prstGeom prst="rect">
            <a:avLst/>
          </a:prstGeom>
        </p:spPr>
        <p:txBody>
          <a:bodyPr vert="horz" lIns="91440" tIns="45720" rIns="91440" bIns="45720" rtlCol="0" anchor="b">
            <a:normAutofit/>
          </a:bodyPr>
          <a:lstStyle/>
          <a:p>
            <a:pPr algn="ctr" rtl="0"/>
            <a:r>
              <a:rPr lang="en-US" sz="6000" dirty="0">
                <a:latin typeface="+mn-lt"/>
              </a:rPr>
              <a:t>Future Trends</a:t>
            </a:r>
          </a:p>
        </p:txBody>
      </p:sp>
      <p:pic>
        <p:nvPicPr>
          <p:cNvPr id="5" name="object 5"/>
          <p:cNvPicPr/>
          <p:nvPr/>
        </p:nvPicPr>
        <p:blipFill>
          <a:blip r:embed="rId2" cstate="print"/>
          <a:stretch>
            <a:fillRect/>
          </a:stretch>
        </p:blipFill>
        <p:spPr>
          <a:xfrm>
            <a:off x="14318166" y="0"/>
            <a:ext cx="3965262"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60088" y="2028115"/>
            <a:ext cx="16202716" cy="7294305"/>
          </a:xfrm>
          <a:prstGeom prst="rect">
            <a:avLst/>
          </a:prstGeom>
          <a:noFill/>
        </p:spPr>
        <p:txBody>
          <a:bodyPr wrap="square">
            <a:spAutoFit/>
          </a:bodyPr>
          <a:lstStyle/>
          <a:p>
            <a:pPr marL="571500" indent="-571500" algn="just" fontAlgn="base">
              <a:buFont typeface="Wingdings" pitchFamily="2" charset="2"/>
              <a:buChar char="Ø"/>
            </a:pPr>
            <a:r>
              <a:rPr lang="en-US" sz="3600" dirty="0"/>
              <a:t>Quantum computing stands out as an enigmatic technology in the realm of cyber security, offering both revolutionary encryption capabilities and threats.</a:t>
            </a:r>
          </a:p>
          <a:p>
            <a:pPr marL="571500" indent="-571500" algn="just" fontAlgn="base">
              <a:buFont typeface="Wingdings" pitchFamily="2" charset="2"/>
              <a:buChar char="Ø"/>
            </a:pPr>
            <a:r>
              <a:rPr lang="en-US" sz="3600" dirty="0"/>
              <a:t>Its computational power, manipulated through quantum bits or </a:t>
            </a:r>
            <a:r>
              <a:rPr lang="en-US" sz="3600" dirty="0" err="1"/>
              <a:t>qubits</a:t>
            </a:r>
            <a:r>
              <a:rPr lang="en-US" sz="3600" dirty="0"/>
              <a:t>, could break existing cryptographic methods, making digital security vulnerable.</a:t>
            </a:r>
          </a:p>
          <a:p>
            <a:pPr marL="571500" indent="-571500" algn="just" fontAlgn="base">
              <a:buFont typeface="Wingdings" pitchFamily="2" charset="2"/>
              <a:buChar char="Ø"/>
            </a:pPr>
            <a:r>
              <a:rPr lang="en-US" sz="3600" dirty="0"/>
              <a:t>Quantum cryptography, however, promises unbreakable codes, setting a high standard for cyber resilience.</a:t>
            </a:r>
          </a:p>
          <a:p>
            <a:pPr marL="571500" indent="-571500" algn="just" fontAlgn="base">
              <a:buFont typeface="Wingdings" pitchFamily="2" charset="2"/>
              <a:buChar char="Ø"/>
            </a:pPr>
            <a:r>
              <a:rPr lang="en-US" sz="3600" dirty="0"/>
              <a:t>Adaptation is crucial in both legal and technological spheres to address quantum threats, requiring agile legal frameworks and technical advancements.</a:t>
            </a:r>
          </a:p>
          <a:p>
            <a:pPr marL="571500" indent="-571500" algn="just" fontAlgn="base">
              <a:buFont typeface="Wingdings" pitchFamily="2" charset="2"/>
              <a:buChar char="Ø"/>
            </a:pPr>
            <a:r>
              <a:rPr lang="en-US" sz="3600" dirty="0"/>
              <a:t>The </a:t>
            </a:r>
            <a:r>
              <a:rPr lang="en-US" sz="3600" dirty="0" err="1"/>
              <a:t>cybersecurity</a:t>
            </a:r>
            <a:r>
              <a:rPr lang="en-US" sz="3600" dirty="0"/>
              <a:t> community must stay ahead of cybercriminals, developing resilient defenses against evolving threats.</a:t>
            </a:r>
          </a:p>
          <a:p>
            <a:pPr marL="571500" indent="-571500" algn="just" fontAlgn="base">
              <a:buFont typeface="Wingdings" pitchFamily="2" charset="2"/>
              <a:buChar char="Ø"/>
            </a:pPr>
            <a:r>
              <a:rPr lang="en-US" sz="3600" dirty="0"/>
              <a:t>Collaboration between nations, organizations, and individuals is essential in the fight against cybercrime, emphasizing global cooperation, information sharing, and mutual support as key elements of a united front.</a:t>
            </a:r>
          </a:p>
        </p:txBody>
      </p:sp>
    </p:spTree>
    <p:extLst>
      <p:ext uri="{BB962C8B-B14F-4D97-AF65-F5344CB8AC3E}">
        <p14:creationId xmlns:p14="http://schemas.microsoft.com/office/powerpoint/2010/main" val="2133477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766658" y="1364951"/>
            <a:ext cx="12242975" cy="1232048"/>
          </a:xfrm>
          <a:prstGeom prst="rect">
            <a:avLst/>
          </a:prstGeom>
        </p:spPr>
        <p:txBody>
          <a:bodyPr vert="horz" lIns="91440" tIns="45720" rIns="91440" bIns="45720" rtlCol="0" anchor="b">
            <a:normAutofit/>
          </a:bodyPr>
          <a:lstStyle/>
          <a:p>
            <a:pPr algn="ctr" rtl="0"/>
            <a:r>
              <a:rPr lang="en-IN" sz="6600" dirty="0">
                <a:latin typeface="+mn-lt"/>
              </a:rPr>
              <a:t>Different Cybercrimes</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2004431" y="8862646"/>
            <a:ext cx="6283569" cy="137910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3560912"/>
            <a:ext cx="17246354" cy="1938992"/>
          </a:xfrm>
          <a:prstGeom prst="rect">
            <a:avLst/>
          </a:prstGeom>
          <a:noFill/>
        </p:spPr>
        <p:txBody>
          <a:bodyPr wrap="square">
            <a:spAutoFit/>
          </a:bodyPr>
          <a:lstStyle/>
          <a:p>
            <a:r>
              <a:rPr lang="en-US" sz="4000" dirty="0"/>
              <a:t/>
            </a:r>
            <a:br>
              <a:rPr lang="en-US" sz="4000" dirty="0"/>
            </a:br>
            <a:r>
              <a:rPr lang="en-US" sz="4000" dirty="0" smtClean="0"/>
              <a:t/>
            </a:r>
            <a:br>
              <a:rPr lang="en-US" sz="4000" dirty="0" smtClean="0"/>
            </a:br>
            <a:endParaRPr lang="en-US" sz="4000" dirty="0"/>
          </a:p>
        </p:txBody>
      </p:sp>
      <p:graphicFrame>
        <p:nvGraphicFramePr>
          <p:cNvPr id="2" name="Table 1"/>
          <p:cNvGraphicFramePr>
            <a:graphicFrameLocks noGrp="1"/>
          </p:cNvGraphicFramePr>
          <p:nvPr>
            <p:extLst>
              <p:ext uri="{D42A27DB-BD31-4B8C-83A1-F6EECF244321}">
                <p14:modId xmlns:p14="http://schemas.microsoft.com/office/powerpoint/2010/main" val="3386027629"/>
              </p:ext>
            </p:extLst>
          </p:nvPr>
        </p:nvGraphicFramePr>
        <p:xfrm>
          <a:off x="1617785" y="2984182"/>
          <a:ext cx="14888307" cy="5730909"/>
        </p:xfrm>
        <a:graphic>
          <a:graphicData uri="http://schemas.openxmlformats.org/drawingml/2006/table">
            <a:tbl>
              <a:tblPr>
                <a:tableStyleId>{0505E3EF-67EA-436B-97B2-0124C06EBD24}</a:tableStyleId>
              </a:tblPr>
              <a:tblGrid>
                <a:gridCol w="2953387"/>
                <a:gridCol w="11934920"/>
              </a:tblGrid>
              <a:tr h="484087">
                <a:tc>
                  <a:txBody>
                    <a:bodyPr/>
                    <a:lstStyle/>
                    <a:p>
                      <a:pPr rtl="0" fontAlgn="t">
                        <a:spcBef>
                          <a:spcPts val="0"/>
                        </a:spcBef>
                        <a:spcAft>
                          <a:spcPts val="0"/>
                        </a:spcAft>
                      </a:pPr>
                      <a:r>
                        <a:rPr lang="en-IN" sz="3200" b="1" u="none" strike="noStrike" dirty="0">
                          <a:effectLst/>
                        </a:rPr>
                        <a:t>Cyber Crime</a:t>
                      </a:r>
                      <a:endParaRPr lang="en-IN" sz="3200" b="1" dirty="0">
                        <a:effectLst/>
                      </a:endParaRPr>
                    </a:p>
                  </a:txBody>
                  <a:tcPr marL="95250" marR="95250" marT="47625" marB="47625"/>
                </a:tc>
                <a:tc>
                  <a:txBody>
                    <a:bodyPr/>
                    <a:lstStyle/>
                    <a:p>
                      <a:pPr rtl="0" fontAlgn="t">
                        <a:spcBef>
                          <a:spcPts val="0"/>
                        </a:spcBef>
                        <a:spcAft>
                          <a:spcPts val="0"/>
                        </a:spcAft>
                      </a:pPr>
                      <a:r>
                        <a:rPr lang="en-IN" sz="3200" b="1" u="none" strike="noStrike" dirty="0">
                          <a:effectLst/>
                        </a:rPr>
                        <a:t>Description</a:t>
                      </a:r>
                      <a:endParaRPr lang="en-IN" sz="3200" b="1" dirty="0">
                        <a:effectLst/>
                      </a:endParaRPr>
                    </a:p>
                  </a:txBody>
                  <a:tcPr marL="95250" marR="95250" marT="47625" marB="47625"/>
                </a:tc>
              </a:tr>
              <a:tr h="1196563">
                <a:tc>
                  <a:txBody>
                    <a:bodyPr/>
                    <a:lstStyle/>
                    <a:p>
                      <a:pPr rtl="0" fontAlgn="t">
                        <a:spcBef>
                          <a:spcPts val="0"/>
                        </a:spcBef>
                        <a:spcAft>
                          <a:spcPts val="0"/>
                        </a:spcAft>
                      </a:pPr>
                      <a:r>
                        <a:rPr lang="en-IN" sz="2400" u="none" strike="noStrike" dirty="0">
                          <a:effectLst/>
                        </a:rPr>
                        <a:t>Spamming</a:t>
                      </a:r>
                      <a:endParaRPr lang="en-IN" sz="2400" dirty="0">
                        <a:effectLst/>
                      </a:endParaRPr>
                    </a:p>
                  </a:txBody>
                  <a:tcPr marL="95250" marR="95250" marT="47625" marB="47625"/>
                </a:tc>
                <a:tc>
                  <a:txBody>
                    <a:bodyPr/>
                    <a:lstStyle/>
                    <a:p>
                      <a:pPr algn="just" rtl="0" fontAlgn="t">
                        <a:spcBef>
                          <a:spcPts val="0"/>
                        </a:spcBef>
                        <a:spcAft>
                          <a:spcPts val="0"/>
                        </a:spcAft>
                      </a:pPr>
                      <a:r>
                        <a:rPr lang="en-US" sz="2400" u="none" strike="noStrike" dirty="0">
                          <a:effectLst/>
                        </a:rPr>
                        <a:t>Use of messaging systems to send multiple unsolicited messages (spam) to large numbers of recipients for the purpose of commercial advertising, for any prohibited purpose or repeatedly sending the same message to the same user</a:t>
                      </a:r>
                      <a:endParaRPr lang="en-US" sz="2400" dirty="0">
                        <a:effectLst/>
                      </a:endParaRPr>
                    </a:p>
                  </a:txBody>
                  <a:tcPr marL="95250" marR="95250" marT="47625" marB="47625"/>
                </a:tc>
              </a:tr>
              <a:tr h="1196563">
                <a:tc>
                  <a:txBody>
                    <a:bodyPr/>
                    <a:lstStyle/>
                    <a:p>
                      <a:pPr rtl="0" fontAlgn="t">
                        <a:spcBef>
                          <a:spcPts val="0"/>
                        </a:spcBef>
                        <a:spcAft>
                          <a:spcPts val="0"/>
                        </a:spcAft>
                      </a:pPr>
                      <a:r>
                        <a:rPr lang="en-IN" sz="2400" u="none" strike="noStrike" dirty="0">
                          <a:effectLst/>
                        </a:rPr>
                        <a:t>Phishing</a:t>
                      </a:r>
                      <a:endParaRPr lang="en-IN" sz="2400" dirty="0">
                        <a:effectLst/>
                      </a:endParaRPr>
                    </a:p>
                  </a:txBody>
                  <a:tcPr marL="95250" marR="95250" marT="47625" marB="47625"/>
                </a:tc>
                <a:tc>
                  <a:txBody>
                    <a:bodyPr/>
                    <a:lstStyle/>
                    <a:p>
                      <a:pPr algn="just" rtl="0" fontAlgn="t">
                        <a:spcBef>
                          <a:spcPts val="0"/>
                        </a:spcBef>
                        <a:spcAft>
                          <a:spcPts val="0"/>
                        </a:spcAft>
                      </a:pPr>
                      <a:r>
                        <a:rPr lang="en-US" sz="2400" u="none" strike="noStrike" dirty="0">
                          <a:effectLst/>
                        </a:rPr>
                        <a:t>Attacker sends a fraudulent email designed to trick the recipient into</a:t>
                      </a:r>
                      <a:endParaRPr lang="en-US" sz="2400" dirty="0">
                        <a:effectLst/>
                      </a:endParaRPr>
                    </a:p>
                    <a:p>
                      <a:pPr algn="just" rtl="0" fontAlgn="t">
                        <a:spcBef>
                          <a:spcPts val="0"/>
                        </a:spcBef>
                        <a:spcAft>
                          <a:spcPts val="0"/>
                        </a:spcAft>
                      </a:pPr>
                      <a:r>
                        <a:rPr lang="en-US" sz="2400" u="none" strike="noStrike" dirty="0">
                          <a:effectLst/>
                        </a:rPr>
                        <a:t>revealing sensitive information to the attacker or downloading malware by clicking on a hyperlink in the message that appear to be from a legitimate source</a:t>
                      </a:r>
                      <a:endParaRPr lang="en-US" sz="2400" dirty="0">
                        <a:effectLst/>
                      </a:endParaRPr>
                    </a:p>
                  </a:txBody>
                  <a:tcPr marL="95250" marR="95250" marT="47625" marB="47625"/>
                </a:tc>
              </a:tr>
              <a:tr h="1196563">
                <a:tc>
                  <a:txBody>
                    <a:bodyPr/>
                    <a:lstStyle/>
                    <a:p>
                      <a:pPr rtl="0" fontAlgn="t">
                        <a:spcBef>
                          <a:spcPts val="0"/>
                        </a:spcBef>
                        <a:spcAft>
                          <a:spcPts val="0"/>
                        </a:spcAft>
                      </a:pPr>
                      <a:r>
                        <a:rPr lang="en-IN" sz="2400" u="none" strike="noStrike" dirty="0">
                          <a:effectLst/>
                        </a:rPr>
                        <a:t>Cyber Bullying</a:t>
                      </a:r>
                      <a:endParaRPr lang="en-IN" sz="2400" dirty="0">
                        <a:effectLst/>
                      </a:endParaRPr>
                    </a:p>
                  </a:txBody>
                  <a:tcPr marL="95250" marR="95250" marT="47625" marB="47625"/>
                </a:tc>
                <a:tc>
                  <a:txBody>
                    <a:bodyPr/>
                    <a:lstStyle/>
                    <a:p>
                      <a:pPr algn="just" rtl="0" fontAlgn="t">
                        <a:spcBef>
                          <a:spcPts val="0"/>
                        </a:spcBef>
                        <a:spcAft>
                          <a:spcPts val="0"/>
                        </a:spcAft>
                      </a:pPr>
                      <a:r>
                        <a:rPr lang="en-US" sz="2400" u="none" strike="noStrike" dirty="0">
                          <a:effectLst/>
                        </a:rPr>
                        <a:t>Otherwise known as Cyber Harassment. a form of bullying or harassment using electronic or communication devices  such as computer, mobile phone, laptop, etc</a:t>
                      </a:r>
                      <a:endParaRPr lang="en-US" sz="2400" dirty="0">
                        <a:effectLst/>
                      </a:endParaRPr>
                    </a:p>
                  </a:txBody>
                  <a:tcPr marL="95250" marR="95250" marT="47625" marB="47625"/>
                </a:tc>
              </a:tr>
              <a:tr h="1554043">
                <a:tc>
                  <a:txBody>
                    <a:bodyPr/>
                    <a:lstStyle/>
                    <a:p>
                      <a:pPr rtl="0" fontAlgn="t">
                        <a:spcBef>
                          <a:spcPts val="0"/>
                        </a:spcBef>
                        <a:spcAft>
                          <a:spcPts val="0"/>
                        </a:spcAft>
                      </a:pPr>
                      <a:r>
                        <a:rPr lang="en-IN" sz="2400" u="none" strike="noStrike" dirty="0">
                          <a:effectLst/>
                        </a:rPr>
                        <a:t>Cyber Stalking</a:t>
                      </a:r>
                      <a:endParaRPr lang="en-IN" sz="2400" dirty="0">
                        <a:effectLst/>
                      </a:endParaRPr>
                    </a:p>
                  </a:txBody>
                  <a:tcPr marL="95250" marR="95250" marT="47625" marB="47625"/>
                </a:tc>
                <a:tc>
                  <a:txBody>
                    <a:bodyPr/>
                    <a:lstStyle/>
                    <a:p>
                      <a:pPr algn="just" rtl="0" fontAlgn="t">
                        <a:spcBef>
                          <a:spcPts val="0"/>
                        </a:spcBef>
                        <a:spcAft>
                          <a:spcPts val="0"/>
                        </a:spcAft>
                      </a:pPr>
                      <a:r>
                        <a:rPr lang="en-US" sz="2400" u="none" strike="noStrike" dirty="0">
                          <a:effectLst/>
                        </a:rPr>
                        <a:t>Use of electronic communication by a person to follow a person, or</a:t>
                      </a:r>
                      <a:endParaRPr lang="en-US" sz="2400" dirty="0">
                        <a:effectLst/>
                      </a:endParaRPr>
                    </a:p>
                    <a:p>
                      <a:pPr algn="just" rtl="0" fontAlgn="t">
                        <a:spcBef>
                          <a:spcPts val="0"/>
                        </a:spcBef>
                        <a:spcAft>
                          <a:spcPts val="0"/>
                        </a:spcAft>
                      </a:pPr>
                      <a:r>
                        <a:rPr lang="en-US" sz="2400" u="none" strike="noStrike" dirty="0">
                          <a:effectLst/>
                        </a:rPr>
                        <a:t>attempts to contact a person to foster personal interaction repeatedly despite a clear indication of disinterest by such person. Includes false accusations, </a:t>
                      </a:r>
                      <a:r>
                        <a:rPr lang="en-US" sz="2400" u="none" strike="noStrike" dirty="0" err="1">
                          <a:effectLst/>
                        </a:rPr>
                        <a:t>defamation,slander</a:t>
                      </a:r>
                      <a:r>
                        <a:rPr lang="en-US" sz="2400" u="none" strike="noStrike" dirty="0">
                          <a:effectLst/>
                        </a:rPr>
                        <a:t>, monitoring, identity theft, threats and blackmail</a:t>
                      </a:r>
                      <a:endParaRPr lang="en-US" sz="2400" dirty="0">
                        <a:effectLst/>
                      </a:endParaRPr>
                    </a:p>
                  </a:txBody>
                  <a:tcPr marL="95250" marR="95250" marT="47625" marB="47625"/>
                </a:tc>
              </a:tr>
            </a:tbl>
          </a:graphicData>
        </a:graphic>
      </p:graphicFrame>
      <p:sp>
        <p:nvSpPr>
          <p:cNvPr id="7" name="Rectangle 1"/>
          <p:cNvSpPr>
            <a:spLocks noChangeArrowheads="1"/>
          </p:cNvSpPr>
          <p:nvPr/>
        </p:nvSpPr>
        <p:spPr bwMode="auto">
          <a:xfrm>
            <a:off x="3886200" y="340360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68677414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860160"/>
            <a:ext cx="17053645" cy="1232048"/>
          </a:xfrm>
          <a:prstGeom prst="rect">
            <a:avLst/>
          </a:prstGeom>
        </p:spPr>
        <p:txBody>
          <a:bodyPr vert="horz" lIns="91440" tIns="45720" rIns="91440" bIns="45720" rtlCol="0" anchor="b">
            <a:normAutofit/>
          </a:bodyPr>
          <a:lstStyle/>
          <a:p>
            <a:pPr algn="ctr" rtl="0"/>
            <a:r>
              <a:rPr lang="en-US" sz="6000" dirty="0">
                <a:latin typeface="+mn-lt"/>
              </a:rPr>
              <a:t>Categories of Digital Forensic Tools</a:t>
            </a:r>
          </a:p>
        </p:txBody>
      </p:sp>
      <p:pic>
        <p:nvPicPr>
          <p:cNvPr id="5" name="object 5"/>
          <p:cNvPicPr/>
          <p:nvPr/>
        </p:nvPicPr>
        <p:blipFill>
          <a:blip r:embed="rId2" cstate="print"/>
          <a:stretch>
            <a:fillRect/>
          </a:stretch>
        </p:blipFill>
        <p:spPr>
          <a:xfrm>
            <a:off x="14318166" y="0"/>
            <a:ext cx="3965262"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60088" y="2340349"/>
            <a:ext cx="16202716" cy="6740307"/>
          </a:xfrm>
          <a:prstGeom prst="rect">
            <a:avLst/>
          </a:prstGeom>
          <a:noFill/>
        </p:spPr>
        <p:txBody>
          <a:bodyPr wrap="square">
            <a:spAutoFit/>
          </a:bodyPr>
          <a:lstStyle/>
          <a:p>
            <a:pPr marL="571500" indent="-571500" algn="just" fontAlgn="base">
              <a:buFont typeface="Wingdings" pitchFamily="2" charset="2"/>
              <a:buChar char="Ø"/>
            </a:pPr>
            <a:r>
              <a:rPr lang="en-US" sz="3600" dirty="0"/>
              <a:t>Disk and File Analysis Tools: These tools delve into storage media, recover erased files, and scrutinize file metadata.</a:t>
            </a:r>
          </a:p>
          <a:p>
            <a:pPr marL="571500" indent="-571500" algn="just" fontAlgn="base">
              <a:buFont typeface="Wingdings" pitchFamily="2" charset="2"/>
              <a:buChar char="Ø"/>
            </a:pPr>
            <a:r>
              <a:rPr lang="en-US" sz="3600" dirty="0"/>
              <a:t>Memory Analysis Tools: Memory forensics tools unravel the secrets of volatile memory, unveiling running processes, network connections, and potential traces of malware.</a:t>
            </a:r>
          </a:p>
          <a:p>
            <a:pPr marL="571500" indent="-571500" algn="just" fontAlgn="base">
              <a:buFont typeface="Wingdings" pitchFamily="2" charset="2"/>
              <a:buChar char="Ø"/>
            </a:pPr>
            <a:r>
              <a:rPr lang="en-US" sz="3600" dirty="0"/>
              <a:t>Network Analysis Tools: Network forensics tools capture and analyze network traffic, shedding light on malicious activities and offering insights into network behavior.</a:t>
            </a:r>
          </a:p>
          <a:p>
            <a:pPr marL="571500" indent="-571500" algn="just" fontAlgn="base">
              <a:buFont typeface="Wingdings" pitchFamily="2" charset="2"/>
              <a:buChar char="Ø"/>
            </a:pPr>
            <a:r>
              <a:rPr lang="en-US" sz="3600" dirty="0"/>
              <a:t>Malware Analysis Tools: These tools dissect and scrutinize malware samples, enabling analysts to fathom their behavior and impact.</a:t>
            </a:r>
          </a:p>
          <a:p>
            <a:pPr marL="571500" indent="-571500" algn="just" fontAlgn="base">
              <a:buFont typeface="Wingdings" pitchFamily="2" charset="2"/>
              <a:buChar char="Ø"/>
            </a:pPr>
            <a:r>
              <a:rPr lang="en-US" sz="3600" dirty="0"/>
              <a:t>Timeline Generation Tools: These tools orchestrate the construction of chronological timelines, vital for unraveling the sequence of digital incidents</a:t>
            </a:r>
          </a:p>
        </p:txBody>
      </p:sp>
    </p:spTree>
    <p:extLst>
      <p:ext uri="{BB962C8B-B14F-4D97-AF65-F5344CB8AC3E}">
        <p14:creationId xmlns:p14="http://schemas.microsoft.com/office/powerpoint/2010/main" val="4435928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860160"/>
            <a:ext cx="17053645" cy="1232048"/>
          </a:xfrm>
          <a:prstGeom prst="rect">
            <a:avLst/>
          </a:prstGeom>
        </p:spPr>
        <p:txBody>
          <a:bodyPr vert="horz" lIns="91440" tIns="45720" rIns="91440" bIns="45720" rtlCol="0" anchor="b">
            <a:normAutofit/>
          </a:bodyPr>
          <a:lstStyle/>
          <a:p>
            <a:pPr algn="ctr" rtl="0"/>
            <a:r>
              <a:rPr lang="en-US" sz="6000" dirty="0">
                <a:latin typeface="+mn-lt"/>
              </a:rPr>
              <a:t>Digital Forensic Tools</a:t>
            </a:r>
          </a:p>
        </p:txBody>
      </p:sp>
      <p:pic>
        <p:nvPicPr>
          <p:cNvPr id="5" name="object 5"/>
          <p:cNvPicPr/>
          <p:nvPr/>
        </p:nvPicPr>
        <p:blipFill>
          <a:blip r:embed="rId2" cstate="print"/>
          <a:stretch>
            <a:fillRect/>
          </a:stretch>
        </p:blipFill>
        <p:spPr>
          <a:xfrm>
            <a:off x="14318166" y="0"/>
            <a:ext cx="3965262"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60088" y="2340349"/>
            <a:ext cx="16202716" cy="6186309"/>
          </a:xfrm>
          <a:prstGeom prst="rect">
            <a:avLst/>
          </a:prstGeom>
          <a:noFill/>
        </p:spPr>
        <p:txBody>
          <a:bodyPr wrap="square">
            <a:spAutoFit/>
          </a:bodyPr>
          <a:lstStyle/>
          <a:p>
            <a:pPr marL="571500" indent="-571500" fontAlgn="base">
              <a:buFont typeface="Wingdings" pitchFamily="2" charset="2"/>
              <a:buChar char="Ø"/>
            </a:pPr>
            <a:r>
              <a:rPr lang="en-IN" sz="3600" dirty="0"/>
              <a:t>Encase</a:t>
            </a:r>
          </a:p>
          <a:p>
            <a:pPr marL="571500" indent="-571500" fontAlgn="base">
              <a:buFont typeface="Wingdings" pitchFamily="2" charset="2"/>
              <a:buChar char="Ø"/>
            </a:pPr>
            <a:r>
              <a:rPr lang="en-IN" sz="3600" dirty="0"/>
              <a:t>Digital Forensic Framework (DFF)</a:t>
            </a:r>
          </a:p>
          <a:p>
            <a:pPr marL="571500" indent="-571500" fontAlgn="base">
              <a:buFont typeface="Wingdings" pitchFamily="2" charset="2"/>
              <a:buChar char="Ø"/>
            </a:pPr>
            <a:r>
              <a:rPr lang="en-IN" sz="3600" dirty="0" err="1"/>
              <a:t>ProDiscover</a:t>
            </a:r>
            <a:endParaRPr lang="en-IN" sz="3600" dirty="0"/>
          </a:p>
          <a:p>
            <a:pPr marL="571500" indent="-571500" fontAlgn="base">
              <a:buFont typeface="Wingdings" pitchFamily="2" charset="2"/>
              <a:buChar char="Ø"/>
            </a:pPr>
            <a:r>
              <a:rPr lang="en-IN" sz="3600" dirty="0"/>
              <a:t>Forensic Toolkit (FTK)</a:t>
            </a:r>
          </a:p>
          <a:p>
            <a:pPr marL="571500" indent="-571500" fontAlgn="base">
              <a:buFont typeface="Wingdings" pitchFamily="2" charset="2"/>
              <a:buChar char="Ø"/>
            </a:pPr>
            <a:r>
              <a:rPr lang="en-IN" sz="3600" dirty="0"/>
              <a:t>Quest Change Auditor</a:t>
            </a:r>
          </a:p>
          <a:p>
            <a:pPr marL="571500" indent="-571500" fontAlgn="base">
              <a:buFont typeface="Wingdings" pitchFamily="2" charset="2"/>
              <a:buChar char="Ø"/>
            </a:pPr>
            <a:r>
              <a:rPr lang="en-IN" sz="3600" dirty="0"/>
              <a:t>The Sleuth Kit</a:t>
            </a:r>
          </a:p>
          <a:p>
            <a:pPr marL="571500" indent="-571500" fontAlgn="base">
              <a:buFont typeface="Wingdings" pitchFamily="2" charset="2"/>
              <a:buChar char="Ø"/>
            </a:pPr>
            <a:r>
              <a:rPr lang="en-IN" sz="3600" dirty="0"/>
              <a:t>Computer Online Forensic Evidence Extractor (COFEE)</a:t>
            </a:r>
          </a:p>
          <a:p>
            <a:pPr marL="571500" indent="-571500" fontAlgn="base">
              <a:buFont typeface="Wingdings" pitchFamily="2" charset="2"/>
              <a:buChar char="Ø"/>
            </a:pPr>
            <a:r>
              <a:rPr lang="en-IN" sz="3600" dirty="0"/>
              <a:t>Bulk Extractor</a:t>
            </a:r>
          </a:p>
          <a:p>
            <a:pPr marL="571500" indent="-571500" fontAlgn="base">
              <a:buFont typeface="Wingdings" pitchFamily="2" charset="2"/>
              <a:buChar char="Ø"/>
            </a:pPr>
            <a:r>
              <a:rPr lang="en-IN" sz="3600" dirty="0" err="1"/>
              <a:t>Cellebrite</a:t>
            </a:r>
            <a:r>
              <a:rPr lang="en-IN" sz="3600" dirty="0"/>
              <a:t> UFED</a:t>
            </a:r>
          </a:p>
          <a:p>
            <a:pPr marL="571500" indent="-571500" fontAlgn="base">
              <a:buFont typeface="Wingdings" pitchFamily="2" charset="2"/>
              <a:buChar char="Ø"/>
            </a:pPr>
            <a:r>
              <a:rPr lang="en-IN" sz="3600" dirty="0" err="1"/>
              <a:t>Cellebrite</a:t>
            </a:r>
            <a:r>
              <a:rPr lang="en-IN" sz="3600" dirty="0"/>
              <a:t> Physical Analyser</a:t>
            </a:r>
          </a:p>
          <a:p>
            <a:pPr marL="571500" indent="-571500" fontAlgn="base">
              <a:buFont typeface="Wingdings" pitchFamily="2" charset="2"/>
              <a:buChar char="Ø"/>
            </a:pPr>
            <a:r>
              <a:rPr lang="en-IN" sz="3600" dirty="0"/>
              <a:t>Magnet Forensics for Federal Agencies</a:t>
            </a:r>
          </a:p>
        </p:txBody>
      </p:sp>
    </p:spTree>
    <p:extLst>
      <p:ext uri="{BB962C8B-B14F-4D97-AF65-F5344CB8AC3E}">
        <p14:creationId xmlns:p14="http://schemas.microsoft.com/office/powerpoint/2010/main" val="24820734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860160"/>
            <a:ext cx="17053645" cy="1232048"/>
          </a:xfrm>
          <a:prstGeom prst="rect">
            <a:avLst/>
          </a:prstGeom>
        </p:spPr>
        <p:txBody>
          <a:bodyPr vert="horz" lIns="91440" tIns="45720" rIns="91440" bIns="45720" rtlCol="0" anchor="b">
            <a:normAutofit/>
          </a:bodyPr>
          <a:lstStyle/>
          <a:p>
            <a:pPr algn="ctr" rtl="0"/>
            <a:r>
              <a:rPr lang="en-US" sz="6000" dirty="0">
                <a:latin typeface="+mn-lt"/>
              </a:rPr>
              <a:t>Encase</a:t>
            </a:r>
          </a:p>
        </p:txBody>
      </p:sp>
      <p:pic>
        <p:nvPicPr>
          <p:cNvPr id="5" name="object 5"/>
          <p:cNvPicPr/>
          <p:nvPr/>
        </p:nvPicPr>
        <p:blipFill>
          <a:blip r:embed="rId2" cstate="print"/>
          <a:stretch>
            <a:fillRect/>
          </a:stretch>
        </p:blipFill>
        <p:spPr>
          <a:xfrm>
            <a:off x="14318166" y="0"/>
            <a:ext cx="3965262"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60088" y="1933782"/>
            <a:ext cx="11317224" cy="7848302"/>
          </a:xfrm>
          <a:prstGeom prst="rect">
            <a:avLst/>
          </a:prstGeom>
          <a:noFill/>
        </p:spPr>
        <p:txBody>
          <a:bodyPr wrap="square">
            <a:spAutoFit/>
          </a:bodyPr>
          <a:lstStyle/>
          <a:p>
            <a:r>
              <a:rPr lang="en-US" sz="4000" b="1" dirty="0"/>
              <a:t>Features</a:t>
            </a:r>
            <a:endParaRPr lang="en-US" sz="4000" dirty="0"/>
          </a:p>
          <a:p>
            <a:pPr marL="571500" indent="-571500" algn="just" fontAlgn="base">
              <a:buFont typeface="Wingdings" pitchFamily="2" charset="2"/>
              <a:buChar char="Ø"/>
            </a:pPr>
            <a:r>
              <a:rPr lang="en-US" sz="3600" dirty="0"/>
              <a:t>Can gather data from vast variety of sources like network, cloud, mobile devices</a:t>
            </a:r>
          </a:p>
          <a:p>
            <a:pPr marL="571500" indent="-571500" algn="just" fontAlgn="base">
              <a:buFont typeface="Wingdings" pitchFamily="2" charset="2"/>
              <a:buChar char="Ø"/>
            </a:pPr>
            <a:r>
              <a:rPr lang="en-US" sz="3600" dirty="0"/>
              <a:t>Can produce </a:t>
            </a:r>
            <a:r>
              <a:rPr lang="en-US" sz="3600" dirty="0" err="1"/>
              <a:t>largescale</a:t>
            </a:r>
            <a:r>
              <a:rPr lang="en-US" sz="3600" dirty="0"/>
              <a:t> of reports on findings while keeping the integrity of the evidence</a:t>
            </a:r>
          </a:p>
          <a:p>
            <a:pPr marL="571500" indent="-571500" algn="just" fontAlgn="base">
              <a:buFont typeface="Wingdings" pitchFamily="2" charset="2"/>
              <a:buChar char="Ø"/>
            </a:pPr>
            <a:r>
              <a:rPr lang="en-US" sz="3600" dirty="0"/>
              <a:t>It uses metadata, keywords and hash values to conduct on targeted device and collection</a:t>
            </a:r>
          </a:p>
          <a:p>
            <a:pPr marL="571500" indent="-571500" algn="just" fontAlgn="base">
              <a:buFont typeface="Wingdings" pitchFamily="2" charset="2"/>
              <a:buChar char="Ø"/>
            </a:pPr>
            <a:r>
              <a:rPr lang="en-US" sz="3600" dirty="0"/>
              <a:t>Memory acquisition</a:t>
            </a:r>
          </a:p>
          <a:p>
            <a:pPr marL="571500" indent="-571500" algn="just" fontAlgn="base">
              <a:buFont typeface="Wingdings" pitchFamily="2" charset="2"/>
              <a:buChar char="Ø"/>
            </a:pPr>
            <a:r>
              <a:rPr lang="en-US" sz="3600" dirty="0"/>
              <a:t>Can perform Disk Imaging</a:t>
            </a:r>
          </a:p>
          <a:p>
            <a:pPr marL="571500" indent="-571500" algn="just" fontAlgn="base">
              <a:buFont typeface="Wingdings" pitchFamily="2" charset="2"/>
              <a:buChar char="Ø"/>
            </a:pPr>
            <a:r>
              <a:rPr lang="en-US" sz="3600" dirty="0" err="1"/>
              <a:t>EnCase</a:t>
            </a:r>
            <a:r>
              <a:rPr lang="en-US" sz="3600" dirty="0"/>
              <a:t> Forensic Imager can be used through USB drive and can acquire data from live device</a:t>
            </a:r>
          </a:p>
          <a:p>
            <a:pPr marL="571500" indent="-571500" algn="just" fontAlgn="base">
              <a:buFont typeface="Wingdings" pitchFamily="2" charset="2"/>
              <a:buChar char="Ø"/>
            </a:pPr>
            <a:r>
              <a:rPr lang="en-US" sz="3600" dirty="0"/>
              <a:t>Data Carving can be performed</a:t>
            </a:r>
          </a:p>
          <a:p>
            <a:pPr marL="571500" indent="-571500" algn="just" fontAlgn="base">
              <a:buFont typeface="Wingdings" pitchFamily="2" charset="2"/>
              <a:buChar char="Ø"/>
            </a:pPr>
            <a:r>
              <a:rPr lang="en-US" sz="3600" dirty="0"/>
              <a:t>Password Recovery</a:t>
            </a:r>
          </a:p>
          <a:p>
            <a:pPr marL="571500" indent="-571500" algn="just" fontAlgn="base">
              <a:buFont typeface="Wingdings" pitchFamily="2" charset="2"/>
              <a:buChar char="Ø"/>
            </a:pPr>
            <a:r>
              <a:rPr lang="en-US" sz="3600" dirty="0"/>
              <a:t>Remote data collection and processing</a:t>
            </a:r>
          </a:p>
        </p:txBody>
      </p:sp>
      <p:pic>
        <p:nvPicPr>
          <p:cNvPr id="44034" name="Picture 2" descr="https://lh7-rt.googleusercontent.com/slidesz/AGV_vUcRf0Vv1PH71mhDrb2ybyiE3xQiGbKV5s6QhUqHXBRiuTRzr9MWNEvJQc_IojQ3jIMeSQynL4C3_63Z3W0i3z99q33Ha1GApvzzxyvIn7OCBN1nxrgvobkovfvJ-FU6pypuIe4po6qBseZBWNcMTwjZFGDYXjAKVrK8EKAhtx5SOuItJ95y=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7312" y="3362326"/>
            <a:ext cx="5486400"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32033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860160"/>
            <a:ext cx="17053645" cy="1232048"/>
          </a:xfrm>
          <a:prstGeom prst="rect">
            <a:avLst/>
          </a:prstGeom>
        </p:spPr>
        <p:txBody>
          <a:bodyPr vert="horz" lIns="91440" tIns="45720" rIns="91440" bIns="45720" rtlCol="0" anchor="b">
            <a:normAutofit/>
          </a:bodyPr>
          <a:lstStyle/>
          <a:p>
            <a:pPr algn="ctr" rtl="0"/>
            <a:r>
              <a:rPr lang="en-US" sz="6000" dirty="0">
                <a:latin typeface="+mn-lt"/>
              </a:rPr>
              <a:t>Digital Forensic Framework (DFF)</a:t>
            </a:r>
          </a:p>
        </p:txBody>
      </p:sp>
      <p:pic>
        <p:nvPicPr>
          <p:cNvPr id="5" name="object 5"/>
          <p:cNvPicPr/>
          <p:nvPr/>
        </p:nvPicPr>
        <p:blipFill>
          <a:blip r:embed="rId2" cstate="print"/>
          <a:stretch>
            <a:fillRect/>
          </a:stretch>
        </p:blipFill>
        <p:spPr>
          <a:xfrm>
            <a:off x="14318166" y="0"/>
            <a:ext cx="3965262"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60088" y="2330027"/>
            <a:ext cx="15240709" cy="6309420"/>
          </a:xfrm>
          <a:prstGeom prst="rect">
            <a:avLst/>
          </a:prstGeom>
          <a:noFill/>
        </p:spPr>
        <p:txBody>
          <a:bodyPr wrap="square">
            <a:spAutoFit/>
          </a:bodyPr>
          <a:lstStyle/>
          <a:p>
            <a:pPr algn="just"/>
            <a:r>
              <a:rPr lang="en-US" sz="4800" b="1" dirty="0"/>
              <a:t>Features</a:t>
            </a:r>
            <a:endParaRPr lang="en-US" sz="4800" b="1" dirty="0"/>
          </a:p>
          <a:p>
            <a:pPr marL="571500" indent="-571500" algn="just" fontAlgn="base">
              <a:buFont typeface="Wingdings" pitchFamily="2" charset="2"/>
              <a:buChar char="Ø"/>
            </a:pPr>
            <a:r>
              <a:rPr lang="en-US" sz="4000" dirty="0" smtClean="0"/>
              <a:t>Open source </a:t>
            </a:r>
            <a:r>
              <a:rPr lang="en-US" sz="4000" dirty="0"/>
              <a:t>Forensics Platform</a:t>
            </a:r>
          </a:p>
          <a:p>
            <a:pPr marL="571500" indent="-571500" algn="just" fontAlgn="base">
              <a:buFont typeface="Wingdings" pitchFamily="2" charset="2"/>
              <a:buChar char="Ø"/>
            </a:pPr>
            <a:r>
              <a:rPr lang="en-US" sz="4000" dirty="0"/>
              <a:t>It can perform Cryptographic hash calculation</a:t>
            </a:r>
          </a:p>
          <a:p>
            <a:pPr marL="571500" indent="-571500" algn="just" fontAlgn="base">
              <a:buFont typeface="Wingdings" pitchFamily="2" charset="2"/>
              <a:buChar char="Ø"/>
            </a:pPr>
            <a:r>
              <a:rPr lang="en-US" sz="4000" dirty="0"/>
              <a:t>Can perform EXIF metadata extraction</a:t>
            </a:r>
          </a:p>
          <a:p>
            <a:pPr marL="571500" indent="-571500" algn="just" fontAlgn="base">
              <a:buFont typeface="Wingdings" pitchFamily="2" charset="2"/>
              <a:buChar char="Ø"/>
            </a:pPr>
            <a:r>
              <a:rPr lang="en-US" sz="4000" dirty="0"/>
              <a:t>Can import all Microsoft Outlook mailboxes</a:t>
            </a:r>
          </a:p>
          <a:p>
            <a:pPr marL="571500" indent="-571500" algn="just" fontAlgn="base">
              <a:buFont typeface="Wingdings" pitchFamily="2" charset="2"/>
              <a:buChar char="Ø"/>
            </a:pPr>
            <a:r>
              <a:rPr lang="en-US" sz="4000" dirty="0"/>
              <a:t>Memory Dump analysis</a:t>
            </a:r>
          </a:p>
          <a:p>
            <a:pPr marL="571500" indent="-571500" algn="just" fontAlgn="base">
              <a:buFont typeface="Wingdings" pitchFamily="2" charset="2"/>
              <a:buChar char="Ø"/>
            </a:pPr>
            <a:r>
              <a:rPr lang="en-US" sz="4000" dirty="0"/>
              <a:t>Scripting and batching capabilities</a:t>
            </a:r>
          </a:p>
          <a:p>
            <a:pPr marL="571500" indent="-571500" algn="just" fontAlgn="base">
              <a:buFont typeface="Wingdings" pitchFamily="2" charset="2"/>
              <a:buChar char="Ø"/>
            </a:pPr>
            <a:r>
              <a:rPr lang="en-US" sz="4000" dirty="0"/>
              <a:t>Instinctive reporting of valuable information and web browsing</a:t>
            </a:r>
          </a:p>
          <a:p>
            <a:pPr marL="571500" indent="-571500" algn="just" fontAlgn="base">
              <a:buFont typeface="Wingdings" pitchFamily="2" charset="2"/>
              <a:buChar char="Ø"/>
            </a:pPr>
            <a:r>
              <a:rPr lang="en-US" sz="4000" dirty="0"/>
              <a:t>Can automatically extract data</a:t>
            </a:r>
          </a:p>
          <a:p>
            <a:pPr marL="571500" indent="-571500" algn="just" fontAlgn="base">
              <a:buFont typeface="Wingdings" pitchFamily="2" charset="2"/>
              <a:buChar char="Ø"/>
            </a:pPr>
            <a:r>
              <a:rPr lang="en-US" sz="4000" dirty="0"/>
              <a:t>Can perform investigation during live and static analysis</a:t>
            </a:r>
          </a:p>
        </p:txBody>
      </p:sp>
    </p:spTree>
    <p:extLst>
      <p:ext uri="{BB962C8B-B14F-4D97-AF65-F5344CB8AC3E}">
        <p14:creationId xmlns:p14="http://schemas.microsoft.com/office/powerpoint/2010/main" val="5708645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860160"/>
            <a:ext cx="17053645" cy="1232048"/>
          </a:xfrm>
          <a:prstGeom prst="rect">
            <a:avLst/>
          </a:prstGeom>
        </p:spPr>
        <p:txBody>
          <a:bodyPr vert="horz" lIns="91440" tIns="45720" rIns="91440" bIns="45720" rtlCol="0" anchor="b">
            <a:normAutofit/>
          </a:bodyPr>
          <a:lstStyle/>
          <a:p>
            <a:pPr algn="ctr" rtl="0"/>
            <a:r>
              <a:rPr lang="en-US" sz="6000" dirty="0" err="1">
                <a:latin typeface="+mn-lt"/>
              </a:rPr>
              <a:t>ProDiscover</a:t>
            </a:r>
            <a:endParaRPr lang="en-US" sz="6000" dirty="0">
              <a:latin typeface="+mn-lt"/>
            </a:endParaRPr>
          </a:p>
        </p:txBody>
      </p:sp>
      <p:pic>
        <p:nvPicPr>
          <p:cNvPr id="5" name="object 5"/>
          <p:cNvPicPr/>
          <p:nvPr/>
        </p:nvPicPr>
        <p:blipFill>
          <a:blip r:embed="rId2" cstate="print"/>
          <a:stretch>
            <a:fillRect/>
          </a:stretch>
        </p:blipFill>
        <p:spPr>
          <a:xfrm>
            <a:off x="14318166" y="0"/>
            <a:ext cx="3965262"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60089" y="2330027"/>
            <a:ext cx="9979618" cy="6986528"/>
          </a:xfrm>
          <a:prstGeom prst="rect">
            <a:avLst/>
          </a:prstGeom>
          <a:noFill/>
        </p:spPr>
        <p:txBody>
          <a:bodyPr wrap="square">
            <a:spAutoFit/>
          </a:bodyPr>
          <a:lstStyle/>
          <a:p>
            <a:pPr algn="just"/>
            <a:r>
              <a:rPr lang="en-US" sz="3600" b="1" dirty="0"/>
              <a:t>Features</a:t>
            </a:r>
            <a:endParaRPr lang="en-US" sz="3600" b="1" dirty="0"/>
          </a:p>
          <a:p>
            <a:pPr marL="457200" indent="-457200" algn="just" fontAlgn="base">
              <a:buFont typeface="Wingdings" pitchFamily="2" charset="2"/>
              <a:buChar char="Ø"/>
            </a:pPr>
            <a:r>
              <a:rPr lang="en-US" sz="3200" dirty="0"/>
              <a:t>It allows inspection, image capture and search of Hardware Protected Area</a:t>
            </a:r>
          </a:p>
          <a:p>
            <a:pPr marL="457200" indent="-457200" algn="just" fontAlgn="base">
              <a:buFont typeface="Wingdings" pitchFamily="2" charset="2"/>
              <a:buChar char="Ø"/>
            </a:pPr>
            <a:r>
              <a:rPr lang="en-US" sz="3200" dirty="0"/>
              <a:t>To find the data, it uses Boolean search capability to search for regular expressions and keywords</a:t>
            </a:r>
          </a:p>
          <a:p>
            <a:pPr marL="457200" indent="-457200" algn="just" fontAlgn="base">
              <a:buFont typeface="Wingdings" pitchFamily="2" charset="2"/>
              <a:buChar char="Ø"/>
            </a:pPr>
            <a:r>
              <a:rPr lang="en-US" sz="3200" dirty="0"/>
              <a:t>It is flexible and fast</a:t>
            </a:r>
          </a:p>
          <a:p>
            <a:pPr marL="457200" indent="-457200" algn="just" fontAlgn="base">
              <a:buFont typeface="Wingdings" pitchFamily="2" charset="2"/>
              <a:buChar char="Ø"/>
            </a:pPr>
            <a:r>
              <a:rPr lang="en-US" sz="3200" dirty="0"/>
              <a:t>Pro Discover Incident Response Edition can help to stop the threat within the minutes of alert</a:t>
            </a:r>
          </a:p>
          <a:p>
            <a:pPr marL="457200" indent="-457200" algn="just" fontAlgn="base">
              <a:buFont typeface="Wingdings" pitchFamily="2" charset="2"/>
              <a:buChar char="Ø"/>
            </a:pPr>
            <a:r>
              <a:rPr lang="en-US" sz="3200" dirty="0"/>
              <a:t>One can install the SMART AGENT when required and can remove when it is done</a:t>
            </a:r>
          </a:p>
          <a:p>
            <a:pPr marL="457200" indent="-457200" algn="just" fontAlgn="base">
              <a:buFont typeface="Wingdings" pitchFamily="2" charset="2"/>
              <a:buChar char="Ø"/>
            </a:pPr>
            <a:r>
              <a:rPr lang="en-US" sz="3200" dirty="0"/>
              <a:t>It also comes with malware discovery hash sets</a:t>
            </a:r>
          </a:p>
          <a:p>
            <a:pPr marL="457200" indent="-457200" algn="just" fontAlgn="base">
              <a:buFont typeface="Wingdings" pitchFamily="2" charset="2"/>
              <a:buChar char="Ø"/>
            </a:pPr>
            <a:r>
              <a:rPr lang="en-US" sz="3200" dirty="0"/>
              <a:t>Uses Perl Scripts for performing investigation tasks</a:t>
            </a:r>
          </a:p>
          <a:p>
            <a:pPr marL="457200" indent="-457200" algn="just" fontAlgn="base">
              <a:buFont typeface="Wingdings" pitchFamily="2" charset="2"/>
              <a:buChar char="Ø"/>
            </a:pPr>
            <a:r>
              <a:rPr lang="en-US" sz="3200" dirty="0"/>
              <a:t>It creates automatic reports with the information required to be presented as evidence.</a:t>
            </a:r>
          </a:p>
        </p:txBody>
      </p:sp>
      <p:pic>
        <p:nvPicPr>
          <p:cNvPr id="69634" name="Picture 2" descr="https://lh7-rt.googleusercontent.com/slidesz/AGV_vUenwKJVe-GDD5HZFZhO3HYM3gMXeZl-TnFr-4BoG1evHnKSw7GIJTxPvFrYO7YWfDh4Dq96B3z5xoTj0kvy1o5fI_XMUACKzo-gRkaVivkvUzoD6CPKRpTnWtWgdVNQ4DEmSvW9vmwxHQe0tBpAZYT3Yem-QLxiZUQm6BBoueNQ-oMNSadJQQ=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3251" y="3573533"/>
            <a:ext cx="6681781" cy="4499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26913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0"/>
            <a:ext cx="17053645" cy="1232048"/>
          </a:xfrm>
          <a:prstGeom prst="rect">
            <a:avLst/>
          </a:prstGeom>
        </p:spPr>
        <p:txBody>
          <a:bodyPr vert="horz" lIns="91440" tIns="45720" rIns="91440" bIns="45720" rtlCol="0" anchor="b">
            <a:normAutofit/>
          </a:bodyPr>
          <a:lstStyle/>
          <a:p>
            <a:pPr algn="ctr" rtl="0"/>
            <a:r>
              <a:rPr lang="en-US" sz="6000" dirty="0">
                <a:latin typeface="+mn-lt"/>
              </a:rPr>
              <a:t>Forensic Toolkit (FTK)</a:t>
            </a:r>
          </a:p>
        </p:txBody>
      </p:sp>
      <p:pic>
        <p:nvPicPr>
          <p:cNvPr id="5" name="object 5"/>
          <p:cNvPicPr/>
          <p:nvPr/>
        </p:nvPicPr>
        <p:blipFill>
          <a:blip r:embed="rId2" cstate="print"/>
          <a:stretch>
            <a:fillRect/>
          </a:stretch>
        </p:blipFill>
        <p:spPr>
          <a:xfrm>
            <a:off x="14318166" y="0"/>
            <a:ext cx="3965262"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60089" y="1223895"/>
            <a:ext cx="10470272" cy="9017853"/>
          </a:xfrm>
          <a:prstGeom prst="rect">
            <a:avLst/>
          </a:prstGeom>
          <a:noFill/>
        </p:spPr>
        <p:txBody>
          <a:bodyPr wrap="square">
            <a:spAutoFit/>
          </a:bodyPr>
          <a:lstStyle/>
          <a:p>
            <a:pPr algn="just"/>
            <a:r>
              <a:rPr lang="en-US" sz="2800" b="1" dirty="0"/>
              <a:t>Features</a:t>
            </a:r>
            <a:endParaRPr lang="en-US" sz="2800" b="1" dirty="0"/>
          </a:p>
          <a:p>
            <a:pPr marL="342900" indent="-342900" algn="just" fontAlgn="base">
              <a:buFont typeface="Wingdings" pitchFamily="2" charset="2"/>
              <a:buChar char="Ø"/>
            </a:pPr>
            <a:r>
              <a:rPr lang="en-US" sz="2400" dirty="0"/>
              <a:t>It can obtain and store the data across the network</a:t>
            </a:r>
          </a:p>
          <a:p>
            <a:pPr marL="342900" indent="-342900" algn="just" fontAlgn="base">
              <a:buFont typeface="Wingdings" pitchFamily="2" charset="2"/>
              <a:buChar char="Ø"/>
            </a:pPr>
            <a:r>
              <a:rPr lang="en-US" sz="2400" dirty="0"/>
              <a:t>It can acquire information from 3,500 mobile devices</a:t>
            </a:r>
          </a:p>
          <a:p>
            <a:pPr marL="342900" indent="-342900" algn="just" fontAlgn="base">
              <a:buFont typeface="Wingdings" pitchFamily="2" charset="2"/>
              <a:buChar char="Ø"/>
            </a:pPr>
            <a:r>
              <a:rPr lang="en-US" sz="2400" dirty="0"/>
              <a:t>It can easily detect missing data, spiteful </a:t>
            </a:r>
            <a:r>
              <a:rPr lang="en-US" sz="2400" dirty="0" err="1"/>
              <a:t>behaviour</a:t>
            </a:r>
            <a:r>
              <a:rPr lang="en-US" sz="2400" dirty="0"/>
              <a:t> and data leakage</a:t>
            </a:r>
          </a:p>
          <a:p>
            <a:pPr marL="342900" indent="-342900" algn="just" fontAlgn="base">
              <a:buFont typeface="Wingdings" pitchFamily="2" charset="2"/>
              <a:buChar char="Ø"/>
            </a:pPr>
            <a:r>
              <a:rPr lang="en-US" sz="2400" dirty="0"/>
              <a:t>If suppose, data is stored in different location from the original, FTK can identify how</a:t>
            </a:r>
          </a:p>
          <a:p>
            <a:pPr marL="342900" indent="-342900" algn="just" fontAlgn="base">
              <a:buFont typeface="Wingdings" pitchFamily="2" charset="2"/>
              <a:buChar char="Ø"/>
            </a:pPr>
            <a:r>
              <a:rPr lang="en-US" sz="2400" dirty="0"/>
              <a:t>did it get there, who has changed the location and even identify if any changes had</a:t>
            </a:r>
          </a:p>
          <a:p>
            <a:pPr marL="342900" indent="-342900" algn="just" fontAlgn="base">
              <a:buFont typeface="Wingdings" pitchFamily="2" charset="2"/>
              <a:buChar char="Ø"/>
            </a:pPr>
            <a:r>
              <a:rPr lang="en-US" sz="2400" dirty="0"/>
              <a:t>been done to the original.</a:t>
            </a:r>
          </a:p>
          <a:p>
            <a:pPr marL="342900" indent="-342900" algn="just" fontAlgn="base">
              <a:buFont typeface="Wingdings" pitchFamily="2" charset="2"/>
              <a:buChar char="Ø"/>
            </a:pPr>
            <a:r>
              <a:rPr lang="en-US" sz="2400" dirty="0"/>
              <a:t>It can easily identify if any data has been transferred from the system or mobile</a:t>
            </a:r>
          </a:p>
          <a:p>
            <a:pPr marL="342900" indent="-342900" algn="just" fontAlgn="base">
              <a:buFont typeface="Wingdings" pitchFamily="2" charset="2"/>
              <a:buChar char="Ø"/>
            </a:pPr>
            <a:r>
              <a:rPr lang="en-US" sz="2400" dirty="0"/>
              <a:t>device.</a:t>
            </a:r>
          </a:p>
          <a:p>
            <a:pPr marL="342900" indent="-342900" algn="just" fontAlgn="base">
              <a:buFont typeface="Wingdings" pitchFamily="2" charset="2"/>
              <a:buChar char="Ø"/>
            </a:pPr>
            <a:r>
              <a:rPr lang="en-US" sz="2400" dirty="0"/>
              <a:t>It can even gather information during static analysis</a:t>
            </a:r>
          </a:p>
          <a:p>
            <a:pPr marL="342900" indent="-342900" algn="just" fontAlgn="base">
              <a:buFont typeface="Wingdings" pitchFamily="2" charset="2"/>
              <a:buChar char="Ø"/>
            </a:pPr>
            <a:r>
              <a:rPr lang="en-US" sz="2400" dirty="0"/>
              <a:t>One can run FTK from an USB drive</a:t>
            </a:r>
          </a:p>
          <a:p>
            <a:pPr marL="342900" indent="-342900" algn="just" fontAlgn="base">
              <a:buFont typeface="Wingdings" pitchFamily="2" charset="2"/>
              <a:buChar char="Ø"/>
            </a:pPr>
            <a:r>
              <a:rPr lang="en-US" sz="2400" dirty="0"/>
              <a:t>It has the option of expert review, where reviewing will be done and compared with</a:t>
            </a:r>
          </a:p>
          <a:p>
            <a:pPr marL="342900" indent="-342900" algn="just" fontAlgn="base">
              <a:buFont typeface="Wingdings" pitchFamily="2" charset="2"/>
              <a:buChar char="Ø"/>
            </a:pPr>
            <a:r>
              <a:rPr lang="en-US" sz="2400" dirty="0"/>
              <a:t>the witness on the final analysis of the evidence.</a:t>
            </a:r>
          </a:p>
          <a:p>
            <a:pPr marL="342900" indent="-342900" algn="just" fontAlgn="base">
              <a:buFont typeface="Wingdings" pitchFamily="2" charset="2"/>
              <a:buChar char="Ø"/>
            </a:pPr>
            <a:r>
              <a:rPr lang="en-US" sz="2400" dirty="0"/>
              <a:t>Password recovery</a:t>
            </a:r>
          </a:p>
          <a:p>
            <a:pPr marL="342900" indent="-342900" algn="just" fontAlgn="base">
              <a:buFont typeface="Wingdings" pitchFamily="2" charset="2"/>
              <a:buChar char="Ø"/>
            </a:pPr>
            <a:r>
              <a:rPr lang="en-US" sz="2400" dirty="0"/>
              <a:t>With the help of FTK Imager, disk imaging is done</a:t>
            </a:r>
          </a:p>
          <a:p>
            <a:pPr marL="342900" indent="-342900" algn="just" fontAlgn="base">
              <a:buFont typeface="Wingdings" pitchFamily="2" charset="2"/>
              <a:buChar char="Ø"/>
            </a:pPr>
            <a:r>
              <a:rPr lang="en-US" sz="2400" dirty="0"/>
              <a:t>By using hashing techniques and Boolean, it can search data</a:t>
            </a:r>
          </a:p>
          <a:p>
            <a:pPr marL="342900" indent="-342900" algn="just" fontAlgn="base">
              <a:buFont typeface="Wingdings" pitchFamily="2" charset="2"/>
              <a:buChar char="Ø"/>
            </a:pPr>
            <a:r>
              <a:rPr lang="en-US" sz="2400" dirty="0"/>
              <a:t>By using FTK Internal viewer, the forensic officer can view Excel, PowerPoint and Word.</a:t>
            </a:r>
          </a:p>
          <a:p>
            <a:pPr marL="342900" indent="-342900" algn="just" fontAlgn="base">
              <a:buFont typeface="Wingdings" pitchFamily="2" charset="2"/>
              <a:buChar char="Ø"/>
            </a:pPr>
            <a:r>
              <a:rPr lang="en-US" sz="2400" dirty="0"/>
              <a:t>It can perform email analysis</a:t>
            </a:r>
          </a:p>
          <a:p>
            <a:pPr marL="342900" indent="-342900" algn="just" fontAlgn="base">
              <a:buFont typeface="Wingdings" pitchFamily="2" charset="2"/>
              <a:buChar char="Ø"/>
            </a:pPr>
            <a:r>
              <a:rPr lang="en-US" sz="2400" dirty="0"/>
              <a:t>It can support multi languages</a:t>
            </a:r>
          </a:p>
          <a:p>
            <a:pPr marL="342900" indent="-342900" algn="just" fontAlgn="base">
              <a:buFont typeface="Wingdings" pitchFamily="2" charset="2"/>
              <a:buChar char="Ø"/>
            </a:pPr>
            <a:r>
              <a:rPr lang="en-US" sz="2400" dirty="0"/>
              <a:t>The customer can choose </a:t>
            </a:r>
            <a:r>
              <a:rPr lang="en-US" sz="2400" dirty="0" err="1"/>
              <a:t>pdf</a:t>
            </a:r>
            <a:r>
              <a:rPr lang="en-US" sz="2400" dirty="0"/>
              <a:t> format or tiff format for exporting the evidence</a:t>
            </a:r>
          </a:p>
        </p:txBody>
      </p:sp>
      <p:pic>
        <p:nvPicPr>
          <p:cNvPr id="71682" name="Picture 2" descr="A computer screen shot of a space shuttle&#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8238" y="3224212"/>
            <a:ext cx="5600700" cy="383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4371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0"/>
            <a:ext cx="17053645" cy="1232048"/>
          </a:xfrm>
          <a:prstGeom prst="rect">
            <a:avLst/>
          </a:prstGeom>
        </p:spPr>
        <p:txBody>
          <a:bodyPr vert="horz" lIns="91440" tIns="45720" rIns="91440" bIns="45720" rtlCol="0" anchor="b">
            <a:normAutofit/>
          </a:bodyPr>
          <a:lstStyle/>
          <a:p>
            <a:pPr algn="ctr" rtl="0"/>
            <a:r>
              <a:rPr lang="en-US" sz="6000" dirty="0">
                <a:latin typeface="+mn-lt"/>
              </a:rPr>
              <a:t>Quest Change Auditor</a:t>
            </a:r>
          </a:p>
        </p:txBody>
      </p:sp>
      <p:pic>
        <p:nvPicPr>
          <p:cNvPr id="5" name="object 5"/>
          <p:cNvPicPr/>
          <p:nvPr/>
        </p:nvPicPr>
        <p:blipFill>
          <a:blip r:embed="rId2" cstate="print"/>
          <a:stretch>
            <a:fillRect/>
          </a:stretch>
        </p:blipFill>
        <p:spPr>
          <a:xfrm>
            <a:off x="14318166" y="0"/>
            <a:ext cx="3965262"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60089" y="2969360"/>
            <a:ext cx="10470272" cy="4093428"/>
          </a:xfrm>
          <a:prstGeom prst="rect">
            <a:avLst/>
          </a:prstGeom>
          <a:noFill/>
        </p:spPr>
        <p:txBody>
          <a:bodyPr wrap="square">
            <a:spAutoFit/>
          </a:bodyPr>
          <a:lstStyle/>
          <a:p>
            <a:pPr algn="just"/>
            <a:r>
              <a:rPr lang="en-US" sz="3600" b="1" dirty="0"/>
              <a:t>Features</a:t>
            </a:r>
            <a:endParaRPr lang="en-US" sz="3600" b="1" dirty="0"/>
          </a:p>
          <a:p>
            <a:pPr marL="457200" indent="-457200" algn="just" fontAlgn="base">
              <a:buFont typeface="Wingdings" pitchFamily="2" charset="2"/>
              <a:buChar char="Ø"/>
            </a:pPr>
            <a:r>
              <a:rPr lang="en-US" sz="2800" dirty="0"/>
              <a:t>To track the </a:t>
            </a:r>
            <a:r>
              <a:rPr lang="en-US" sz="2800" dirty="0" err="1"/>
              <a:t>realtime</a:t>
            </a:r>
            <a:r>
              <a:rPr lang="en-US" sz="2800" dirty="0"/>
              <a:t> analysis with complete visibility</a:t>
            </a:r>
          </a:p>
          <a:p>
            <a:pPr marL="457200" indent="-457200" algn="just" fontAlgn="base">
              <a:buFont typeface="Wingdings" pitchFamily="2" charset="2"/>
              <a:buChar char="Ø"/>
            </a:pPr>
            <a:r>
              <a:rPr lang="en-US" sz="2800" dirty="0"/>
              <a:t>Can easily detect an insider attack and a report is generated</a:t>
            </a:r>
          </a:p>
          <a:p>
            <a:pPr marL="457200" indent="-457200" algn="just" fontAlgn="base">
              <a:buFont typeface="Wingdings" pitchFamily="2" charset="2"/>
              <a:buChar char="Ø"/>
            </a:pPr>
            <a:r>
              <a:rPr lang="en-US" sz="2800" dirty="0"/>
              <a:t>Can check if the object has changed or not.</a:t>
            </a:r>
          </a:p>
          <a:p>
            <a:pPr marL="457200" indent="-457200" algn="just" fontAlgn="base">
              <a:buFont typeface="Wingdings" pitchFamily="2" charset="2"/>
              <a:buChar char="Ø"/>
            </a:pPr>
            <a:r>
              <a:rPr lang="en-US" sz="2800" dirty="0"/>
              <a:t>It displays the previous values and the altered values and can restore them with previous clicks.</a:t>
            </a:r>
          </a:p>
          <a:p>
            <a:pPr marL="457200" indent="-457200" algn="just" fontAlgn="base">
              <a:buFont typeface="Wingdings" pitchFamily="2" charset="2"/>
              <a:buChar char="Ø"/>
            </a:pPr>
            <a:r>
              <a:rPr lang="en-US" sz="2800" dirty="0"/>
              <a:t>Dynamic investigation paths are taken.</a:t>
            </a:r>
          </a:p>
          <a:p>
            <a:pPr marL="457200" indent="-457200" algn="just" fontAlgn="base">
              <a:buFont typeface="Wingdings" pitchFamily="2" charset="2"/>
              <a:buChar char="Ø"/>
            </a:pPr>
            <a:r>
              <a:rPr lang="en-US" sz="2800" dirty="0"/>
              <a:t>Can do full text search saving the time to check if file is changed and which.</a:t>
            </a:r>
          </a:p>
        </p:txBody>
      </p:sp>
      <p:pic>
        <p:nvPicPr>
          <p:cNvPr id="72706" name="Picture 2" descr="https://lh7-rt.googleusercontent.com/slidesz/AGV_vUdMTSQ7EQnP7aeB63ty4qV7rdQafHHRIWX2Ig9RHhxsZAWfYcJuyewqkmWbJubJWhUmMGfXB1BVt47ItIXvMqpZTTZiK__gSju3k33u-qjnNj6CJWhbOXXxyfSSIxYsLIfIi6zoaQTaigucfoAnmhmKakcIff65jCWlBdBCSfNCEp7G1l4UrA=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30541" y="3111539"/>
            <a:ext cx="60579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95315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488273"/>
            <a:ext cx="17053645" cy="1232048"/>
          </a:xfrm>
          <a:prstGeom prst="rect">
            <a:avLst/>
          </a:prstGeom>
        </p:spPr>
        <p:txBody>
          <a:bodyPr vert="horz" lIns="91440" tIns="45720" rIns="91440" bIns="45720" rtlCol="0" anchor="b">
            <a:normAutofit/>
          </a:bodyPr>
          <a:lstStyle/>
          <a:p>
            <a:pPr algn="ctr" rtl="0"/>
            <a:r>
              <a:rPr lang="en-US" sz="6000" dirty="0">
                <a:latin typeface="+mn-lt"/>
              </a:rPr>
              <a:t>The Sleuth Kit</a:t>
            </a:r>
          </a:p>
        </p:txBody>
      </p:sp>
      <p:pic>
        <p:nvPicPr>
          <p:cNvPr id="5" name="object 5"/>
          <p:cNvPicPr/>
          <p:nvPr/>
        </p:nvPicPr>
        <p:blipFill>
          <a:blip r:embed="rId2" cstate="print"/>
          <a:stretch>
            <a:fillRect/>
          </a:stretch>
        </p:blipFill>
        <p:spPr>
          <a:xfrm>
            <a:off x="14318166" y="0"/>
            <a:ext cx="3965262"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60089" y="1970403"/>
            <a:ext cx="10470272" cy="7417415"/>
          </a:xfrm>
          <a:prstGeom prst="rect">
            <a:avLst/>
          </a:prstGeom>
          <a:noFill/>
        </p:spPr>
        <p:txBody>
          <a:bodyPr wrap="square">
            <a:spAutoFit/>
          </a:bodyPr>
          <a:lstStyle/>
          <a:p>
            <a:pPr marL="457200" indent="-457200" algn="just" fontAlgn="base">
              <a:buFont typeface="Wingdings" pitchFamily="2" charset="2"/>
              <a:buChar char="Ø"/>
            </a:pPr>
            <a:r>
              <a:rPr lang="en-US" sz="2800" dirty="0"/>
              <a:t>The Sleuth Kit is a library of </a:t>
            </a:r>
            <a:r>
              <a:rPr lang="en-US" sz="2800" dirty="0" smtClean="0"/>
              <a:t>command line </a:t>
            </a:r>
            <a:r>
              <a:rPr lang="en-US" sz="2800" dirty="0"/>
              <a:t>tools used for analyzing file system data, particularly in digital forensics.</a:t>
            </a:r>
          </a:p>
          <a:p>
            <a:pPr marL="457200" indent="-457200" algn="just" fontAlgn="base">
              <a:buFont typeface="Wingdings" pitchFamily="2" charset="2"/>
              <a:buChar char="Ø"/>
            </a:pPr>
            <a:r>
              <a:rPr lang="en-US" sz="2800" dirty="0"/>
              <a:t>Added support for Virtual Machine formats using libraries such as </a:t>
            </a:r>
            <a:r>
              <a:rPr lang="en-US" sz="2800" dirty="0" err="1"/>
              <a:t>libvmdk</a:t>
            </a:r>
            <a:r>
              <a:rPr lang="en-US" sz="2800" dirty="0"/>
              <a:t> and </a:t>
            </a:r>
            <a:r>
              <a:rPr lang="en-US" sz="2800" dirty="0" err="1"/>
              <a:t>libvhdi</a:t>
            </a:r>
            <a:r>
              <a:rPr lang="en-US" sz="2800" dirty="0"/>
              <a:t>.</a:t>
            </a:r>
          </a:p>
          <a:p>
            <a:pPr marL="457200" indent="-457200" algn="just" fontAlgn="base">
              <a:buFont typeface="Wingdings" pitchFamily="2" charset="2"/>
              <a:buChar char="Ø"/>
            </a:pPr>
            <a:r>
              <a:rPr lang="en-US" sz="2800" dirty="0"/>
              <a:t>It allows users to analyze copies of disk images from systems under investigation to recover files.</a:t>
            </a:r>
          </a:p>
          <a:p>
            <a:pPr marL="457200" indent="-457200" algn="just" fontAlgn="base">
              <a:buFont typeface="Wingdings" pitchFamily="2" charset="2"/>
              <a:buChar char="Ø"/>
            </a:pPr>
            <a:r>
              <a:rPr lang="en-US" sz="2800" dirty="0"/>
              <a:t>Commonly used by law enforcement, military, and corporate examiners to explain what occurred on a device.</a:t>
            </a:r>
          </a:p>
          <a:p>
            <a:pPr marL="457200" indent="-457200" algn="just" fontAlgn="base">
              <a:buFont typeface="Wingdings" pitchFamily="2" charset="2"/>
              <a:buChar char="Ø"/>
            </a:pPr>
            <a:r>
              <a:rPr lang="en-US" sz="2800" dirty="0"/>
              <a:t>It can also recover digital media and files from memory cards.</a:t>
            </a:r>
          </a:p>
          <a:p>
            <a:pPr marL="457200" indent="-457200" algn="just" fontAlgn="base">
              <a:buFont typeface="Wingdings" pitchFamily="2" charset="2"/>
              <a:buChar char="Ø"/>
            </a:pPr>
            <a:r>
              <a:rPr lang="en-US" sz="2800" dirty="0"/>
              <a:t>The Sleuth Kit framework provides an open platform for application layer modules to operate, enabling users to build automated, </a:t>
            </a:r>
            <a:r>
              <a:rPr lang="en-US" sz="2800" dirty="0" err="1"/>
              <a:t>endtoend</a:t>
            </a:r>
            <a:r>
              <a:rPr lang="en-US" sz="2800" dirty="0"/>
              <a:t> digital forensic applications.</a:t>
            </a:r>
          </a:p>
          <a:p>
            <a:pPr marL="457200" indent="-457200" algn="just" fontAlgn="base">
              <a:buFont typeface="Wingdings" pitchFamily="2" charset="2"/>
              <a:buChar char="Ø"/>
            </a:pPr>
            <a:r>
              <a:rPr lang="en-US" sz="2800" dirty="0"/>
              <a:t>It supports detailed and complex disk image analysis through plugin pipelines.</a:t>
            </a:r>
          </a:p>
          <a:p>
            <a:pPr marL="457200" indent="-457200" algn="just" fontAlgn="base">
              <a:buFont typeface="Wingdings" pitchFamily="2" charset="2"/>
              <a:buChar char="Ø"/>
            </a:pPr>
            <a:r>
              <a:rPr lang="en-US" sz="2800" dirty="0"/>
              <a:t>Originally intended for use in distributed environments for job splitting among computers, the framework can also be used to create desktop applications.</a:t>
            </a:r>
          </a:p>
        </p:txBody>
      </p:sp>
      <p:pic>
        <p:nvPicPr>
          <p:cNvPr id="73730" name="Picture 2" descr="https://lh7-rt.googleusercontent.com/slidesz/AGV_vUdR1Ika59zOiKIBf0pJAEY9koHxZzcTs45wA7jtJOjckurOtu7L5Q-eHvNNEXHnkeN95hEqRjx2YrALd3hbSfLdE1p-rMw7hW2Wn1q1SszV3oYVdQEgUlG9oYSNu9WViq7e54cvAw4IOgDowmmxh0h2Rxh7sZVVrblehUdGL1cs5P-HdyEdTQ=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9646" y="3020746"/>
            <a:ext cx="6291993" cy="4584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6567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488273"/>
            <a:ext cx="17053645" cy="1232048"/>
          </a:xfrm>
          <a:prstGeom prst="rect">
            <a:avLst/>
          </a:prstGeom>
        </p:spPr>
        <p:txBody>
          <a:bodyPr vert="horz" lIns="91440" tIns="45720" rIns="91440" bIns="45720" rtlCol="0" anchor="b">
            <a:normAutofit/>
          </a:bodyPr>
          <a:lstStyle/>
          <a:p>
            <a:pPr algn="ctr" rtl="0"/>
            <a:r>
              <a:rPr lang="en-US" sz="6000" dirty="0">
                <a:latin typeface="+mn-lt"/>
              </a:rPr>
              <a:t>Computer Forensic Evidence Extractor (COFEE)</a:t>
            </a:r>
          </a:p>
        </p:txBody>
      </p:sp>
      <p:pic>
        <p:nvPicPr>
          <p:cNvPr id="5" name="object 5"/>
          <p:cNvPicPr/>
          <p:nvPr/>
        </p:nvPicPr>
        <p:blipFill>
          <a:blip r:embed="rId2" cstate="print"/>
          <a:stretch>
            <a:fillRect/>
          </a:stretch>
        </p:blipFill>
        <p:spPr>
          <a:xfrm>
            <a:off x="14786516" y="0"/>
            <a:ext cx="3496911"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60089" y="2588374"/>
            <a:ext cx="10470272" cy="5016758"/>
          </a:xfrm>
          <a:prstGeom prst="rect">
            <a:avLst/>
          </a:prstGeom>
          <a:noFill/>
        </p:spPr>
        <p:txBody>
          <a:bodyPr wrap="square">
            <a:spAutoFit/>
          </a:bodyPr>
          <a:lstStyle/>
          <a:p>
            <a:pPr marL="457200" indent="-457200" algn="just" fontAlgn="base">
              <a:buFont typeface="Wingdings" pitchFamily="2" charset="2"/>
              <a:buChar char="Ø"/>
            </a:pPr>
            <a:r>
              <a:rPr lang="en-US" sz="3200" dirty="0"/>
              <a:t>COFEE (Computer Online Forensic Evidence Extractor) was developed by Microsoft to extract evidence from Windows systems.</a:t>
            </a:r>
          </a:p>
          <a:p>
            <a:pPr marL="457200" indent="-457200" algn="just" fontAlgn="base">
              <a:buFont typeface="Wingdings" pitchFamily="2" charset="2"/>
              <a:buChar char="Ø"/>
            </a:pPr>
            <a:r>
              <a:rPr lang="en-US" sz="3200" dirty="0"/>
              <a:t>Forensic investigators can perform live analysis by installing COFEE on a pen drive or hard disk.</a:t>
            </a:r>
          </a:p>
          <a:p>
            <a:pPr marL="457200" indent="-457200" algn="just" fontAlgn="base">
              <a:buFont typeface="Wingdings" pitchFamily="2" charset="2"/>
              <a:buChar char="Ø"/>
            </a:pPr>
            <a:r>
              <a:rPr lang="en-US" sz="3200" dirty="0"/>
              <a:t>Microsoft collaborates with Interpol and the National White Collar Crime Center (NW3C) for forensic investigations.</a:t>
            </a:r>
          </a:p>
          <a:p>
            <a:pPr marL="457200" indent="-457200" algn="just" fontAlgn="base">
              <a:buFont typeface="Wingdings" pitchFamily="2" charset="2"/>
              <a:buChar char="Ø"/>
            </a:pPr>
            <a:r>
              <a:rPr lang="en-US" sz="3200" dirty="0"/>
              <a:t> COFEE is exclusively available to law enforcement agencies and is not made available to the general public.</a:t>
            </a:r>
          </a:p>
        </p:txBody>
      </p:sp>
      <p:pic>
        <p:nvPicPr>
          <p:cNvPr id="74754" name="Picture 2" descr="https://lh7-rt.googleusercontent.com/slidesz/AGV_vUcWyQ8NitYAsVRDKtJhlWzLDnUHeSy2pkCAFrT4XNT0GwqBssRoGq8wYh7xWpB8HTdKoBJKOn6-0AC9rOHR16x9CQV5HZLmGBdXin6ilhkHoxAto7J6abCSSU-dv8ZsetKzpmjhxC-kbD7NDtIP2md5yx62Vk1Q1LN6qbOWwY6qkU5Rlq9w=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0941" y="2596999"/>
            <a:ext cx="5737678" cy="4642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9835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488273"/>
            <a:ext cx="17053645" cy="1232048"/>
          </a:xfrm>
          <a:prstGeom prst="rect">
            <a:avLst/>
          </a:prstGeom>
        </p:spPr>
        <p:txBody>
          <a:bodyPr vert="horz" lIns="91440" tIns="45720" rIns="91440" bIns="45720" rtlCol="0" anchor="b">
            <a:normAutofit/>
          </a:bodyPr>
          <a:lstStyle/>
          <a:p>
            <a:pPr algn="ctr" rtl="0"/>
            <a:r>
              <a:rPr lang="en-US" sz="6000" dirty="0">
                <a:latin typeface="+mn-lt"/>
              </a:rPr>
              <a:t>Bulk Extractor</a:t>
            </a:r>
          </a:p>
        </p:txBody>
      </p:sp>
      <p:pic>
        <p:nvPicPr>
          <p:cNvPr id="5" name="object 5"/>
          <p:cNvPicPr/>
          <p:nvPr/>
        </p:nvPicPr>
        <p:blipFill>
          <a:blip r:embed="rId2" cstate="print"/>
          <a:stretch>
            <a:fillRect/>
          </a:stretch>
        </p:blipFill>
        <p:spPr>
          <a:xfrm>
            <a:off x="14786516" y="0"/>
            <a:ext cx="3496911"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60089" y="2588374"/>
            <a:ext cx="10470272" cy="4524315"/>
          </a:xfrm>
          <a:prstGeom prst="rect">
            <a:avLst/>
          </a:prstGeom>
          <a:noFill/>
        </p:spPr>
        <p:txBody>
          <a:bodyPr wrap="square">
            <a:spAutoFit/>
          </a:bodyPr>
          <a:lstStyle/>
          <a:p>
            <a:pPr marL="457200" indent="-457200" fontAlgn="base">
              <a:buFont typeface="Wingdings" pitchFamily="2" charset="2"/>
              <a:buChar char="Ø"/>
            </a:pPr>
            <a:r>
              <a:rPr lang="en-US" sz="3600" dirty="0"/>
              <a:t>A window, Linux and MAC based tool</a:t>
            </a:r>
          </a:p>
          <a:p>
            <a:pPr marL="457200" indent="-457200" fontAlgn="base">
              <a:buFont typeface="Wingdings" pitchFamily="2" charset="2"/>
              <a:buChar char="Ø"/>
            </a:pPr>
            <a:r>
              <a:rPr lang="en-US" sz="3600" dirty="0"/>
              <a:t>It can perform disk imaging</a:t>
            </a:r>
          </a:p>
          <a:p>
            <a:pPr marL="457200" indent="-457200" fontAlgn="base">
              <a:buFont typeface="Wingdings" pitchFamily="2" charset="2"/>
              <a:buChar char="Ø"/>
            </a:pPr>
            <a:r>
              <a:rPr lang="en-US" sz="3600" dirty="0"/>
              <a:t>Can Recover the data</a:t>
            </a:r>
          </a:p>
          <a:p>
            <a:pPr marL="457200" indent="-457200" fontAlgn="base">
              <a:buFont typeface="Wingdings" pitchFamily="2" charset="2"/>
              <a:buChar char="Ø"/>
            </a:pPr>
            <a:r>
              <a:rPr lang="en-US" sz="3600" dirty="0"/>
              <a:t>Data carving is possible</a:t>
            </a:r>
          </a:p>
          <a:p>
            <a:pPr marL="457200" indent="-457200" fontAlgn="base">
              <a:buFont typeface="Wingdings" pitchFamily="2" charset="2"/>
              <a:buChar char="Ø"/>
            </a:pPr>
            <a:r>
              <a:rPr lang="en-US" sz="3600" dirty="0"/>
              <a:t>Password can be recovered</a:t>
            </a:r>
          </a:p>
          <a:p>
            <a:pPr marL="457200" indent="-457200" fontAlgn="base">
              <a:buFont typeface="Wingdings" pitchFamily="2" charset="2"/>
              <a:buChar char="Ø"/>
            </a:pPr>
            <a:r>
              <a:rPr lang="en-US" sz="3600" dirty="0"/>
              <a:t>It can make an analysis on email</a:t>
            </a:r>
          </a:p>
          <a:p>
            <a:pPr marL="457200" indent="-457200" fontAlgn="base">
              <a:buFont typeface="Wingdings" pitchFamily="2" charset="2"/>
              <a:buChar char="Ø"/>
            </a:pPr>
            <a:r>
              <a:rPr lang="en-US" sz="3600" dirty="0"/>
              <a:t>Live analysis on any system can be performed</a:t>
            </a:r>
          </a:p>
          <a:p>
            <a:pPr marL="457200" indent="-457200" fontAlgn="base">
              <a:buFont typeface="Wingdings" pitchFamily="2" charset="2"/>
              <a:buChar char="Ø"/>
            </a:pPr>
            <a:r>
              <a:rPr lang="en-US" sz="3600" dirty="0"/>
              <a:t>And can decrypt the file if it is encrypted</a:t>
            </a:r>
          </a:p>
        </p:txBody>
      </p:sp>
      <p:pic>
        <p:nvPicPr>
          <p:cNvPr id="75778" name="Picture 2" descr="https://lh7-rt.googleusercontent.com/slidesz/AGV_vUftIn9lnAKDj60f_JU2jsqN5aeDmd1dXP_Z_Adt7FSVTKmbwWM5DEOZKf5-f3bbRS4i-D95BPnwi1XaR9uFAT4nBQlNSMRK0BQU6vK-hw8aA2MdAJK9tVtk-_4CksAl86oRRF1S2wZ6HlMfRot_Zo-3DvM3gfefp7o1RZmFiFfexRy1plN72A=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6585" y="2367546"/>
            <a:ext cx="5888386" cy="5551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6542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766658" y="1364951"/>
            <a:ext cx="12242975" cy="1232048"/>
          </a:xfrm>
          <a:prstGeom prst="rect">
            <a:avLst/>
          </a:prstGeom>
        </p:spPr>
        <p:txBody>
          <a:bodyPr vert="horz" lIns="91440" tIns="45720" rIns="91440" bIns="45720" rtlCol="0" anchor="b">
            <a:normAutofit/>
          </a:bodyPr>
          <a:lstStyle/>
          <a:p>
            <a:pPr algn="ctr" rtl="0"/>
            <a:r>
              <a:rPr lang="en-IN" sz="6600" dirty="0">
                <a:latin typeface="+mn-lt"/>
              </a:rPr>
              <a:t>Different Cybercrimes</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2004431" y="8862646"/>
            <a:ext cx="6283569" cy="137910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3560912"/>
            <a:ext cx="17246354" cy="1938992"/>
          </a:xfrm>
          <a:prstGeom prst="rect">
            <a:avLst/>
          </a:prstGeom>
          <a:noFill/>
        </p:spPr>
        <p:txBody>
          <a:bodyPr wrap="square">
            <a:spAutoFit/>
          </a:bodyPr>
          <a:lstStyle/>
          <a:p>
            <a:r>
              <a:rPr lang="en-US" sz="4000" dirty="0"/>
              <a:t/>
            </a:r>
            <a:br>
              <a:rPr lang="en-US" sz="4000" dirty="0"/>
            </a:br>
            <a:r>
              <a:rPr lang="en-US" sz="4000" dirty="0" smtClean="0"/>
              <a:t/>
            </a:r>
            <a:br>
              <a:rPr lang="en-US" sz="4000" dirty="0" smtClean="0"/>
            </a:br>
            <a:endParaRPr lang="en-US" sz="4000" dirty="0"/>
          </a:p>
        </p:txBody>
      </p:sp>
      <p:sp>
        <p:nvSpPr>
          <p:cNvPr id="7" name="Rectangle 1"/>
          <p:cNvSpPr>
            <a:spLocks noChangeArrowheads="1"/>
          </p:cNvSpPr>
          <p:nvPr/>
        </p:nvSpPr>
        <p:spPr bwMode="auto">
          <a:xfrm>
            <a:off x="3886200" y="340360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489295878"/>
              </p:ext>
            </p:extLst>
          </p:nvPr>
        </p:nvGraphicFramePr>
        <p:xfrm>
          <a:off x="2221522" y="2697022"/>
          <a:ext cx="14237677" cy="6145530"/>
        </p:xfrm>
        <a:graphic>
          <a:graphicData uri="http://schemas.openxmlformats.org/drawingml/2006/table">
            <a:tbl>
              <a:tblPr>
                <a:tableStyleId>{0505E3EF-67EA-436B-97B2-0124C06EBD24}</a:tableStyleId>
              </a:tblPr>
              <a:tblGrid>
                <a:gridCol w="3056458"/>
                <a:gridCol w="11181219"/>
              </a:tblGrid>
              <a:tr h="523307">
                <a:tc>
                  <a:txBody>
                    <a:bodyPr/>
                    <a:lstStyle/>
                    <a:p>
                      <a:pPr rtl="0" fontAlgn="t">
                        <a:spcBef>
                          <a:spcPts val="0"/>
                        </a:spcBef>
                        <a:spcAft>
                          <a:spcPts val="0"/>
                        </a:spcAft>
                      </a:pPr>
                      <a:r>
                        <a:rPr lang="en-IN" sz="3600" b="1" u="none" strike="noStrike" dirty="0">
                          <a:effectLst/>
                        </a:rPr>
                        <a:t>Cyber Crime </a:t>
                      </a:r>
                      <a:endParaRPr lang="en-IN" sz="3600" b="1" dirty="0">
                        <a:effectLst/>
                      </a:endParaRPr>
                    </a:p>
                  </a:txBody>
                  <a:tcPr marL="95250" marR="95250" marT="47625" marB="47625"/>
                </a:tc>
                <a:tc>
                  <a:txBody>
                    <a:bodyPr/>
                    <a:lstStyle/>
                    <a:p>
                      <a:pPr rtl="0" fontAlgn="t">
                        <a:spcBef>
                          <a:spcPts val="0"/>
                        </a:spcBef>
                        <a:spcAft>
                          <a:spcPts val="0"/>
                        </a:spcAft>
                      </a:pPr>
                      <a:r>
                        <a:rPr lang="en-IN" sz="3600" b="1" u="none" strike="noStrike" dirty="0">
                          <a:effectLst/>
                        </a:rPr>
                        <a:t>Description</a:t>
                      </a:r>
                      <a:endParaRPr lang="en-IN" sz="3600" b="1" dirty="0">
                        <a:effectLst/>
                      </a:endParaRPr>
                    </a:p>
                  </a:txBody>
                  <a:tcPr marL="95250" marR="95250" marT="47625" marB="47625"/>
                </a:tc>
              </a:tr>
              <a:tr h="2452836">
                <a:tc>
                  <a:txBody>
                    <a:bodyPr/>
                    <a:lstStyle/>
                    <a:p>
                      <a:pPr rtl="0" fontAlgn="t">
                        <a:spcBef>
                          <a:spcPts val="0"/>
                        </a:spcBef>
                        <a:spcAft>
                          <a:spcPts val="0"/>
                        </a:spcAft>
                      </a:pPr>
                      <a:r>
                        <a:rPr lang="en-IN" sz="2800" u="none" strike="noStrike" dirty="0">
                          <a:effectLst/>
                        </a:rPr>
                        <a:t>Cyber Warfare</a:t>
                      </a:r>
                      <a:endParaRPr lang="en-IN" sz="2800" dirty="0">
                        <a:effectLst/>
                      </a:endParaRPr>
                    </a:p>
                  </a:txBody>
                  <a:tcPr marL="95250" marR="95250" marT="47625" marB="47625"/>
                </a:tc>
                <a:tc>
                  <a:txBody>
                    <a:bodyPr/>
                    <a:lstStyle/>
                    <a:p>
                      <a:pPr rtl="0" fontAlgn="base">
                        <a:spcBef>
                          <a:spcPts val="0"/>
                        </a:spcBef>
                        <a:spcAft>
                          <a:spcPts val="0"/>
                        </a:spcAft>
                        <a:buFont typeface="Arial"/>
                        <a:buChar char="•"/>
                      </a:pPr>
                      <a:r>
                        <a:rPr lang="en-US" sz="2800" u="none" strike="noStrike" dirty="0">
                          <a:effectLst/>
                        </a:rPr>
                        <a:t>Involves </a:t>
                      </a:r>
                      <a:r>
                        <a:rPr lang="en-US" sz="2800" u="none" strike="noStrike" dirty="0" err="1">
                          <a:effectLst/>
                        </a:rPr>
                        <a:t>nationstates</a:t>
                      </a:r>
                      <a:r>
                        <a:rPr lang="en-US" sz="2800" u="none" strike="noStrike" dirty="0">
                          <a:effectLst/>
                        </a:rPr>
                        <a:t> using information technology to penetrate another nation’s networks to cause damage or disruption</a:t>
                      </a:r>
                    </a:p>
                    <a:p>
                      <a:pPr rtl="0" fontAlgn="base">
                        <a:spcBef>
                          <a:spcPts val="0"/>
                        </a:spcBef>
                        <a:spcAft>
                          <a:spcPts val="0"/>
                        </a:spcAft>
                        <a:buFont typeface="Arial"/>
                        <a:buChar char="•"/>
                      </a:pPr>
                      <a:r>
                        <a:rPr lang="en-US" sz="2800" u="none" strike="noStrike" dirty="0">
                          <a:effectLst/>
                        </a:rPr>
                        <a:t>fifth domain of warfare</a:t>
                      </a:r>
                    </a:p>
                    <a:p>
                      <a:pPr rtl="0" fontAlgn="base">
                        <a:spcBef>
                          <a:spcPts val="0"/>
                        </a:spcBef>
                        <a:spcAft>
                          <a:spcPts val="0"/>
                        </a:spcAft>
                        <a:buFont typeface="Arial"/>
                        <a:buChar char="•"/>
                      </a:pPr>
                      <a:r>
                        <a:rPr lang="en-US" sz="2800" u="none" strike="noStrike" dirty="0">
                          <a:effectLst/>
                        </a:rPr>
                        <a:t>intrude networks for the purpose of compromising valuable data, degrading communications, impairing infrastructural services such as transportation and medical services, or interrupting commerce</a:t>
                      </a:r>
                      <a:endParaRPr lang="en-US" sz="2800" b="0" i="0" u="none" strike="noStrike" dirty="0">
                        <a:solidFill>
                          <a:srgbClr val="000000"/>
                        </a:solidFill>
                        <a:effectLst/>
                        <a:latin typeface="Arial"/>
                      </a:endParaRPr>
                    </a:p>
                  </a:txBody>
                  <a:tcPr marL="95250" marR="95250" marT="47625" marB="47625"/>
                </a:tc>
              </a:tr>
              <a:tr h="900681">
                <a:tc>
                  <a:txBody>
                    <a:bodyPr/>
                    <a:lstStyle/>
                    <a:p>
                      <a:pPr rtl="0" fontAlgn="t">
                        <a:spcBef>
                          <a:spcPts val="0"/>
                        </a:spcBef>
                        <a:spcAft>
                          <a:spcPts val="0"/>
                        </a:spcAft>
                      </a:pPr>
                      <a:r>
                        <a:rPr lang="en-IN" sz="2800" u="none" strike="noStrike">
                          <a:effectLst/>
                        </a:rPr>
                        <a:t>Cyber terrorism</a:t>
                      </a:r>
                      <a:endParaRPr lang="en-IN" sz="2800">
                        <a:effectLst/>
                      </a:endParaRPr>
                    </a:p>
                  </a:txBody>
                  <a:tcPr marL="95250" marR="95250" marT="47625" marB="47625"/>
                </a:tc>
                <a:tc>
                  <a:txBody>
                    <a:bodyPr/>
                    <a:lstStyle/>
                    <a:p>
                      <a:pPr rtl="0" fontAlgn="t">
                        <a:spcBef>
                          <a:spcPts val="0"/>
                        </a:spcBef>
                        <a:spcAft>
                          <a:spcPts val="0"/>
                        </a:spcAft>
                      </a:pPr>
                      <a:r>
                        <a:rPr lang="en-US" sz="2800" u="none" strike="noStrike" dirty="0">
                          <a:effectLst/>
                        </a:rPr>
                        <a:t>Disruptive use of information technology by terrorist groups to further their ideological or political agenda</a:t>
                      </a:r>
                      <a:endParaRPr lang="en-US" sz="2800" dirty="0">
                        <a:effectLst/>
                      </a:endParaRPr>
                    </a:p>
                  </a:txBody>
                  <a:tcPr marL="95250" marR="95250" marT="47625" marB="47625"/>
                </a:tc>
              </a:tr>
              <a:tr h="907066">
                <a:tc>
                  <a:txBody>
                    <a:bodyPr/>
                    <a:lstStyle/>
                    <a:p>
                      <a:pPr rtl="0" fontAlgn="t">
                        <a:spcBef>
                          <a:spcPts val="0"/>
                        </a:spcBef>
                        <a:spcAft>
                          <a:spcPts val="0"/>
                        </a:spcAft>
                      </a:pPr>
                      <a:r>
                        <a:rPr lang="en-IN" sz="2800" u="none" strike="noStrike">
                          <a:effectLst/>
                        </a:rPr>
                        <a:t>Cybersquatting</a:t>
                      </a:r>
                      <a:endParaRPr lang="en-IN" sz="2800">
                        <a:effectLst/>
                      </a:endParaRPr>
                    </a:p>
                  </a:txBody>
                  <a:tcPr marL="95250" marR="95250" marT="47625" marB="47625"/>
                </a:tc>
                <a:tc>
                  <a:txBody>
                    <a:bodyPr/>
                    <a:lstStyle/>
                    <a:p>
                      <a:pPr rtl="0" fontAlgn="t">
                        <a:spcBef>
                          <a:spcPts val="0"/>
                        </a:spcBef>
                        <a:spcAft>
                          <a:spcPts val="0"/>
                        </a:spcAft>
                      </a:pPr>
                      <a:r>
                        <a:rPr lang="en-US" sz="2800" u="none" strike="noStrike" dirty="0">
                          <a:effectLst/>
                        </a:rPr>
                        <a:t>Act of registering, trafficking in, or using a domain name with intent to profit from the goodwill of a trademark belonging to someone else</a:t>
                      </a:r>
                      <a:endParaRPr lang="en-US" sz="2800" dirty="0">
                        <a:effectLst/>
                      </a:endParaRPr>
                    </a:p>
                  </a:txBody>
                  <a:tcPr marL="95250" marR="95250" marT="47625" marB="47625"/>
                </a:tc>
              </a:tr>
              <a:tr h="907066">
                <a:tc>
                  <a:txBody>
                    <a:bodyPr/>
                    <a:lstStyle/>
                    <a:p>
                      <a:pPr rtl="0" fontAlgn="t">
                        <a:spcBef>
                          <a:spcPts val="0"/>
                        </a:spcBef>
                        <a:spcAft>
                          <a:spcPts val="0"/>
                        </a:spcAft>
                      </a:pPr>
                      <a:r>
                        <a:rPr lang="en-IN" sz="2800" u="none" strike="noStrike">
                          <a:effectLst/>
                        </a:rPr>
                        <a:t>Espionage</a:t>
                      </a:r>
                      <a:endParaRPr lang="en-IN" sz="2800">
                        <a:effectLst/>
                      </a:endParaRPr>
                    </a:p>
                  </a:txBody>
                  <a:tcPr marL="95250" marR="95250" marT="47625" marB="47625"/>
                </a:tc>
                <a:tc>
                  <a:txBody>
                    <a:bodyPr/>
                    <a:lstStyle/>
                    <a:p>
                      <a:pPr rtl="0" fontAlgn="t">
                        <a:spcBef>
                          <a:spcPts val="0"/>
                        </a:spcBef>
                        <a:spcAft>
                          <a:spcPts val="0"/>
                        </a:spcAft>
                      </a:pPr>
                      <a:r>
                        <a:rPr lang="en-US" sz="2800" u="none" strike="noStrike" dirty="0">
                          <a:effectLst/>
                        </a:rPr>
                        <a:t>Act or practice of obtaining data and information without the </a:t>
                      </a:r>
                      <a:r>
                        <a:rPr lang="en-US" sz="2800" u="none" strike="noStrike" dirty="0" smtClean="0">
                          <a:effectLst/>
                        </a:rPr>
                        <a:t>permission and </a:t>
                      </a:r>
                      <a:r>
                        <a:rPr lang="en-US" sz="2800" u="none" strike="noStrike" dirty="0">
                          <a:effectLst/>
                        </a:rPr>
                        <a:t>knowledge of the owner</a:t>
                      </a:r>
                      <a:endParaRPr lang="en-US" sz="2800" dirty="0">
                        <a:effectLst/>
                      </a:endParaRPr>
                    </a:p>
                  </a:txBody>
                  <a:tcPr marL="95250" marR="95250" marT="47625" marB="47625"/>
                </a:tc>
              </a:tr>
            </a:tbl>
          </a:graphicData>
        </a:graphic>
      </p:graphicFrame>
      <p:sp>
        <p:nvSpPr>
          <p:cNvPr id="9" name="Rectangle 1"/>
          <p:cNvSpPr>
            <a:spLocks noChangeArrowheads="1"/>
          </p:cNvSpPr>
          <p:nvPr/>
        </p:nvSpPr>
        <p:spPr bwMode="auto">
          <a:xfrm>
            <a:off x="3886200" y="35401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9084477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488273"/>
            <a:ext cx="17053645" cy="1232048"/>
          </a:xfrm>
          <a:prstGeom prst="rect">
            <a:avLst/>
          </a:prstGeom>
        </p:spPr>
        <p:txBody>
          <a:bodyPr vert="horz" lIns="91440" tIns="45720" rIns="91440" bIns="45720" rtlCol="0" anchor="b">
            <a:normAutofit/>
          </a:bodyPr>
          <a:lstStyle/>
          <a:p>
            <a:pPr algn="ctr" rtl="0"/>
            <a:r>
              <a:rPr lang="en-US" sz="6000" dirty="0" err="1">
                <a:latin typeface="+mn-lt"/>
              </a:rPr>
              <a:t>Cellebrite</a:t>
            </a:r>
            <a:r>
              <a:rPr lang="en-US" sz="6000" dirty="0">
                <a:latin typeface="+mn-lt"/>
              </a:rPr>
              <a:t> UFED</a:t>
            </a:r>
          </a:p>
        </p:txBody>
      </p:sp>
      <p:pic>
        <p:nvPicPr>
          <p:cNvPr id="5" name="object 5"/>
          <p:cNvPicPr/>
          <p:nvPr/>
        </p:nvPicPr>
        <p:blipFill>
          <a:blip r:embed="rId2" cstate="print"/>
          <a:stretch>
            <a:fillRect/>
          </a:stretch>
        </p:blipFill>
        <p:spPr>
          <a:xfrm>
            <a:off x="14786516" y="0"/>
            <a:ext cx="3496911"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60089" y="2588374"/>
            <a:ext cx="10470272" cy="6740307"/>
          </a:xfrm>
          <a:prstGeom prst="rect">
            <a:avLst/>
          </a:prstGeom>
          <a:noFill/>
        </p:spPr>
        <p:txBody>
          <a:bodyPr wrap="square">
            <a:spAutoFit/>
          </a:bodyPr>
          <a:lstStyle/>
          <a:p>
            <a:pPr marL="571500" indent="-571500" algn="just" fontAlgn="base">
              <a:buFont typeface="Wingdings" pitchFamily="2" charset="2"/>
              <a:buChar char="Ø"/>
            </a:pPr>
            <a:r>
              <a:rPr lang="en-US" sz="3600" dirty="0"/>
              <a:t>Extract device keys which can be used to decrypt raw disk images, as well as keychain items</a:t>
            </a:r>
          </a:p>
          <a:p>
            <a:pPr marL="571500" indent="-571500" algn="just" fontAlgn="base">
              <a:buFont typeface="Wingdings" pitchFamily="2" charset="2"/>
              <a:buChar char="Ø"/>
            </a:pPr>
            <a:r>
              <a:rPr lang="en-US" sz="3600" dirty="0"/>
              <a:t>Revealing device passwords, although this is not available for all locked devices</a:t>
            </a:r>
          </a:p>
          <a:p>
            <a:pPr marL="571500" indent="-571500" algn="just" fontAlgn="base">
              <a:buFont typeface="Wingdings" pitchFamily="2" charset="2"/>
              <a:buChar char="Ø"/>
            </a:pPr>
            <a:r>
              <a:rPr lang="en-US" sz="3600" dirty="0"/>
              <a:t>Passcode recovery attacks</a:t>
            </a:r>
          </a:p>
          <a:p>
            <a:pPr marL="571500" indent="-571500" algn="just" fontAlgn="base">
              <a:buFont typeface="Wingdings" pitchFamily="2" charset="2"/>
              <a:buChar char="Ø"/>
            </a:pPr>
            <a:r>
              <a:rPr lang="en-US" sz="3600" dirty="0"/>
              <a:t>Analysis and decoding of application data</a:t>
            </a:r>
          </a:p>
          <a:p>
            <a:pPr marL="571500" indent="-571500" algn="just" fontAlgn="base">
              <a:buFont typeface="Wingdings" pitchFamily="2" charset="2"/>
              <a:buChar char="Ø"/>
            </a:pPr>
            <a:r>
              <a:rPr lang="en-US" sz="3600" dirty="0"/>
              <a:t>Generating reports in various formats such as PDF and HTML</a:t>
            </a:r>
          </a:p>
          <a:p>
            <a:pPr marL="571500" indent="-571500" algn="just" fontAlgn="base">
              <a:buFont typeface="Wingdings" pitchFamily="2" charset="2"/>
              <a:buChar char="Ø"/>
            </a:pPr>
            <a:r>
              <a:rPr lang="en-US" sz="3600" dirty="0"/>
              <a:t>Dump the raw file system for </a:t>
            </a:r>
            <a:r>
              <a:rPr lang="en-US" sz="3600" dirty="0" smtClean="0"/>
              <a:t>analyzing </a:t>
            </a:r>
            <a:r>
              <a:rPr lang="en-US" sz="3600" dirty="0"/>
              <a:t>it in other applications</a:t>
            </a:r>
          </a:p>
          <a:p>
            <a:pPr marL="571500" indent="-571500" algn="just" fontAlgn="base">
              <a:buFont typeface="Wingdings" pitchFamily="2" charset="2"/>
              <a:buChar char="Ø"/>
            </a:pPr>
            <a:r>
              <a:rPr lang="en-US" sz="3600" dirty="0"/>
              <a:t>Supported by a management suite that keeps a strict activity log and audit trail.</a:t>
            </a:r>
          </a:p>
        </p:txBody>
      </p:sp>
      <p:pic>
        <p:nvPicPr>
          <p:cNvPr id="76802" name="Picture 2" descr="https://lh7-rt.googleusercontent.com/slidesz/AGV_vUepr5Sa2isk0Eqq9OXc1n7PJUXtPJS1zKMXgV3mAcS_gfPWR3Y4FVqtt-_X_PorsIeDBTySji75r4OJJmiVH-LAazD9TG25f1QJjChnwiCEbh6Glwt70_jFgwkQ8fCMfpS4xiVoy5aveM7pAB-vQGZYvlYpupWfHjrFIoYSnmIv0UXFc9Bn=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32095" y="3618998"/>
            <a:ext cx="5708841" cy="3731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91302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0"/>
            <a:ext cx="17053645" cy="1232048"/>
          </a:xfrm>
          <a:prstGeom prst="rect">
            <a:avLst/>
          </a:prstGeom>
        </p:spPr>
        <p:txBody>
          <a:bodyPr vert="horz" lIns="91440" tIns="45720" rIns="91440" bIns="45720" rtlCol="0" anchor="b">
            <a:normAutofit/>
          </a:bodyPr>
          <a:lstStyle/>
          <a:p>
            <a:pPr algn="ctr" rtl="0"/>
            <a:r>
              <a:rPr lang="en-US" sz="6000" dirty="0" err="1">
                <a:latin typeface="+mn-lt"/>
              </a:rPr>
              <a:t>Cellebrite</a:t>
            </a:r>
            <a:r>
              <a:rPr lang="en-US" sz="6000" dirty="0">
                <a:latin typeface="+mn-lt"/>
              </a:rPr>
              <a:t> Physical </a:t>
            </a:r>
            <a:r>
              <a:rPr lang="en-US" sz="6000" dirty="0" err="1">
                <a:latin typeface="+mn-lt"/>
              </a:rPr>
              <a:t>Analyser</a:t>
            </a:r>
            <a:endParaRPr lang="en-US" sz="6000" dirty="0">
              <a:latin typeface="+mn-lt"/>
            </a:endParaRPr>
          </a:p>
        </p:txBody>
      </p:sp>
      <p:pic>
        <p:nvPicPr>
          <p:cNvPr id="5" name="object 5"/>
          <p:cNvPicPr/>
          <p:nvPr/>
        </p:nvPicPr>
        <p:blipFill>
          <a:blip r:embed="rId2" cstate="print"/>
          <a:stretch>
            <a:fillRect/>
          </a:stretch>
        </p:blipFill>
        <p:spPr>
          <a:xfrm>
            <a:off x="14786516" y="0"/>
            <a:ext cx="3496911"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71963" y="1330702"/>
            <a:ext cx="10470272" cy="8956298"/>
          </a:xfrm>
          <a:prstGeom prst="rect">
            <a:avLst/>
          </a:prstGeom>
          <a:noFill/>
        </p:spPr>
        <p:txBody>
          <a:bodyPr wrap="square">
            <a:spAutoFit/>
          </a:bodyPr>
          <a:lstStyle/>
          <a:p>
            <a:pPr marL="457200" indent="-457200" algn="just" fontAlgn="base">
              <a:buFont typeface="Wingdings" pitchFamily="2" charset="2"/>
              <a:buChar char="Ø"/>
            </a:pPr>
            <a:r>
              <a:rPr lang="en-US" sz="3200" dirty="0"/>
              <a:t>It supports physical and advanced logical acquisition (</a:t>
            </a:r>
            <a:r>
              <a:rPr lang="en-US" sz="3200" dirty="0" smtClean="0"/>
              <a:t>file system </a:t>
            </a:r>
            <a:r>
              <a:rPr lang="en-US" sz="3200" dirty="0"/>
              <a:t>acquisition)</a:t>
            </a:r>
          </a:p>
          <a:p>
            <a:pPr marL="457200" indent="-457200" algn="just" fontAlgn="base">
              <a:buFont typeface="Wingdings" pitchFamily="2" charset="2"/>
              <a:buChar char="Ø"/>
            </a:pPr>
            <a:r>
              <a:rPr lang="en-US" sz="3200" dirty="0"/>
              <a:t>It extracts device keys required to decrypt raw disk images as well as keychain items</a:t>
            </a:r>
          </a:p>
          <a:p>
            <a:pPr marL="457200" indent="-457200" algn="just" fontAlgn="base">
              <a:buFont typeface="Wingdings" pitchFamily="2" charset="2"/>
              <a:buChar char="Ø"/>
            </a:pPr>
            <a:r>
              <a:rPr lang="en-US" sz="3200" dirty="0"/>
              <a:t>It decrypts raw disk images and keychain items</a:t>
            </a:r>
          </a:p>
          <a:p>
            <a:pPr marL="457200" indent="-457200" algn="just" fontAlgn="base">
              <a:buFont typeface="Wingdings" pitchFamily="2" charset="2"/>
              <a:buChar char="Ø"/>
            </a:pPr>
            <a:r>
              <a:rPr lang="en-US" sz="3200" dirty="0"/>
              <a:t>It reveals device passwords (not available for all locked devices)</a:t>
            </a:r>
          </a:p>
          <a:p>
            <a:pPr marL="457200" indent="-457200" algn="just" fontAlgn="base">
              <a:buFont typeface="Wingdings" pitchFamily="2" charset="2"/>
              <a:buChar char="Ø"/>
            </a:pPr>
            <a:r>
              <a:rPr lang="en-US" sz="3200" dirty="0"/>
              <a:t>It allows the examiner to open an encrypted raw disk image file with a known</a:t>
            </a:r>
          </a:p>
          <a:p>
            <a:pPr marL="457200" indent="-457200" algn="just" fontAlgn="base">
              <a:buFont typeface="Wingdings" pitchFamily="2" charset="2"/>
              <a:buChar char="Ø"/>
            </a:pPr>
            <a:r>
              <a:rPr lang="en-US" sz="3200" dirty="0"/>
              <a:t>password</a:t>
            </a:r>
          </a:p>
          <a:p>
            <a:pPr marL="457200" indent="-457200" algn="just" fontAlgn="base">
              <a:buFont typeface="Wingdings" pitchFamily="2" charset="2"/>
              <a:buChar char="Ø"/>
            </a:pPr>
            <a:r>
              <a:rPr lang="en-US" sz="3200" dirty="0"/>
              <a:t>It supports passcode recovery attacks</a:t>
            </a:r>
          </a:p>
          <a:p>
            <a:pPr marL="457200" indent="-457200" algn="just" fontAlgn="base">
              <a:buFont typeface="Wingdings" pitchFamily="2" charset="2"/>
              <a:buChar char="Ø"/>
            </a:pPr>
            <a:r>
              <a:rPr lang="en-US" sz="3200" dirty="0"/>
              <a:t>It supports advanced analysis and decoding of extracted application data</a:t>
            </a:r>
          </a:p>
          <a:p>
            <a:pPr marL="457200" indent="-457200" algn="just" fontAlgn="base">
              <a:buFont typeface="Wingdings" pitchFamily="2" charset="2"/>
              <a:buChar char="Ø"/>
            </a:pPr>
            <a:r>
              <a:rPr lang="en-US" sz="3200" dirty="0"/>
              <a:t>The platform provides access to physical and logical data extracted in the same</a:t>
            </a:r>
          </a:p>
          <a:p>
            <a:pPr marL="457200" indent="-457200" algn="just" fontAlgn="base">
              <a:buFont typeface="Wingdings" pitchFamily="2" charset="2"/>
              <a:buChar char="Ø"/>
            </a:pPr>
            <a:r>
              <a:rPr lang="en-US" sz="3200" dirty="0"/>
              <a:t>user interface, making analysis easier</a:t>
            </a:r>
          </a:p>
          <a:p>
            <a:pPr marL="457200" indent="-457200" algn="just" fontAlgn="base">
              <a:buFont typeface="Wingdings" pitchFamily="2" charset="2"/>
              <a:buChar char="Ø"/>
            </a:pPr>
            <a:r>
              <a:rPr lang="en-US" sz="3200" dirty="0"/>
              <a:t>It reports generation in several popular</a:t>
            </a:r>
          </a:p>
          <a:p>
            <a:pPr marL="457200" indent="-457200" algn="just" fontAlgn="base">
              <a:buFont typeface="Wingdings" pitchFamily="2" charset="2"/>
              <a:buChar char="Ø"/>
            </a:pPr>
            <a:r>
              <a:rPr lang="en-US" sz="3200" dirty="0"/>
              <a:t>Advanced Capabilities for </a:t>
            </a:r>
            <a:r>
              <a:rPr lang="en-US" sz="3200" dirty="0" err="1"/>
              <a:t>ios</a:t>
            </a:r>
            <a:r>
              <a:rPr lang="en-US" sz="3200" dirty="0"/>
              <a:t>/ Blackberry/Android/ GPS</a:t>
            </a:r>
          </a:p>
        </p:txBody>
      </p:sp>
      <p:pic>
        <p:nvPicPr>
          <p:cNvPr id="77826" name="Picture 2" descr="https://lh7-rt.googleusercontent.com/slidesz/AGV_vUfRskdASByhEwvi2v_stAN2Xw9nc8JVhnturvnhIZcujlVqL29F7iI_ZKb71qYLlfd6ouIgXlTgxUdigUzcgH-vPyiw4Fju592spmdvjuvBn6-GCxZGMksL_Tpd3ue-ApmPFrRAZfimpLLupgcWxkyv61lCBaaomraRBFAGqaOcAk0MfsVXug=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4647" y="3583871"/>
            <a:ext cx="5563737" cy="3119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9736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0"/>
            <a:ext cx="17053645" cy="1232048"/>
          </a:xfrm>
          <a:prstGeom prst="rect">
            <a:avLst/>
          </a:prstGeom>
        </p:spPr>
        <p:txBody>
          <a:bodyPr vert="horz" lIns="91440" tIns="45720" rIns="91440" bIns="45720" rtlCol="0" anchor="b">
            <a:normAutofit/>
          </a:bodyPr>
          <a:lstStyle/>
          <a:p>
            <a:pPr algn="ctr" rtl="0"/>
            <a:r>
              <a:rPr lang="en-US" sz="6000" dirty="0">
                <a:latin typeface="+mn-lt"/>
              </a:rPr>
              <a:t>Magnet </a:t>
            </a:r>
            <a:r>
              <a:rPr lang="en-US" sz="6000" dirty="0" err="1" smtClean="0">
                <a:latin typeface="+mn-lt"/>
              </a:rPr>
              <a:t>Forencis</a:t>
            </a:r>
            <a:r>
              <a:rPr lang="en-US" sz="6000" dirty="0" smtClean="0">
                <a:latin typeface="+mn-lt"/>
              </a:rPr>
              <a:t> </a:t>
            </a:r>
            <a:r>
              <a:rPr lang="en-US" sz="6000" dirty="0">
                <a:latin typeface="+mn-lt"/>
              </a:rPr>
              <a:t>for Federal Agencies</a:t>
            </a:r>
          </a:p>
        </p:txBody>
      </p:sp>
      <p:pic>
        <p:nvPicPr>
          <p:cNvPr id="5" name="object 5"/>
          <p:cNvPicPr/>
          <p:nvPr/>
        </p:nvPicPr>
        <p:blipFill>
          <a:blip r:embed="rId2" cstate="print"/>
          <a:stretch>
            <a:fillRect/>
          </a:stretch>
        </p:blipFill>
        <p:spPr>
          <a:xfrm>
            <a:off x="14786516" y="0"/>
            <a:ext cx="3496911"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71963" y="2653382"/>
            <a:ext cx="10470272" cy="6740307"/>
          </a:xfrm>
          <a:prstGeom prst="rect">
            <a:avLst/>
          </a:prstGeom>
          <a:noFill/>
        </p:spPr>
        <p:txBody>
          <a:bodyPr wrap="square">
            <a:spAutoFit/>
          </a:bodyPr>
          <a:lstStyle/>
          <a:p>
            <a:pPr marL="457200" indent="-457200" algn="just" fontAlgn="base">
              <a:buFont typeface="Wingdings" pitchFamily="2" charset="2"/>
              <a:buChar char="Ø"/>
            </a:pPr>
            <a:r>
              <a:rPr lang="en-US" sz="3600" dirty="0"/>
              <a:t>Magnet AXIOM is a digital investigation platform that allows examiners to acquire, analyze, and share forensic data.</a:t>
            </a:r>
          </a:p>
          <a:p>
            <a:pPr marL="457200" indent="-457200" algn="just" fontAlgn="base">
              <a:buFont typeface="Wingdings" pitchFamily="2" charset="2"/>
              <a:buChar char="Ø"/>
            </a:pPr>
            <a:r>
              <a:rPr lang="en-US" sz="3600" dirty="0"/>
              <a:t>It offers an </a:t>
            </a:r>
            <a:r>
              <a:rPr lang="en-US" sz="3600" dirty="0" smtClean="0"/>
              <a:t>artifacts first </a:t>
            </a:r>
            <a:r>
              <a:rPr lang="en-US" sz="3600" dirty="0"/>
              <a:t>approach and </a:t>
            </a:r>
            <a:r>
              <a:rPr lang="en-US" sz="3600" dirty="0" smtClean="0"/>
              <a:t>built-in </a:t>
            </a:r>
            <a:r>
              <a:rPr lang="en-US" sz="3600" dirty="0"/>
              <a:t>remote collection for corporate </a:t>
            </a:r>
            <a:r>
              <a:rPr lang="en-US" sz="3600" dirty="0" smtClean="0"/>
              <a:t>cyber security </a:t>
            </a:r>
            <a:r>
              <a:rPr lang="en-US" sz="3600" dirty="0"/>
              <a:t>investigations.</a:t>
            </a:r>
          </a:p>
          <a:p>
            <a:pPr marL="457200" indent="-457200" algn="just" fontAlgn="base">
              <a:buFont typeface="Wingdings" pitchFamily="2" charset="2"/>
              <a:buChar char="Ø"/>
            </a:pPr>
            <a:r>
              <a:rPr lang="en-US" sz="3600" dirty="0"/>
              <a:t>Magnet AXIOM Cyber helps organizations quickly understand security events to investigate them efficiently.</a:t>
            </a:r>
          </a:p>
          <a:p>
            <a:pPr marL="457200" indent="-457200" algn="just" fontAlgn="base">
              <a:buFont typeface="Wingdings" pitchFamily="2" charset="2"/>
              <a:buChar char="Ø"/>
            </a:pPr>
            <a:r>
              <a:rPr lang="en-US" sz="3600" dirty="0"/>
              <a:t>It is the evolution of Magnet IEF, providing enhanced capabilities and features for digital forensic investigations.</a:t>
            </a:r>
            <a:endParaRPr lang="en-US" sz="3200" dirty="0"/>
          </a:p>
        </p:txBody>
      </p:sp>
      <p:pic>
        <p:nvPicPr>
          <p:cNvPr id="78850" name="Picture 2" descr="https://lh7-rt.googleusercontent.com/slidesz/AGV_vUdwyDqoElCEYe6pSZCcoq1aYiVxRjedYlGBeZUZWHBuEvOa0jtE2tNrZcPJc9i1o2DfxCnPGMQP6Bo8-WaLZs3AuKg5b_PpeuycGd55nhRYtIg1jbR28MV3MGlPE8Q33gHW89trw4LyGgPz_pdsUykwRkYBjCLdHZ60KDqZzASGLIV4xN2r=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54106" y="3381024"/>
            <a:ext cx="5950077" cy="3493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83981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488273"/>
            <a:ext cx="17053645" cy="1232048"/>
          </a:xfrm>
          <a:prstGeom prst="rect">
            <a:avLst/>
          </a:prstGeom>
        </p:spPr>
        <p:txBody>
          <a:bodyPr vert="horz" lIns="91440" tIns="45720" rIns="91440" bIns="45720" rtlCol="0" anchor="b">
            <a:normAutofit/>
          </a:bodyPr>
          <a:lstStyle/>
          <a:p>
            <a:pPr algn="ctr" rtl="0"/>
            <a:r>
              <a:rPr lang="en-US" sz="6000" dirty="0" smtClean="0">
                <a:latin typeface="+mn-lt"/>
              </a:rPr>
              <a:t>Open Source </a:t>
            </a:r>
            <a:r>
              <a:rPr lang="en-US" sz="6000" dirty="0">
                <a:latin typeface="+mn-lt"/>
              </a:rPr>
              <a:t>Intelligence(OSINT) Tools</a:t>
            </a:r>
          </a:p>
        </p:txBody>
      </p:sp>
      <p:pic>
        <p:nvPicPr>
          <p:cNvPr id="5" name="object 5"/>
          <p:cNvPicPr/>
          <p:nvPr/>
        </p:nvPicPr>
        <p:blipFill>
          <a:blip r:embed="rId2" cstate="print"/>
          <a:stretch>
            <a:fillRect/>
          </a:stretch>
        </p:blipFill>
        <p:spPr>
          <a:xfrm>
            <a:off x="14786516" y="0"/>
            <a:ext cx="3496911"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071963" y="2653382"/>
            <a:ext cx="15721774" cy="5632311"/>
          </a:xfrm>
          <a:prstGeom prst="rect">
            <a:avLst/>
          </a:prstGeom>
          <a:noFill/>
        </p:spPr>
        <p:txBody>
          <a:bodyPr wrap="square">
            <a:spAutoFit/>
          </a:bodyPr>
          <a:lstStyle/>
          <a:p>
            <a:pPr marL="571500" indent="-571500" algn="just" fontAlgn="base">
              <a:buFont typeface="Wingdings" pitchFamily="2" charset="2"/>
              <a:buChar char="Ø"/>
            </a:pPr>
            <a:r>
              <a:rPr lang="en-US" sz="3600" dirty="0" smtClean="0"/>
              <a:t>Open Source </a:t>
            </a:r>
            <a:r>
              <a:rPr lang="en-US" sz="3600" dirty="0"/>
              <a:t>Intelligence (OSINT) involves systematically collecting and analyzing information from publicly accessible sources.</a:t>
            </a:r>
          </a:p>
          <a:p>
            <a:pPr marL="571500" indent="-571500" algn="just" fontAlgn="base">
              <a:buFont typeface="Wingdings" pitchFamily="2" charset="2"/>
              <a:buChar char="Ø"/>
            </a:pPr>
            <a:r>
              <a:rPr lang="en-US" sz="3600" dirty="0"/>
              <a:t>OSINT tools enable investigators to gather data from websites, social media, public records, and other sources.</a:t>
            </a:r>
          </a:p>
          <a:p>
            <a:pPr marL="571500" indent="-571500" algn="just" fontAlgn="base">
              <a:buFont typeface="Wingdings" pitchFamily="2" charset="2"/>
              <a:buChar char="Ø"/>
            </a:pPr>
            <a:r>
              <a:rPr lang="en-US" sz="3600" dirty="0"/>
              <a:t>OSINT enriches traditional digital forensics by providing context and depth to investigations.</a:t>
            </a:r>
          </a:p>
          <a:p>
            <a:pPr marL="571500" indent="-571500" algn="just" fontAlgn="base">
              <a:buFont typeface="Wingdings" pitchFamily="2" charset="2"/>
              <a:buChar char="Ø"/>
            </a:pPr>
            <a:r>
              <a:rPr lang="en-US" sz="3600" dirty="0"/>
              <a:t>In cyber forensics, OSINT tools extend data collection beyond local devices, gathering information on individuals, organizations, and events.</a:t>
            </a:r>
          </a:p>
          <a:p>
            <a:pPr marL="571500" indent="-571500" algn="just" fontAlgn="base">
              <a:buFont typeface="Wingdings" pitchFamily="2" charset="2"/>
              <a:buChar char="Ø"/>
            </a:pPr>
            <a:r>
              <a:rPr lang="en-US" sz="3600" dirty="0"/>
              <a:t>OSINT insights help establish timelines, identify suspects, and corroborate digital evidence, enhancing the investigative process.</a:t>
            </a:r>
          </a:p>
        </p:txBody>
      </p:sp>
    </p:spTree>
    <p:extLst>
      <p:ext uri="{BB962C8B-B14F-4D97-AF65-F5344CB8AC3E}">
        <p14:creationId xmlns:p14="http://schemas.microsoft.com/office/powerpoint/2010/main" val="293269285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488273"/>
            <a:ext cx="17053645" cy="1232048"/>
          </a:xfrm>
          <a:prstGeom prst="rect">
            <a:avLst/>
          </a:prstGeom>
        </p:spPr>
        <p:txBody>
          <a:bodyPr vert="horz" lIns="91440" tIns="45720" rIns="91440" bIns="45720" rtlCol="0" anchor="b">
            <a:normAutofit/>
          </a:bodyPr>
          <a:lstStyle/>
          <a:p>
            <a:pPr algn="ctr" rtl="0"/>
            <a:r>
              <a:rPr lang="en-US" sz="6000" dirty="0">
                <a:latin typeface="+mn-lt"/>
              </a:rPr>
              <a:t>Benefits of OSINT Training</a:t>
            </a:r>
          </a:p>
        </p:txBody>
      </p:sp>
      <p:pic>
        <p:nvPicPr>
          <p:cNvPr id="5" name="object 5"/>
          <p:cNvPicPr/>
          <p:nvPr/>
        </p:nvPicPr>
        <p:blipFill>
          <a:blip r:embed="rId2" cstate="print"/>
          <a:stretch>
            <a:fillRect/>
          </a:stretch>
        </p:blipFill>
        <p:spPr>
          <a:xfrm>
            <a:off x="14786516" y="0"/>
            <a:ext cx="3496911"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118014" y="2073519"/>
            <a:ext cx="15721774" cy="8402300"/>
          </a:xfrm>
          <a:prstGeom prst="rect">
            <a:avLst/>
          </a:prstGeom>
          <a:noFill/>
        </p:spPr>
        <p:txBody>
          <a:bodyPr wrap="square">
            <a:spAutoFit/>
          </a:bodyPr>
          <a:lstStyle/>
          <a:p>
            <a:pPr algn="just"/>
            <a:r>
              <a:rPr lang="en-US" sz="3600" dirty="0"/>
              <a:t>Development of Practical Skills: OSINT training is synonymous with </a:t>
            </a:r>
            <a:r>
              <a:rPr lang="en-US" sz="3600" dirty="0" err="1"/>
              <a:t>handson</a:t>
            </a:r>
            <a:r>
              <a:rPr lang="en-US" sz="3600" dirty="0"/>
              <a:t> experience, fostering the development of practical proficiencies encompassing data collection, analysis, and visualization</a:t>
            </a:r>
            <a:r>
              <a:rPr lang="en-US" sz="3600" dirty="0" smtClean="0"/>
              <a:t>.</a:t>
            </a:r>
          </a:p>
          <a:p>
            <a:pPr algn="just"/>
            <a:r>
              <a:rPr lang="en-US" sz="3600" dirty="0" smtClean="0"/>
              <a:t/>
            </a:r>
            <a:br>
              <a:rPr lang="en-US" sz="3600" dirty="0" smtClean="0"/>
            </a:br>
            <a:r>
              <a:rPr lang="en-US" sz="3600" dirty="0" smtClean="0"/>
              <a:t>Contextual Comprehension: OSINT tools broaden the context surrounding digital evidence, enabling investigators to fathom the larger narrative encompassing a case.</a:t>
            </a:r>
          </a:p>
          <a:p>
            <a:pPr algn="just"/>
            <a:r>
              <a:rPr lang="en-US" sz="3600" dirty="0"/>
              <a:t/>
            </a:r>
            <a:br>
              <a:rPr lang="en-US" sz="3600" dirty="0"/>
            </a:br>
            <a:r>
              <a:rPr lang="en-US" sz="3600" dirty="0" smtClean="0"/>
              <a:t>Real World </a:t>
            </a:r>
            <a:r>
              <a:rPr lang="en-US" sz="3600" dirty="0"/>
              <a:t>Relevance: The practical deployment of OSINT tools mirrors </a:t>
            </a:r>
            <a:r>
              <a:rPr lang="en-US" sz="3600" dirty="0" smtClean="0"/>
              <a:t>real world </a:t>
            </a:r>
            <a:r>
              <a:rPr lang="en-US" sz="3600" dirty="0"/>
              <a:t>investigations, rendering training in these tools directly applicable and pertinent.</a:t>
            </a:r>
            <a:endParaRPr lang="en-US" sz="3600" dirty="0"/>
          </a:p>
          <a:p>
            <a:pPr algn="just"/>
            <a:r>
              <a:rPr lang="en-US" sz="3600" dirty="0"/>
              <a:t/>
            </a:r>
            <a:br>
              <a:rPr lang="en-US" sz="3600" dirty="0"/>
            </a:br>
            <a:r>
              <a:rPr lang="en-US" sz="3600" dirty="0"/>
              <a:t>Versatility: OSINT tools are versatile, transgressing various investigative contexts, spanning criminal investigations to </a:t>
            </a:r>
            <a:r>
              <a:rPr lang="en-US" sz="3600" dirty="0" smtClean="0"/>
              <a:t>cyber security </a:t>
            </a:r>
            <a:r>
              <a:rPr lang="en-US" sz="3600" dirty="0"/>
              <a:t>incident response.</a:t>
            </a:r>
            <a:endParaRPr lang="en-US" sz="3600" dirty="0"/>
          </a:p>
          <a:p>
            <a:r>
              <a:rPr lang="en-US" sz="3600" dirty="0"/>
              <a:t/>
            </a:r>
            <a:br>
              <a:rPr lang="en-US" sz="3600" dirty="0"/>
            </a:br>
            <a:endParaRPr lang="en-US" sz="3600" dirty="0"/>
          </a:p>
        </p:txBody>
      </p:sp>
    </p:spTree>
    <p:extLst>
      <p:ext uri="{BB962C8B-B14F-4D97-AF65-F5344CB8AC3E}">
        <p14:creationId xmlns:p14="http://schemas.microsoft.com/office/powerpoint/2010/main" val="218117081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 y="47638"/>
            <a:ext cx="17053645" cy="1232048"/>
          </a:xfrm>
          <a:prstGeom prst="rect">
            <a:avLst/>
          </a:prstGeom>
        </p:spPr>
        <p:txBody>
          <a:bodyPr vert="horz" lIns="91440" tIns="45720" rIns="91440" bIns="45720" rtlCol="0" anchor="b">
            <a:normAutofit/>
          </a:bodyPr>
          <a:lstStyle/>
          <a:p>
            <a:pPr algn="ctr" rtl="0"/>
            <a:r>
              <a:rPr lang="en-US" sz="6000" dirty="0" err="1">
                <a:latin typeface="+mn-lt"/>
              </a:rPr>
              <a:t>Maltego</a:t>
            </a:r>
            <a:r>
              <a:rPr lang="en-US" sz="6000" dirty="0">
                <a:latin typeface="+mn-lt"/>
              </a:rPr>
              <a:t>: Visualizing Data Relationships</a:t>
            </a:r>
          </a:p>
        </p:txBody>
      </p:sp>
      <p:pic>
        <p:nvPicPr>
          <p:cNvPr id="5" name="object 5"/>
          <p:cNvPicPr/>
          <p:nvPr/>
        </p:nvPicPr>
        <p:blipFill>
          <a:blip r:embed="rId2" cstate="print"/>
          <a:stretch>
            <a:fillRect/>
          </a:stretch>
        </p:blipFill>
        <p:spPr>
          <a:xfrm>
            <a:off x="14786516" y="0"/>
            <a:ext cx="3496911"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143208" y="1363482"/>
            <a:ext cx="10833202" cy="8586966"/>
          </a:xfrm>
          <a:prstGeom prst="rect">
            <a:avLst/>
          </a:prstGeom>
          <a:noFill/>
        </p:spPr>
        <p:txBody>
          <a:bodyPr wrap="square">
            <a:spAutoFit/>
          </a:bodyPr>
          <a:lstStyle/>
          <a:p>
            <a:pPr marL="342900" indent="-342900" algn="just" fontAlgn="base">
              <a:buFont typeface="Wingdings" pitchFamily="2" charset="2"/>
              <a:buChar char="Ø"/>
            </a:pPr>
            <a:r>
              <a:rPr lang="en-US" sz="3200" dirty="0"/>
              <a:t>A strong information gathering tool for people, organizations, and their interactions.</a:t>
            </a:r>
          </a:p>
          <a:p>
            <a:pPr marL="342900" indent="-342900" algn="just" fontAlgn="base">
              <a:buFont typeface="Wingdings" pitchFamily="2" charset="2"/>
              <a:buChar char="Ø"/>
            </a:pPr>
            <a:r>
              <a:rPr lang="en-US" sz="3200" dirty="0"/>
              <a:t>It can be utilized for the following uses:</a:t>
            </a:r>
          </a:p>
          <a:p>
            <a:pPr marL="800100" lvl="1" indent="-342900" algn="just" fontAlgn="base">
              <a:buFont typeface="Wingdings" pitchFamily="2" charset="2"/>
              <a:buChar char="Ø"/>
            </a:pPr>
            <a:r>
              <a:rPr lang="en-US" sz="3200" dirty="0"/>
              <a:t>Data Gathering: Collect information from various sources.</a:t>
            </a:r>
          </a:p>
          <a:p>
            <a:pPr marL="800100" lvl="1" indent="-342900" algn="just" fontAlgn="base">
              <a:buFont typeface="Wingdings" pitchFamily="2" charset="2"/>
              <a:buChar char="Ø"/>
            </a:pPr>
            <a:r>
              <a:rPr lang="en-US" sz="3200" dirty="0"/>
              <a:t>Visualization: Create visual maps of entities and relationships.</a:t>
            </a:r>
          </a:p>
          <a:p>
            <a:pPr marL="800100" lvl="1" indent="-342900" algn="just" fontAlgn="base">
              <a:buFont typeface="Wingdings" pitchFamily="2" charset="2"/>
              <a:buChar char="Ø"/>
            </a:pPr>
            <a:r>
              <a:rPr lang="en-US" sz="3200" dirty="0"/>
              <a:t>Link Analysis: Identify patterns and associations in data.</a:t>
            </a:r>
          </a:p>
          <a:p>
            <a:pPr marL="800100" lvl="1" indent="-342900" algn="just" fontAlgn="base">
              <a:buFont typeface="Wingdings" pitchFamily="2" charset="2"/>
              <a:buChar char="Ø"/>
            </a:pPr>
            <a:r>
              <a:rPr lang="en-US" sz="3200" dirty="0"/>
              <a:t>Enrichment: Enhance data with additional details.</a:t>
            </a:r>
          </a:p>
          <a:p>
            <a:pPr marL="800100" lvl="1" indent="-342900" algn="just" fontAlgn="base">
              <a:buFont typeface="Wingdings" pitchFamily="2" charset="2"/>
              <a:buChar char="Ø"/>
            </a:pPr>
            <a:r>
              <a:rPr lang="en-US" sz="3200" dirty="0"/>
              <a:t>Threat Tracking: Hunt for threats and malicious actors.</a:t>
            </a:r>
          </a:p>
          <a:p>
            <a:pPr marL="800100" lvl="1" indent="-342900" algn="just" fontAlgn="base">
              <a:buFont typeface="Wingdings" pitchFamily="2" charset="2"/>
              <a:buChar char="Ø"/>
            </a:pPr>
            <a:r>
              <a:rPr lang="en-US" sz="3200" dirty="0"/>
              <a:t>Documentation: Organize findings and create reports.</a:t>
            </a:r>
          </a:p>
          <a:p>
            <a:pPr marL="800100" lvl="1" indent="-342900" algn="just" fontAlgn="base">
              <a:buFont typeface="Wingdings" pitchFamily="2" charset="2"/>
              <a:buChar char="Ø"/>
            </a:pPr>
            <a:r>
              <a:rPr lang="en-US" sz="3200" dirty="0"/>
              <a:t>Alerts: Set up monitoring for changes in entities.</a:t>
            </a:r>
          </a:p>
          <a:p>
            <a:pPr marL="800100" lvl="1" indent="-342900" algn="just" fontAlgn="base">
              <a:buFont typeface="Wingdings" pitchFamily="2" charset="2"/>
              <a:buChar char="Ø"/>
            </a:pPr>
            <a:r>
              <a:rPr lang="en-US" sz="3200" dirty="0"/>
              <a:t>Incident Response: Assess and respond to security incidents.</a:t>
            </a:r>
          </a:p>
          <a:p>
            <a:pPr marL="800100" lvl="1" indent="-342900" algn="just" fontAlgn="base">
              <a:buFont typeface="Wingdings" pitchFamily="2" charset="2"/>
              <a:buChar char="Ø"/>
            </a:pPr>
            <a:r>
              <a:rPr lang="en-US" sz="3200" dirty="0"/>
              <a:t>Collaboration: Support teamwork among investigators.</a:t>
            </a:r>
          </a:p>
          <a:p>
            <a:pPr marL="800100" lvl="1" indent="-342900" algn="just" fontAlgn="base">
              <a:buFont typeface="Wingdings" pitchFamily="2" charset="2"/>
              <a:buChar char="Ø"/>
            </a:pPr>
            <a:r>
              <a:rPr lang="en-US" sz="3200" dirty="0"/>
              <a:t>Evidence Presentation: Use visuals for court presentations.</a:t>
            </a:r>
          </a:p>
          <a:p>
            <a:r>
              <a:rPr lang="en-US" sz="3600" dirty="0"/>
              <a:t/>
            </a:r>
            <a:br>
              <a:rPr lang="en-US" sz="3600" dirty="0"/>
            </a:br>
            <a:endParaRPr lang="en-US" sz="3600" dirty="0"/>
          </a:p>
        </p:txBody>
      </p:sp>
      <p:pic>
        <p:nvPicPr>
          <p:cNvPr id="79874" name="Picture 2" descr="https://lh7-rt.googleusercontent.com/slidesz/AGV_vUffzOZ5WAU0zWRtm8KA0wYe-OdJ7RGDqpQWcV9kdSg5vZgUJ7Uh11_7a24n0eyJJdK7r0zGgXcxlUzyAcdWIgPL1TpBtloPhif-e-dkowR9XJM65SH935ph3IKWSyt0oOAr24xez0eH5mZKK7ZdqCEZud3Cl22AnCgRYBjsIrUBSVANFJCGmg=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00156" y="3678864"/>
            <a:ext cx="5508702" cy="3274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46320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 y="47638"/>
            <a:ext cx="17053645" cy="1232048"/>
          </a:xfrm>
          <a:prstGeom prst="rect">
            <a:avLst/>
          </a:prstGeom>
        </p:spPr>
        <p:txBody>
          <a:bodyPr vert="horz" lIns="91440" tIns="45720" rIns="91440" bIns="45720" rtlCol="0" anchor="b">
            <a:normAutofit/>
          </a:bodyPr>
          <a:lstStyle/>
          <a:p>
            <a:pPr algn="ctr" rtl="0"/>
            <a:r>
              <a:rPr lang="en-US" sz="6000" dirty="0">
                <a:latin typeface="+mn-lt"/>
              </a:rPr>
              <a:t>The Harvester: Profiling Digital Identities </a:t>
            </a:r>
          </a:p>
        </p:txBody>
      </p:sp>
      <p:pic>
        <p:nvPicPr>
          <p:cNvPr id="5" name="object 5"/>
          <p:cNvPicPr/>
          <p:nvPr/>
        </p:nvPicPr>
        <p:blipFill>
          <a:blip r:embed="rId2" cstate="print"/>
          <a:stretch>
            <a:fillRect/>
          </a:stretch>
        </p:blipFill>
        <p:spPr>
          <a:xfrm>
            <a:off x="14786516" y="0"/>
            <a:ext cx="3496911"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143208" y="1720321"/>
            <a:ext cx="10833202" cy="9079409"/>
          </a:xfrm>
          <a:prstGeom prst="rect">
            <a:avLst/>
          </a:prstGeom>
          <a:noFill/>
        </p:spPr>
        <p:txBody>
          <a:bodyPr wrap="square">
            <a:spAutoFit/>
          </a:bodyPr>
          <a:lstStyle/>
          <a:p>
            <a:pPr marL="457200" indent="-457200" algn="just" fontAlgn="base">
              <a:buFont typeface="Wingdings" pitchFamily="2" charset="2"/>
              <a:buChar char="Ø"/>
            </a:pPr>
            <a:r>
              <a:rPr lang="en-US" sz="3200" dirty="0"/>
              <a:t>Email and Contact Discovery: Find email addresses and employee names associated with a target domain.</a:t>
            </a:r>
          </a:p>
          <a:p>
            <a:pPr marL="457200" indent="-457200" algn="just" fontAlgn="base">
              <a:buFont typeface="Wingdings" pitchFamily="2" charset="2"/>
              <a:buChar char="Ø"/>
            </a:pPr>
            <a:r>
              <a:rPr lang="en-US" sz="3200" dirty="0"/>
              <a:t>Subdomain Identification: Discover subdomains to understand the scope of an investigation.</a:t>
            </a:r>
          </a:p>
          <a:p>
            <a:pPr marL="457200" indent="-457200" algn="just" fontAlgn="base">
              <a:buFont typeface="Wingdings" pitchFamily="2" charset="2"/>
              <a:buChar char="Ø"/>
            </a:pPr>
            <a:r>
              <a:rPr lang="en-US" sz="3200" dirty="0"/>
              <a:t>Host Location: Identify hosts linked to a domain, aiding in evidence location.</a:t>
            </a:r>
          </a:p>
          <a:p>
            <a:pPr marL="457200" indent="-457200" algn="just" fontAlgn="base">
              <a:buFont typeface="Wingdings" pitchFamily="2" charset="2"/>
              <a:buChar char="Ø"/>
            </a:pPr>
            <a:r>
              <a:rPr lang="en-US" sz="3200" dirty="0"/>
              <a:t>Social Media Profiling: Locate social media profiles related to the target.</a:t>
            </a:r>
          </a:p>
          <a:p>
            <a:pPr marL="457200" indent="-457200" algn="just" fontAlgn="base">
              <a:buFont typeface="Wingdings" pitchFamily="2" charset="2"/>
              <a:buChar char="Ø"/>
            </a:pPr>
            <a:r>
              <a:rPr lang="en-US" sz="3200" dirty="0"/>
              <a:t>Data Compilation: Generate a consolidated report for efficient analysis.</a:t>
            </a:r>
          </a:p>
          <a:p>
            <a:pPr marL="457200" indent="-457200" algn="just" fontAlgn="base">
              <a:buFont typeface="Wingdings" pitchFamily="2" charset="2"/>
              <a:buChar char="Ø"/>
            </a:pPr>
            <a:r>
              <a:rPr lang="en-US" sz="3200" dirty="0"/>
              <a:t>Source Verification: Crosscheck and verify data from publicly available sources</a:t>
            </a:r>
          </a:p>
          <a:p>
            <a:pPr marL="457200" indent="-457200" algn="just" fontAlgn="base">
              <a:buFont typeface="Wingdings" pitchFamily="2" charset="2"/>
              <a:buChar char="Ø"/>
            </a:pPr>
            <a:r>
              <a:rPr lang="en-US" sz="3200" dirty="0"/>
              <a:t>Evidence Collection: Identify potential digital evidence sources.</a:t>
            </a:r>
          </a:p>
          <a:p>
            <a:pPr marL="457200" indent="-457200" algn="just" fontAlgn="base">
              <a:buFont typeface="Wingdings" pitchFamily="2" charset="2"/>
              <a:buChar char="Ø"/>
            </a:pPr>
            <a:r>
              <a:rPr lang="en-US" sz="3200" dirty="0"/>
              <a:t>Digital Footprint Analysis: Build a profile of the target's online presence.</a:t>
            </a:r>
          </a:p>
          <a:p>
            <a:r>
              <a:rPr lang="en-US" sz="3600" dirty="0"/>
              <a:t/>
            </a:r>
            <a:br>
              <a:rPr lang="en-US" sz="3600" dirty="0"/>
            </a:br>
            <a:endParaRPr lang="en-US" sz="3600" dirty="0"/>
          </a:p>
        </p:txBody>
      </p:sp>
      <p:pic>
        <p:nvPicPr>
          <p:cNvPr id="82946" name="Picture 2" descr="A screenshot of a computer&#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0945" y="3461693"/>
            <a:ext cx="5458445" cy="3218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091774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 y="47638"/>
            <a:ext cx="17053645" cy="1232048"/>
          </a:xfrm>
          <a:prstGeom prst="rect">
            <a:avLst/>
          </a:prstGeom>
        </p:spPr>
        <p:txBody>
          <a:bodyPr vert="horz" lIns="91440" tIns="45720" rIns="91440" bIns="45720" rtlCol="0" anchor="b">
            <a:normAutofit/>
          </a:bodyPr>
          <a:lstStyle/>
          <a:p>
            <a:pPr algn="ctr" rtl="0"/>
            <a:r>
              <a:rPr lang="en-US" sz="6000" dirty="0" err="1">
                <a:latin typeface="+mn-lt"/>
              </a:rPr>
              <a:t>Shadon</a:t>
            </a:r>
            <a:r>
              <a:rPr lang="en-US" sz="6000" dirty="0">
                <a:latin typeface="+mn-lt"/>
              </a:rPr>
              <a:t>: Uncovering Vulnerabilities</a:t>
            </a:r>
          </a:p>
        </p:txBody>
      </p:sp>
      <p:pic>
        <p:nvPicPr>
          <p:cNvPr id="5" name="object 5"/>
          <p:cNvPicPr/>
          <p:nvPr/>
        </p:nvPicPr>
        <p:blipFill>
          <a:blip r:embed="rId2" cstate="print"/>
          <a:stretch>
            <a:fillRect/>
          </a:stretch>
        </p:blipFill>
        <p:spPr>
          <a:xfrm>
            <a:off x="14786516" y="0"/>
            <a:ext cx="3496911"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143208" y="1497297"/>
            <a:ext cx="10833202" cy="9694962"/>
          </a:xfrm>
          <a:prstGeom prst="rect">
            <a:avLst/>
          </a:prstGeom>
          <a:noFill/>
        </p:spPr>
        <p:txBody>
          <a:bodyPr wrap="square">
            <a:spAutoFit/>
          </a:bodyPr>
          <a:lstStyle/>
          <a:p>
            <a:pPr marL="342900" indent="-342900" algn="just" fontAlgn="base">
              <a:buFont typeface="Wingdings" pitchFamily="2" charset="2"/>
              <a:buChar char="Ø"/>
            </a:pPr>
            <a:r>
              <a:rPr lang="en-US" sz="2400" dirty="0"/>
              <a:t>Identifying Vulnerable Devices: </a:t>
            </a:r>
            <a:r>
              <a:rPr lang="en-US" sz="2400" dirty="0" err="1"/>
              <a:t>Shodan</a:t>
            </a:r>
            <a:r>
              <a:rPr lang="en-US" sz="2400" dirty="0"/>
              <a:t> can identify </a:t>
            </a:r>
            <a:r>
              <a:rPr lang="en-US" sz="2400" dirty="0" err="1"/>
              <a:t>internetconnected</a:t>
            </a:r>
            <a:r>
              <a:rPr lang="en-US" sz="2400" dirty="0"/>
              <a:t> devices with open ports, highlighting potential security vulnerabilities.</a:t>
            </a:r>
          </a:p>
          <a:p>
            <a:pPr marL="342900" indent="-342900" algn="just" fontAlgn="base">
              <a:buFont typeface="Wingdings" pitchFamily="2" charset="2"/>
              <a:buChar char="Ø"/>
            </a:pPr>
            <a:r>
              <a:rPr lang="en-US" sz="2400" dirty="0"/>
              <a:t>Banner </a:t>
            </a:r>
            <a:r>
              <a:rPr lang="en-US" sz="2400" dirty="0" err="1"/>
              <a:t>Information:It</a:t>
            </a:r>
            <a:r>
              <a:rPr lang="en-US" sz="2400" dirty="0"/>
              <a:t> provides banner information for open ports, detailing application and version details for further analysis.</a:t>
            </a:r>
          </a:p>
          <a:p>
            <a:pPr marL="342900" indent="-342900" algn="just" fontAlgn="base">
              <a:buFont typeface="Wingdings" pitchFamily="2" charset="2"/>
              <a:buChar char="Ø"/>
            </a:pPr>
            <a:r>
              <a:rPr lang="en-US" sz="2400" dirty="0"/>
              <a:t>Network Reconnaissance: Investigators can use </a:t>
            </a:r>
            <a:r>
              <a:rPr lang="en-US" sz="2400" dirty="0" err="1"/>
              <a:t>Shodan</a:t>
            </a:r>
            <a:r>
              <a:rPr lang="en-US" sz="2400" dirty="0"/>
              <a:t> for network reconnaissance, gathering data like IP addresses and domains.</a:t>
            </a:r>
          </a:p>
          <a:p>
            <a:pPr marL="342900" indent="-342900" algn="just" fontAlgn="base">
              <a:buFont typeface="Wingdings" pitchFamily="2" charset="2"/>
              <a:buChar char="Ø"/>
            </a:pPr>
            <a:r>
              <a:rPr lang="en-US" sz="2400" dirty="0"/>
              <a:t>Device profiling: </a:t>
            </a:r>
            <a:r>
              <a:rPr lang="en-US" sz="2400" dirty="0" err="1"/>
              <a:t>Shodan</a:t>
            </a:r>
            <a:r>
              <a:rPr lang="en-US" sz="2400" dirty="0"/>
              <a:t> enables the generation of profiles for </a:t>
            </a:r>
            <a:r>
              <a:rPr lang="en-US" sz="2400" dirty="0" err="1"/>
              <a:t>internetconnected</a:t>
            </a:r>
            <a:r>
              <a:rPr lang="en-US" sz="2400" dirty="0"/>
              <a:t> devices, including operating system and location, aiding in attack surface examination.</a:t>
            </a:r>
          </a:p>
          <a:p>
            <a:pPr marL="342900" indent="-342900" algn="just" fontAlgn="base">
              <a:buFont typeface="Wingdings" pitchFamily="2" charset="2"/>
              <a:buChar char="Ø"/>
            </a:pPr>
            <a:r>
              <a:rPr lang="en-US" sz="2400" dirty="0"/>
              <a:t>Vulnerability Assessment: </a:t>
            </a:r>
            <a:r>
              <a:rPr lang="en-US" sz="2400" dirty="0" err="1"/>
              <a:t>Shodan</a:t>
            </a:r>
            <a:r>
              <a:rPr lang="en-US" sz="2400" dirty="0"/>
              <a:t> helps in identifying machines running outdated or known vulnerable software, aiding investigators in prioritizing analysis tasks.</a:t>
            </a:r>
          </a:p>
          <a:p>
            <a:pPr marL="342900" indent="-342900" algn="just" fontAlgn="base">
              <a:buFont typeface="Wingdings" pitchFamily="2" charset="2"/>
              <a:buChar char="Ø"/>
            </a:pPr>
            <a:r>
              <a:rPr lang="en-US" sz="2400" dirty="0"/>
              <a:t>Historical Information: </a:t>
            </a:r>
            <a:r>
              <a:rPr lang="en-US" sz="2400" dirty="0" err="1"/>
              <a:t>Shodan</a:t>
            </a:r>
            <a:r>
              <a:rPr lang="en-US" sz="2400" dirty="0"/>
              <a:t> offers historical data to monitor changes in a device's configuration and security posture over time, assisting in understanding the development of security incidents.</a:t>
            </a:r>
          </a:p>
          <a:p>
            <a:pPr marL="342900" indent="-342900" algn="just" fontAlgn="base">
              <a:buFont typeface="Wingdings" pitchFamily="2" charset="2"/>
              <a:buChar char="Ø"/>
            </a:pPr>
            <a:r>
              <a:rPr lang="en-US" sz="2400" dirty="0"/>
              <a:t>Analysis of </a:t>
            </a:r>
            <a:r>
              <a:rPr lang="en-US" sz="2400" dirty="0" err="1"/>
              <a:t>IoT</a:t>
            </a:r>
            <a:r>
              <a:rPr lang="en-US" sz="2400" dirty="0"/>
              <a:t> Devices: </a:t>
            </a:r>
            <a:r>
              <a:rPr lang="en-US" sz="2400" dirty="0" err="1"/>
              <a:t>Shodan</a:t>
            </a:r>
            <a:r>
              <a:rPr lang="en-US" sz="2400" dirty="0"/>
              <a:t> is useful for locating and examining </a:t>
            </a:r>
            <a:r>
              <a:rPr lang="en-US" sz="2400" dirty="0" err="1"/>
              <a:t>IoT</a:t>
            </a:r>
            <a:r>
              <a:rPr lang="en-US" sz="2400" dirty="0"/>
              <a:t> devices, which are often vulnerable. Investigators can evaluate the security of </a:t>
            </a:r>
            <a:r>
              <a:rPr lang="en-US" sz="2400" dirty="0" err="1"/>
              <a:t>IoT</a:t>
            </a:r>
            <a:r>
              <a:rPr lang="en-US" sz="2400" dirty="0"/>
              <a:t> devices connected to a network.</a:t>
            </a:r>
          </a:p>
          <a:p>
            <a:pPr marL="342900" indent="-342900" algn="just" fontAlgn="base">
              <a:buFont typeface="Wingdings" pitchFamily="2" charset="2"/>
              <a:buChar char="Ø"/>
            </a:pPr>
            <a:r>
              <a:rPr lang="en-US" sz="2400" dirty="0"/>
              <a:t>Alerts and Monitoring: </a:t>
            </a:r>
            <a:r>
              <a:rPr lang="en-US" sz="2400" dirty="0" err="1"/>
              <a:t>Shodan</a:t>
            </a:r>
            <a:r>
              <a:rPr lang="en-US" sz="2400" dirty="0"/>
              <a:t> provides alerting tools for monitoring changes or newly discovered vulnerabilities in devices, services, or IP addresses, aiding in early detection of security issues.</a:t>
            </a:r>
          </a:p>
          <a:p>
            <a:pPr marL="342900" indent="-342900" algn="just" fontAlgn="base">
              <a:buFont typeface="Wingdings" pitchFamily="2" charset="2"/>
              <a:buChar char="Ø"/>
            </a:pPr>
            <a:r>
              <a:rPr lang="en-US" sz="2400" dirty="0"/>
              <a:t>Evidence Gathering: By identifying devices that may have been hacked or used in </a:t>
            </a:r>
            <a:r>
              <a:rPr lang="en-US" sz="2400" dirty="0" err="1"/>
              <a:t>cyberattacks</a:t>
            </a:r>
            <a:r>
              <a:rPr lang="en-US" sz="2400" dirty="0"/>
              <a:t>, </a:t>
            </a:r>
            <a:r>
              <a:rPr lang="en-US" sz="2400" dirty="0" err="1"/>
              <a:t>Shodan</a:t>
            </a:r>
            <a:r>
              <a:rPr lang="en-US" sz="2400" dirty="0"/>
              <a:t> helps investigators locate potential sources of digital evidence.</a:t>
            </a:r>
          </a:p>
          <a:p>
            <a:r>
              <a:rPr lang="en-US" sz="3600" dirty="0"/>
              <a:t/>
            </a:r>
            <a:br>
              <a:rPr lang="en-US" sz="3600" dirty="0"/>
            </a:br>
            <a:endParaRPr lang="en-US" sz="3600" dirty="0"/>
          </a:p>
        </p:txBody>
      </p:sp>
      <p:pic>
        <p:nvPicPr>
          <p:cNvPr id="83970" name="Picture 2" descr="https://lh7-rt.googleusercontent.com/slidesz/AGV_vUe2KvMYH2fVUoMn6bC8QlHQzd91rwDWYrlB1eAJlWIzJmpoikFQQSf6rnWEQRYOWl7SJ7w9eZrDODuMy7gheR7w5WwLL5w4_j0diqKX0THcsem4mZAmcGdmt-PIjpi8Nc4ru47VFP6bO0YmWbtf26B-pGTDeRhrT5QMvx-aK1pDpGf_Gy68=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77854" y="3348041"/>
            <a:ext cx="5492130" cy="331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71541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 y="47638"/>
            <a:ext cx="17053645" cy="1232048"/>
          </a:xfrm>
          <a:prstGeom prst="rect">
            <a:avLst/>
          </a:prstGeom>
        </p:spPr>
        <p:txBody>
          <a:bodyPr vert="horz" lIns="91440" tIns="45720" rIns="91440" bIns="45720" rtlCol="0" anchor="b">
            <a:normAutofit/>
          </a:bodyPr>
          <a:lstStyle/>
          <a:p>
            <a:pPr algn="ctr" rtl="0"/>
            <a:r>
              <a:rPr lang="en-US" sz="6000" dirty="0">
                <a:latin typeface="+mn-lt"/>
              </a:rPr>
              <a:t>Spider Foot: Comprehensive Data Gathering</a:t>
            </a:r>
          </a:p>
        </p:txBody>
      </p:sp>
      <p:pic>
        <p:nvPicPr>
          <p:cNvPr id="5" name="object 5"/>
          <p:cNvPicPr/>
          <p:nvPr/>
        </p:nvPicPr>
        <p:blipFill>
          <a:blip r:embed="rId2" cstate="print"/>
          <a:stretch>
            <a:fillRect/>
          </a:stretch>
        </p:blipFill>
        <p:spPr>
          <a:xfrm>
            <a:off x="15123919" y="0"/>
            <a:ext cx="3159508"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143208" y="1229668"/>
            <a:ext cx="10833202" cy="10064294"/>
          </a:xfrm>
          <a:prstGeom prst="rect">
            <a:avLst/>
          </a:prstGeom>
          <a:noFill/>
        </p:spPr>
        <p:txBody>
          <a:bodyPr wrap="square">
            <a:spAutoFit/>
          </a:bodyPr>
          <a:lstStyle/>
          <a:p>
            <a:pPr marL="342900" indent="-342900" algn="just" fontAlgn="base">
              <a:buFont typeface="Wingdings" pitchFamily="2" charset="2"/>
              <a:buChar char="Ø"/>
            </a:pPr>
            <a:r>
              <a:rPr lang="en-US" sz="2400" dirty="0"/>
              <a:t>Data Collection: </a:t>
            </a:r>
            <a:r>
              <a:rPr lang="en-US" sz="2400" dirty="0" err="1"/>
              <a:t>SpiderFoot</a:t>
            </a:r>
            <a:r>
              <a:rPr lang="en-US" sz="2400" dirty="0"/>
              <a:t> gathers information from various sources like search engines, </a:t>
            </a:r>
            <a:r>
              <a:rPr lang="en-US" sz="2400" dirty="0" err="1"/>
              <a:t>openaccess</a:t>
            </a:r>
            <a:r>
              <a:rPr lang="en-US" sz="2400" dirty="0"/>
              <a:t> databases, and social media, aiding investigators in compiling data about a target entity.</a:t>
            </a:r>
          </a:p>
          <a:p>
            <a:pPr marL="342900" indent="-342900" algn="just" fontAlgn="base">
              <a:buFont typeface="Wingdings" pitchFamily="2" charset="2"/>
              <a:buChar char="Ø"/>
            </a:pPr>
            <a:r>
              <a:rPr lang="en-US" sz="2400" dirty="0"/>
              <a:t>Entity Profiling: Investigators can profile entities by aggregating data about them, such as email addresses, domain names, and IP addresses, to build a comprehensive understanding of the target's online presence.</a:t>
            </a:r>
          </a:p>
          <a:p>
            <a:pPr marL="342900" indent="-342900" algn="just" fontAlgn="base">
              <a:buFont typeface="Wingdings" pitchFamily="2" charset="2"/>
              <a:buChar char="Ø"/>
            </a:pPr>
            <a:r>
              <a:rPr lang="en-US" sz="2400" dirty="0"/>
              <a:t>Threat Intelligence: </a:t>
            </a:r>
            <a:r>
              <a:rPr lang="en-US" sz="2400" dirty="0" err="1"/>
              <a:t>SpiderFoot</a:t>
            </a:r>
            <a:r>
              <a:rPr lang="en-US" sz="2400" dirty="0"/>
              <a:t> searches threat intelligence feeds and databases for indicators of compromise (</a:t>
            </a:r>
            <a:r>
              <a:rPr lang="en-US" sz="2400" dirty="0" err="1"/>
              <a:t>IoCs</a:t>
            </a:r>
            <a:r>
              <a:rPr lang="en-US" sz="2400" dirty="0"/>
              <a:t>) related to a target, helping to identify potential security breaches.</a:t>
            </a:r>
          </a:p>
          <a:p>
            <a:pPr marL="342900" indent="-342900" algn="just" fontAlgn="base">
              <a:buFont typeface="Wingdings" pitchFamily="2" charset="2"/>
              <a:buChar char="Ø"/>
            </a:pPr>
            <a:r>
              <a:rPr lang="en-US" sz="2400" dirty="0" err="1"/>
              <a:t>Geolocation</a:t>
            </a:r>
            <a:r>
              <a:rPr lang="en-US" sz="2400" dirty="0"/>
              <a:t> Information: </a:t>
            </a:r>
            <a:r>
              <a:rPr lang="en-US" sz="2400" dirty="0" err="1"/>
              <a:t>SpiderFoot</a:t>
            </a:r>
            <a:r>
              <a:rPr lang="en-US" sz="2400" dirty="0"/>
              <a:t> retrieves </a:t>
            </a:r>
            <a:r>
              <a:rPr lang="en-US" sz="2400" dirty="0" err="1"/>
              <a:t>geolocation</a:t>
            </a:r>
            <a:r>
              <a:rPr lang="en-US" sz="2400" dirty="0"/>
              <a:t> information related to IP addresses and domains, allowing investigators to track the physical location of servers or equipment connected to the investigation.</a:t>
            </a:r>
          </a:p>
          <a:p>
            <a:pPr marL="342900" indent="-342900" algn="just" fontAlgn="base">
              <a:buFont typeface="Wingdings" pitchFamily="2" charset="2"/>
              <a:buChar char="Ø"/>
            </a:pPr>
            <a:r>
              <a:rPr lang="en-US" sz="2400" dirty="0"/>
              <a:t>Vulnerability Scanning: The tool can find known vulnerabilities in target entities, aiding in understanding potential attack vectors and security flaws.</a:t>
            </a:r>
          </a:p>
          <a:p>
            <a:pPr marL="342900" indent="-342900" algn="just" fontAlgn="base">
              <a:buFont typeface="Wingdings" pitchFamily="2" charset="2"/>
              <a:buChar char="Ø"/>
            </a:pPr>
            <a:r>
              <a:rPr lang="en-US" sz="2400" dirty="0"/>
              <a:t>Historical Information: </a:t>
            </a:r>
            <a:r>
              <a:rPr lang="en-US" sz="2400" dirty="0" err="1"/>
              <a:t>SpiderFoot</a:t>
            </a:r>
            <a:r>
              <a:rPr lang="en-US" sz="2400" dirty="0"/>
              <a:t> offers historical information, enabling investigators to monitor changes to entities over time, which can be useful in understanding changes in a target's online presence.</a:t>
            </a:r>
          </a:p>
          <a:p>
            <a:pPr marL="342900" indent="-342900" algn="just" fontAlgn="base">
              <a:buFont typeface="Wingdings" pitchFamily="2" charset="2"/>
              <a:buChar char="Ø"/>
            </a:pPr>
            <a:r>
              <a:rPr lang="en-US" sz="2400" dirty="0"/>
              <a:t>Data Correlation: </a:t>
            </a:r>
            <a:r>
              <a:rPr lang="en-US" sz="2400" dirty="0" err="1"/>
              <a:t>SpiderFoot</a:t>
            </a:r>
            <a:r>
              <a:rPr lang="en-US" sz="2400" dirty="0"/>
              <a:t> can combine data from multiple sources to identify relationships and trends that may not be apparent when looking at the data separately, providing a more comprehensive picture of the situation.</a:t>
            </a:r>
          </a:p>
          <a:p>
            <a:pPr marL="342900" indent="-342900" algn="just" fontAlgn="base">
              <a:buFont typeface="Wingdings" pitchFamily="2" charset="2"/>
              <a:buChar char="Ø"/>
            </a:pPr>
            <a:r>
              <a:rPr lang="en-US" sz="2400" dirty="0"/>
              <a:t>Dark Web Scanning: The tool searches for mentions of the target on the dark web, providing insights into potential illicit activities.</a:t>
            </a:r>
          </a:p>
          <a:p>
            <a:pPr marL="342900" indent="-342900" algn="just" fontAlgn="base">
              <a:buFont typeface="Wingdings" pitchFamily="2" charset="2"/>
              <a:buChar char="Ø"/>
            </a:pPr>
            <a:r>
              <a:rPr lang="en-US" sz="2400" dirty="0"/>
              <a:t>Collaboration: </a:t>
            </a:r>
            <a:r>
              <a:rPr lang="en-US" sz="2400" dirty="0" err="1"/>
              <a:t>SpiderFoot</a:t>
            </a:r>
            <a:r>
              <a:rPr lang="en-US" sz="2400" dirty="0"/>
              <a:t> supports teamwork among investigators working on the same case, facilitating collaboration and information sharing.</a:t>
            </a:r>
          </a:p>
          <a:p>
            <a:r>
              <a:rPr lang="en-US" sz="3600" dirty="0"/>
              <a:t/>
            </a:r>
            <a:br>
              <a:rPr lang="en-US" sz="3600" dirty="0"/>
            </a:br>
            <a:endParaRPr lang="en-US" sz="3600" dirty="0"/>
          </a:p>
        </p:txBody>
      </p:sp>
      <p:pic>
        <p:nvPicPr>
          <p:cNvPr id="84994" name="Picture 2" descr="https://lh7-rt.googleusercontent.com/slidesz/AGV_vUf49vDC4_HaRP4JCYU5YVpfRKAclis9JmIw2giSzOXTMQaUJaawe4qfpxJZeDpYqMYduiX5bMD67Ryenpw4Bovp9ICxSTgJg1-o9zi9P4NAGRk41OVfvnqBCnNKk2goEbiIep5Wc2ujp4hYSIF8frwMFHY8M7yFD6W4klwHgSt-1-7XVwBLEA=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66431" y="2417763"/>
            <a:ext cx="5514975" cy="420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05663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 y="47638"/>
            <a:ext cx="17053645" cy="1232048"/>
          </a:xfrm>
          <a:prstGeom prst="rect">
            <a:avLst/>
          </a:prstGeom>
        </p:spPr>
        <p:txBody>
          <a:bodyPr vert="horz" lIns="91440" tIns="45720" rIns="91440" bIns="45720" rtlCol="0" anchor="b">
            <a:normAutofit/>
          </a:bodyPr>
          <a:lstStyle/>
          <a:p>
            <a:pPr algn="ctr" rtl="0"/>
            <a:r>
              <a:rPr lang="en-US" sz="6000" dirty="0" err="1">
                <a:latin typeface="+mn-lt"/>
              </a:rPr>
              <a:t>Wayback</a:t>
            </a:r>
            <a:r>
              <a:rPr lang="en-US" sz="6000" dirty="0">
                <a:latin typeface="+mn-lt"/>
              </a:rPr>
              <a:t> Machine</a:t>
            </a:r>
          </a:p>
        </p:txBody>
      </p:sp>
      <p:pic>
        <p:nvPicPr>
          <p:cNvPr id="5" name="object 5"/>
          <p:cNvPicPr/>
          <p:nvPr/>
        </p:nvPicPr>
        <p:blipFill>
          <a:blip r:embed="rId2" cstate="print"/>
          <a:stretch>
            <a:fillRect/>
          </a:stretch>
        </p:blipFill>
        <p:spPr>
          <a:xfrm>
            <a:off x="15123919" y="0"/>
            <a:ext cx="3159508"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1143208" y="1229668"/>
            <a:ext cx="10833202" cy="9017853"/>
          </a:xfrm>
          <a:prstGeom prst="rect">
            <a:avLst/>
          </a:prstGeom>
          <a:noFill/>
        </p:spPr>
        <p:txBody>
          <a:bodyPr wrap="square">
            <a:spAutoFit/>
          </a:bodyPr>
          <a:lstStyle/>
          <a:p>
            <a:pPr algn="just"/>
            <a:r>
              <a:rPr lang="en-US" sz="2800" b="1" dirty="0"/>
              <a:t>Primary Applications are:</a:t>
            </a:r>
            <a:endParaRPr lang="en-US" sz="2800" b="1" dirty="0"/>
          </a:p>
          <a:p>
            <a:pPr marL="342900" indent="-342900" algn="just" fontAlgn="base">
              <a:buFont typeface="Wingdings" pitchFamily="2" charset="2"/>
              <a:buChar char="Ø"/>
            </a:pPr>
            <a:r>
              <a:rPr lang="en-US" sz="2400" dirty="0"/>
              <a:t>Website History: The </a:t>
            </a:r>
            <a:r>
              <a:rPr lang="en-US" sz="2400" dirty="0" err="1"/>
              <a:t>Wayback</a:t>
            </a:r>
            <a:r>
              <a:rPr lang="en-US" sz="2400" dirty="0"/>
              <a:t> Machine allows users to view past versions of websites and web pages, providing a historical record of site evolution.</a:t>
            </a:r>
          </a:p>
          <a:p>
            <a:pPr marL="342900" indent="-342900" algn="just" fontAlgn="base">
              <a:buFont typeface="Wingdings" pitchFamily="2" charset="2"/>
              <a:buChar char="Ø"/>
            </a:pPr>
            <a:r>
              <a:rPr lang="en-US" sz="2400" dirty="0"/>
              <a:t>Research: Researchers and scholars use it to study changes in web content, track trends, and access historical data for academic purposes.</a:t>
            </a:r>
          </a:p>
          <a:p>
            <a:pPr marL="342900" indent="-342900" algn="just" fontAlgn="base">
              <a:buFont typeface="Wingdings" pitchFamily="2" charset="2"/>
              <a:buChar char="Ø"/>
            </a:pPr>
            <a:r>
              <a:rPr lang="en-US" sz="2400" dirty="0"/>
              <a:t>Content Recovery: Users can retrieve deleted or altered content from the internet, making it valuable for content recovery.</a:t>
            </a:r>
          </a:p>
          <a:p>
            <a:pPr marL="342900" indent="-342900" algn="just" fontAlgn="base">
              <a:buFont typeface="Wingdings" pitchFamily="2" charset="2"/>
              <a:buChar char="Ø"/>
            </a:pPr>
            <a:r>
              <a:rPr lang="en-US" sz="2400" dirty="0"/>
              <a:t>Content Verification: It helps verify the authenticity and accuracy of web content by comparing current versions with archived snapshots.</a:t>
            </a:r>
          </a:p>
          <a:p>
            <a:pPr marL="342900" indent="-342900" algn="just" fontAlgn="base">
              <a:buFont typeface="Wingdings" pitchFamily="2" charset="2"/>
              <a:buChar char="Ø"/>
            </a:pPr>
            <a:r>
              <a:rPr lang="en-US" sz="2400" dirty="0"/>
              <a:t>Historical References: Journalists and writers use it to provide historical references and context when reporting on events or trends.</a:t>
            </a:r>
          </a:p>
          <a:p>
            <a:pPr marL="342900" indent="-342900" algn="just" fontAlgn="base">
              <a:buFont typeface="Wingdings" pitchFamily="2" charset="2"/>
              <a:buChar char="Ø"/>
            </a:pPr>
            <a:r>
              <a:rPr lang="en-US" sz="2400" dirty="0"/>
              <a:t>Legal and Copyright Issues: It can serve as evidence in legal proceedings, intellectual property disputes, or cases involving online content.</a:t>
            </a:r>
          </a:p>
          <a:p>
            <a:pPr marL="342900" indent="-342900" algn="just" fontAlgn="base">
              <a:buFont typeface="Wingdings" pitchFamily="2" charset="2"/>
              <a:buChar char="Ø"/>
            </a:pPr>
            <a:r>
              <a:rPr lang="en-US" sz="2400" dirty="0"/>
              <a:t>Website Maintenance: Web developers and site owners use it to view previous versions of their websites and ensure they are functioning correctly.</a:t>
            </a:r>
          </a:p>
          <a:p>
            <a:pPr marL="342900" indent="-342900" algn="just" fontAlgn="base">
              <a:buFont typeface="Wingdings" pitchFamily="2" charset="2"/>
              <a:buChar char="Ø"/>
            </a:pPr>
            <a:r>
              <a:rPr lang="en-US" sz="2400" dirty="0"/>
              <a:t>Digital Forensics: In digital forensics investigations, it can be used to retrieve and verify historical web data as evidence.</a:t>
            </a:r>
          </a:p>
          <a:p>
            <a:pPr marL="342900" indent="-342900" algn="just" fontAlgn="base">
              <a:buFont typeface="Wingdings" pitchFamily="2" charset="2"/>
              <a:buChar char="Ø"/>
            </a:pPr>
            <a:r>
              <a:rPr lang="en-US" sz="2400" dirty="0"/>
              <a:t>Educational Purposes: Educators use it to teach students about the evolution of the internet and the importance of preserving web history.</a:t>
            </a:r>
          </a:p>
          <a:p>
            <a:pPr marL="342900" indent="-342900" algn="just" fontAlgn="base">
              <a:buFont typeface="Wingdings" pitchFamily="2" charset="2"/>
              <a:buChar char="Ø"/>
            </a:pPr>
            <a:r>
              <a:rPr lang="en-US" sz="2400" dirty="0"/>
              <a:t>Recreating Lost Websites: The </a:t>
            </a:r>
            <a:r>
              <a:rPr lang="en-US" sz="2400" dirty="0" err="1"/>
              <a:t>Wayback</a:t>
            </a:r>
            <a:r>
              <a:rPr lang="en-US" sz="2400" dirty="0"/>
              <a:t> Machine can assist in recreating websites that are no longer live on the internet.</a:t>
            </a:r>
          </a:p>
          <a:p>
            <a:r>
              <a:rPr lang="en-US" sz="3600" dirty="0"/>
              <a:t/>
            </a:r>
            <a:br>
              <a:rPr lang="en-US" sz="3600" dirty="0"/>
            </a:br>
            <a:endParaRPr lang="en-US" sz="3600" dirty="0"/>
          </a:p>
        </p:txBody>
      </p:sp>
      <p:pic>
        <p:nvPicPr>
          <p:cNvPr id="86018" name="Picture 2" descr="https://lh7-rt.googleusercontent.com/slidesz/AGV_vUeQrLVqhefTqWoHrV9y7AAX7owwuma0rA3PvrjhoGq55FjtuKESmN9aPAEOY7YyWk9GsWL7Y8yyGj5nr5ZveMIHTYniOyu4e04L0lAKWKJx-lEU4_F9bv4zYkrppo1cc9rBJ6znreeA8y7BmGmjwxoQSMjrT0Bk4uOLkLfhZhRHVIREU6XFYg=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65786" y="3347153"/>
            <a:ext cx="5316266" cy="359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7471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766658" y="1364951"/>
            <a:ext cx="12242975" cy="1232048"/>
          </a:xfrm>
          <a:prstGeom prst="rect">
            <a:avLst/>
          </a:prstGeom>
        </p:spPr>
        <p:txBody>
          <a:bodyPr vert="horz" lIns="91440" tIns="45720" rIns="91440" bIns="45720" rtlCol="0" anchor="b">
            <a:normAutofit/>
          </a:bodyPr>
          <a:lstStyle/>
          <a:p>
            <a:pPr algn="ctr" rtl="0"/>
            <a:r>
              <a:rPr lang="en-IN" sz="6600" dirty="0">
                <a:latin typeface="+mn-lt"/>
              </a:rPr>
              <a:t>Different Cybercrimes</a:t>
            </a:r>
            <a:endParaRPr lang="en-US" sz="6600" kern="1200" spc="285" dirty="0">
              <a:solidFill>
                <a:schemeClr val="tx1"/>
              </a:solidFill>
              <a:latin typeface="+mn-lt"/>
              <a:cs typeface="Calibri"/>
            </a:endParaRPr>
          </a:p>
        </p:txBody>
      </p:sp>
      <p:pic>
        <p:nvPicPr>
          <p:cNvPr id="5" name="object 5"/>
          <p:cNvPicPr/>
          <p:nvPr/>
        </p:nvPicPr>
        <p:blipFill>
          <a:blip r:embed="rId2" cstate="print"/>
          <a:stretch>
            <a:fillRect/>
          </a:stretch>
        </p:blipFill>
        <p:spPr>
          <a:xfrm>
            <a:off x="11269484" y="283916"/>
            <a:ext cx="6556733" cy="2029193"/>
          </a:xfrm>
          <a:prstGeom prst="rect">
            <a:avLst/>
          </a:prstGeom>
        </p:spPr>
      </p:pic>
      <p:pic>
        <p:nvPicPr>
          <p:cNvPr id="4" name="object 4"/>
          <p:cNvPicPr/>
          <p:nvPr/>
        </p:nvPicPr>
        <p:blipFill>
          <a:blip r:embed="rId3" cstate="print"/>
          <a:stretch>
            <a:fillRect/>
          </a:stretch>
        </p:blipFill>
        <p:spPr>
          <a:xfrm>
            <a:off x="12004431" y="8862646"/>
            <a:ext cx="6283569" cy="1379102"/>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18537" y="3560912"/>
            <a:ext cx="17246354" cy="1938992"/>
          </a:xfrm>
          <a:prstGeom prst="rect">
            <a:avLst/>
          </a:prstGeom>
          <a:noFill/>
        </p:spPr>
        <p:txBody>
          <a:bodyPr wrap="square">
            <a:spAutoFit/>
          </a:bodyPr>
          <a:lstStyle/>
          <a:p>
            <a:r>
              <a:rPr lang="en-US" sz="4000" dirty="0"/>
              <a:t/>
            </a:r>
            <a:br>
              <a:rPr lang="en-US" sz="4000" dirty="0"/>
            </a:br>
            <a:r>
              <a:rPr lang="en-US" sz="4000" dirty="0" smtClean="0"/>
              <a:t/>
            </a:r>
            <a:br>
              <a:rPr lang="en-US" sz="4000" dirty="0" smtClean="0"/>
            </a:br>
            <a:endParaRPr lang="en-US" sz="4000" dirty="0"/>
          </a:p>
        </p:txBody>
      </p:sp>
      <p:sp>
        <p:nvSpPr>
          <p:cNvPr id="7" name="Rectangle 1"/>
          <p:cNvSpPr>
            <a:spLocks noChangeArrowheads="1"/>
          </p:cNvSpPr>
          <p:nvPr/>
        </p:nvSpPr>
        <p:spPr bwMode="auto">
          <a:xfrm>
            <a:off x="3886200" y="340360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000140274"/>
              </p:ext>
            </p:extLst>
          </p:nvPr>
        </p:nvGraphicFramePr>
        <p:xfrm>
          <a:off x="2221522" y="2697022"/>
          <a:ext cx="14237677" cy="5874599"/>
        </p:xfrm>
        <a:graphic>
          <a:graphicData uri="http://schemas.openxmlformats.org/drawingml/2006/table">
            <a:tbl>
              <a:tblPr>
                <a:tableStyleId>{0505E3EF-67EA-436B-97B2-0124C06EBD24}</a:tableStyleId>
              </a:tblPr>
              <a:tblGrid>
                <a:gridCol w="3056458"/>
                <a:gridCol w="11181219"/>
              </a:tblGrid>
              <a:tr h="523307">
                <a:tc>
                  <a:txBody>
                    <a:bodyPr/>
                    <a:lstStyle/>
                    <a:p>
                      <a:pPr rtl="0" fontAlgn="t">
                        <a:spcBef>
                          <a:spcPts val="0"/>
                        </a:spcBef>
                        <a:spcAft>
                          <a:spcPts val="0"/>
                        </a:spcAft>
                      </a:pPr>
                      <a:r>
                        <a:rPr lang="en-IN" sz="3600" b="1" u="none" strike="noStrike" dirty="0">
                          <a:effectLst/>
                        </a:rPr>
                        <a:t>Cyber Crime </a:t>
                      </a:r>
                      <a:endParaRPr lang="en-IN" sz="3600" b="1" dirty="0">
                        <a:effectLst/>
                      </a:endParaRPr>
                    </a:p>
                  </a:txBody>
                  <a:tcPr marL="95250" marR="95250" marT="47625" marB="47625"/>
                </a:tc>
                <a:tc>
                  <a:txBody>
                    <a:bodyPr/>
                    <a:lstStyle/>
                    <a:p>
                      <a:pPr rtl="0" fontAlgn="t">
                        <a:spcBef>
                          <a:spcPts val="0"/>
                        </a:spcBef>
                        <a:spcAft>
                          <a:spcPts val="0"/>
                        </a:spcAft>
                      </a:pPr>
                      <a:r>
                        <a:rPr lang="en-IN" sz="3600" b="1" u="none" strike="noStrike" dirty="0">
                          <a:effectLst/>
                        </a:rPr>
                        <a:t>Description</a:t>
                      </a:r>
                      <a:endParaRPr lang="en-IN" sz="3600" b="1" dirty="0">
                        <a:effectLst/>
                      </a:endParaRPr>
                    </a:p>
                  </a:txBody>
                  <a:tcPr marL="95250" marR="95250" marT="47625" marB="47625"/>
                </a:tc>
              </a:tr>
              <a:tr h="1653119">
                <a:tc>
                  <a:txBody>
                    <a:bodyPr/>
                    <a:lstStyle/>
                    <a:p>
                      <a:pPr rtl="0" fontAlgn="t">
                        <a:spcBef>
                          <a:spcPts val="0"/>
                        </a:spcBef>
                        <a:spcAft>
                          <a:spcPts val="0"/>
                        </a:spcAft>
                      </a:pPr>
                      <a:r>
                        <a:rPr lang="en-US" sz="2400" b="0" i="0" u="none" strike="noStrike" dirty="0">
                          <a:solidFill>
                            <a:srgbClr val="000000"/>
                          </a:solidFill>
                          <a:effectLst/>
                          <a:latin typeface="Arial"/>
                        </a:rPr>
                        <a:t>Child Pornography/</a:t>
                      </a:r>
                      <a:endParaRPr lang="en-US" sz="2400" dirty="0">
                        <a:effectLst/>
                      </a:endParaRPr>
                    </a:p>
                    <a:p>
                      <a:pPr rtl="0" fontAlgn="t">
                        <a:spcBef>
                          <a:spcPts val="0"/>
                        </a:spcBef>
                        <a:spcAft>
                          <a:spcPts val="0"/>
                        </a:spcAft>
                      </a:pPr>
                      <a:r>
                        <a:rPr lang="en-US" sz="2400" b="0" i="0" u="none" strike="noStrike" dirty="0">
                          <a:solidFill>
                            <a:srgbClr val="000000"/>
                          </a:solidFill>
                          <a:effectLst/>
                          <a:latin typeface="Arial"/>
                        </a:rPr>
                        <a:t>Child sexually abusive material (CSAM)</a:t>
                      </a:r>
                      <a:endParaRPr lang="en-US" sz="2400" dirty="0">
                        <a:effectLst/>
                      </a:endParaRPr>
                    </a:p>
                  </a:txBody>
                  <a:tcPr marL="95250" marR="95250" marT="47625" marB="47625"/>
                </a:tc>
                <a:tc>
                  <a:txBody>
                    <a:bodyPr/>
                    <a:lstStyle/>
                    <a:p>
                      <a:pPr rtl="0" fontAlgn="t">
                        <a:spcBef>
                          <a:spcPts val="0"/>
                        </a:spcBef>
                        <a:spcAft>
                          <a:spcPts val="0"/>
                        </a:spcAft>
                      </a:pPr>
                      <a:r>
                        <a:rPr lang="en-US" sz="2400" b="0" i="0" u="none" strike="noStrike">
                          <a:solidFill>
                            <a:srgbClr val="000000"/>
                          </a:solidFill>
                          <a:effectLst/>
                          <a:latin typeface="Arial"/>
                        </a:rPr>
                        <a:t>Refers  to a material containing sexual image in any form, of a child who is abused or sexually exploited.</a:t>
                      </a:r>
                      <a:endParaRPr lang="en-US" sz="2400">
                        <a:effectLst/>
                      </a:endParaRPr>
                    </a:p>
                  </a:txBody>
                  <a:tcPr marL="95250" marR="95250" marT="47625" marB="47625"/>
                </a:tc>
              </a:tr>
              <a:tr h="900681">
                <a:tc>
                  <a:txBody>
                    <a:bodyPr/>
                    <a:lstStyle/>
                    <a:p>
                      <a:pPr rtl="0" fontAlgn="t">
                        <a:spcBef>
                          <a:spcPts val="0"/>
                        </a:spcBef>
                        <a:spcAft>
                          <a:spcPts val="0"/>
                        </a:spcAft>
                      </a:pPr>
                      <a:r>
                        <a:rPr lang="en-IN" sz="2400" b="0" i="0" u="none" strike="noStrike">
                          <a:solidFill>
                            <a:srgbClr val="000000"/>
                          </a:solidFill>
                          <a:effectLst/>
                          <a:latin typeface="Arial"/>
                        </a:rPr>
                        <a:t>Cyber Grooming</a:t>
                      </a:r>
                      <a:endParaRPr lang="en-IN" sz="2400">
                        <a:effectLst/>
                      </a:endParaRPr>
                    </a:p>
                  </a:txBody>
                  <a:tcPr marL="95250" marR="95250" marT="47625" marB="47625"/>
                </a:tc>
                <a:tc>
                  <a:txBody>
                    <a:bodyPr/>
                    <a:lstStyle/>
                    <a:p>
                      <a:pPr rtl="0" fontAlgn="t">
                        <a:spcBef>
                          <a:spcPts val="0"/>
                        </a:spcBef>
                        <a:spcAft>
                          <a:spcPts val="0"/>
                        </a:spcAft>
                      </a:pPr>
                      <a:r>
                        <a:rPr lang="en-US" sz="2400" b="0" i="0" u="none" strike="noStrike">
                          <a:solidFill>
                            <a:srgbClr val="000000"/>
                          </a:solidFill>
                          <a:effectLst/>
                          <a:latin typeface="Arial"/>
                        </a:rPr>
                        <a:t>A person builds an online relationship with a young person and tricks or pressures</a:t>
                      </a:r>
                      <a:endParaRPr lang="en-US" sz="2400">
                        <a:effectLst/>
                      </a:endParaRPr>
                    </a:p>
                    <a:p>
                      <a:pPr rtl="0" fontAlgn="t">
                        <a:spcBef>
                          <a:spcPts val="0"/>
                        </a:spcBef>
                        <a:spcAft>
                          <a:spcPts val="0"/>
                        </a:spcAft>
                      </a:pPr>
                      <a:r>
                        <a:rPr lang="en-US" sz="2400" b="0" i="0" u="none" strike="noStrike">
                          <a:solidFill>
                            <a:srgbClr val="000000"/>
                          </a:solidFill>
                          <a:effectLst/>
                          <a:latin typeface="Arial"/>
                        </a:rPr>
                        <a:t>him/her into doing sexual act</a:t>
                      </a:r>
                      <a:endParaRPr lang="en-US" sz="2400">
                        <a:effectLst/>
                      </a:endParaRPr>
                    </a:p>
                  </a:txBody>
                  <a:tcPr marL="95250" marR="95250" marT="47625" marB="47625"/>
                </a:tc>
              </a:tr>
              <a:tr h="907066">
                <a:tc>
                  <a:txBody>
                    <a:bodyPr/>
                    <a:lstStyle/>
                    <a:p>
                      <a:pPr rtl="0" fontAlgn="t">
                        <a:spcBef>
                          <a:spcPts val="0"/>
                        </a:spcBef>
                        <a:spcAft>
                          <a:spcPts val="0"/>
                        </a:spcAft>
                      </a:pPr>
                      <a:r>
                        <a:rPr lang="en-IN" sz="2400" b="0" i="0" u="none" strike="noStrike">
                          <a:solidFill>
                            <a:srgbClr val="000000"/>
                          </a:solidFill>
                          <a:effectLst/>
                          <a:latin typeface="Aptos"/>
                        </a:rPr>
                        <a:t>Vishing</a:t>
                      </a:r>
                      <a:endParaRPr lang="en-IN" sz="2400">
                        <a:effectLst/>
                      </a:endParaRPr>
                    </a:p>
                  </a:txBody>
                  <a:tcPr marL="95250" marR="95250" marT="47625" marB="47625"/>
                </a:tc>
                <a:tc>
                  <a:txBody>
                    <a:bodyPr/>
                    <a:lstStyle/>
                    <a:p>
                      <a:pPr rtl="0" fontAlgn="t">
                        <a:spcBef>
                          <a:spcPts val="0"/>
                        </a:spcBef>
                        <a:spcAft>
                          <a:spcPts val="0"/>
                        </a:spcAft>
                      </a:pPr>
                      <a:r>
                        <a:rPr lang="en-US" sz="2400" b="0" i="0" u="none" strike="noStrike">
                          <a:solidFill>
                            <a:srgbClr val="000000"/>
                          </a:solidFill>
                          <a:effectLst/>
                          <a:latin typeface="Arial"/>
                        </a:rPr>
                        <a:t>An attempt where fraudsters try to seek personal information like Customer ID,</a:t>
                      </a:r>
                      <a:endParaRPr lang="en-US" sz="2400">
                        <a:effectLst/>
                      </a:endParaRPr>
                    </a:p>
                    <a:p>
                      <a:pPr rtl="0" fontAlgn="t">
                        <a:spcBef>
                          <a:spcPts val="0"/>
                        </a:spcBef>
                        <a:spcAft>
                          <a:spcPts val="0"/>
                        </a:spcAft>
                      </a:pPr>
                      <a:r>
                        <a:rPr lang="en-US" sz="2400" b="0" i="0" u="none" strike="noStrike">
                          <a:solidFill>
                            <a:srgbClr val="000000"/>
                          </a:solidFill>
                          <a:effectLst/>
                          <a:latin typeface="Arial"/>
                        </a:rPr>
                        <a:t>Net Banking password, ATMPIN, OTP, Card expiry date, CVV etc. through a phone call</a:t>
                      </a:r>
                      <a:endParaRPr lang="en-US" sz="2400">
                        <a:effectLst/>
                      </a:endParaRPr>
                    </a:p>
                  </a:txBody>
                  <a:tcPr marL="95250" marR="95250" marT="47625" marB="47625"/>
                </a:tc>
              </a:tr>
              <a:tr h="907066">
                <a:tc>
                  <a:txBody>
                    <a:bodyPr/>
                    <a:lstStyle/>
                    <a:p>
                      <a:pPr rtl="0" fontAlgn="t">
                        <a:spcBef>
                          <a:spcPts val="0"/>
                        </a:spcBef>
                        <a:spcAft>
                          <a:spcPts val="0"/>
                        </a:spcAft>
                      </a:pPr>
                      <a:r>
                        <a:rPr lang="en-IN" sz="2400" b="0" i="0" u="none" strike="noStrike">
                          <a:solidFill>
                            <a:srgbClr val="000000"/>
                          </a:solidFill>
                          <a:effectLst/>
                          <a:latin typeface="Arial"/>
                        </a:rPr>
                        <a:t>SMS Phishing/ Smishing</a:t>
                      </a:r>
                      <a:endParaRPr lang="en-IN" sz="2400">
                        <a:effectLst/>
                      </a:endParaRPr>
                    </a:p>
                  </a:txBody>
                  <a:tcPr marL="95250" marR="95250" marT="47625" marB="47625"/>
                </a:tc>
                <a:tc>
                  <a:txBody>
                    <a:bodyPr/>
                    <a:lstStyle/>
                    <a:p>
                      <a:pPr rtl="0" fontAlgn="t">
                        <a:spcBef>
                          <a:spcPts val="0"/>
                        </a:spcBef>
                        <a:spcAft>
                          <a:spcPts val="0"/>
                        </a:spcAft>
                      </a:pPr>
                      <a:r>
                        <a:rPr lang="en-US" sz="2400" b="0" i="0" u="none" strike="noStrike" dirty="0">
                          <a:solidFill>
                            <a:srgbClr val="000000"/>
                          </a:solidFill>
                          <a:effectLst/>
                          <a:latin typeface="Arial"/>
                        </a:rPr>
                        <a:t>Fraudulent practice of sending text messages purporting to be from reputable</a:t>
                      </a:r>
                      <a:endParaRPr lang="en-US" sz="2400" dirty="0">
                        <a:effectLst/>
                      </a:endParaRPr>
                    </a:p>
                    <a:p>
                      <a:pPr rtl="0" fontAlgn="t">
                        <a:spcBef>
                          <a:spcPts val="0"/>
                        </a:spcBef>
                        <a:spcAft>
                          <a:spcPts val="0"/>
                        </a:spcAft>
                      </a:pPr>
                      <a:r>
                        <a:rPr lang="en-US" sz="2400" b="0" i="0" u="none" strike="noStrike" dirty="0">
                          <a:solidFill>
                            <a:srgbClr val="000000"/>
                          </a:solidFill>
                          <a:effectLst/>
                          <a:latin typeface="Arial"/>
                        </a:rPr>
                        <a:t>companies in order to induce individuals to reveal personal information, such as</a:t>
                      </a:r>
                      <a:endParaRPr lang="en-US" sz="2400" dirty="0">
                        <a:effectLst/>
                      </a:endParaRPr>
                    </a:p>
                    <a:p>
                      <a:pPr rtl="0" fontAlgn="t">
                        <a:spcBef>
                          <a:spcPts val="0"/>
                        </a:spcBef>
                        <a:spcAft>
                          <a:spcPts val="0"/>
                        </a:spcAft>
                      </a:pPr>
                      <a:r>
                        <a:rPr lang="en-US" sz="2400" b="0" i="0" u="none" strike="noStrike" dirty="0">
                          <a:solidFill>
                            <a:srgbClr val="000000"/>
                          </a:solidFill>
                          <a:effectLst/>
                          <a:latin typeface="Arial"/>
                        </a:rPr>
                        <a:t>passwords or credit card numbers</a:t>
                      </a:r>
                      <a:endParaRPr lang="en-US" sz="2400" dirty="0">
                        <a:effectLst/>
                      </a:endParaRPr>
                    </a:p>
                  </a:txBody>
                  <a:tcPr marL="95250" marR="95250" marT="47625" marB="47625"/>
                </a:tc>
              </a:tr>
            </a:tbl>
          </a:graphicData>
        </a:graphic>
      </p:graphicFrame>
      <p:sp>
        <p:nvSpPr>
          <p:cNvPr id="9" name="Rectangle 1"/>
          <p:cNvSpPr>
            <a:spLocks noChangeArrowheads="1"/>
          </p:cNvSpPr>
          <p:nvPr/>
        </p:nvSpPr>
        <p:spPr bwMode="auto">
          <a:xfrm>
            <a:off x="3886200" y="3540125"/>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35827537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197689"/>
            <a:ext cx="17053645" cy="1232048"/>
          </a:xfrm>
          <a:prstGeom prst="rect">
            <a:avLst/>
          </a:prstGeom>
        </p:spPr>
        <p:txBody>
          <a:bodyPr vert="horz" lIns="91440" tIns="45720" rIns="91440" bIns="45720" rtlCol="0" anchor="b">
            <a:normAutofit/>
          </a:bodyPr>
          <a:lstStyle/>
          <a:p>
            <a:pPr algn="l" rtl="0"/>
            <a:r>
              <a:rPr lang="en-US" sz="4800" dirty="0">
                <a:latin typeface="+mn-lt"/>
              </a:rPr>
              <a:t>Fingerprinting </a:t>
            </a:r>
            <a:r>
              <a:rPr lang="en-US" sz="4800" dirty="0" err="1">
                <a:latin typeface="+mn-lt"/>
              </a:rPr>
              <a:t>Organisations</a:t>
            </a:r>
            <a:r>
              <a:rPr lang="en-US" sz="4800" dirty="0">
                <a:latin typeface="+mn-lt"/>
              </a:rPr>
              <a:t> with Collected Archives(FOCA)</a:t>
            </a:r>
          </a:p>
        </p:txBody>
      </p:sp>
      <p:pic>
        <p:nvPicPr>
          <p:cNvPr id="5" name="object 5"/>
          <p:cNvPicPr/>
          <p:nvPr/>
        </p:nvPicPr>
        <p:blipFill>
          <a:blip r:embed="rId2" cstate="print"/>
          <a:stretch>
            <a:fillRect/>
          </a:stretch>
        </p:blipFill>
        <p:spPr>
          <a:xfrm>
            <a:off x="15123919" y="0"/>
            <a:ext cx="3159508"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474134" y="860160"/>
            <a:ext cx="12037534" cy="10679847"/>
          </a:xfrm>
          <a:prstGeom prst="rect">
            <a:avLst/>
          </a:prstGeom>
          <a:noFill/>
        </p:spPr>
        <p:txBody>
          <a:bodyPr wrap="square">
            <a:spAutoFit/>
          </a:bodyPr>
          <a:lstStyle/>
          <a:p>
            <a:pPr algn="just"/>
            <a:r>
              <a:rPr lang="en-US" sz="2800" b="1" dirty="0"/>
              <a:t>Helpful in:</a:t>
            </a:r>
            <a:endParaRPr lang="en-US" sz="2800" b="1" dirty="0"/>
          </a:p>
          <a:p>
            <a:pPr marL="457200" indent="-457200" algn="just" fontAlgn="base">
              <a:buFont typeface="Wingdings" pitchFamily="2" charset="2"/>
              <a:buChar char="Ø"/>
            </a:pPr>
            <a:r>
              <a:rPr lang="en-US" sz="2800" dirty="0"/>
              <a:t>Metadata Analysis: Extract metadata from documents for authorship and creation date verification.</a:t>
            </a:r>
          </a:p>
          <a:p>
            <a:pPr marL="457200" indent="-457200" algn="just" fontAlgn="base">
              <a:buFont typeface="Wingdings" pitchFamily="2" charset="2"/>
              <a:buChar char="Ø"/>
            </a:pPr>
            <a:r>
              <a:rPr lang="en-US" sz="2800" dirty="0"/>
              <a:t>Document Version Tracking: Reconstruct document histories and track changes over time.</a:t>
            </a:r>
          </a:p>
          <a:p>
            <a:pPr marL="457200" indent="-457200" algn="just" fontAlgn="base">
              <a:buFont typeface="Wingdings" pitchFamily="2" charset="2"/>
              <a:buChar char="Ø"/>
            </a:pPr>
            <a:r>
              <a:rPr lang="en-US" sz="2800" dirty="0" err="1"/>
              <a:t>Geolocation</a:t>
            </a:r>
            <a:r>
              <a:rPr lang="en-US" sz="2800" dirty="0"/>
              <a:t> Information: Extract and use </a:t>
            </a:r>
            <a:r>
              <a:rPr lang="en-US" sz="2800" dirty="0" err="1"/>
              <a:t>geolocation</a:t>
            </a:r>
            <a:r>
              <a:rPr lang="en-US" sz="2800" dirty="0"/>
              <a:t> data embedded in documents.</a:t>
            </a:r>
          </a:p>
          <a:p>
            <a:pPr marL="457200" indent="-457200" algn="just" fontAlgn="base">
              <a:buFont typeface="Wingdings" pitchFamily="2" charset="2"/>
              <a:buChar char="Ø"/>
            </a:pPr>
            <a:r>
              <a:rPr lang="en-US" sz="2800" dirty="0"/>
              <a:t>Email Address Extraction: Identify communication channels and contacts related to the case.</a:t>
            </a:r>
          </a:p>
          <a:p>
            <a:pPr marL="457200" indent="-457200" algn="just" fontAlgn="base">
              <a:buFont typeface="Wingdings" pitchFamily="2" charset="2"/>
              <a:buChar char="Ø"/>
            </a:pPr>
            <a:r>
              <a:rPr lang="en-US" sz="2800" dirty="0"/>
              <a:t>Network Enumeration: Discover network shares and repositories containing sensitive documents.</a:t>
            </a:r>
          </a:p>
          <a:p>
            <a:pPr marL="457200" indent="-457200" algn="just" fontAlgn="base">
              <a:buFont typeface="Wingdings" pitchFamily="2" charset="2"/>
              <a:buChar char="Ø"/>
            </a:pPr>
            <a:r>
              <a:rPr lang="en-US" sz="2800" dirty="0"/>
              <a:t>Organizational Profiling: Create profiles of organizations using document metadata.</a:t>
            </a:r>
          </a:p>
          <a:p>
            <a:pPr marL="457200" indent="-457200" algn="just" fontAlgn="base">
              <a:buFont typeface="Wingdings" pitchFamily="2" charset="2"/>
              <a:buChar char="Ø"/>
            </a:pPr>
            <a:r>
              <a:rPr lang="en-US" sz="2800" dirty="0"/>
              <a:t>Keyword and Content Analysis: Assist in identifying relevant files and content for investigation.</a:t>
            </a:r>
          </a:p>
          <a:p>
            <a:pPr marL="457200" indent="-457200" algn="just" fontAlgn="base">
              <a:buFont typeface="Wingdings" pitchFamily="2" charset="2"/>
              <a:buChar char="Ø"/>
            </a:pPr>
            <a:r>
              <a:rPr lang="en-US" sz="2800" dirty="0"/>
              <a:t>Vulnerability Assessment: Identify potentially vulnerable files and documents.</a:t>
            </a:r>
          </a:p>
          <a:p>
            <a:pPr marL="457200" indent="-457200" algn="just" fontAlgn="base">
              <a:buFont typeface="Wingdings" pitchFamily="2" charset="2"/>
              <a:buChar char="Ø"/>
            </a:pPr>
            <a:r>
              <a:rPr lang="en-US" sz="2800" dirty="0"/>
              <a:t>Evidence Collection: Locate and collect digital evidence from documents and files.</a:t>
            </a:r>
          </a:p>
          <a:p>
            <a:pPr marL="457200" indent="-457200" algn="just" fontAlgn="base">
              <a:buFont typeface="Wingdings" pitchFamily="2" charset="2"/>
              <a:buChar char="Ø"/>
            </a:pPr>
            <a:r>
              <a:rPr lang="en-US" sz="2800" dirty="0"/>
              <a:t>Historical Analysis: Analyze metadata changes to understand document repository evolution.</a:t>
            </a:r>
          </a:p>
          <a:p>
            <a:pPr marL="457200" indent="-457200" algn="just" fontAlgn="base">
              <a:buFont typeface="Wingdings" pitchFamily="2" charset="2"/>
              <a:buChar char="Ø"/>
            </a:pPr>
            <a:r>
              <a:rPr lang="en-US" sz="2800" dirty="0"/>
              <a:t>Security Auditing: Assess security posture by flagging documents with sensitive metadata to improve data security.</a:t>
            </a:r>
          </a:p>
          <a:p>
            <a:r>
              <a:rPr lang="en-US" sz="3600" dirty="0"/>
              <a:t/>
            </a:r>
            <a:br>
              <a:rPr lang="en-US" sz="3600" dirty="0"/>
            </a:br>
            <a:endParaRPr lang="en-US" sz="3600" dirty="0"/>
          </a:p>
        </p:txBody>
      </p:sp>
      <p:pic>
        <p:nvPicPr>
          <p:cNvPr id="87042" name="Picture 2" descr="https://lh7-rt.googleusercontent.com/slidesz/AGV_vUcnepBmbhIqU_mQ4C45FBuWYh1UAqAeMjRjKMttRaJq6FFs_k9OdbHw6PgmViFK8bcuNcxMV40NKHTS3UIvLQc6D7P4mAjIq66afmkF6v_-brxmSiVUn6BFujkTlbWIUCUAMHeCJ7ltH3A6W5VtatpxbFLO-s48SCT7ifjiQ-ihgOxv1vp1Pw=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11668" y="3236106"/>
            <a:ext cx="5459525" cy="3642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478649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197689"/>
            <a:ext cx="17053645" cy="1232048"/>
          </a:xfrm>
          <a:prstGeom prst="rect">
            <a:avLst/>
          </a:prstGeom>
        </p:spPr>
        <p:txBody>
          <a:bodyPr vert="horz" lIns="91440" tIns="45720" rIns="91440" bIns="45720" rtlCol="0" anchor="b">
            <a:normAutofit/>
          </a:bodyPr>
          <a:lstStyle/>
          <a:p>
            <a:pPr algn="ctr" rtl="0"/>
            <a:r>
              <a:rPr lang="en-US" sz="4800" dirty="0" err="1">
                <a:latin typeface="+mn-lt"/>
              </a:rPr>
              <a:t>Censys</a:t>
            </a:r>
            <a:endParaRPr lang="en-US" sz="4800" dirty="0">
              <a:latin typeface="+mn-lt"/>
            </a:endParaRPr>
          </a:p>
        </p:txBody>
      </p:sp>
      <p:pic>
        <p:nvPicPr>
          <p:cNvPr id="5" name="object 5"/>
          <p:cNvPicPr/>
          <p:nvPr/>
        </p:nvPicPr>
        <p:blipFill>
          <a:blip r:embed="rId2" cstate="print"/>
          <a:stretch>
            <a:fillRect/>
          </a:stretch>
        </p:blipFill>
        <p:spPr>
          <a:xfrm>
            <a:off x="15123919" y="0"/>
            <a:ext cx="3159508"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474134" y="860160"/>
            <a:ext cx="12037534" cy="8956298"/>
          </a:xfrm>
          <a:prstGeom prst="rect">
            <a:avLst/>
          </a:prstGeom>
          <a:noFill/>
        </p:spPr>
        <p:txBody>
          <a:bodyPr wrap="square">
            <a:spAutoFit/>
          </a:bodyPr>
          <a:lstStyle/>
          <a:p>
            <a:pPr algn="just"/>
            <a:r>
              <a:rPr lang="en-US" sz="3200" b="1" dirty="0"/>
              <a:t>Can be applied as:</a:t>
            </a:r>
            <a:endParaRPr lang="en-US" sz="3200" b="1" dirty="0"/>
          </a:p>
          <a:p>
            <a:pPr marL="457200" indent="-457200" algn="just" fontAlgn="base">
              <a:buFont typeface="Wingdings" pitchFamily="2" charset="2"/>
              <a:buChar char="Ø"/>
            </a:pPr>
            <a:r>
              <a:rPr lang="en-US" sz="2800" dirty="0"/>
              <a:t>Asset Discovery: </a:t>
            </a:r>
            <a:r>
              <a:rPr lang="en-US" sz="2800" dirty="0" err="1"/>
              <a:t>Censys</a:t>
            </a:r>
            <a:r>
              <a:rPr lang="en-US" sz="2800" dirty="0"/>
              <a:t> can find everything connected to a target IP address or domain, aiding in creating an inventory of resources.</a:t>
            </a:r>
          </a:p>
          <a:p>
            <a:pPr marL="457200" indent="-457200" algn="just" fontAlgn="base">
              <a:buFont typeface="Wingdings" pitchFamily="2" charset="2"/>
              <a:buChar char="Ø"/>
            </a:pPr>
            <a:r>
              <a:rPr lang="en-US" sz="2800" dirty="0"/>
              <a:t>Vulnerability Assessment: It can find well-known flaws in services and products connected to networks, helping understand potential attack vectors and security flaws.</a:t>
            </a:r>
          </a:p>
          <a:p>
            <a:pPr marL="457200" indent="-457200" algn="just" fontAlgn="base">
              <a:buFont typeface="Wingdings" pitchFamily="2" charset="2"/>
              <a:buChar char="Ø"/>
            </a:pPr>
            <a:r>
              <a:rPr lang="en-US" sz="2800" dirty="0"/>
              <a:t>Historical Information: </a:t>
            </a:r>
            <a:r>
              <a:rPr lang="en-US" sz="2800" dirty="0" err="1"/>
              <a:t>Censys</a:t>
            </a:r>
            <a:r>
              <a:rPr lang="en-US" sz="2800" dirty="0"/>
              <a:t> offers historical information on devices and services, aiding in determining when an incident took place or when assets were compromised.</a:t>
            </a:r>
          </a:p>
          <a:p>
            <a:pPr marL="457200" indent="-457200" algn="just" fontAlgn="base">
              <a:buFont typeface="Wingdings" pitchFamily="2" charset="2"/>
              <a:buChar char="Ø"/>
            </a:pPr>
            <a:r>
              <a:rPr lang="en-US" sz="2800" dirty="0"/>
              <a:t>Indicators of Compromise (</a:t>
            </a:r>
            <a:r>
              <a:rPr lang="en-US" sz="2800" dirty="0" err="1"/>
              <a:t>IoC</a:t>
            </a:r>
            <a:r>
              <a:rPr lang="en-US" sz="2800" dirty="0"/>
              <a:t>) Identification: Investigators can search </a:t>
            </a:r>
            <a:r>
              <a:rPr lang="en-US" sz="2800" dirty="0" err="1"/>
              <a:t>Censys</a:t>
            </a:r>
            <a:r>
              <a:rPr lang="en-US" sz="2800" dirty="0"/>
              <a:t> for </a:t>
            </a:r>
            <a:r>
              <a:rPr lang="en-US" sz="2800" dirty="0" err="1"/>
              <a:t>IoCs</a:t>
            </a:r>
            <a:r>
              <a:rPr lang="en-US" sz="2800" dirty="0"/>
              <a:t>, such as malicious IP addresses or domains, aiding in locating an attack's origin or other compromised assets.</a:t>
            </a:r>
          </a:p>
          <a:p>
            <a:pPr marL="457200" indent="-457200" algn="just" fontAlgn="base">
              <a:buFont typeface="Wingdings" pitchFamily="2" charset="2"/>
              <a:buChar char="Ø"/>
            </a:pPr>
            <a:r>
              <a:rPr lang="en-US" sz="2800" dirty="0"/>
              <a:t>SSL/TLS Certificate Analysis: It can examine SSL/TLS certificates connected to a target, aiding in locating safe services, understanding encryption procedures, and recognizing potential security flaws.</a:t>
            </a:r>
          </a:p>
          <a:p>
            <a:pPr marL="457200" indent="-457200" algn="just" fontAlgn="base">
              <a:buFont typeface="Wingdings" pitchFamily="2" charset="2"/>
              <a:buChar char="Ø"/>
            </a:pPr>
            <a:r>
              <a:rPr lang="en-US" sz="2800" dirty="0"/>
              <a:t>Network Mapping: </a:t>
            </a:r>
            <a:r>
              <a:rPr lang="en-US" sz="2800" dirty="0" err="1"/>
              <a:t>Censys</a:t>
            </a:r>
            <a:r>
              <a:rPr lang="en-US" sz="2800" dirty="0"/>
              <a:t> facilitates mapping a target organization's or entity's network infrastructure, including finding open ports, services, and subdomains on various devices.</a:t>
            </a:r>
          </a:p>
          <a:p>
            <a:r>
              <a:rPr lang="en-US" sz="3600" dirty="0"/>
              <a:t/>
            </a:r>
            <a:br>
              <a:rPr lang="en-US" sz="3600" dirty="0"/>
            </a:br>
            <a:endParaRPr lang="en-US" sz="3600" dirty="0"/>
          </a:p>
        </p:txBody>
      </p:sp>
      <p:pic>
        <p:nvPicPr>
          <p:cNvPr id="88066" name="Picture 2" descr="https://lh7-rt.googleusercontent.com/slidesz/AGV_vUfXTr3QbZ3b314dhozWXsIV1uyO3ddK9Jm-MqyrvIyeHT5ZxR5iP8bgMMgZsks0PdZsa_Nk8xOO6slGPJtDicZyZFwag5grzxuk1ljkTMCqNk7b8DGD25G2fSAR7t0q9a91suJ2_ntpd5NQ05YjbPzVJ18p7a5zQLPtHw8BYneY_CJ1nDA2oA=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34693" y="3194321"/>
            <a:ext cx="5359340" cy="3161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93248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197689"/>
            <a:ext cx="17053645" cy="1232048"/>
          </a:xfrm>
          <a:prstGeom prst="rect">
            <a:avLst/>
          </a:prstGeom>
        </p:spPr>
        <p:txBody>
          <a:bodyPr vert="horz" lIns="91440" tIns="45720" rIns="91440" bIns="45720" rtlCol="0" anchor="b">
            <a:normAutofit/>
          </a:bodyPr>
          <a:lstStyle/>
          <a:p>
            <a:pPr algn="ctr" rtl="0"/>
            <a:r>
              <a:rPr lang="en-US" sz="4800" dirty="0" err="1">
                <a:latin typeface="+mn-lt"/>
              </a:rPr>
              <a:t>ThreatCrowd</a:t>
            </a:r>
            <a:endParaRPr lang="en-US" sz="4800" dirty="0">
              <a:latin typeface="+mn-lt"/>
            </a:endParaRPr>
          </a:p>
        </p:txBody>
      </p:sp>
      <p:pic>
        <p:nvPicPr>
          <p:cNvPr id="5" name="object 5"/>
          <p:cNvPicPr/>
          <p:nvPr/>
        </p:nvPicPr>
        <p:blipFill>
          <a:blip r:embed="rId2" cstate="print"/>
          <a:stretch>
            <a:fillRect/>
          </a:stretch>
        </p:blipFill>
        <p:spPr>
          <a:xfrm>
            <a:off x="15123919" y="0"/>
            <a:ext cx="3159508"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474134" y="860160"/>
            <a:ext cx="12037534" cy="8586966"/>
          </a:xfrm>
          <a:prstGeom prst="rect">
            <a:avLst/>
          </a:prstGeom>
          <a:noFill/>
        </p:spPr>
        <p:txBody>
          <a:bodyPr wrap="square">
            <a:spAutoFit/>
          </a:bodyPr>
          <a:lstStyle/>
          <a:p>
            <a:r>
              <a:rPr lang="en-US" sz="3200" b="1" dirty="0"/>
              <a:t>Helps in:</a:t>
            </a:r>
            <a:endParaRPr lang="en-US" sz="3200" b="1" dirty="0"/>
          </a:p>
          <a:p>
            <a:pPr marL="457200" indent="-457200" algn="just" fontAlgn="base">
              <a:buFont typeface="Wingdings" pitchFamily="2" charset="2"/>
              <a:buChar char="Ø"/>
            </a:pPr>
            <a:r>
              <a:rPr lang="en-US" sz="2800" dirty="0"/>
              <a:t>Data Aggregation: Collects threat data from multiple sources.</a:t>
            </a:r>
          </a:p>
          <a:p>
            <a:pPr marL="457200" indent="-457200" algn="just" fontAlgn="base">
              <a:buFont typeface="Wingdings" pitchFamily="2" charset="2"/>
              <a:buChar char="Ø"/>
            </a:pPr>
            <a:r>
              <a:rPr lang="en-US" sz="2800" dirty="0" err="1"/>
              <a:t>IoC</a:t>
            </a:r>
            <a:r>
              <a:rPr lang="en-US" sz="2800" dirty="0"/>
              <a:t> Search: Helps find indicators of compromise (</a:t>
            </a:r>
            <a:r>
              <a:rPr lang="en-US" sz="2800" dirty="0" err="1"/>
              <a:t>IoCs</a:t>
            </a:r>
            <a:r>
              <a:rPr lang="en-US" sz="2800" dirty="0"/>
              <a:t>) like IP addresses and domains.</a:t>
            </a:r>
          </a:p>
          <a:p>
            <a:pPr marL="457200" indent="-457200" algn="just" fontAlgn="base">
              <a:buFont typeface="Wingdings" pitchFamily="2" charset="2"/>
              <a:buChar char="Ø"/>
            </a:pPr>
            <a:r>
              <a:rPr lang="en-US" sz="2800" dirty="0"/>
              <a:t>Malware Analysis: Provides insights into malware behavior and patterns.</a:t>
            </a:r>
          </a:p>
          <a:p>
            <a:pPr marL="457200" indent="-457200" algn="just" fontAlgn="base">
              <a:buFont typeface="Wingdings" pitchFamily="2" charset="2"/>
              <a:buChar char="Ø"/>
            </a:pPr>
            <a:r>
              <a:rPr lang="en-US" sz="2800" dirty="0"/>
              <a:t>Domain and IP Analysis: Analyzes reputation and history of websites and IPs.</a:t>
            </a:r>
          </a:p>
          <a:p>
            <a:pPr marL="457200" indent="-457200" algn="just" fontAlgn="base">
              <a:buFont typeface="Wingdings" pitchFamily="2" charset="2"/>
              <a:buChar char="Ø"/>
            </a:pPr>
            <a:r>
              <a:rPr lang="en-US" sz="2800" dirty="0"/>
              <a:t>Historical Data: Offers historical insights into threat evolution.</a:t>
            </a:r>
          </a:p>
          <a:p>
            <a:pPr marL="457200" indent="-457200" algn="just" fontAlgn="base">
              <a:buFont typeface="Wingdings" pitchFamily="2" charset="2"/>
              <a:buChar char="Ø"/>
            </a:pPr>
            <a:r>
              <a:rPr lang="en-US" sz="2800" dirty="0"/>
              <a:t>Phishing and Malicious URLs: Identifies and tracks phishing and malicious sites.</a:t>
            </a:r>
          </a:p>
          <a:p>
            <a:pPr marL="457200" indent="-457200" algn="just" fontAlgn="base">
              <a:buFont typeface="Wingdings" pitchFamily="2" charset="2"/>
              <a:buChar char="Ø"/>
            </a:pPr>
            <a:r>
              <a:rPr lang="en-US" sz="2800" dirty="0"/>
              <a:t>Threat Intelligence Sharing: Enables collaboration with the security community.</a:t>
            </a:r>
          </a:p>
          <a:p>
            <a:pPr marL="457200" indent="-457200" algn="just" fontAlgn="base">
              <a:buFont typeface="Wingdings" pitchFamily="2" charset="2"/>
              <a:buChar char="Ø"/>
            </a:pPr>
            <a:r>
              <a:rPr lang="en-US" sz="2800" dirty="0"/>
              <a:t>Alerts and Monitoring: Provides real-time threat alerts.</a:t>
            </a:r>
          </a:p>
          <a:p>
            <a:pPr marL="457200" indent="-457200" algn="just" fontAlgn="base">
              <a:buFont typeface="Wingdings" pitchFamily="2" charset="2"/>
              <a:buChar char="Ø"/>
            </a:pPr>
            <a:r>
              <a:rPr lang="en-US" sz="2800" dirty="0"/>
              <a:t>Digital Footprint Analysis: Tracks online presence of individuals and organizations.</a:t>
            </a:r>
          </a:p>
          <a:p>
            <a:pPr marL="457200" indent="-457200" algn="just" fontAlgn="base">
              <a:buFont typeface="Wingdings" pitchFamily="2" charset="2"/>
              <a:buChar char="Ø"/>
            </a:pPr>
            <a:r>
              <a:rPr lang="en-US" sz="2800" dirty="0"/>
              <a:t>Incident Response: Aids in incident scope identification and infrastructure tracking.</a:t>
            </a:r>
          </a:p>
          <a:p>
            <a:pPr marL="457200" indent="-457200" algn="just" fontAlgn="base">
              <a:buFont typeface="Wingdings" pitchFamily="2" charset="2"/>
              <a:buChar char="Ø"/>
            </a:pPr>
            <a:r>
              <a:rPr lang="en-US" sz="2800" dirty="0"/>
              <a:t>Threat Assessment: Assists in evaluating threat severity and impact.</a:t>
            </a:r>
          </a:p>
          <a:p>
            <a:pPr marL="457200" indent="-457200" algn="just" fontAlgn="base">
              <a:buFont typeface="Wingdings" pitchFamily="2" charset="2"/>
              <a:buChar char="Ø"/>
            </a:pPr>
            <a:r>
              <a:rPr lang="en-US" sz="2800" dirty="0"/>
              <a:t>Security Awareness: Educates security teams about emerging threats.</a:t>
            </a:r>
          </a:p>
          <a:p>
            <a:r>
              <a:rPr lang="en-US" sz="3600" dirty="0"/>
              <a:t/>
            </a:r>
            <a:br>
              <a:rPr lang="en-US" sz="3600" dirty="0"/>
            </a:br>
            <a:endParaRPr lang="en-US" sz="3600" dirty="0"/>
          </a:p>
        </p:txBody>
      </p:sp>
      <p:pic>
        <p:nvPicPr>
          <p:cNvPr id="89090" name="Picture 2" descr="https://lh7-rt.googleusercontent.com/slidesz/AGV_vUcZ6cP8-80UR6yksk70dLThcsQX4JEbnOX5rghk802x_FeKKQddIUzCA_I-saBhePE5tUkmhFbmSRQVLLC19pFThwLBZa4NcllhrSwhPExNNoJ0liv8rXXfYv22rSjbRfS7PIjbtJmrgbTv0WuH2qAkIuw_07n5WucxiIVUf5895GUCWund=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11668" y="2918411"/>
            <a:ext cx="5501888" cy="322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5191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197689"/>
            <a:ext cx="17053645" cy="1232048"/>
          </a:xfrm>
          <a:prstGeom prst="rect">
            <a:avLst/>
          </a:prstGeom>
        </p:spPr>
        <p:txBody>
          <a:bodyPr vert="horz" lIns="91440" tIns="45720" rIns="91440" bIns="45720" rtlCol="0" anchor="b">
            <a:normAutofit/>
          </a:bodyPr>
          <a:lstStyle/>
          <a:p>
            <a:pPr algn="ctr" rtl="0"/>
            <a:r>
              <a:rPr lang="en-US" sz="4800" dirty="0" err="1">
                <a:latin typeface="+mn-lt"/>
              </a:rPr>
              <a:t>Netcraft</a:t>
            </a:r>
            <a:endParaRPr lang="en-US" sz="4800" dirty="0">
              <a:latin typeface="+mn-lt"/>
            </a:endParaRPr>
          </a:p>
        </p:txBody>
      </p:sp>
      <p:pic>
        <p:nvPicPr>
          <p:cNvPr id="5" name="object 5"/>
          <p:cNvPicPr/>
          <p:nvPr/>
        </p:nvPicPr>
        <p:blipFill>
          <a:blip r:embed="rId2" cstate="print"/>
          <a:stretch>
            <a:fillRect/>
          </a:stretch>
        </p:blipFill>
        <p:spPr>
          <a:xfrm>
            <a:off x="15123919" y="0"/>
            <a:ext cx="3159508"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474134" y="860160"/>
            <a:ext cx="12037534" cy="8710077"/>
          </a:xfrm>
          <a:prstGeom prst="rect">
            <a:avLst/>
          </a:prstGeom>
          <a:noFill/>
        </p:spPr>
        <p:txBody>
          <a:bodyPr wrap="square">
            <a:spAutoFit/>
          </a:bodyPr>
          <a:lstStyle/>
          <a:p>
            <a:pPr algn="just"/>
            <a:r>
              <a:rPr lang="en-US" sz="3200" b="1" dirty="0" err="1"/>
              <a:t>Utilises</a:t>
            </a:r>
            <a:r>
              <a:rPr lang="en-US" sz="3200" b="1" dirty="0"/>
              <a:t> in:</a:t>
            </a:r>
            <a:endParaRPr lang="en-US" sz="3200" b="1" dirty="0"/>
          </a:p>
          <a:p>
            <a:pPr marL="342900" indent="-342900" algn="just" fontAlgn="base">
              <a:buFont typeface="Wingdings" pitchFamily="2" charset="2"/>
              <a:buChar char="Ø"/>
            </a:pPr>
            <a:r>
              <a:rPr lang="en-US" sz="2400" dirty="0"/>
              <a:t>Phishing Site Detection: </a:t>
            </a:r>
            <a:r>
              <a:rPr lang="en-US" sz="2400" dirty="0" err="1"/>
              <a:t>Netcraft</a:t>
            </a:r>
            <a:r>
              <a:rPr lang="en-US" sz="2400" dirty="0"/>
              <a:t> keeps an extensive database of recognized phishing sites, which is useful for recognizing and validating phishing sites in online fraud investigations.</a:t>
            </a:r>
          </a:p>
          <a:p>
            <a:pPr marL="342900" indent="-342900" algn="just" fontAlgn="base">
              <a:buFont typeface="Wingdings" pitchFamily="2" charset="2"/>
              <a:buChar char="Ø"/>
            </a:pPr>
            <a:r>
              <a:rPr lang="en-US" sz="2400" dirty="0"/>
              <a:t>Malicious Website Analysis: </a:t>
            </a:r>
            <a:r>
              <a:rPr lang="en-US" sz="2400" dirty="0" err="1"/>
              <a:t>Netcraft's</a:t>
            </a:r>
            <a:r>
              <a:rPr lang="en-US" sz="2400" dirty="0"/>
              <a:t> tools can be used to examine websites for indications of malicious behavior, such as malware presence or shady redirects.</a:t>
            </a:r>
          </a:p>
          <a:p>
            <a:pPr marL="342900" indent="-342900" algn="just" fontAlgn="base">
              <a:buFont typeface="Wingdings" pitchFamily="2" charset="2"/>
              <a:buChar char="Ø"/>
            </a:pPr>
            <a:r>
              <a:rPr lang="en-US" sz="2400" dirty="0"/>
              <a:t>Site Reputation Analysis: </a:t>
            </a:r>
            <a:r>
              <a:rPr lang="en-US" sz="2400" dirty="0" err="1"/>
              <a:t>Netcraft</a:t>
            </a:r>
            <a:r>
              <a:rPr lang="en-US" sz="2400" dirty="0"/>
              <a:t> provides data on the reputation of websites and hosting infrastructure, aiding in determining the trustworthiness of websites and identifying potentially compromised servers.</a:t>
            </a:r>
          </a:p>
          <a:p>
            <a:pPr marL="342900" indent="-342900" algn="just" fontAlgn="base">
              <a:buFont typeface="Wingdings" pitchFamily="2" charset="2"/>
              <a:buChar char="Ø"/>
            </a:pPr>
            <a:r>
              <a:rPr lang="en-US" sz="2400" dirty="0"/>
              <a:t>SSL Certificate Analysis: Investigators can use </a:t>
            </a:r>
            <a:r>
              <a:rPr lang="en-US" sz="2400" dirty="0" err="1"/>
              <a:t>Netcraft</a:t>
            </a:r>
            <a:r>
              <a:rPr lang="en-US" sz="2400" dirty="0"/>
              <a:t> to analyze SSL/TLS certificates associated with websites, helping in understanding encryption procedures and confirming website legitimacy.</a:t>
            </a:r>
          </a:p>
          <a:p>
            <a:pPr marL="342900" indent="-342900" algn="just" fontAlgn="base">
              <a:buFont typeface="Wingdings" pitchFamily="2" charset="2"/>
              <a:buChar char="Ø"/>
            </a:pPr>
            <a:r>
              <a:rPr lang="en-US" sz="2400" dirty="0"/>
              <a:t>Historical Information: </a:t>
            </a:r>
            <a:r>
              <a:rPr lang="en-US" sz="2400" dirty="0" err="1"/>
              <a:t>Netcraft</a:t>
            </a:r>
            <a:r>
              <a:rPr lang="en-US" sz="2400" dirty="0"/>
              <a:t> maintains records on website infrastructure over time, which can be useful for monitoring changes and understanding how web content evolves.</a:t>
            </a:r>
          </a:p>
          <a:p>
            <a:pPr marL="342900" indent="-342900" algn="just" fontAlgn="base">
              <a:buFont typeface="Wingdings" pitchFamily="2" charset="2"/>
              <a:buChar char="Ø"/>
            </a:pPr>
            <a:r>
              <a:rPr lang="en-US" sz="2400" dirty="0" err="1"/>
              <a:t>DDoS</a:t>
            </a:r>
            <a:r>
              <a:rPr lang="en-US" sz="2400" dirty="0"/>
              <a:t> Attack Monitoring: </a:t>
            </a:r>
            <a:r>
              <a:rPr lang="en-US" sz="2400" dirty="0" err="1"/>
              <a:t>Netcraft</a:t>
            </a:r>
            <a:r>
              <a:rPr lang="en-US" sz="2400" dirty="0"/>
              <a:t> offers tools to track Distributed Denial of Service (</a:t>
            </a:r>
            <a:r>
              <a:rPr lang="en-US" sz="2400" dirty="0" err="1"/>
              <a:t>DDoS</a:t>
            </a:r>
            <a:r>
              <a:rPr lang="en-US" sz="2400" dirty="0"/>
              <a:t>) attacks and identify targeted websites, aiding in </a:t>
            </a:r>
            <a:r>
              <a:rPr lang="en-US" sz="2400" dirty="0" err="1"/>
              <a:t>cyberattack</a:t>
            </a:r>
            <a:r>
              <a:rPr lang="en-US" sz="2400" dirty="0"/>
              <a:t> investigations and mitigation.</a:t>
            </a:r>
          </a:p>
          <a:p>
            <a:pPr marL="342900" indent="-342900" algn="just" fontAlgn="base">
              <a:buFont typeface="Wingdings" pitchFamily="2" charset="2"/>
              <a:buChar char="Ø"/>
            </a:pPr>
            <a:r>
              <a:rPr lang="en-US" sz="2400" dirty="0"/>
              <a:t>Hosting Provider Identification: </a:t>
            </a:r>
            <a:r>
              <a:rPr lang="en-US" sz="2400" dirty="0" err="1"/>
              <a:t>Netcraft</a:t>
            </a:r>
            <a:r>
              <a:rPr lang="en-US" sz="2400" dirty="0"/>
              <a:t> can identify data centers and hosting companies connected to specific IP addresses and websites, helping trace the source of malicious activity.</a:t>
            </a:r>
          </a:p>
          <a:p>
            <a:pPr marL="342900" indent="-342900" algn="just" fontAlgn="base">
              <a:buFont typeface="Wingdings" pitchFamily="2" charset="2"/>
              <a:buChar char="Ø"/>
            </a:pPr>
            <a:r>
              <a:rPr lang="en-US" sz="2400" dirty="0"/>
              <a:t>Email Tracking: </a:t>
            </a:r>
            <a:r>
              <a:rPr lang="en-US" sz="2400" dirty="0" err="1"/>
              <a:t>Netcraft's</a:t>
            </a:r>
            <a:r>
              <a:rPr lang="en-US" sz="2400" dirty="0"/>
              <a:t> services can monitor domains and email senders, useful in identifying the origin of phishing emails and other email-based cyber risks.</a:t>
            </a:r>
          </a:p>
          <a:p>
            <a:r>
              <a:rPr lang="en-US" sz="3600" dirty="0"/>
              <a:t/>
            </a:r>
            <a:br>
              <a:rPr lang="en-US" sz="3600" dirty="0"/>
            </a:br>
            <a:endParaRPr lang="en-US" sz="3600" dirty="0"/>
          </a:p>
        </p:txBody>
      </p:sp>
      <p:pic>
        <p:nvPicPr>
          <p:cNvPr id="90114" name="Picture 2" descr="A computer screen shot of data mining&#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3067" y="4133985"/>
            <a:ext cx="5235307" cy="201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13921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197689"/>
            <a:ext cx="17053645" cy="1232048"/>
          </a:xfrm>
          <a:prstGeom prst="rect">
            <a:avLst/>
          </a:prstGeom>
        </p:spPr>
        <p:txBody>
          <a:bodyPr vert="horz" lIns="91440" tIns="45720" rIns="91440" bIns="45720" rtlCol="0" anchor="b">
            <a:normAutofit/>
          </a:bodyPr>
          <a:lstStyle/>
          <a:p>
            <a:pPr algn="ctr" rtl="0"/>
            <a:r>
              <a:rPr lang="en-US" sz="4800" dirty="0" err="1">
                <a:latin typeface="+mn-lt"/>
              </a:rPr>
              <a:t>Reco-ng</a:t>
            </a:r>
            <a:endParaRPr lang="en-US" sz="4800" dirty="0">
              <a:latin typeface="+mn-lt"/>
            </a:endParaRPr>
          </a:p>
        </p:txBody>
      </p:sp>
      <p:pic>
        <p:nvPicPr>
          <p:cNvPr id="5" name="object 5"/>
          <p:cNvPicPr/>
          <p:nvPr/>
        </p:nvPicPr>
        <p:blipFill>
          <a:blip r:embed="rId2" cstate="print"/>
          <a:stretch>
            <a:fillRect/>
          </a:stretch>
        </p:blipFill>
        <p:spPr>
          <a:xfrm>
            <a:off x="15123919" y="0"/>
            <a:ext cx="3159508"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474134" y="860160"/>
            <a:ext cx="12037534" cy="8525411"/>
          </a:xfrm>
          <a:prstGeom prst="rect">
            <a:avLst/>
          </a:prstGeom>
          <a:noFill/>
        </p:spPr>
        <p:txBody>
          <a:bodyPr wrap="square">
            <a:spAutoFit/>
          </a:bodyPr>
          <a:lstStyle/>
          <a:p>
            <a:pPr algn="just"/>
            <a:r>
              <a:rPr lang="en-US" sz="3200" b="1" dirty="0" smtClean="0"/>
              <a:t>Used in:</a:t>
            </a:r>
          </a:p>
          <a:p>
            <a:pPr marL="457200" indent="-457200" algn="just" fontAlgn="base">
              <a:buFont typeface="Wingdings" pitchFamily="2" charset="2"/>
              <a:buChar char="Ø"/>
            </a:pPr>
            <a:r>
              <a:rPr lang="en-US" sz="2800" dirty="0" smtClean="0"/>
              <a:t>Passive Reconnaissance: Can collect publicly available information about a target, including domain names, subdomains, email addresses, and employee names, aiding in understanding the digital footprint of a target entity.</a:t>
            </a:r>
          </a:p>
          <a:p>
            <a:pPr marL="457200" indent="-457200" algn="just" fontAlgn="base">
              <a:buFont typeface="Wingdings" pitchFamily="2" charset="2"/>
              <a:buChar char="Ø"/>
            </a:pPr>
            <a:r>
              <a:rPr lang="en-US" sz="2800" dirty="0" smtClean="0"/>
              <a:t>Open-Source Intelligence (OSINT) Gathering: The framework integrates with various OSINT sources and modules, allowing investigators to gather data from social media, search engines, and other publicly accessible repositories, aiding in profiling individuals or organizations under investigation.</a:t>
            </a:r>
          </a:p>
          <a:p>
            <a:pPr marL="457200" indent="-457200" algn="just" fontAlgn="base">
              <a:buFont typeface="Wingdings" pitchFamily="2" charset="2"/>
              <a:buChar char="Ø"/>
            </a:pPr>
            <a:r>
              <a:rPr lang="en-US" sz="2800" dirty="0" smtClean="0"/>
              <a:t>Metadata Collection: Can retrieve metadata from web pages and documents, useful in verifying document authenticity, tracking document origins, and understanding document histories.</a:t>
            </a:r>
          </a:p>
          <a:p>
            <a:pPr marL="457200" indent="-457200" algn="just" fontAlgn="base">
              <a:buFont typeface="Wingdings" pitchFamily="2" charset="2"/>
              <a:buChar char="Ø"/>
            </a:pPr>
            <a:r>
              <a:rPr lang="en-US" sz="2800" dirty="0" smtClean="0"/>
              <a:t>Vulnerability Scanning: Can identify potential security weaknesses in a target's online presence, aiding in assessing the attack surface and identifying areas of potential vulnerability.</a:t>
            </a:r>
          </a:p>
          <a:p>
            <a:pPr marL="457200" indent="-457200" algn="just" fontAlgn="base">
              <a:buFont typeface="Wingdings" pitchFamily="2" charset="2"/>
              <a:buChar char="Ø"/>
            </a:pPr>
            <a:r>
              <a:rPr lang="en-US" sz="2800" dirty="0" smtClean="0"/>
              <a:t>Link Analysis: Can perform link analysis, helping investigators identify relationships and connections between different pieces of information, aiding in uncovering patterns and associations in a digital forensics case.</a:t>
            </a:r>
          </a:p>
          <a:p>
            <a:r>
              <a:rPr lang="en-US" sz="3600" dirty="0"/>
              <a:t/>
            </a:r>
            <a:br>
              <a:rPr lang="en-US" sz="3600" dirty="0"/>
            </a:br>
            <a:endParaRPr lang="en-US" sz="3600" dirty="0"/>
          </a:p>
        </p:txBody>
      </p:sp>
      <p:pic>
        <p:nvPicPr>
          <p:cNvPr id="91138" name="Picture 2" descr="https://lh7-rt.googleusercontent.com/slidesz/AGV_vUeGFCduoLf6MW7VUO_r6FTjSqKvS31FZvRIP-m3cqm0tW7XvM59O92uTg0rMvnIohD_iMlj6TeAN626C_Chov9lSdrzTc4KKwvknsc4pZ-hOUiP7aHaF4s58SSmRRNyPUlAzFI_SocLA0zicV_GIRqg4FCMcOkUModt_hR9hEtMDNDkpHAaLQ=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16052" y="2596999"/>
            <a:ext cx="5667375" cy="3695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97796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197689"/>
            <a:ext cx="17053645" cy="1232048"/>
          </a:xfrm>
          <a:prstGeom prst="rect">
            <a:avLst/>
          </a:prstGeom>
        </p:spPr>
        <p:txBody>
          <a:bodyPr vert="horz" lIns="91440" tIns="45720" rIns="91440" bIns="45720" rtlCol="0" anchor="b">
            <a:normAutofit/>
          </a:bodyPr>
          <a:lstStyle/>
          <a:p>
            <a:pPr algn="ctr" rtl="0"/>
            <a:r>
              <a:rPr lang="en-US" sz="4800" dirty="0">
                <a:latin typeface="+mn-lt"/>
              </a:rPr>
              <a:t>Google Dorks</a:t>
            </a:r>
          </a:p>
        </p:txBody>
      </p:sp>
      <p:pic>
        <p:nvPicPr>
          <p:cNvPr id="5" name="object 5"/>
          <p:cNvPicPr/>
          <p:nvPr/>
        </p:nvPicPr>
        <p:blipFill>
          <a:blip r:embed="rId2" cstate="print"/>
          <a:stretch>
            <a:fillRect/>
          </a:stretch>
        </p:blipFill>
        <p:spPr>
          <a:xfrm>
            <a:off x="15123919" y="0"/>
            <a:ext cx="3159508"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578518" y="1283907"/>
            <a:ext cx="12037534" cy="9387185"/>
          </a:xfrm>
          <a:prstGeom prst="rect">
            <a:avLst/>
          </a:prstGeom>
          <a:noFill/>
        </p:spPr>
        <p:txBody>
          <a:bodyPr wrap="square">
            <a:spAutoFit/>
          </a:bodyPr>
          <a:lstStyle/>
          <a:p>
            <a:pPr marL="457200" indent="-457200" algn="just" fontAlgn="base">
              <a:buFont typeface="Wingdings" pitchFamily="2" charset="2"/>
              <a:buChar char="Ø"/>
            </a:pPr>
            <a:r>
              <a:rPr lang="en-US" sz="2800" dirty="0"/>
              <a:t>Locating Sensitive Information: Google Dorks can help locate confidential documents, databases, login credentials, and other sensitive information that may have been exposed inadvertently.</a:t>
            </a:r>
          </a:p>
          <a:p>
            <a:pPr marL="457200" indent="-457200" algn="just" fontAlgn="base">
              <a:buFont typeface="Wingdings" pitchFamily="2" charset="2"/>
              <a:buChar char="Ø"/>
            </a:pPr>
            <a:r>
              <a:rPr lang="en-US" sz="2800" dirty="0"/>
              <a:t>Identifying Vulnerabilities: Google Dorks can search for websites and systems with vulnerabilities or misconfigurations, aiding in understanding breaches or identifying security weaknesses.</a:t>
            </a:r>
          </a:p>
          <a:p>
            <a:pPr marL="457200" indent="-457200" algn="just" fontAlgn="base">
              <a:buFont typeface="Wingdings" pitchFamily="2" charset="2"/>
              <a:buChar char="Ø"/>
            </a:pPr>
            <a:r>
              <a:rPr lang="en-US" sz="2800" dirty="0"/>
              <a:t>Gathering Evidence: Google Dorks can search for specific keywords or file types related to a case, such as documents or emails containing evidence of a crime.</a:t>
            </a:r>
          </a:p>
          <a:p>
            <a:pPr marL="457200" indent="-457200" algn="just" fontAlgn="base">
              <a:buFont typeface="Wingdings" pitchFamily="2" charset="2"/>
              <a:buChar char="Ø"/>
            </a:pPr>
            <a:r>
              <a:rPr lang="en-US" sz="2800" dirty="0"/>
              <a:t>Tracking Online Activity: Google Dorks can trace a suspect's online activity by searching for usernames, email addresses, or other identifiers.</a:t>
            </a:r>
          </a:p>
          <a:p>
            <a:pPr marL="457200" indent="-457200" algn="just" fontAlgn="base">
              <a:buFont typeface="Wingdings" pitchFamily="2" charset="2"/>
              <a:buChar char="Ø"/>
            </a:pPr>
            <a:r>
              <a:rPr lang="en-US" sz="2800" dirty="0"/>
              <a:t>Detecting Malware and Malicious Websites: Google Dorks can identify websites hosting malware or indicators of compromise related to </a:t>
            </a:r>
            <a:r>
              <a:rPr lang="en-US" sz="2800" dirty="0" err="1"/>
              <a:t>cyberattacks</a:t>
            </a:r>
            <a:r>
              <a:rPr lang="en-US" sz="2800" dirty="0"/>
              <a:t>.</a:t>
            </a:r>
          </a:p>
          <a:p>
            <a:pPr marL="457200" indent="-457200" algn="just" fontAlgn="base">
              <a:buFont typeface="Wingdings" pitchFamily="2" charset="2"/>
              <a:buChar char="Ø"/>
            </a:pPr>
            <a:r>
              <a:rPr lang="en-US" sz="2800" dirty="0"/>
              <a:t>Identifying Fake or Counterfeit Goods: Google Dorks can locate websites selling counterfeit goods or distributing copyrighted material without permission.</a:t>
            </a:r>
          </a:p>
          <a:p>
            <a:pPr marL="457200" indent="-457200" algn="just" fontAlgn="base">
              <a:buFont typeface="Wingdings" pitchFamily="2" charset="2"/>
              <a:buChar char="Ø"/>
            </a:pPr>
            <a:r>
              <a:rPr lang="en-US" sz="2800" dirty="0"/>
              <a:t>Reconstructing Historical Data: Google Dorks can reconstruct historical data by searching for cached or archived web pages.</a:t>
            </a:r>
          </a:p>
          <a:p>
            <a:pPr marL="457200" indent="-457200" algn="just" fontAlgn="base">
              <a:buFont typeface="Wingdings" pitchFamily="2" charset="2"/>
              <a:buChar char="Ø"/>
            </a:pPr>
            <a:r>
              <a:rPr lang="en-US" sz="2800" dirty="0"/>
              <a:t>Mapping Online Footprints: Google Dorks can map a person's or organization's online presence, including social media profiles, blog posts, and forum comments.</a:t>
            </a:r>
          </a:p>
          <a:p>
            <a:r>
              <a:rPr lang="en-US" sz="3600" dirty="0"/>
              <a:t/>
            </a:r>
            <a:br>
              <a:rPr lang="en-US" sz="3600" dirty="0"/>
            </a:br>
            <a:endParaRPr lang="en-US" sz="3600" dirty="0"/>
          </a:p>
        </p:txBody>
      </p:sp>
      <p:pic>
        <p:nvPicPr>
          <p:cNvPr id="92162" name="Picture 2" descr="https://lh7-rt.googleusercontent.com/slidesz/AGV_vUf7xl-XSIoYpx884F5-fynb-UiGPo5kZhCvGayxVxpFu_4rzCEe5xsizeD74TmAJcFWoN5ErjwGy0T3-XxmpQDsY-uODn7AOWtw0XcIQ6vIJsZJreyjE5ujHgv_6O8FRI2eZUcbROZZPenuI9ZwpPhwkk6dhlX0blRF3rO6gDx6fb_fJVQIGA=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80769" y="2884804"/>
            <a:ext cx="5565860" cy="33598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92922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0" y="-197689"/>
            <a:ext cx="17053645" cy="1232048"/>
          </a:xfrm>
          <a:prstGeom prst="rect">
            <a:avLst/>
          </a:prstGeom>
        </p:spPr>
        <p:txBody>
          <a:bodyPr vert="horz" lIns="91440" tIns="45720" rIns="91440" bIns="45720" rtlCol="0" anchor="b">
            <a:normAutofit/>
          </a:bodyPr>
          <a:lstStyle/>
          <a:p>
            <a:pPr algn="ctr" rtl="0"/>
            <a:r>
              <a:rPr lang="en-US" sz="4800" dirty="0" err="1">
                <a:latin typeface="+mn-lt"/>
              </a:rPr>
              <a:t>Metagoofil</a:t>
            </a:r>
            <a:endParaRPr lang="en-US" sz="4800" dirty="0">
              <a:latin typeface="+mn-lt"/>
            </a:endParaRPr>
          </a:p>
        </p:txBody>
      </p:sp>
      <p:pic>
        <p:nvPicPr>
          <p:cNvPr id="5" name="object 5"/>
          <p:cNvPicPr/>
          <p:nvPr/>
        </p:nvPicPr>
        <p:blipFill>
          <a:blip r:embed="rId2" cstate="print"/>
          <a:stretch>
            <a:fillRect/>
          </a:stretch>
        </p:blipFill>
        <p:spPr>
          <a:xfrm>
            <a:off x="15123919" y="0"/>
            <a:ext cx="3159508"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619086" y="1314364"/>
            <a:ext cx="12037534" cy="8340745"/>
          </a:xfrm>
          <a:prstGeom prst="rect">
            <a:avLst/>
          </a:prstGeom>
          <a:noFill/>
        </p:spPr>
        <p:txBody>
          <a:bodyPr wrap="square">
            <a:spAutoFit/>
          </a:bodyPr>
          <a:lstStyle/>
          <a:p>
            <a:pPr algn="just"/>
            <a:r>
              <a:rPr lang="en-US" sz="3200" b="1" dirty="0"/>
              <a:t>Uses</a:t>
            </a:r>
            <a:endParaRPr lang="en-US" sz="3200" b="1" dirty="0"/>
          </a:p>
          <a:p>
            <a:pPr marL="342900" indent="-342900" algn="just" fontAlgn="base">
              <a:buFont typeface="Wingdings" pitchFamily="2" charset="2"/>
              <a:buChar char="Ø"/>
            </a:pPr>
            <a:r>
              <a:rPr lang="en-US" sz="2400" dirty="0"/>
              <a:t>Collecting File Metadata: Extracts metadata like author names, timestamps, document titles, and revision histories from various file formats, aiding in document analysis.</a:t>
            </a:r>
          </a:p>
          <a:p>
            <a:pPr marL="342900" indent="-342900" algn="just" fontAlgn="base">
              <a:buFont typeface="Wingdings" pitchFamily="2" charset="2"/>
              <a:buChar char="Ø"/>
            </a:pPr>
            <a:r>
              <a:rPr lang="en-US" sz="2400" dirty="0"/>
              <a:t>Gathering Evidence: To retrieve crucial information for building cases, such as linking a document's metadata to specific individuals or entities.</a:t>
            </a:r>
          </a:p>
          <a:p>
            <a:pPr marL="342900" indent="-342900" algn="just" fontAlgn="base">
              <a:buFont typeface="Wingdings" pitchFamily="2" charset="2"/>
              <a:buChar char="Ø"/>
            </a:pPr>
            <a:r>
              <a:rPr lang="en-US" sz="2400" dirty="0"/>
              <a:t>Tracking Document Ownership: Document metadata helps trace file ownership and history, assisting in identifying the source of leaked or confidential information.</a:t>
            </a:r>
          </a:p>
          <a:p>
            <a:pPr marL="342900" indent="-342900" algn="just" fontAlgn="base">
              <a:buFont typeface="Wingdings" pitchFamily="2" charset="2"/>
              <a:buChar char="Ø"/>
            </a:pPr>
            <a:r>
              <a:rPr lang="en-US" sz="2400" dirty="0"/>
              <a:t>Determining File Origins: Helps to  establish the source or origin of files found on suspect devices or networks, aiding in establishing the chain of custody.</a:t>
            </a:r>
          </a:p>
          <a:p>
            <a:pPr marL="342900" indent="-342900" algn="just" fontAlgn="base">
              <a:buFont typeface="Wingdings" pitchFamily="2" charset="2"/>
              <a:buChar char="Ø"/>
            </a:pPr>
            <a:r>
              <a:rPr lang="en-US" sz="2400" dirty="0"/>
              <a:t>Assessing File Authenticity: Metadata verification, including timestamps and creation dates, helps investigators determine if a file has been tampered with or is authentic.</a:t>
            </a:r>
          </a:p>
          <a:p>
            <a:pPr marL="342900" indent="-342900" algn="just" fontAlgn="base">
              <a:buFont typeface="Wingdings" pitchFamily="2" charset="2"/>
              <a:buChar char="Ø"/>
            </a:pPr>
            <a:r>
              <a:rPr lang="en-US" sz="2400" dirty="0"/>
              <a:t>Locating Hidden Information: Can uncover hidden or deleted information in file metadata that may be relevant to investigations.</a:t>
            </a:r>
          </a:p>
          <a:p>
            <a:pPr marL="342900" indent="-342900" algn="just" fontAlgn="base">
              <a:buFont typeface="Wingdings" pitchFamily="2" charset="2"/>
              <a:buChar char="Ø"/>
            </a:pPr>
            <a:r>
              <a:rPr lang="en-US" sz="2400" dirty="0"/>
              <a:t>Mapping Relationships: Reveals relationships between individuals, organizations, or files, aiding in establishing connections between different pieces of evidence.</a:t>
            </a:r>
          </a:p>
          <a:p>
            <a:pPr marL="342900" indent="-342900" algn="just" fontAlgn="base">
              <a:buFont typeface="Wingdings" pitchFamily="2" charset="2"/>
              <a:buChar char="Ø"/>
            </a:pPr>
            <a:r>
              <a:rPr lang="en-US" sz="2400" dirty="0"/>
              <a:t>Identifying Insider Threats: Helps to identify employees or individuals responsible for leaking sensitive information by analyzing metadata associated with leaked documents.</a:t>
            </a:r>
          </a:p>
          <a:p>
            <a:pPr marL="342900" indent="-342900" algn="just" fontAlgn="base">
              <a:buFont typeface="Wingdings" pitchFamily="2" charset="2"/>
              <a:buChar char="Ø"/>
            </a:pPr>
            <a:r>
              <a:rPr lang="en-US" sz="2400" dirty="0"/>
              <a:t>Reconstructing File Histories: In incidents involving data theft or leakage, </a:t>
            </a:r>
            <a:r>
              <a:rPr lang="en-US" sz="2400" dirty="0" err="1"/>
              <a:t>Metagoofil</a:t>
            </a:r>
            <a:r>
              <a:rPr lang="en-US" sz="2400" dirty="0"/>
              <a:t> reconstructs file histories, including creation, modification, and access times.</a:t>
            </a:r>
          </a:p>
          <a:p>
            <a:r>
              <a:rPr lang="en-US" sz="3600" dirty="0"/>
              <a:t/>
            </a:r>
            <a:br>
              <a:rPr lang="en-US" sz="3600" dirty="0"/>
            </a:br>
            <a:endParaRPr lang="en-US" sz="3600" dirty="0"/>
          </a:p>
        </p:txBody>
      </p:sp>
      <p:pic>
        <p:nvPicPr>
          <p:cNvPr id="93186" name="Picture 2" descr="https://lh7-rt.googleusercontent.com/slidesz/AGV_vUeWEzIgwj__nyQ6rrLyNkut1d-9POa4G9ZkmEeMdilwvCqczNq9NdRJDE3DI9GzvZ5ZS-Irr96neTHrQyWuDdAKjs8Pct013BqZXHHxPDwc3_aVOsvOlS-FoPgZiajy54CJPSGqAdTnXZPraGYYXDGMGg0U621r-3hmkxpLg5Os3TjK4E3ezw=s2048?key=pUxl3Y_sNKyIsfsazcRE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4569" y="2596999"/>
            <a:ext cx="5311994" cy="233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70420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3044" y="860160"/>
            <a:ext cx="17053645" cy="1232048"/>
          </a:xfrm>
          <a:prstGeom prst="rect">
            <a:avLst/>
          </a:prstGeom>
        </p:spPr>
        <p:txBody>
          <a:bodyPr vert="horz" lIns="91440" tIns="45720" rIns="91440" bIns="45720" rtlCol="0" anchor="b">
            <a:normAutofit/>
          </a:bodyPr>
          <a:lstStyle/>
          <a:p>
            <a:pPr algn="ctr" rtl="0"/>
            <a:r>
              <a:rPr lang="en-US" sz="4800" dirty="0">
                <a:latin typeface="+mn-lt"/>
              </a:rPr>
              <a:t>Enhancing Investigations with OSINT Tools</a:t>
            </a:r>
          </a:p>
        </p:txBody>
      </p:sp>
      <p:pic>
        <p:nvPicPr>
          <p:cNvPr id="5" name="object 5"/>
          <p:cNvPicPr/>
          <p:nvPr/>
        </p:nvPicPr>
        <p:blipFill>
          <a:blip r:embed="rId2" cstate="print"/>
          <a:stretch>
            <a:fillRect/>
          </a:stretch>
        </p:blipFill>
        <p:spPr>
          <a:xfrm>
            <a:off x="15123919" y="0"/>
            <a:ext cx="3159508"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396062" y="2376193"/>
            <a:ext cx="16307611" cy="7848302"/>
          </a:xfrm>
          <a:prstGeom prst="rect">
            <a:avLst/>
          </a:prstGeom>
          <a:noFill/>
        </p:spPr>
        <p:txBody>
          <a:bodyPr wrap="square">
            <a:spAutoFit/>
          </a:bodyPr>
          <a:lstStyle/>
          <a:p>
            <a:pPr marL="457200" indent="-457200" algn="just">
              <a:buFont typeface="Wingdings" pitchFamily="2" charset="2"/>
              <a:buChar char="Ø"/>
            </a:pPr>
            <a:r>
              <a:rPr lang="en-US" sz="3600" dirty="0"/>
              <a:t>Digital Footprint Analysis: OSINT tools construct detailed digital footprints by amalgamating information from various online sources, shedding light on behavioral patterns, associations, and potential motivations</a:t>
            </a:r>
            <a:r>
              <a:rPr lang="en-US" sz="3600" dirty="0" smtClean="0"/>
              <a:t>.</a:t>
            </a:r>
          </a:p>
          <a:p>
            <a:pPr marL="571500" indent="-571500" algn="just">
              <a:buFont typeface="Wingdings" pitchFamily="2" charset="2"/>
              <a:buChar char="Ø"/>
            </a:pPr>
            <a:endParaRPr lang="en-US" sz="3600" dirty="0" smtClean="0"/>
          </a:p>
          <a:p>
            <a:pPr marL="571500" indent="-571500" algn="just">
              <a:buFont typeface="Wingdings" pitchFamily="2" charset="2"/>
              <a:buChar char="Ø"/>
            </a:pPr>
            <a:r>
              <a:rPr lang="en-US" sz="3600" dirty="0" smtClean="0"/>
              <a:t>Social </a:t>
            </a:r>
            <a:r>
              <a:rPr lang="en-US" sz="3600" dirty="0"/>
              <a:t>Media Profiling: OSINT tools delve into social media platforms, analyzing profiles, posts, and interactions to uncover insights into individuals' interests, relationships, and potential links to cybercrimes.</a:t>
            </a:r>
            <a:endParaRPr lang="en-US" sz="3600" dirty="0"/>
          </a:p>
          <a:p>
            <a:pPr algn="just"/>
            <a:endParaRPr lang="en-US" sz="3600" dirty="0" smtClean="0"/>
          </a:p>
          <a:p>
            <a:pPr marL="571500" indent="-571500" algn="just">
              <a:buFont typeface="Wingdings" pitchFamily="2" charset="2"/>
              <a:buChar char="Ø"/>
            </a:pPr>
            <a:r>
              <a:rPr lang="en-US" sz="3600" dirty="0"/>
              <a:t>Email Header Examination: OSINT tools enable investigators to analyze email headers, tracing the origin, path, and authenticity of emails, crucial for verifying their legitimacy and contextual relevance.</a:t>
            </a:r>
            <a:endParaRPr lang="en-US" sz="3600" dirty="0"/>
          </a:p>
          <a:p>
            <a:r>
              <a:rPr lang="en-US" sz="3600" dirty="0"/>
              <a:t/>
            </a:r>
            <a:br>
              <a:rPr lang="en-US" sz="3600" dirty="0"/>
            </a:br>
            <a:r>
              <a:rPr lang="en-US" sz="3600" dirty="0"/>
              <a:t/>
            </a:r>
            <a:br>
              <a:rPr lang="en-US" sz="3600" dirty="0"/>
            </a:br>
            <a:endParaRPr lang="en-US" sz="3600" dirty="0"/>
          </a:p>
        </p:txBody>
      </p:sp>
    </p:spTree>
    <p:extLst>
      <p:ext uri="{BB962C8B-B14F-4D97-AF65-F5344CB8AC3E}">
        <p14:creationId xmlns:p14="http://schemas.microsoft.com/office/powerpoint/2010/main" val="4185527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3044" y="860160"/>
            <a:ext cx="17053645" cy="1232048"/>
          </a:xfrm>
          <a:prstGeom prst="rect">
            <a:avLst/>
          </a:prstGeom>
        </p:spPr>
        <p:txBody>
          <a:bodyPr vert="horz" lIns="91440" tIns="45720" rIns="91440" bIns="45720" rtlCol="0" anchor="b">
            <a:normAutofit/>
          </a:bodyPr>
          <a:lstStyle/>
          <a:p>
            <a:pPr algn="ctr" rtl="0"/>
            <a:r>
              <a:rPr lang="en-US" sz="4800" dirty="0">
                <a:latin typeface="+mn-lt"/>
              </a:rPr>
              <a:t>Ethical and Legal Considerations in OSINT</a:t>
            </a:r>
          </a:p>
        </p:txBody>
      </p:sp>
      <p:pic>
        <p:nvPicPr>
          <p:cNvPr id="5" name="object 5"/>
          <p:cNvPicPr/>
          <p:nvPr/>
        </p:nvPicPr>
        <p:blipFill>
          <a:blip r:embed="rId2" cstate="print"/>
          <a:stretch>
            <a:fillRect/>
          </a:stretch>
        </p:blipFill>
        <p:spPr>
          <a:xfrm>
            <a:off x="15123919" y="0"/>
            <a:ext cx="3159508"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396062" y="2764396"/>
            <a:ext cx="16307611" cy="5632311"/>
          </a:xfrm>
          <a:prstGeom prst="rect">
            <a:avLst/>
          </a:prstGeom>
          <a:noFill/>
        </p:spPr>
        <p:txBody>
          <a:bodyPr wrap="square">
            <a:spAutoFit/>
          </a:bodyPr>
          <a:lstStyle/>
          <a:p>
            <a:pPr marL="571500" indent="-571500" algn="just" fontAlgn="base">
              <a:buFont typeface="Wingdings" pitchFamily="2" charset="2"/>
              <a:buChar char="Ø"/>
            </a:pPr>
            <a:r>
              <a:rPr lang="en-US" sz="3600" dirty="0"/>
              <a:t>Respecting Privacy in OSINT Activities: Ethical OSINT practices prioritize privacy rights, ensuring responsible information gathering that avoids intrusive or unethical data collection methods.</a:t>
            </a:r>
          </a:p>
          <a:p>
            <a:pPr marL="571500" indent="-571500" algn="just" fontAlgn="base">
              <a:buFont typeface="Wingdings" pitchFamily="2" charset="2"/>
              <a:buChar char="Ø"/>
            </a:pPr>
            <a:r>
              <a:rPr lang="en-US" sz="3600" dirty="0"/>
              <a:t>Adhering to Legal Frameworks: Ethical OSINT practices include strict adherence to legal frameworks and regulations governing data protection, online privacy, and data collection, ensuring compliance across diverse jurisdictions to prevent legal issues and maintain the admissibility of evidence.</a:t>
            </a:r>
          </a:p>
          <a:p>
            <a:r>
              <a:rPr lang="en-US" sz="3600" dirty="0"/>
              <a:t/>
            </a:r>
            <a:br>
              <a:rPr lang="en-US" sz="3600" dirty="0"/>
            </a:br>
            <a:r>
              <a:rPr lang="en-US" sz="3600" dirty="0"/>
              <a:t/>
            </a:r>
            <a:br>
              <a:rPr lang="en-US" sz="3600" dirty="0"/>
            </a:br>
            <a:endParaRPr lang="en-US" sz="3600" dirty="0"/>
          </a:p>
        </p:txBody>
      </p:sp>
    </p:spTree>
    <p:extLst>
      <p:ext uri="{BB962C8B-B14F-4D97-AF65-F5344CB8AC3E}">
        <p14:creationId xmlns:p14="http://schemas.microsoft.com/office/powerpoint/2010/main" val="296663686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34790F99-C881-47C9-B3DC-C959D4418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Shape 33">
            <a:extLst>
              <a:ext uri="{FF2B5EF4-FFF2-40B4-BE49-F238E27FC236}">
                <a16:creationId xmlns:a16="http://schemas.microsoft.com/office/drawing/2014/main" xmlns="" id="{EED8D03E-F375-4E67-B932-FF9B007BB4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2016228" y="580770"/>
            <a:ext cx="5775476" cy="9807935"/>
          </a:xfrm>
          <a:custGeom>
            <a:avLst/>
            <a:gdLst>
              <a:gd name="connsiteX0" fmla="*/ 0 w 3850317"/>
              <a:gd name="connsiteY0" fmla="*/ 0 h 5978116"/>
              <a:gd name="connsiteX1" fmla="*/ 3850317 w 3850317"/>
              <a:gd name="connsiteY1" fmla="*/ 0 h 5978116"/>
              <a:gd name="connsiteX2" fmla="*/ 3840373 w 3850317"/>
              <a:gd name="connsiteY2" fmla="*/ 258313 h 5978116"/>
              <a:gd name="connsiteX3" fmla="*/ 3755448 w 3850317"/>
              <a:gd name="connsiteY3" fmla="*/ 1537847 h 5978116"/>
              <a:gd name="connsiteX4" fmla="*/ 3150490 w 3850317"/>
              <a:gd name="connsiteY4" fmla="*/ 3989537 h 5978116"/>
              <a:gd name="connsiteX5" fmla="*/ 3089544 w 3850317"/>
              <a:gd name="connsiteY5" fmla="*/ 3606200 h 5978116"/>
              <a:gd name="connsiteX6" fmla="*/ 2922635 w 3850317"/>
              <a:gd name="connsiteY6" fmla="*/ 4519351 h 5978116"/>
              <a:gd name="connsiteX7" fmla="*/ 2904628 w 3850317"/>
              <a:gd name="connsiteY7" fmla="*/ 4466023 h 5978116"/>
              <a:gd name="connsiteX8" fmla="*/ 2825329 w 3850317"/>
              <a:gd name="connsiteY8" fmla="*/ 4562983 h 5978116"/>
              <a:gd name="connsiteX9" fmla="*/ 2695127 w 3850317"/>
              <a:gd name="connsiteY9" fmla="*/ 4973329 h 5978116"/>
              <a:gd name="connsiteX10" fmla="*/ 2501208 w 3850317"/>
              <a:gd name="connsiteY10" fmla="*/ 4457366 h 5978116"/>
              <a:gd name="connsiteX11" fmla="*/ 2209291 w 3850317"/>
              <a:gd name="connsiteY11" fmla="*/ 5028388 h 5978116"/>
              <a:gd name="connsiteX12" fmla="*/ 2135532 w 3850317"/>
              <a:gd name="connsiteY12" fmla="*/ 5321344 h 5978116"/>
              <a:gd name="connsiteX13" fmla="*/ 2009139 w 3850317"/>
              <a:gd name="connsiteY13" fmla="*/ 4714655 h 5978116"/>
              <a:gd name="connsiteX14" fmla="*/ 1918759 w 3850317"/>
              <a:gd name="connsiteY14" fmla="*/ 4486454 h 5978116"/>
              <a:gd name="connsiteX15" fmla="*/ 1800676 w 3850317"/>
              <a:gd name="connsiteY15" fmla="*/ 4608346 h 5978116"/>
              <a:gd name="connsiteX16" fmla="*/ 1614721 w 3850317"/>
              <a:gd name="connsiteY16" fmla="*/ 5319612 h 5978116"/>
              <a:gd name="connsiteX17" fmla="*/ 1530921 w 3850317"/>
              <a:gd name="connsiteY17" fmla="*/ 5433540 h 5978116"/>
              <a:gd name="connsiteX18" fmla="*/ 1569705 w 3850317"/>
              <a:gd name="connsiteY18" fmla="*/ 4803650 h 5978116"/>
              <a:gd name="connsiteX19" fmla="*/ 1517416 w 3850317"/>
              <a:gd name="connsiteY19" fmla="*/ 4640204 h 5978116"/>
              <a:gd name="connsiteX20" fmla="*/ 1425997 w 3850317"/>
              <a:gd name="connsiteY20" fmla="*/ 4800187 h 5978116"/>
              <a:gd name="connsiteX21" fmla="*/ 1348083 w 3850317"/>
              <a:gd name="connsiteY21" fmla="*/ 5363245 h 5978116"/>
              <a:gd name="connsiteX22" fmla="*/ 1200566 w 3850317"/>
              <a:gd name="connsiteY22" fmla="*/ 5526691 h 5978116"/>
              <a:gd name="connsiteX23" fmla="*/ 1027770 w 3850317"/>
              <a:gd name="connsiteY23" fmla="*/ 5803718 h 5978116"/>
              <a:gd name="connsiteX24" fmla="*/ 892373 w 3850317"/>
              <a:gd name="connsiteY24" fmla="*/ 5604950 h 5978116"/>
              <a:gd name="connsiteX25" fmla="*/ 681487 w 3850317"/>
              <a:gd name="connsiteY25" fmla="*/ 5914528 h 5978116"/>
              <a:gd name="connsiteX26" fmla="*/ 414155 w 3850317"/>
              <a:gd name="connsiteY26" fmla="*/ 5817569 h 5978116"/>
              <a:gd name="connsiteX27" fmla="*/ 360135 w 3850317"/>
              <a:gd name="connsiteY27" fmla="*/ 5287062 h 5978116"/>
              <a:gd name="connsiteX28" fmla="*/ 281875 w 3850317"/>
              <a:gd name="connsiteY28" fmla="*/ 4677256 h 5978116"/>
              <a:gd name="connsiteX29" fmla="*/ 237897 w 3850317"/>
              <a:gd name="connsiteY29" fmla="*/ 4207696 h 5978116"/>
              <a:gd name="connsiteX30" fmla="*/ 145093 w 3850317"/>
              <a:gd name="connsiteY30" fmla="*/ 3878379 h 5978116"/>
              <a:gd name="connsiteX31" fmla="*/ 72373 w 3850317"/>
              <a:gd name="connsiteY31" fmla="*/ 2447189 h 5978116"/>
              <a:gd name="connsiteX32" fmla="*/ 0 w 3850317"/>
              <a:gd name="connsiteY32" fmla="*/ 0 h 597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50317" h="5978116">
                <a:moveTo>
                  <a:pt x="0" y="0"/>
                </a:moveTo>
                <a:lnTo>
                  <a:pt x="3850317" y="0"/>
                </a:lnTo>
                <a:lnTo>
                  <a:pt x="3840373" y="258313"/>
                </a:lnTo>
                <a:cubicBezTo>
                  <a:pt x="3816350" y="852957"/>
                  <a:pt x="3786959" y="1372106"/>
                  <a:pt x="3755448" y="1537847"/>
                </a:cubicBezTo>
                <a:cubicBezTo>
                  <a:pt x="3300085" y="3936555"/>
                  <a:pt x="3150490" y="3989537"/>
                  <a:pt x="3150490" y="3989537"/>
                </a:cubicBezTo>
                <a:cubicBezTo>
                  <a:pt x="3150490" y="3989537"/>
                  <a:pt x="3124172" y="3732940"/>
                  <a:pt x="3089544" y="3606200"/>
                </a:cubicBezTo>
                <a:cubicBezTo>
                  <a:pt x="3082618" y="3784537"/>
                  <a:pt x="2946529" y="4491302"/>
                  <a:pt x="2922635" y="4519351"/>
                </a:cubicBezTo>
                <a:cubicBezTo>
                  <a:pt x="2916749" y="4502729"/>
                  <a:pt x="2910515" y="4484030"/>
                  <a:pt x="2904628" y="4466023"/>
                </a:cubicBezTo>
                <a:cubicBezTo>
                  <a:pt x="2884890" y="4501344"/>
                  <a:pt x="2859958" y="4534241"/>
                  <a:pt x="2825329" y="4562983"/>
                </a:cubicBezTo>
                <a:cubicBezTo>
                  <a:pt x="2706208" y="4662020"/>
                  <a:pt x="2743260" y="4833430"/>
                  <a:pt x="2695127" y="4973329"/>
                </a:cubicBezTo>
                <a:cubicBezTo>
                  <a:pt x="2446495" y="4877408"/>
                  <a:pt x="2545186" y="4641589"/>
                  <a:pt x="2501208" y="4457366"/>
                </a:cubicBezTo>
                <a:cubicBezTo>
                  <a:pt x="2341225" y="4936277"/>
                  <a:pt x="2267120" y="4837932"/>
                  <a:pt x="2209291" y="5028388"/>
                </a:cubicBezTo>
                <a:cubicBezTo>
                  <a:pt x="2137610" y="5264900"/>
                  <a:pt x="2135532" y="5321344"/>
                  <a:pt x="2135532" y="5321344"/>
                </a:cubicBezTo>
                <a:cubicBezTo>
                  <a:pt x="2004983" y="5137467"/>
                  <a:pt x="2054502" y="4933506"/>
                  <a:pt x="2009139" y="4714655"/>
                </a:cubicBezTo>
                <a:cubicBezTo>
                  <a:pt x="1956503" y="4642281"/>
                  <a:pt x="1932264" y="4565753"/>
                  <a:pt x="1918759" y="4486454"/>
                </a:cubicBezTo>
                <a:cubicBezTo>
                  <a:pt x="1889671" y="4439359"/>
                  <a:pt x="1848463" y="4656479"/>
                  <a:pt x="1800676" y="4608346"/>
                </a:cubicBezTo>
                <a:cubicBezTo>
                  <a:pt x="1760507" y="4832391"/>
                  <a:pt x="1681208" y="5047087"/>
                  <a:pt x="1614721" y="5319612"/>
                </a:cubicBezTo>
                <a:cubicBezTo>
                  <a:pt x="1580786" y="5457780"/>
                  <a:pt x="1530574" y="5446352"/>
                  <a:pt x="1530921" y="5433540"/>
                </a:cubicBezTo>
                <a:cubicBezTo>
                  <a:pt x="1532998" y="5109418"/>
                  <a:pt x="1600177" y="5128464"/>
                  <a:pt x="1569705" y="4803650"/>
                </a:cubicBezTo>
                <a:cubicBezTo>
                  <a:pt x="1566242" y="4746167"/>
                  <a:pt x="1596022" y="4651631"/>
                  <a:pt x="1517416" y="4640204"/>
                </a:cubicBezTo>
                <a:cubicBezTo>
                  <a:pt x="1415608" y="4628430"/>
                  <a:pt x="1436385" y="4747898"/>
                  <a:pt x="1425997" y="4800187"/>
                </a:cubicBezTo>
                <a:cubicBezTo>
                  <a:pt x="1389291" y="5009342"/>
                  <a:pt x="1370938" y="5149241"/>
                  <a:pt x="1348083" y="5363245"/>
                </a:cubicBezTo>
                <a:cubicBezTo>
                  <a:pt x="1336655" y="5453625"/>
                  <a:pt x="1352931" y="5563743"/>
                  <a:pt x="1200566" y="5526691"/>
                </a:cubicBezTo>
                <a:cubicBezTo>
                  <a:pt x="1051664" y="5551623"/>
                  <a:pt x="1099105" y="5719570"/>
                  <a:pt x="1027770" y="5803718"/>
                </a:cubicBezTo>
                <a:cubicBezTo>
                  <a:pt x="945009" y="5758701"/>
                  <a:pt x="1003184" y="5640964"/>
                  <a:pt x="892373" y="5604950"/>
                </a:cubicBezTo>
                <a:cubicBezTo>
                  <a:pt x="925963" y="5772552"/>
                  <a:pt x="680448" y="5747619"/>
                  <a:pt x="681487" y="5914528"/>
                </a:cubicBezTo>
                <a:cubicBezTo>
                  <a:pt x="534662" y="6049233"/>
                  <a:pt x="467137" y="5947425"/>
                  <a:pt x="414155" y="5817569"/>
                </a:cubicBezTo>
                <a:cubicBezTo>
                  <a:pt x="348015" y="5648929"/>
                  <a:pt x="370177" y="5468515"/>
                  <a:pt x="360135" y="5287062"/>
                </a:cubicBezTo>
                <a:cubicBezTo>
                  <a:pt x="338319" y="5059207"/>
                  <a:pt x="278758" y="4907881"/>
                  <a:pt x="281875" y="4677256"/>
                </a:cubicBezTo>
                <a:cubicBezTo>
                  <a:pt x="237204" y="4527316"/>
                  <a:pt x="250017" y="4367332"/>
                  <a:pt x="237897" y="4207696"/>
                </a:cubicBezTo>
                <a:cubicBezTo>
                  <a:pt x="210194" y="3969452"/>
                  <a:pt x="176258" y="4119047"/>
                  <a:pt x="145093" y="3878379"/>
                </a:cubicBezTo>
                <a:cubicBezTo>
                  <a:pt x="114274" y="3641175"/>
                  <a:pt x="72720" y="2448920"/>
                  <a:pt x="72373" y="2447189"/>
                </a:cubicBezTo>
                <a:cubicBezTo>
                  <a:pt x="72720" y="2447189"/>
                  <a:pt x="12120" y="1233809"/>
                  <a:pt x="0" y="0"/>
                </a:cubicBezTo>
                <a:close/>
              </a:path>
            </a:pathLst>
          </a:custGeom>
          <a:solidFill>
            <a:schemeClr val="bg2">
              <a:alpha val="50000"/>
            </a:schemeClr>
          </a:solidFill>
          <a:ln w="32707" cap="flat">
            <a:noFill/>
            <a:prstDash val="solid"/>
            <a:miter/>
          </a:ln>
        </p:spPr>
        <p:txBody>
          <a:bodyPr rtlCol="0" anchor="ctr"/>
          <a:lstStyle/>
          <a:p>
            <a:pPr defTabSz="457200"/>
            <a:endParaRPr lang="en-US" dirty="0"/>
          </a:p>
        </p:txBody>
      </p:sp>
      <p:sp>
        <p:nvSpPr>
          <p:cNvPr id="3" name="object 3"/>
          <p:cNvSpPr txBox="1">
            <a:spLocks noGrp="1"/>
          </p:cNvSpPr>
          <p:nvPr>
            <p:ph type="title"/>
          </p:nvPr>
        </p:nvSpPr>
        <p:spPr>
          <a:xfrm>
            <a:off x="23044" y="860160"/>
            <a:ext cx="17053645" cy="1232048"/>
          </a:xfrm>
          <a:prstGeom prst="rect">
            <a:avLst/>
          </a:prstGeom>
        </p:spPr>
        <p:txBody>
          <a:bodyPr vert="horz" lIns="91440" tIns="45720" rIns="91440" bIns="45720" rtlCol="0" anchor="b">
            <a:normAutofit/>
          </a:bodyPr>
          <a:lstStyle/>
          <a:p>
            <a:pPr algn="ctr" rtl="0"/>
            <a:r>
              <a:rPr lang="en-US" sz="4800" dirty="0">
                <a:latin typeface="+mn-lt"/>
              </a:rPr>
              <a:t>Preparing for the Future: OSINT In An Evolving Cyber Landscape</a:t>
            </a:r>
          </a:p>
        </p:txBody>
      </p:sp>
      <p:pic>
        <p:nvPicPr>
          <p:cNvPr id="5" name="object 5"/>
          <p:cNvPicPr/>
          <p:nvPr/>
        </p:nvPicPr>
        <p:blipFill>
          <a:blip r:embed="rId2" cstate="print"/>
          <a:stretch>
            <a:fillRect/>
          </a:stretch>
        </p:blipFill>
        <p:spPr>
          <a:xfrm>
            <a:off x="15123919" y="0"/>
            <a:ext cx="3159508" cy="1720321"/>
          </a:xfrm>
          <a:prstGeom prst="rect">
            <a:avLst/>
          </a:prstGeom>
        </p:spPr>
      </p:pic>
      <p:pic>
        <p:nvPicPr>
          <p:cNvPr id="4" name="object 4"/>
          <p:cNvPicPr/>
          <p:nvPr/>
        </p:nvPicPr>
        <p:blipFill>
          <a:blip r:embed="rId3" cstate="print"/>
          <a:stretch>
            <a:fillRect/>
          </a:stretch>
        </p:blipFill>
        <p:spPr>
          <a:xfrm>
            <a:off x="13782906" y="9322420"/>
            <a:ext cx="4505093" cy="919328"/>
          </a:xfrm>
          <a:prstGeom prst="rect">
            <a:avLst/>
          </a:prstGeom>
        </p:spPr>
      </p:pic>
      <p:sp>
        <p:nvSpPr>
          <p:cNvPr id="6" name="TextBox 5">
            <a:extLst>
              <a:ext uri="{FF2B5EF4-FFF2-40B4-BE49-F238E27FC236}">
                <a16:creationId xmlns:a16="http://schemas.microsoft.com/office/drawing/2014/main" xmlns="" id="{F5AE9CE3-3BA4-6D55-02F6-057F72A2B9E4}"/>
              </a:ext>
            </a:extLst>
          </p:cNvPr>
          <p:cNvSpPr txBox="1"/>
          <p:nvPr/>
        </p:nvSpPr>
        <p:spPr>
          <a:xfrm>
            <a:off x="396062" y="2764396"/>
            <a:ext cx="16307611" cy="6186309"/>
          </a:xfrm>
          <a:prstGeom prst="rect">
            <a:avLst/>
          </a:prstGeom>
          <a:noFill/>
        </p:spPr>
        <p:txBody>
          <a:bodyPr wrap="square">
            <a:spAutoFit/>
          </a:bodyPr>
          <a:lstStyle/>
          <a:p>
            <a:pPr marL="571500" indent="-571500" algn="just" fontAlgn="base">
              <a:buFont typeface="Wingdings" pitchFamily="2" charset="2"/>
              <a:buChar char="Ø"/>
            </a:pPr>
            <a:r>
              <a:rPr lang="en-US" sz="3600" dirty="0"/>
              <a:t>Adapting to Technological Advancements: In a rapidly changing digital landscape, OSINT tools must be adaptable to new technologies, platforms, and threats to remain effective. Investigators must stay updated and ready to use emerging tools and techniques to enhance their investigative capabilities.</a:t>
            </a:r>
          </a:p>
          <a:p>
            <a:pPr marL="571500" indent="-571500" algn="just" fontAlgn="base">
              <a:buFont typeface="Wingdings" pitchFamily="2" charset="2"/>
              <a:buChar char="Ø"/>
            </a:pPr>
            <a:r>
              <a:rPr lang="en-US" sz="3600" dirty="0"/>
              <a:t>Lifelong Learning and Skill Development: The field of cyber forensics is constantly evolving, requiring ongoing learning. Lifelong learning involves participating in workshops, engaging in online communities, and exploring new tools and methods to remain relevant and effective in OSINT for cyber forensics.</a:t>
            </a:r>
          </a:p>
          <a:p>
            <a:r>
              <a:rPr lang="en-US" sz="3600" dirty="0"/>
              <a:t/>
            </a:r>
            <a:br>
              <a:rPr lang="en-US" sz="3600" dirty="0"/>
            </a:br>
            <a:r>
              <a:rPr lang="en-US" sz="3600" dirty="0"/>
              <a:t/>
            </a:r>
            <a:br>
              <a:rPr lang="en-US" sz="3600" dirty="0"/>
            </a:br>
            <a:endParaRPr lang="en-US" sz="3600" dirty="0"/>
          </a:p>
        </p:txBody>
      </p:sp>
    </p:spTree>
    <p:extLst>
      <p:ext uri="{BB962C8B-B14F-4D97-AF65-F5344CB8AC3E}">
        <p14:creationId xmlns:p14="http://schemas.microsoft.com/office/powerpoint/2010/main" val="33269709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B155E30-B6BD-4051-9212-BDF20D1B1E7F}">
  <we:reference id="f12c312d-282a-4734-8843-05915fdfef0b" version="4.3.3.0" store="EXCatalog" storeType="EXCatalog"/>
  <we:alternateReferences>
    <we:reference id="WA104178141" version="4.3.3.0" store="en-IN"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1454</TotalTime>
  <Words>8843</Words>
  <Application>Microsoft Office PowerPoint</Application>
  <PresentationFormat>Custom</PresentationFormat>
  <Paragraphs>806</Paragraphs>
  <Slides>103</Slides>
  <Notes>0</Notes>
  <HiddenSlides>0</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Office Theme</vt:lpstr>
      <vt:lpstr> </vt:lpstr>
      <vt:lpstr>Cybercrime</vt:lpstr>
      <vt:lpstr>Cyber Attack</vt:lpstr>
      <vt:lpstr>Cyber Security</vt:lpstr>
      <vt:lpstr>Why Cyber Security is Critical?</vt:lpstr>
      <vt:lpstr>Different Type of Cyber Crimes</vt:lpstr>
      <vt:lpstr>Different Cybercrimes</vt:lpstr>
      <vt:lpstr>Different Cybercrimes</vt:lpstr>
      <vt:lpstr>Different Cybercrimes</vt:lpstr>
      <vt:lpstr>Different Cybercrimes</vt:lpstr>
      <vt:lpstr>Reason for Commissioning Cyber Crime</vt:lpstr>
      <vt:lpstr>Type of Attackers</vt:lpstr>
      <vt:lpstr>Different Types of Cyber Attacks</vt:lpstr>
      <vt:lpstr>Recent Trends in Cybercrime Attack</vt:lpstr>
      <vt:lpstr>Phishing and Social Engineering</vt:lpstr>
      <vt:lpstr>Insider Threats</vt:lpstr>
      <vt:lpstr>Preventing Finance Sector from Cyber Attack</vt:lpstr>
      <vt:lpstr>Elements: Modus Operandi of Cybercrime</vt:lpstr>
      <vt:lpstr>Case Study: Dani Data App Scam</vt:lpstr>
      <vt:lpstr>Case Study: Dani Data App Scam</vt:lpstr>
      <vt:lpstr>Case Study: Dani Data App Scam</vt:lpstr>
      <vt:lpstr>Case Study: Dani Data App Scam</vt:lpstr>
      <vt:lpstr>Case Study: Dani Data App Scam</vt:lpstr>
      <vt:lpstr>Methods : Successful commission of Cyber Crimes</vt:lpstr>
      <vt:lpstr>Methods: Successful Commissioning of Fraud</vt:lpstr>
      <vt:lpstr>Scenario</vt:lpstr>
      <vt:lpstr>Scenario</vt:lpstr>
      <vt:lpstr>Digital Forensic</vt:lpstr>
      <vt:lpstr>PURPOSE OF DIGITAL FORENSICS</vt:lpstr>
      <vt:lpstr>Digital Forensic Investigation Process</vt:lpstr>
      <vt:lpstr>Different Branches of Digital Forensics</vt:lpstr>
      <vt:lpstr>Computer Forensics</vt:lpstr>
      <vt:lpstr>Mobile Forensics</vt:lpstr>
      <vt:lpstr>Challenges in Mobile Forensics</vt:lpstr>
      <vt:lpstr>Network Forensics</vt:lpstr>
      <vt:lpstr>Forensic Data Analysis</vt:lpstr>
      <vt:lpstr>Database Forensics</vt:lpstr>
      <vt:lpstr>Reasons: Challenges Faced by Digital Forensics</vt:lpstr>
      <vt:lpstr>Challenges: Digital Forensics</vt:lpstr>
      <vt:lpstr>Information Security</vt:lpstr>
      <vt:lpstr>Classification of Attacks</vt:lpstr>
      <vt:lpstr>Hacking</vt:lpstr>
      <vt:lpstr>Hacker Classes/ Threat Actors</vt:lpstr>
      <vt:lpstr>Hacking Phases</vt:lpstr>
      <vt:lpstr>Ethical Hacking</vt:lpstr>
      <vt:lpstr>Why Ethical Hacking is necessary ?</vt:lpstr>
      <vt:lpstr>Scope of Ethical Hacking</vt:lpstr>
      <vt:lpstr>Limitations of Ethical Hacking</vt:lpstr>
      <vt:lpstr>Rules to be followed by Ethical Hacker</vt:lpstr>
      <vt:lpstr>Framework for performing a security audit of an organization</vt:lpstr>
      <vt:lpstr>Digital Forensic Process</vt:lpstr>
      <vt:lpstr>Digital Forensic Investigation Process </vt:lpstr>
      <vt:lpstr>Identification</vt:lpstr>
      <vt:lpstr>Preservation</vt:lpstr>
      <vt:lpstr>Examination</vt:lpstr>
      <vt:lpstr>Analysis</vt:lpstr>
      <vt:lpstr>Documentation</vt:lpstr>
      <vt:lpstr>Presentation/ Reporting</vt:lpstr>
      <vt:lpstr>Contents of Report</vt:lpstr>
      <vt:lpstr>Chain of Custody</vt:lpstr>
      <vt:lpstr>Steps to Analyzing Digital Forensic Report</vt:lpstr>
      <vt:lpstr>Evidence Handling Procedure</vt:lpstr>
      <vt:lpstr>10 Critical Steps in preserving Digital Evidence</vt:lpstr>
      <vt:lpstr>Real World Examples of Cyber Crimes</vt:lpstr>
      <vt:lpstr>The Information Technology Act, 2000</vt:lpstr>
      <vt:lpstr>Legal Consequences of IT Crimes</vt:lpstr>
      <vt:lpstr>Technological Innovation</vt:lpstr>
      <vt:lpstr>Guidelines Given by SEBI  For Market Infrastructure Institutions (MIIS)</vt:lpstr>
      <vt:lpstr>Future Trends</vt:lpstr>
      <vt:lpstr>Categories of Digital Forensic Tools</vt:lpstr>
      <vt:lpstr>Digital Forensic Tools</vt:lpstr>
      <vt:lpstr>Encase</vt:lpstr>
      <vt:lpstr>Digital Forensic Framework (DFF)</vt:lpstr>
      <vt:lpstr>ProDiscover</vt:lpstr>
      <vt:lpstr>Forensic Toolkit (FTK)</vt:lpstr>
      <vt:lpstr>Quest Change Auditor</vt:lpstr>
      <vt:lpstr>The Sleuth Kit</vt:lpstr>
      <vt:lpstr>Computer Forensic Evidence Extractor (COFEE)</vt:lpstr>
      <vt:lpstr>Bulk Extractor</vt:lpstr>
      <vt:lpstr>Cellebrite UFED</vt:lpstr>
      <vt:lpstr>Cellebrite Physical Analyser</vt:lpstr>
      <vt:lpstr>Magnet Forencis for Federal Agencies</vt:lpstr>
      <vt:lpstr>Open Source Intelligence(OSINT) Tools</vt:lpstr>
      <vt:lpstr>Benefits of OSINT Training</vt:lpstr>
      <vt:lpstr>Maltego: Visualizing Data Relationships</vt:lpstr>
      <vt:lpstr>The Harvester: Profiling Digital Identities </vt:lpstr>
      <vt:lpstr>Shadon: Uncovering Vulnerabilities</vt:lpstr>
      <vt:lpstr>Spider Foot: Comprehensive Data Gathering</vt:lpstr>
      <vt:lpstr>Wayback Machine</vt:lpstr>
      <vt:lpstr>Fingerprinting Organisations with Collected Archives(FOCA)</vt:lpstr>
      <vt:lpstr>Censys</vt:lpstr>
      <vt:lpstr>ThreatCrowd</vt:lpstr>
      <vt:lpstr>Netcraft</vt:lpstr>
      <vt:lpstr>Reco-ng</vt:lpstr>
      <vt:lpstr>Google Dorks</vt:lpstr>
      <vt:lpstr>Metagoofil</vt:lpstr>
      <vt:lpstr>Enhancing Investigations with OSINT Tools</vt:lpstr>
      <vt:lpstr>Ethical and Legal Considerations in OSINT</vt:lpstr>
      <vt:lpstr>Preparing for the Future: OSINT In An Evolving Cyber Landscape</vt:lpstr>
      <vt:lpstr>Digital Evidence</vt:lpstr>
      <vt:lpstr>Usage of Digital Evidence</vt:lpstr>
      <vt:lpstr>Specialized Skills In Modern Financial Investigations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minimalist professional Business Proposal Presentation</dc:title>
  <dc:creator>tanujit brahma</dc:creator>
  <cp:keywords>DAGDhpPrOt4,BAE_14c0Nzs</cp:keywords>
  <cp:lastModifiedBy>Dell</cp:lastModifiedBy>
  <cp:revision>137</cp:revision>
  <dcterms:created xsi:type="dcterms:W3CDTF">2024-04-26T17:11:38Z</dcterms:created>
  <dcterms:modified xsi:type="dcterms:W3CDTF">2025-01-07T10:13:37Z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2024-04-26T00:00:00Z</vt:filetime>
  </property>
  <property fmtid="{D5CDD505-2E9C-101B-9397-08002B2CF9AE}" pid="3" name="Creator">
    <vt:lpwstr>Canva</vt:lpwstr>
  </property>
  <property fmtid="{D5CDD505-2E9C-101B-9397-08002B2CF9AE}" pid="4" name="LastSaved">
    <vt:filetime>2024-04-26T00:00:00Z</vt:filetime>
  </property>
</Properties>
</file>