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5.jpg" ContentType="image/jpeg"/>
  <Override PartName="/ppt/media/image40.jpg" ContentType="image/jpeg"/>
  <Override PartName="/ppt/media/image74.jpg" ContentType="image/jpeg"/>
  <Override PartName="/ppt/media/image79.jpg" ContentType="image/jpeg"/>
  <Override PartName="/ppt/media/image105.jpg" ContentType="image/jpeg"/>
  <Override PartName="/ppt/media/image107.jpg" ContentType="image/jpeg"/>
  <Override PartName="/ppt/media/image112.jpg" ContentType="image/jpeg"/>
  <Override PartName="/ppt/media/image114.jpg" ContentType="image/jpeg"/>
  <Override PartName="/ppt/media/image12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2"/>
    <p:sldId id="258" r:id="rId3"/>
    <p:sldId id="324" r:id="rId4"/>
    <p:sldId id="266" r:id="rId5"/>
    <p:sldId id="267" r:id="rId6"/>
    <p:sldId id="276" r:id="rId7"/>
    <p:sldId id="275" r:id="rId8"/>
    <p:sldId id="274" r:id="rId9"/>
    <p:sldId id="273" r:id="rId10"/>
    <p:sldId id="272" r:id="rId11"/>
    <p:sldId id="271" r:id="rId12"/>
    <p:sldId id="270" r:id="rId13"/>
    <p:sldId id="325" r:id="rId14"/>
    <p:sldId id="288" r:id="rId15"/>
    <p:sldId id="287" r:id="rId16"/>
    <p:sldId id="285" r:id="rId17"/>
    <p:sldId id="284" r:id="rId18"/>
    <p:sldId id="283" r:id="rId19"/>
    <p:sldId id="286" r:id="rId20"/>
    <p:sldId id="282" r:id="rId21"/>
    <p:sldId id="281" r:id="rId22"/>
    <p:sldId id="280" r:id="rId23"/>
    <p:sldId id="279" r:id="rId24"/>
    <p:sldId id="326" r:id="rId25"/>
    <p:sldId id="278" r:id="rId26"/>
    <p:sldId id="269" r:id="rId27"/>
    <p:sldId id="290" r:id="rId28"/>
    <p:sldId id="327" r:id="rId29"/>
    <p:sldId id="289" r:id="rId30"/>
    <p:sldId id="268" r:id="rId31"/>
    <p:sldId id="328" r:id="rId32"/>
    <p:sldId id="291" r:id="rId33"/>
    <p:sldId id="277" r:id="rId34"/>
    <p:sldId id="292" r:id="rId35"/>
    <p:sldId id="317" r:id="rId36"/>
    <p:sldId id="319" r:id="rId37"/>
    <p:sldId id="318" r:id="rId38"/>
    <p:sldId id="329" r:id="rId39"/>
    <p:sldId id="316" r:id="rId40"/>
    <p:sldId id="315" r:id="rId41"/>
    <p:sldId id="314" r:id="rId42"/>
    <p:sldId id="313" r:id="rId43"/>
    <p:sldId id="312" r:id="rId44"/>
    <p:sldId id="311" r:id="rId45"/>
    <p:sldId id="310" r:id="rId46"/>
    <p:sldId id="309" r:id="rId47"/>
    <p:sldId id="308" r:id="rId48"/>
    <p:sldId id="307" r:id="rId49"/>
    <p:sldId id="306" r:id="rId50"/>
    <p:sldId id="305" r:id="rId51"/>
    <p:sldId id="304" r:id="rId52"/>
    <p:sldId id="303" r:id="rId53"/>
    <p:sldId id="330" r:id="rId54"/>
    <p:sldId id="335" r:id="rId55"/>
    <p:sldId id="355" r:id="rId56"/>
    <p:sldId id="356" r:id="rId57"/>
    <p:sldId id="336" r:id="rId58"/>
    <p:sldId id="354" r:id="rId59"/>
    <p:sldId id="353" r:id="rId60"/>
    <p:sldId id="352" r:id="rId61"/>
    <p:sldId id="351" r:id="rId62"/>
    <p:sldId id="350" r:id="rId63"/>
    <p:sldId id="349" r:id="rId64"/>
    <p:sldId id="348" r:id="rId65"/>
    <p:sldId id="347" r:id="rId66"/>
    <p:sldId id="346" r:id="rId67"/>
    <p:sldId id="345" r:id="rId68"/>
    <p:sldId id="344" r:id="rId69"/>
    <p:sldId id="343" r:id="rId70"/>
    <p:sldId id="342" r:id="rId71"/>
    <p:sldId id="341" r:id="rId72"/>
    <p:sldId id="340" r:id="rId73"/>
    <p:sldId id="339" r:id="rId74"/>
    <p:sldId id="338" r:id="rId75"/>
    <p:sldId id="337" r:id="rId76"/>
    <p:sldId id="334" r:id="rId77"/>
    <p:sldId id="333" r:id="rId78"/>
    <p:sldId id="332" r:id="rId79"/>
    <p:sldId id="331" r:id="rId80"/>
    <p:sldId id="357" r:id="rId81"/>
    <p:sldId id="362" r:id="rId82"/>
    <p:sldId id="363" r:id="rId83"/>
    <p:sldId id="383" r:id="rId84"/>
    <p:sldId id="384" r:id="rId85"/>
    <p:sldId id="382" r:id="rId86"/>
    <p:sldId id="381" r:id="rId87"/>
    <p:sldId id="380" r:id="rId88"/>
    <p:sldId id="379" r:id="rId89"/>
    <p:sldId id="378" r:id="rId90"/>
    <p:sldId id="377" r:id="rId91"/>
    <p:sldId id="376" r:id="rId92"/>
    <p:sldId id="375" r:id="rId93"/>
    <p:sldId id="374" r:id="rId94"/>
    <p:sldId id="373" r:id="rId95"/>
    <p:sldId id="372" r:id="rId96"/>
    <p:sldId id="371" r:id="rId97"/>
    <p:sldId id="370" r:id="rId98"/>
    <p:sldId id="369" r:id="rId99"/>
    <p:sldId id="368" r:id="rId100"/>
    <p:sldId id="367" r:id="rId101"/>
    <p:sldId id="366" r:id="rId102"/>
    <p:sldId id="365" r:id="rId103"/>
    <p:sldId id="364" r:id="rId104"/>
    <p:sldId id="361" r:id="rId105"/>
    <p:sldId id="360" r:id="rId106"/>
    <p:sldId id="359" r:id="rId107"/>
    <p:sldId id="358" r:id="rId108"/>
    <p:sldId id="385" r:id="rId109"/>
    <p:sldId id="394" r:id="rId110"/>
    <p:sldId id="393" r:id="rId111"/>
    <p:sldId id="392" r:id="rId112"/>
    <p:sldId id="386" r:id="rId113"/>
    <p:sldId id="391" r:id="rId114"/>
    <p:sldId id="390" r:id="rId115"/>
    <p:sldId id="387" r:id="rId116"/>
    <p:sldId id="395" r:id="rId117"/>
    <p:sldId id="388" r:id="rId118"/>
    <p:sldId id="389" r:id="rId119"/>
    <p:sldId id="432" r:id="rId120"/>
    <p:sldId id="444" r:id="rId121"/>
    <p:sldId id="443" r:id="rId122"/>
    <p:sldId id="442" r:id="rId123"/>
    <p:sldId id="441" r:id="rId124"/>
    <p:sldId id="440" r:id="rId125"/>
    <p:sldId id="439" r:id="rId126"/>
    <p:sldId id="438" r:id="rId127"/>
    <p:sldId id="437" r:id="rId128"/>
    <p:sldId id="436" r:id="rId129"/>
    <p:sldId id="435" r:id="rId130"/>
    <p:sldId id="434" r:id="rId131"/>
    <p:sldId id="433" r:id="rId132"/>
    <p:sldId id="419" r:id="rId133"/>
    <p:sldId id="431" r:id="rId134"/>
    <p:sldId id="430" r:id="rId135"/>
    <p:sldId id="429" r:id="rId136"/>
    <p:sldId id="428" r:id="rId137"/>
    <p:sldId id="427" r:id="rId138"/>
    <p:sldId id="426" r:id="rId139"/>
    <p:sldId id="424" r:id="rId140"/>
    <p:sldId id="425" r:id="rId141"/>
    <p:sldId id="421" r:id="rId142"/>
    <p:sldId id="423" r:id="rId143"/>
    <p:sldId id="422" r:id="rId144"/>
    <p:sldId id="420" r:id="rId145"/>
    <p:sldId id="418" r:id="rId146"/>
    <p:sldId id="417" r:id="rId147"/>
    <p:sldId id="416" r:id="rId148"/>
    <p:sldId id="415" r:id="rId149"/>
    <p:sldId id="414" r:id="rId150"/>
    <p:sldId id="413" r:id="rId151"/>
    <p:sldId id="412" r:id="rId152"/>
    <p:sldId id="411" r:id="rId153"/>
    <p:sldId id="410" r:id="rId154"/>
    <p:sldId id="409" r:id="rId155"/>
    <p:sldId id="408" r:id="rId156"/>
    <p:sldId id="407" r:id="rId157"/>
    <p:sldId id="406" r:id="rId158"/>
    <p:sldId id="405" r:id="rId159"/>
    <p:sldId id="404" r:id="rId160"/>
    <p:sldId id="403" r:id="rId161"/>
    <p:sldId id="396" r:id="rId162"/>
    <p:sldId id="402" r:id="rId163"/>
    <p:sldId id="401" r:id="rId164"/>
    <p:sldId id="400" r:id="rId165"/>
    <p:sldId id="399" r:id="rId166"/>
    <p:sldId id="398" r:id="rId167"/>
    <p:sldId id="463" r:id="rId168"/>
    <p:sldId id="462" r:id="rId169"/>
    <p:sldId id="461" r:id="rId170"/>
    <p:sldId id="460" r:id="rId171"/>
    <p:sldId id="459" r:id="rId172"/>
    <p:sldId id="458" r:id="rId173"/>
    <p:sldId id="457" r:id="rId174"/>
    <p:sldId id="456" r:id="rId175"/>
    <p:sldId id="455" r:id="rId176"/>
    <p:sldId id="454" r:id="rId177"/>
    <p:sldId id="453" r:id="rId178"/>
    <p:sldId id="452" r:id="rId179"/>
    <p:sldId id="451" r:id="rId180"/>
    <p:sldId id="450" r:id="rId181"/>
    <p:sldId id="449" r:id="rId182"/>
    <p:sldId id="448" r:id="rId183"/>
    <p:sldId id="447" r:id="rId184"/>
    <p:sldId id="446" r:id="rId185"/>
    <p:sldId id="445" r:id="rId186"/>
    <p:sldId id="467" r:id="rId187"/>
    <p:sldId id="466" r:id="rId188"/>
    <p:sldId id="465" r:id="rId189"/>
    <p:sldId id="464" r:id="rId190"/>
    <p:sldId id="397" r:id="rId191"/>
    <p:sldId id="468" r:id="rId192"/>
    <p:sldId id="263" r:id="rId193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817"/>
    <a:srgbClr val="1A5425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402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viewProps" Target="viewProp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600" b="1" i="0">
                <a:solidFill>
                  <a:srgbClr val="04040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600" b="1" i="0">
                <a:solidFill>
                  <a:srgbClr val="04040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9/27/2024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600" b="1" i="0">
                <a:solidFill>
                  <a:srgbClr val="04040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AF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949" y="1896726"/>
            <a:ext cx="8041640" cy="3093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600" b="1" i="0">
                <a:solidFill>
                  <a:srgbClr val="04040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6907" y="3378917"/>
            <a:ext cx="17294185" cy="436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.png"/><Relationship Id="rId7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38.png"/><Relationship Id="rId4" Type="http://schemas.openxmlformats.org/officeDocument/2006/relationships/image" Target="../media/image7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.png"/><Relationship Id="rId7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image" Target="../media/image80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80.png"/><Relationship Id="rId4" Type="http://schemas.openxmlformats.org/officeDocument/2006/relationships/image" Target="../media/image6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38.png"/><Relationship Id="rId4" Type="http://schemas.openxmlformats.org/officeDocument/2006/relationships/image" Target="../media/image88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90.png"/><Relationship Id="rId4" Type="http://schemas.openxmlformats.org/officeDocument/2006/relationships/image" Target="../media/image55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5.jp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7.jp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jp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4.jp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5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png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5.png"/><Relationship Id="rId7" Type="http://schemas.openxmlformats.org/officeDocument/2006/relationships/image" Target="../media/image1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91.png"/><Relationship Id="rId9" Type="http://schemas.openxmlformats.org/officeDocument/2006/relationships/image" Target="../media/image122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80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5.jp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6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3.png"/><Relationship Id="rId4" Type="http://schemas.openxmlformats.org/officeDocument/2006/relationships/image" Target="../media/image55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00720" y="8669447"/>
            <a:ext cx="2587278" cy="161755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7358127" cy="85116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58264" y="1873796"/>
            <a:ext cx="13112150" cy="215123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4612005" algn="l"/>
              </a:tabLst>
            </a:pPr>
            <a:r>
              <a:rPr lang="en-US" sz="6950" spc="110" dirty="0">
                <a:solidFill>
                  <a:srgbClr val="000000"/>
                </a:solidFill>
                <a:latin typeface="Arial"/>
                <a:cs typeface="Arial"/>
              </a:rPr>
              <a:t> UNIT-4: DATA  ANALYTICS USING CAAT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9CA393-219F-76B6-FFDA-0A73F4DA1162}"/>
              </a:ext>
            </a:extLst>
          </p:cNvPr>
          <p:cNvSpPr txBox="1"/>
          <p:nvPr/>
        </p:nvSpPr>
        <p:spPr>
          <a:xfrm>
            <a:off x="7573992" y="5143499"/>
            <a:ext cx="812672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Mastering Microsoft Excel for Financial Data Management and Analysis</a:t>
            </a:r>
          </a:p>
        </p:txBody>
      </p:sp>
      <p:grpSp>
        <p:nvGrpSpPr>
          <p:cNvPr id="5" name="object 8">
            <a:extLst>
              <a:ext uri="{FF2B5EF4-FFF2-40B4-BE49-F238E27FC236}">
                <a16:creationId xmlns:a16="http://schemas.microsoft.com/office/drawing/2014/main" id="{3C68C95B-EE02-4EAE-F548-634CFEEF13C1}"/>
              </a:ext>
            </a:extLst>
          </p:cNvPr>
          <p:cNvGrpSpPr/>
          <p:nvPr/>
        </p:nvGrpSpPr>
        <p:grpSpPr>
          <a:xfrm>
            <a:off x="0" y="0"/>
            <a:ext cx="4055745" cy="10287000"/>
            <a:chOff x="0" y="0"/>
            <a:chExt cx="4055745" cy="1028700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6644FB53-07D5-A47B-C491-77F5CD38DDA0}"/>
                </a:ext>
              </a:extLst>
            </p:cNvPr>
            <p:cNvSpPr/>
            <p:nvPr/>
          </p:nvSpPr>
          <p:spPr>
            <a:xfrm>
              <a:off x="0" y="0"/>
              <a:ext cx="1543050" cy="10287000"/>
            </a:xfrm>
            <a:custGeom>
              <a:avLst/>
              <a:gdLst/>
              <a:ahLst/>
              <a:cxnLst/>
              <a:rect l="l" t="t" r="r" b="b"/>
              <a:pathLst>
                <a:path w="1543050" h="10287000">
                  <a:moveTo>
                    <a:pt x="0" y="10287000"/>
                  </a:moveTo>
                  <a:lnTo>
                    <a:pt x="0" y="0"/>
                  </a:lnTo>
                  <a:lnTo>
                    <a:pt x="1543049" y="0"/>
                  </a:lnTo>
                  <a:lnTo>
                    <a:pt x="1543049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1B573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10">
              <a:extLst>
                <a:ext uri="{FF2B5EF4-FFF2-40B4-BE49-F238E27FC236}">
                  <a16:creationId xmlns:a16="http://schemas.microsoft.com/office/drawing/2014/main" id="{6396E911-148A-B963-E860-4568D155C1CB}"/>
                </a:ext>
              </a:extLst>
            </p:cNvPr>
            <p:cNvSpPr/>
            <p:nvPr/>
          </p:nvSpPr>
          <p:spPr>
            <a:xfrm>
              <a:off x="1227773" y="4163621"/>
              <a:ext cx="110489" cy="2819400"/>
            </a:xfrm>
            <a:custGeom>
              <a:avLst/>
              <a:gdLst/>
              <a:ahLst/>
              <a:cxnLst/>
              <a:rect l="l" t="t" r="r" b="b"/>
              <a:pathLst>
                <a:path w="110490" h="2819400">
                  <a:moveTo>
                    <a:pt x="110236" y="2819206"/>
                  </a:moveTo>
                  <a:lnTo>
                    <a:pt x="0" y="2819206"/>
                  </a:lnTo>
                  <a:lnTo>
                    <a:pt x="0" y="0"/>
                  </a:lnTo>
                  <a:lnTo>
                    <a:pt x="110236" y="0"/>
                  </a:lnTo>
                  <a:lnTo>
                    <a:pt x="110236" y="2819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8989487-0A8E-014C-E337-630155885A04}"/>
                </a:ext>
              </a:extLst>
            </p:cNvPr>
            <p:cNvSpPr/>
            <p:nvPr/>
          </p:nvSpPr>
          <p:spPr>
            <a:xfrm>
              <a:off x="118959" y="195491"/>
              <a:ext cx="904875" cy="1678305"/>
            </a:xfrm>
            <a:custGeom>
              <a:avLst/>
              <a:gdLst/>
              <a:ahLst/>
              <a:cxnLst/>
              <a:rect l="l" t="t" r="r" b="b"/>
              <a:pathLst>
                <a:path w="904875" h="1678305">
                  <a:moveTo>
                    <a:pt x="44445" y="78210"/>
                  </a:moveTo>
                  <a:lnTo>
                    <a:pt x="34084" y="78210"/>
                  </a:lnTo>
                  <a:lnTo>
                    <a:pt x="29101" y="77218"/>
                  </a:lnTo>
                  <a:lnTo>
                    <a:pt x="1190" y="49308"/>
                  </a:lnTo>
                  <a:lnTo>
                    <a:pt x="199" y="44325"/>
                  </a:lnTo>
                  <a:lnTo>
                    <a:pt x="203" y="33947"/>
                  </a:lnTo>
                  <a:lnTo>
                    <a:pt x="29101" y="1070"/>
                  </a:lnTo>
                  <a:lnTo>
                    <a:pt x="44263" y="52"/>
                  </a:lnTo>
                  <a:lnTo>
                    <a:pt x="49266" y="1024"/>
                  </a:lnTo>
                  <a:lnTo>
                    <a:pt x="77339" y="28981"/>
                  </a:lnTo>
                  <a:lnTo>
                    <a:pt x="78330" y="33947"/>
                  </a:lnTo>
                  <a:lnTo>
                    <a:pt x="78330" y="44325"/>
                  </a:lnTo>
                  <a:lnTo>
                    <a:pt x="49428" y="77218"/>
                  </a:lnTo>
                  <a:lnTo>
                    <a:pt x="44445" y="78210"/>
                  </a:lnTo>
                  <a:close/>
                </a:path>
                <a:path w="904875" h="1678305">
                  <a:moveTo>
                    <a:pt x="457677" y="78210"/>
                  </a:moveTo>
                  <a:lnTo>
                    <a:pt x="447316" y="78210"/>
                  </a:lnTo>
                  <a:lnTo>
                    <a:pt x="442333" y="77218"/>
                  </a:lnTo>
                  <a:lnTo>
                    <a:pt x="414423" y="49308"/>
                  </a:lnTo>
                  <a:lnTo>
                    <a:pt x="413431" y="44325"/>
                  </a:lnTo>
                  <a:lnTo>
                    <a:pt x="413435" y="33947"/>
                  </a:lnTo>
                  <a:lnTo>
                    <a:pt x="442333" y="1070"/>
                  </a:lnTo>
                  <a:lnTo>
                    <a:pt x="457495" y="52"/>
                  </a:lnTo>
                  <a:lnTo>
                    <a:pt x="462499" y="1024"/>
                  </a:lnTo>
                  <a:lnTo>
                    <a:pt x="490571" y="28981"/>
                  </a:lnTo>
                  <a:lnTo>
                    <a:pt x="491562" y="33947"/>
                  </a:lnTo>
                  <a:lnTo>
                    <a:pt x="491562" y="44325"/>
                  </a:lnTo>
                  <a:lnTo>
                    <a:pt x="462660" y="77218"/>
                  </a:lnTo>
                  <a:lnTo>
                    <a:pt x="457677" y="78210"/>
                  </a:lnTo>
                  <a:close/>
                </a:path>
                <a:path w="904875" h="1678305">
                  <a:moveTo>
                    <a:pt x="869986" y="78248"/>
                  </a:moveTo>
                  <a:lnTo>
                    <a:pt x="833592" y="62769"/>
                  </a:lnTo>
                  <a:lnTo>
                    <a:pt x="826130" y="33481"/>
                  </a:lnTo>
                  <a:lnTo>
                    <a:pt x="827185" y="28500"/>
                  </a:lnTo>
                  <a:lnTo>
                    <a:pt x="855530" y="918"/>
                  </a:lnTo>
                  <a:lnTo>
                    <a:pt x="860538" y="0"/>
                  </a:lnTo>
                  <a:lnTo>
                    <a:pt x="865729" y="79"/>
                  </a:lnTo>
                  <a:lnTo>
                    <a:pt x="865530" y="79"/>
                  </a:lnTo>
                  <a:lnTo>
                    <a:pt x="870693" y="132"/>
                  </a:lnTo>
                  <a:lnTo>
                    <a:pt x="903263" y="29208"/>
                  </a:lnTo>
                  <a:lnTo>
                    <a:pt x="904222" y="34181"/>
                  </a:lnTo>
                  <a:lnTo>
                    <a:pt x="904168" y="44536"/>
                  </a:lnTo>
                  <a:lnTo>
                    <a:pt x="874988" y="77296"/>
                  </a:lnTo>
                  <a:lnTo>
                    <a:pt x="869986" y="78248"/>
                  </a:lnTo>
                  <a:close/>
                </a:path>
                <a:path w="904875" h="1678305">
                  <a:moveTo>
                    <a:pt x="33949" y="478362"/>
                  </a:moveTo>
                  <a:lnTo>
                    <a:pt x="1001" y="449490"/>
                  </a:lnTo>
                  <a:lnTo>
                    <a:pt x="4" y="444505"/>
                  </a:lnTo>
                  <a:lnTo>
                    <a:pt x="20" y="434017"/>
                  </a:lnTo>
                  <a:lnTo>
                    <a:pt x="28917" y="401211"/>
                  </a:lnTo>
                  <a:lnTo>
                    <a:pt x="33881" y="400223"/>
                  </a:lnTo>
                  <a:lnTo>
                    <a:pt x="44237" y="400223"/>
                  </a:lnTo>
                  <a:lnTo>
                    <a:pt x="77116" y="429044"/>
                  </a:lnTo>
                  <a:lnTo>
                    <a:pt x="78117" y="434017"/>
                  </a:lnTo>
                  <a:lnTo>
                    <a:pt x="78117" y="444505"/>
                  </a:lnTo>
                  <a:lnTo>
                    <a:pt x="49299" y="477344"/>
                  </a:lnTo>
                  <a:lnTo>
                    <a:pt x="33949" y="478362"/>
                  </a:lnTo>
                  <a:close/>
                </a:path>
                <a:path w="904875" h="1678305">
                  <a:moveTo>
                    <a:pt x="447181" y="478362"/>
                  </a:moveTo>
                  <a:lnTo>
                    <a:pt x="414233" y="449490"/>
                  </a:lnTo>
                  <a:lnTo>
                    <a:pt x="413237" y="444505"/>
                  </a:lnTo>
                  <a:lnTo>
                    <a:pt x="413252" y="434017"/>
                  </a:lnTo>
                  <a:lnTo>
                    <a:pt x="442150" y="401211"/>
                  </a:lnTo>
                  <a:lnTo>
                    <a:pt x="447114" y="400223"/>
                  </a:lnTo>
                  <a:lnTo>
                    <a:pt x="457469" y="400223"/>
                  </a:lnTo>
                  <a:lnTo>
                    <a:pt x="490349" y="429044"/>
                  </a:lnTo>
                  <a:lnTo>
                    <a:pt x="491350" y="444505"/>
                  </a:lnTo>
                  <a:lnTo>
                    <a:pt x="490396" y="449360"/>
                  </a:lnTo>
                  <a:lnTo>
                    <a:pt x="462532" y="477344"/>
                  </a:lnTo>
                  <a:lnTo>
                    <a:pt x="447181" y="478362"/>
                  </a:lnTo>
                  <a:close/>
                </a:path>
                <a:path w="904875" h="1678305">
                  <a:moveTo>
                    <a:pt x="869912" y="478403"/>
                  </a:moveTo>
                  <a:lnTo>
                    <a:pt x="833602" y="462925"/>
                  </a:lnTo>
                  <a:lnTo>
                    <a:pt x="826122" y="433707"/>
                  </a:lnTo>
                  <a:lnTo>
                    <a:pt x="827164" y="428735"/>
                  </a:lnTo>
                  <a:lnTo>
                    <a:pt x="855357" y="401111"/>
                  </a:lnTo>
                  <a:lnTo>
                    <a:pt x="860350" y="400170"/>
                  </a:lnTo>
                  <a:lnTo>
                    <a:pt x="870710" y="400276"/>
                  </a:lnTo>
                  <a:lnTo>
                    <a:pt x="903308" y="429514"/>
                  </a:lnTo>
                  <a:lnTo>
                    <a:pt x="904249" y="434508"/>
                  </a:lnTo>
                  <a:lnTo>
                    <a:pt x="904142" y="444868"/>
                  </a:lnTo>
                  <a:lnTo>
                    <a:pt x="874905" y="477462"/>
                  </a:lnTo>
                  <a:lnTo>
                    <a:pt x="869912" y="478403"/>
                  </a:lnTo>
                  <a:close/>
                </a:path>
                <a:path w="904875" h="1678305">
                  <a:moveTo>
                    <a:pt x="44245" y="877998"/>
                  </a:moveTo>
                  <a:lnTo>
                    <a:pt x="33884" y="877998"/>
                  </a:lnTo>
                  <a:lnTo>
                    <a:pt x="28901" y="877007"/>
                  </a:lnTo>
                  <a:lnTo>
                    <a:pt x="991" y="849096"/>
                  </a:lnTo>
                  <a:lnTo>
                    <a:pt x="0" y="844113"/>
                  </a:lnTo>
                  <a:lnTo>
                    <a:pt x="0" y="833753"/>
                  </a:lnTo>
                  <a:lnTo>
                    <a:pt x="28901" y="800859"/>
                  </a:lnTo>
                  <a:lnTo>
                    <a:pt x="33884" y="799868"/>
                  </a:lnTo>
                  <a:lnTo>
                    <a:pt x="39065" y="799868"/>
                  </a:lnTo>
                  <a:lnTo>
                    <a:pt x="39065" y="800067"/>
                  </a:lnTo>
                  <a:lnTo>
                    <a:pt x="44229" y="800067"/>
                  </a:lnTo>
                  <a:lnTo>
                    <a:pt x="77093" y="828807"/>
                  </a:lnTo>
                  <a:lnTo>
                    <a:pt x="78130" y="844113"/>
                  </a:lnTo>
                  <a:lnTo>
                    <a:pt x="77138" y="849096"/>
                  </a:lnTo>
                  <a:lnTo>
                    <a:pt x="49229" y="877007"/>
                  </a:lnTo>
                  <a:lnTo>
                    <a:pt x="44245" y="877998"/>
                  </a:lnTo>
                  <a:close/>
                </a:path>
                <a:path w="904875" h="1678305">
                  <a:moveTo>
                    <a:pt x="457477" y="877998"/>
                  </a:moveTo>
                  <a:lnTo>
                    <a:pt x="447117" y="877998"/>
                  </a:lnTo>
                  <a:lnTo>
                    <a:pt x="442133" y="877007"/>
                  </a:lnTo>
                  <a:lnTo>
                    <a:pt x="414223" y="849096"/>
                  </a:lnTo>
                  <a:lnTo>
                    <a:pt x="413232" y="844113"/>
                  </a:lnTo>
                  <a:lnTo>
                    <a:pt x="413232" y="833753"/>
                  </a:lnTo>
                  <a:lnTo>
                    <a:pt x="442133" y="800859"/>
                  </a:lnTo>
                  <a:lnTo>
                    <a:pt x="447117" y="799868"/>
                  </a:lnTo>
                  <a:lnTo>
                    <a:pt x="452297" y="799868"/>
                  </a:lnTo>
                  <a:lnTo>
                    <a:pt x="452297" y="800067"/>
                  </a:lnTo>
                  <a:lnTo>
                    <a:pt x="457461" y="800067"/>
                  </a:lnTo>
                  <a:lnTo>
                    <a:pt x="490326" y="828807"/>
                  </a:lnTo>
                  <a:lnTo>
                    <a:pt x="491362" y="844113"/>
                  </a:lnTo>
                  <a:lnTo>
                    <a:pt x="490371" y="849096"/>
                  </a:lnTo>
                  <a:lnTo>
                    <a:pt x="462460" y="877007"/>
                  </a:lnTo>
                  <a:lnTo>
                    <a:pt x="457477" y="877998"/>
                  </a:lnTo>
                  <a:close/>
                </a:path>
                <a:path w="904875" h="1678305">
                  <a:moveTo>
                    <a:pt x="869912" y="878047"/>
                  </a:moveTo>
                  <a:lnTo>
                    <a:pt x="833602" y="862570"/>
                  </a:lnTo>
                  <a:lnTo>
                    <a:pt x="826122" y="833352"/>
                  </a:lnTo>
                  <a:lnTo>
                    <a:pt x="827164" y="828379"/>
                  </a:lnTo>
                  <a:lnTo>
                    <a:pt x="855357" y="800755"/>
                  </a:lnTo>
                  <a:lnTo>
                    <a:pt x="860350" y="799815"/>
                  </a:lnTo>
                  <a:lnTo>
                    <a:pt x="865530" y="799868"/>
                  </a:lnTo>
                  <a:lnTo>
                    <a:pt x="865530" y="800067"/>
                  </a:lnTo>
                  <a:lnTo>
                    <a:pt x="870693" y="800120"/>
                  </a:lnTo>
                  <a:lnTo>
                    <a:pt x="903263" y="829196"/>
                  </a:lnTo>
                  <a:lnTo>
                    <a:pt x="904222" y="834169"/>
                  </a:lnTo>
                  <a:lnTo>
                    <a:pt x="904142" y="844512"/>
                  </a:lnTo>
                  <a:lnTo>
                    <a:pt x="874905" y="877107"/>
                  </a:lnTo>
                  <a:lnTo>
                    <a:pt x="869912" y="878047"/>
                  </a:lnTo>
                  <a:close/>
                </a:path>
                <a:path w="904875" h="1678305">
                  <a:moveTo>
                    <a:pt x="33949" y="1278151"/>
                  </a:moveTo>
                  <a:lnTo>
                    <a:pt x="1001" y="1249279"/>
                  </a:lnTo>
                  <a:lnTo>
                    <a:pt x="5" y="1244294"/>
                  </a:lnTo>
                  <a:lnTo>
                    <a:pt x="20" y="1233805"/>
                  </a:lnTo>
                  <a:lnTo>
                    <a:pt x="28917" y="1201000"/>
                  </a:lnTo>
                  <a:lnTo>
                    <a:pt x="33882" y="1200012"/>
                  </a:lnTo>
                  <a:lnTo>
                    <a:pt x="44237" y="1200012"/>
                  </a:lnTo>
                  <a:lnTo>
                    <a:pt x="77116" y="1228833"/>
                  </a:lnTo>
                  <a:lnTo>
                    <a:pt x="78117" y="1233805"/>
                  </a:lnTo>
                  <a:lnTo>
                    <a:pt x="78117" y="1244294"/>
                  </a:lnTo>
                  <a:lnTo>
                    <a:pt x="49299" y="1277133"/>
                  </a:lnTo>
                  <a:lnTo>
                    <a:pt x="33949" y="1278151"/>
                  </a:lnTo>
                  <a:close/>
                </a:path>
                <a:path w="904875" h="1678305">
                  <a:moveTo>
                    <a:pt x="447181" y="1278152"/>
                  </a:moveTo>
                  <a:lnTo>
                    <a:pt x="414233" y="1249279"/>
                  </a:lnTo>
                  <a:lnTo>
                    <a:pt x="413237" y="1244294"/>
                  </a:lnTo>
                  <a:lnTo>
                    <a:pt x="413252" y="1233805"/>
                  </a:lnTo>
                  <a:lnTo>
                    <a:pt x="442152" y="1201000"/>
                  </a:lnTo>
                  <a:lnTo>
                    <a:pt x="447114" y="1200012"/>
                  </a:lnTo>
                  <a:lnTo>
                    <a:pt x="457470" y="1200012"/>
                  </a:lnTo>
                  <a:lnTo>
                    <a:pt x="490349" y="1228833"/>
                  </a:lnTo>
                  <a:lnTo>
                    <a:pt x="491350" y="1244294"/>
                  </a:lnTo>
                  <a:lnTo>
                    <a:pt x="490396" y="1249149"/>
                  </a:lnTo>
                  <a:lnTo>
                    <a:pt x="462532" y="1277133"/>
                  </a:lnTo>
                  <a:lnTo>
                    <a:pt x="447181" y="1278152"/>
                  </a:lnTo>
                  <a:close/>
                </a:path>
                <a:path w="904875" h="1678305">
                  <a:moveTo>
                    <a:pt x="870257" y="1278149"/>
                  </a:moveTo>
                  <a:lnTo>
                    <a:pt x="833742" y="1262904"/>
                  </a:lnTo>
                  <a:lnTo>
                    <a:pt x="826061" y="1244172"/>
                  </a:lnTo>
                  <a:lnTo>
                    <a:pt x="826096" y="1233647"/>
                  </a:lnTo>
                  <a:lnTo>
                    <a:pt x="855329" y="1200904"/>
                  </a:lnTo>
                  <a:lnTo>
                    <a:pt x="860335" y="1199959"/>
                  </a:lnTo>
                  <a:lnTo>
                    <a:pt x="870667" y="1200064"/>
                  </a:lnTo>
                  <a:lnTo>
                    <a:pt x="903195" y="1228897"/>
                  </a:lnTo>
                  <a:lnTo>
                    <a:pt x="904208" y="1244172"/>
                  </a:lnTo>
                  <a:lnTo>
                    <a:pt x="903225" y="1249170"/>
                  </a:lnTo>
                  <a:lnTo>
                    <a:pt x="875255" y="1277162"/>
                  </a:lnTo>
                  <a:lnTo>
                    <a:pt x="870257" y="1278149"/>
                  </a:lnTo>
                  <a:close/>
                </a:path>
                <a:path w="904875" h="1678305">
                  <a:moveTo>
                    <a:pt x="44245" y="1677787"/>
                  </a:moveTo>
                  <a:lnTo>
                    <a:pt x="33884" y="1677787"/>
                  </a:lnTo>
                  <a:lnTo>
                    <a:pt x="28901" y="1676796"/>
                  </a:lnTo>
                  <a:lnTo>
                    <a:pt x="991" y="1648885"/>
                  </a:lnTo>
                  <a:lnTo>
                    <a:pt x="0" y="1643902"/>
                  </a:lnTo>
                  <a:lnTo>
                    <a:pt x="0" y="1633541"/>
                  </a:lnTo>
                  <a:lnTo>
                    <a:pt x="28901" y="1600648"/>
                  </a:lnTo>
                  <a:lnTo>
                    <a:pt x="33884" y="1599656"/>
                  </a:lnTo>
                  <a:lnTo>
                    <a:pt x="39065" y="1599656"/>
                  </a:lnTo>
                  <a:lnTo>
                    <a:pt x="39065" y="1599856"/>
                  </a:lnTo>
                  <a:lnTo>
                    <a:pt x="44229" y="1599856"/>
                  </a:lnTo>
                  <a:lnTo>
                    <a:pt x="77093" y="1628596"/>
                  </a:lnTo>
                  <a:lnTo>
                    <a:pt x="78130" y="1643902"/>
                  </a:lnTo>
                  <a:lnTo>
                    <a:pt x="77138" y="1648885"/>
                  </a:lnTo>
                  <a:lnTo>
                    <a:pt x="49229" y="1676796"/>
                  </a:lnTo>
                  <a:lnTo>
                    <a:pt x="44245" y="1677787"/>
                  </a:lnTo>
                  <a:close/>
                </a:path>
                <a:path w="904875" h="1678305">
                  <a:moveTo>
                    <a:pt x="457477" y="1677787"/>
                  </a:moveTo>
                  <a:lnTo>
                    <a:pt x="447117" y="1677787"/>
                  </a:lnTo>
                  <a:lnTo>
                    <a:pt x="442133" y="1676796"/>
                  </a:lnTo>
                  <a:lnTo>
                    <a:pt x="414223" y="1648885"/>
                  </a:lnTo>
                  <a:lnTo>
                    <a:pt x="413232" y="1643902"/>
                  </a:lnTo>
                  <a:lnTo>
                    <a:pt x="413232" y="1633541"/>
                  </a:lnTo>
                  <a:lnTo>
                    <a:pt x="442133" y="1600647"/>
                  </a:lnTo>
                  <a:lnTo>
                    <a:pt x="447117" y="1599656"/>
                  </a:lnTo>
                  <a:lnTo>
                    <a:pt x="452297" y="1599656"/>
                  </a:lnTo>
                  <a:lnTo>
                    <a:pt x="452297" y="1599856"/>
                  </a:lnTo>
                  <a:lnTo>
                    <a:pt x="457461" y="1599856"/>
                  </a:lnTo>
                  <a:lnTo>
                    <a:pt x="490326" y="1628596"/>
                  </a:lnTo>
                  <a:lnTo>
                    <a:pt x="491362" y="1643902"/>
                  </a:lnTo>
                  <a:lnTo>
                    <a:pt x="490371" y="1648885"/>
                  </a:lnTo>
                  <a:lnTo>
                    <a:pt x="462460" y="1676796"/>
                  </a:lnTo>
                  <a:lnTo>
                    <a:pt x="457477" y="1677787"/>
                  </a:lnTo>
                  <a:close/>
                </a:path>
                <a:path w="904875" h="1678305">
                  <a:moveTo>
                    <a:pt x="870257" y="1677794"/>
                  </a:moveTo>
                  <a:lnTo>
                    <a:pt x="833742" y="1662549"/>
                  </a:lnTo>
                  <a:lnTo>
                    <a:pt x="826061" y="1643816"/>
                  </a:lnTo>
                  <a:lnTo>
                    <a:pt x="826096" y="1633292"/>
                  </a:lnTo>
                  <a:lnTo>
                    <a:pt x="855329" y="1600549"/>
                  </a:lnTo>
                  <a:lnTo>
                    <a:pt x="860335" y="1599603"/>
                  </a:lnTo>
                  <a:lnTo>
                    <a:pt x="865530" y="1599656"/>
                  </a:lnTo>
                  <a:lnTo>
                    <a:pt x="865530" y="1599856"/>
                  </a:lnTo>
                  <a:lnTo>
                    <a:pt x="870649" y="1599908"/>
                  </a:lnTo>
                  <a:lnTo>
                    <a:pt x="903149" y="1628580"/>
                  </a:lnTo>
                  <a:lnTo>
                    <a:pt x="904208" y="1643816"/>
                  </a:lnTo>
                  <a:lnTo>
                    <a:pt x="903225" y="1648815"/>
                  </a:lnTo>
                  <a:lnTo>
                    <a:pt x="875255" y="1676806"/>
                  </a:lnTo>
                  <a:lnTo>
                    <a:pt x="870257" y="1677794"/>
                  </a:lnTo>
                  <a:close/>
                </a:path>
              </a:pathLst>
            </a:custGeom>
            <a:solidFill>
              <a:srgbClr val="FDFAF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0" name="object 12">
              <a:extLst>
                <a:ext uri="{FF2B5EF4-FFF2-40B4-BE49-F238E27FC236}">
                  <a16:creationId xmlns:a16="http://schemas.microsoft.com/office/drawing/2014/main" id="{E9B8D35E-4CBB-2964-3C21-42424A844BB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8758" y="0"/>
              <a:ext cx="2476499" cy="2314482"/>
            </a:xfrm>
            <a:prstGeom prst="rect">
              <a:avLst/>
            </a:prstGeom>
          </p:spPr>
        </p:pic>
      </p:grpSp>
      <p:grpSp>
        <p:nvGrpSpPr>
          <p:cNvPr id="11" name="object 8">
            <a:extLst>
              <a:ext uri="{FF2B5EF4-FFF2-40B4-BE49-F238E27FC236}">
                <a16:creationId xmlns:a16="http://schemas.microsoft.com/office/drawing/2014/main" id="{55BF40F6-AE5B-BECC-1BEF-717AD4CB2C20}"/>
              </a:ext>
            </a:extLst>
          </p:cNvPr>
          <p:cNvGrpSpPr/>
          <p:nvPr/>
        </p:nvGrpSpPr>
        <p:grpSpPr>
          <a:xfrm>
            <a:off x="118959" y="0"/>
            <a:ext cx="4055745" cy="10287000"/>
            <a:chOff x="0" y="0"/>
            <a:chExt cx="4055745" cy="10287000"/>
          </a:xfrm>
        </p:grpSpPr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8C9E9220-7D0D-AF67-8FB8-90E2A284ED6A}"/>
                </a:ext>
              </a:extLst>
            </p:cNvPr>
            <p:cNvSpPr/>
            <p:nvPr/>
          </p:nvSpPr>
          <p:spPr>
            <a:xfrm>
              <a:off x="0" y="0"/>
              <a:ext cx="1543050" cy="10287000"/>
            </a:xfrm>
            <a:custGeom>
              <a:avLst/>
              <a:gdLst/>
              <a:ahLst/>
              <a:cxnLst/>
              <a:rect l="l" t="t" r="r" b="b"/>
              <a:pathLst>
                <a:path w="1543050" h="10287000">
                  <a:moveTo>
                    <a:pt x="0" y="10287000"/>
                  </a:moveTo>
                  <a:lnTo>
                    <a:pt x="0" y="0"/>
                  </a:lnTo>
                  <a:lnTo>
                    <a:pt x="1543049" y="0"/>
                  </a:lnTo>
                  <a:lnTo>
                    <a:pt x="1543049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1B573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72E44CD7-FD3B-AC89-90C3-2DA0D5D0DAB6}"/>
                </a:ext>
              </a:extLst>
            </p:cNvPr>
            <p:cNvSpPr/>
            <p:nvPr/>
          </p:nvSpPr>
          <p:spPr>
            <a:xfrm>
              <a:off x="1227773" y="4163621"/>
              <a:ext cx="110489" cy="2819400"/>
            </a:xfrm>
            <a:custGeom>
              <a:avLst/>
              <a:gdLst/>
              <a:ahLst/>
              <a:cxnLst/>
              <a:rect l="l" t="t" r="r" b="b"/>
              <a:pathLst>
                <a:path w="110490" h="2819400">
                  <a:moveTo>
                    <a:pt x="110236" y="2819206"/>
                  </a:moveTo>
                  <a:lnTo>
                    <a:pt x="0" y="2819206"/>
                  </a:lnTo>
                  <a:lnTo>
                    <a:pt x="0" y="0"/>
                  </a:lnTo>
                  <a:lnTo>
                    <a:pt x="110236" y="0"/>
                  </a:lnTo>
                  <a:lnTo>
                    <a:pt x="110236" y="2819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A6F2DACE-278E-8956-80F4-AE5C26A05CD6}"/>
                </a:ext>
              </a:extLst>
            </p:cNvPr>
            <p:cNvSpPr/>
            <p:nvPr/>
          </p:nvSpPr>
          <p:spPr>
            <a:xfrm>
              <a:off x="118959" y="195491"/>
              <a:ext cx="904875" cy="1678305"/>
            </a:xfrm>
            <a:custGeom>
              <a:avLst/>
              <a:gdLst/>
              <a:ahLst/>
              <a:cxnLst/>
              <a:rect l="l" t="t" r="r" b="b"/>
              <a:pathLst>
                <a:path w="904875" h="1678305">
                  <a:moveTo>
                    <a:pt x="44445" y="78210"/>
                  </a:moveTo>
                  <a:lnTo>
                    <a:pt x="34084" y="78210"/>
                  </a:lnTo>
                  <a:lnTo>
                    <a:pt x="29101" y="77218"/>
                  </a:lnTo>
                  <a:lnTo>
                    <a:pt x="1190" y="49308"/>
                  </a:lnTo>
                  <a:lnTo>
                    <a:pt x="199" y="44325"/>
                  </a:lnTo>
                  <a:lnTo>
                    <a:pt x="203" y="33947"/>
                  </a:lnTo>
                  <a:lnTo>
                    <a:pt x="29101" y="1070"/>
                  </a:lnTo>
                  <a:lnTo>
                    <a:pt x="44263" y="52"/>
                  </a:lnTo>
                  <a:lnTo>
                    <a:pt x="49266" y="1024"/>
                  </a:lnTo>
                  <a:lnTo>
                    <a:pt x="77339" y="28981"/>
                  </a:lnTo>
                  <a:lnTo>
                    <a:pt x="78330" y="33947"/>
                  </a:lnTo>
                  <a:lnTo>
                    <a:pt x="78330" y="44325"/>
                  </a:lnTo>
                  <a:lnTo>
                    <a:pt x="49428" y="77218"/>
                  </a:lnTo>
                  <a:lnTo>
                    <a:pt x="44445" y="78210"/>
                  </a:lnTo>
                  <a:close/>
                </a:path>
                <a:path w="904875" h="1678305">
                  <a:moveTo>
                    <a:pt x="457677" y="78210"/>
                  </a:moveTo>
                  <a:lnTo>
                    <a:pt x="447316" y="78210"/>
                  </a:lnTo>
                  <a:lnTo>
                    <a:pt x="442333" y="77218"/>
                  </a:lnTo>
                  <a:lnTo>
                    <a:pt x="414423" y="49308"/>
                  </a:lnTo>
                  <a:lnTo>
                    <a:pt x="413431" y="44325"/>
                  </a:lnTo>
                  <a:lnTo>
                    <a:pt x="413435" y="33947"/>
                  </a:lnTo>
                  <a:lnTo>
                    <a:pt x="442333" y="1070"/>
                  </a:lnTo>
                  <a:lnTo>
                    <a:pt x="457495" y="52"/>
                  </a:lnTo>
                  <a:lnTo>
                    <a:pt x="462499" y="1024"/>
                  </a:lnTo>
                  <a:lnTo>
                    <a:pt x="490571" y="28981"/>
                  </a:lnTo>
                  <a:lnTo>
                    <a:pt x="491562" y="33947"/>
                  </a:lnTo>
                  <a:lnTo>
                    <a:pt x="491562" y="44325"/>
                  </a:lnTo>
                  <a:lnTo>
                    <a:pt x="462660" y="77218"/>
                  </a:lnTo>
                  <a:lnTo>
                    <a:pt x="457677" y="78210"/>
                  </a:lnTo>
                  <a:close/>
                </a:path>
                <a:path w="904875" h="1678305">
                  <a:moveTo>
                    <a:pt x="869986" y="78248"/>
                  </a:moveTo>
                  <a:lnTo>
                    <a:pt x="833592" y="62769"/>
                  </a:lnTo>
                  <a:lnTo>
                    <a:pt x="826130" y="33481"/>
                  </a:lnTo>
                  <a:lnTo>
                    <a:pt x="827185" y="28500"/>
                  </a:lnTo>
                  <a:lnTo>
                    <a:pt x="855530" y="918"/>
                  </a:lnTo>
                  <a:lnTo>
                    <a:pt x="860538" y="0"/>
                  </a:lnTo>
                  <a:lnTo>
                    <a:pt x="865729" y="79"/>
                  </a:lnTo>
                  <a:lnTo>
                    <a:pt x="865530" y="79"/>
                  </a:lnTo>
                  <a:lnTo>
                    <a:pt x="870693" y="132"/>
                  </a:lnTo>
                  <a:lnTo>
                    <a:pt x="903263" y="29208"/>
                  </a:lnTo>
                  <a:lnTo>
                    <a:pt x="904222" y="34181"/>
                  </a:lnTo>
                  <a:lnTo>
                    <a:pt x="904168" y="44536"/>
                  </a:lnTo>
                  <a:lnTo>
                    <a:pt x="874988" y="77296"/>
                  </a:lnTo>
                  <a:lnTo>
                    <a:pt x="869986" y="78248"/>
                  </a:lnTo>
                  <a:close/>
                </a:path>
                <a:path w="904875" h="1678305">
                  <a:moveTo>
                    <a:pt x="33949" y="478362"/>
                  </a:moveTo>
                  <a:lnTo>
                    <a:pt x="1001" y="449490"/>
                  </a:lnTo>
                  <a:lnTo>
                    <a:pt x="4" y="444505"/>
                  </a:lnTo>
                  <a:lnTo>
                    <a:pt x="20" y="434017"/>
                  </a:lnTo>
                  <a:lnTo>
                    <a:pt x="28917" y="401211"/>
                  </a:lnTo>
                  <a:lnTo>
                    <a:pt x="33881" y="400223"/>
                  </a:lnTo>
                  <a:lnTo>
                    <a:pt x="44237" y="400223"/>
                  </a:lnTo>
                  <a:lnTo>
                    <a:pt x="77116" y="429044"/>
                  </a:lnTo>
                  <a:lnTo>
                    <a:pt x="78117" y="434017"/>
                  </a:lnTo>
                  <a:lnTo>
                    <a:pt x="78117" y="444505"/>
                  </a:lnTo>
                  <a:lnTo>
                    <a:pt x="49299" y="477344"/>
                  </a:lnTo>
                  <a:lnTo>
                    <a:pt x="33949" y="478362"/>
                  </a:lnTo>
                  <a:close/>
                </a:path>
                <a:path w="904875" h="1678305">
                  <a:moveTo>
                    <a:pt x="447181" y="478362"/>
                  </a:moveTo>
                  <a:lnTo>
                    <a:pt x="414233" y="449490"/>
                  </a:lnTo>
                  <a:lnTo>
                    <a:pt x="413237" y="444505"/>
                  </a:lnTo>
                  <a:lnTo>
                    <a:pt x="413252" y="434017"/>
                  </a:lnTo>
                  <a:lnTo>
                    <a:pt x="442150" y="401211"/>
                  </a:lnTo>
                  <a:lnTo>
                    <a:pt x="447114" y="400223"/>
                  </a:lnTo>
                  <a:lnTo>
                    <a:pt x="457469" y="400223"/>
                  </a:lnTo>
                  <a:lnTo>
                    <a:pt x="490349" y="429044"/>
                  </a:lnTo>
                  <a:lnTo>
                    <a:pt x="491350" y="444505"/>
                  </a:lnTo>
                  <a:lnTo>
                    <a:pt x="490396" y="449360"/>
                  </a:lnTo>
                  <a:lnTo>
                    <a:pt x="462532" y="477344"/>
                  </a:lnTo>
                  <a:lnTo>
                    <a:pt x="447181" y="478362"/>
                  </a:lnTo>
                  <a:close/>
                </a:path>
                <a:path w="904875" h="1678305">
                  <a:moveTo>
                    <a:pt x="869912" y="478403"/>
                  </a:moveTo>
                  <a:lnTo>
                    <a:pt x="833602" y="462925"/>
                  </a:lnTo>
                  <a:lnTo>
                    <a:pt x="826122" y="433707"/>
                  </a:lnTo>
                  <a:lnTo>
                    <a:pt x="827164" y="428735"/>
                  </a:lnTo>
                  <a:lnTo>
                    <a:pt x="855357" y="401111"/>
                  </a:lnTo>
                  <a:lnTo>
                    <a:pt x="860350" y="400170"/>
                  </a:lnTo>
                  <a:lnTo>
                    <a:pt x="870710" y="400276"/>
                  </a:lnTo>
                  <a:lnTo>
                    <a:pt x="903308" y="429514"/>
                  </a:lnTo>
                  <a:lnTo>
                    <a:pt x="904249" y="434508"/>
                  </a:lnTo>
                  <a:lnTo>
                    <a:pt x="904142" y="444868"/>
                  </a:lnTo>
                  <a:lnTo>
                    <a:pt x="874905" y="477462"/>
                  </a:lnTo>
                  <a:lnTo>
                    <a:pt x="869912" y="478403"/>
                  </a:lnTo>
                  <a:close/>
                </a:path>
                <a:path w="904875" h="1678305">
                  <a:moveTo>
                    <a:pt x="44245" y="877998"/>
                  </a:moveTo>
                  <a:lnTo>
                    <a:pt x="33884" y="877998"/>
                  </a:lnTo>
                  <a:lnTo>
                    <a:pt x="28901" y="877007"/>
                  </a:lnTo>
                  <a:lnTo>
                    <a:pt x="991" y="849096"/>
                  </a:lnTo>
                  <a:lnTo>
                    <a:pt x="0" y="844113"/>
                  </a:lnTo>
                  <a:lnTo>
                    <a:pt x="0" y="833753"/>
                  </a:lnTo>
                  <a:lnTo>
                    <a:pt x="28901" y="800859"/>
                  </a:lnTo>
                  <a:lnTo>
                    <a:pt x="33884" y="799868"/>
                  </a:lnTo>
                  <a:lnTo>
                    <a:pt x="39065" y="799868"/>
                  </a:lnTo>
                  <a:lnTo>
                    <a:pt x="39065" y="800067"/>
                  </a:lnTo>
                  <a:lnTo>
                    <a:pt x="44229" y="800067"/>
                  </a:lnTo>
                  <a:lnTo>
                    <a:pt x="77093" y="828807"/>
                  </a:lnTo>
                  <a:lnTo>
                    <a:pt x="78130" y="844113"/>
                  </a:lnTo>
                  <a:lnTo>
                    <a:pt x="77138" y="849096"/>
                  </a:lnTo>
                  <a:lnTo>
                    <a:pt x="49229" y="877007"/>
                  </a:lnTo>
                  <a:lnTo>
                    <a:pt x="44245" y="877998"/>
                  </a:lnTo>
                  <a:close/>
                </a:path>
                <a:path w="904875" h="1678305">
                  <a:moveTo>
                    <a:pt x="457477" y="877998"/>
                  </a:moveTo>
                  <a:lnTo>
                    <a:pt x="447117" y="877998"/>
                  </a:lnTo>
                  <a:lnTo>
                    <a:pt x="442133" y="877007"/>
                  </a:lnTo>
                  <a:lnTo>
                    <a:pt x="414223" y="849096"/>
                  </a:lnTo>
                  <a:lnTo>
                    <a:pt x="413232" y="844113"/>
                  </a:lnTo>
                  <a:lnTo>
                    <a:pt x="413232" y="833753"/>
                  </a:lnTo>
                  <a:lnTo>
                    <a:pt x="442133" y="800859"/>
                  </a:lnTo>
                  <a:lnTo>
                    <a:pt x="447117" y="799868"/>
                  </a:lnTo>
                  <a:lnTo>
                    <a:pt x="452297" y="799868"/>
                  </a:lnTo>
                  <a:lnTo>
                    <a:pt x="452297" y="800067"/>
                  </a:lnTo>
                  <a:lnTo>
                    <a:pt x="457461" y="800067"/>
                  </a:lnTo>
                  <a:lnTo>
                    <a:pt x="490326" y="828807"/>
                  </a:lnTo>
                  <a:lnTo>
                    <a:pt x="491362" y="844113"/>
                  </a:lnTo>
                  <a:lnTo>
                    <a:pt x="490371" y="849096"/>
                  </a:lnTo>
                  <a:lnTo>
                    <a:pt x="462460" y="877007"/>
                  </a:lnTo>
                  <a:lnTo>
                    <a:pt x="457477" y="877998"/>
                  </a:lnTo>
                  <a:close/>
                </a:path>
                <a:path w="904875" h="1678305">
                  <a:moveTo>
                    <a:pt x="869912" y="878047"/>
                  </a:moveTo>
                  <a:lnTo>
                    <a:pt x="833602" y="862570"/>
                  </a:lnTo>
                  <a:lnTo>
                    <a:pt x="826122" y="833352"/>
                  </a:lnTo>
                  <a:lnTo>
                    <a:pt x="827164" y="828379"/>
                  </a:lnTo>
                  <a:lnTo>
                    <a:pt x="855357" y="800755"/>
                  </a:lnTo>
                  <a:lnTo>
                    <a:pt x="860350" y="799815"/>
                  </a:lnTo>
                  <a:lnTo>
                    <a:pt x="865530" y="799868"/>
                  </a:lnTo>
                  <a:lnTo>
                    <a:pt x="865530" y="800067"/>
                  </a:lnTo>
                  <a:lnTo>
                    <a:pt x="870693" y="800120"/>
                  </a:lnTo>
                  <a:lnTo>
                    <a:pt x="903263" y="829196"/>
                  </a:lnTo>
                  <a:lnTo>
                    <a:pt x="904222" y="834169"/>
                  </a:lnTo>
                  <a:lnTo>
                    <a:pt x="904142" y="844512"/>
                  </a:lnTo>
                  <a:lnTo>
                    <a:pt x="874905" y="877107"/>
                  </a:lnTo>
                  <a:lnTo>
                    <a:pt x="869912" y="878047"/>
                  </a:lnTo>
                  <a:close/>
                </a:path>
                <a:path w="904875" h="1678305">
                  <a:moveTo>
                    <a:pt x="33949" y="1278151"/>
                  </a:moveTo>
                  <a:lnTo>
                    <a:pt x="1001" y="1249279"/>
                  </a:lnTo>
                  <a:lnTo>
                    <a:pt x="5" y="1244294"/>
                  </a:lnTo>
                  <a:lnTo>
                    <a:pt x="20" y="1233805"/>
                  </a:lnTo>
                  <a:lnTo>
                    <a:pt x="28917" y="1201000"/>
                  </a:lnTo>
                  <a:lnTo>
                    <a:pt x="33882" y="1200012"/>
                  </a:lnTo>
                  <a:lnTo>
                    <a:pt x="44237" y="1200012"/>
                  </a:lnTo>
                  <a:lnTo>
                    <a:pt x="77116" y="1228833"/>
                  </a:lnTo>
                  <a:lnTo>
                    <a:pt x="78117" y="1233805"/>
                  </a:lnTo>
                  <a:lnTo>
                    <a:pt x="78117" y="1244294"/>
                  </a:lnTo>
                  <a:lnTo>
                    <a:pt x="49299" y="1277133"/>
                  </a:lnTo>
                  <a:lnTo>
                    <a:pt x="33949" y="1278151"/>
                  </a:lnTo>
                  <a:close/>
                </a:path>
                <a:path w="904875" h="1678305">
                  <a:moveTo>
                    <a:pt x="447181" y="1278152"/>
                  </a:moveTo>
                  <a:lnTo>
                    <a:pt x="414233" y="1249279"/>
                  </a:lnTo>
                  <a:lnTo>
                    <a:pt x="413237" y="1244294"/>
                  </a:lnTo>
                  <a:lnTo>
                    <a:pt x="413252" y="1233805"/>
                  </a:lnTo>
                  <a:lnTo>
                    <a:pt x="442152" y="1201000"/>
                  </a:lnTo>
                  <a:lnTo>
                    <a:pt x="447114" y="1200012"/>
                  </a:lnTo>
                  <a:lnTo>
                    <a:pt x="457470" y="1200012"/>
                  </a:lnTo>
                  <a:lnTo>
                    <a:pt x="490349" y="1228833"/>
                  </a:lnTo>
                  <a:lnTo>
                    <a:pt x="491350" y="1244294"/>
                  </a:lnTo>
                  <a:lnTo>
                    <a:pt x="490396" y="1249149"/>
                  </a:lnTo>
                  <a:lnTo>
                    <a:pt x="462532" y="1277133"/>
                  </a:lnTo>
                  <a:lnTo>
                    <a:pt x="447181" y="1278152"/>
                  </a:lnTo>
                  <a:close/>
                </a:path>
                <a:path w="904875" h="1678305">
                  <a:moveTo>
                    <a:pt x="870257" y="1278149"/>
                  </a:moveTo>
                  <a:lnTo>
                    <a:pt x="833742" y="1262904"/>
                  </a:lnTo>
                  <a:lnTo>
                    <a:pt x="826061" y="1244172"/>
                  </a:lnTo>
                  <a:lnTo>
                    <a:pt x="826096" y="1233647"/>
                  </a:lnTo>
                  <a:lnTo>
                    <a:pt x="855329" y="1200904"/>
                  </a:lnTo>
                  <a:lnTo>
                    <a:pt x="860335" y="1199959"/>
                  </a:lnTo>
                  <a:lnTo>
                    <a:pt x="870667" y="1200064"/>
                  </a:lnTo>
                  <a:lnTo>
                    <a:pt x="903195" y="1228897"/>
                  </a:lnTo>
                  <a:lnTo>
                    <a:pt x="904208" y="1244172"/>
                  </a:lnTo>
                  <a:lnTo>
                    <a:pt x="903225" y="1249170"/>
                  </a:lnTo>
                  <a:lnTo>
                    <a:pt x="875255" y="1277162"/>
                  </a:lnTo>
                  <a:lnTo>
                    <a:pt x="870257" y="1278149"/>
                  </a:lnTo>
                  <a:close/>
                </a:path>
                <a:path w="904875" h="1678305">
                  <a:moveTo>
                    <a:pt x="44245" y="1677787"/>
                  </a:moveTo>
                  <a:lnTo>
                    <a:pt x="33884" y="1677787"/>
                  </a:lnTo>
                  <a:lnTo>
                    <a:pt x="28901" y="1676796"/>
                  </a:lnTo>
                  <a:lnTo>
                    <a:pt x="991" y="1648885"/>
                  </a:lnTo>
                  <a:lnTo>
                    <a:pt x="0" y="1643902"/>
                  </a:lnTo>
                  <a:lnTo>
                    <a:pt x="0" y="1633541"/>
                  </a:lnTo>
                  <a:lnTo>
                    <a:pt x="28901" y="1600648"/>
                  </a:lnTo>
                  <a:lnTo>
                    <a:pt x="33884" y="1599656"/>
                  </a:lnTo>
                  <a:lnTo>
                    <a:pt x="39065" y="1599656"/>
                  </a:lnTo>
                  <a:lnTo>
                    <a:pt x="39065" y="1599856"/>
                  </a:lnTo>
                  <a:lnTo>
                    <a:pt x="44229" y="1599856"/>
                  </a:lnTo>
                  <a:lnTo>
                    <a:pt x="77093" y="1628596"/>
                  </a:lnTo>
                  <a:lnTo>
                    <a:pt x="78130" y="1643902"/>
                  </a:lnTo>
                  <a:lnTo>
                    <a:pt x="77138" y="1648885"/>
                  </a:lnTo>
                  <a:lnTo>
                    <a:pt x="49229" y="1676796"/>
                  </a:lnTo>
                  <a:lnTo>
                    <a:pt x="44245" y="1677787"/>
                  </a:lnTo>
                  <a:close/>
                </a:path>
                <a:path w="904875" h="1678305">
                  <a:moveTo>
                    <a:pt x="457477" y="1677787"/>
                  </a:moveTo>
                  <a:lnTo>
                    <a:pt x="447117" y="1677787"/>
                  </a:lnTo>
                  <a:lnTo>
                    <a:pt x="442133" y="1676796"/>
                  </a:lnTo>
                  <a:lnTo>
                    <a:pt x="414223" y="1648885"/>
                  </a:lnTo>
                  <a:lnTo>
                    <a:pt x="413232" y="1643902"/>
                  </a:lnTo>
                  <a:lnTo>
                    <a:pt x="413232" y="1633541"/>
                  </a:lnTo>
                  <a:lnTo>
                    <a:pt x="442133" y="1600647"/>
                  </a:lnTo>
                  <a:lnTo>
                    <a:pt x="447117" y="1599656"/>
                  </a:lnTo>
                  <a:lnTo>
                    <a:pt x="452297" y="1599656"/>
                  </a:lnTo>
                  <a:lnTo>
                    <a:pt x="452297" y="1599856"/>
                  </a:lnTo>
                  <a:lnTo>
                    <a:pt x="457461" y="1599856"/>
                  </a:lnTo>
                  <a:lnTo>
                    <a:pt x="490326" y="1628596"/>
                  </a:lnTo>
                  <a:lnTo>
                    <a:pt x="491362" y="1643902"/>
                  </a:lnTo>
                  <a:lnTo>
                    <a:pt x="490371" y="1648885"/>
                  </a:lnTo>
                  <a:lnTo>
                    <a:pt x="462460" y="1676796"/>
                  </a:lnTo>
                  <a:lnTo>
                    <a:pt x="457477" y="1677787"/>
                  </a:lnTo>
                  <a:close/>
                </a:path>
                <a:path w="904875" h="1678305">
                  <a:moveTo>
                    <a:pt x="870257" y="1677794"/>
                  </a:moveTo>
                  <a:lnTo>
                    <a:pt x="833742" y="1662549"/>
                  </a:lnTo>
                  <a:lnTo>
                    <a:pt x="826061" y="1643816"/>
                  </a:lnTo>
                  <a:lnTo>
                    <a:pt x="826096" y="1633292"/>
                  </a:lnTo>
                  <a:lnTo>
                    <a:pt x="855329" y="1600549"/>
                  </a:lnTo>
                  <a:lnTo>
                    <a:pt x="860335" y="1599603"/>
                  </a:lnTo>
                  <a:lnTo>
                    <a:pt x="865530" y="1599656"/>
                  </a:lnTo>
                  <a:lnTo>
                    <a:pt x="865530" y="1599856"/>
                  </a:lnTo>
                  <a:lnTo>
                    <a:pt x="870649" y="1599908"/>
                  </a:lnTo>
                  <a:lnTo>
                    <a:pt x="903149" y="1628580"/>
                  </a:lnTo>
                  <a:lnTo>
                    <a:pt x="904208" y="1643816"/>
                  </a:lnTo>
                  <a:lnTo>
                    <a:pt x="903225" y="1648815"/>
                  </a:lnTo>
                  <a:lnTo>
                    <a:pt x="875255" y="1676806"/>
                  </a:lnTo>
                  <a:lnTo>
                    <a:pt x="870257" y="1677794"/>
                  </a:lnTo>
                  <a:close/>
                </a:path>
              </a:pathLst>
            </a:custGeom>
            <a:solidFill>
              <a:srgbClr val="FDFAF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080425B6-F5AD-CADB-02F7-9E82D8061DA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8758" y="0"/>
              <a:ext cx="2476499" cy="2314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897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1783" y="283916"/>
            <a:ext cx="10631787" cy="304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rgbClr val="1A5425"/>
                </a:solidFill>
                <a:latin typeface="+mj-lt"/>
                <a:cs typeface="Calibri"/>
              </a:rPr>
              <a:t>EXCEL'S IMPORTANCE IN ACCOUNTING, FINANCE, AND DATA ANALYSIS</a:t>
            </a:r>
            <a:endParaRPr lang="en-US" sz="6600" kern="1200" spc="285" dirty="0">
              <a:solidFill>
                <a:srgbClr val="1A5425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65F231-0B00-6574-AF44-0FC9D98D8B09}"/>
              </a:ext>
            </a:extLst>
          </p:cNvPr>
          <p:cNvSpPr txBox="1"/>
          <p:nvPr/>
        </p:nvSpPr>
        <p:spPr>
          <a:xfrm>
            <a:off x="4572000" y="491354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dirty="0">
                <a:effectLst/>
              </a:rPr>
              <a:t> </a:t>
            </a:r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12E4F1-E72B-8AED-E0AF-87FE406E7ED5}"/>
              </a:ext>
            </a:extLst>
          </p:cNvPr>
          <p:cNvSpPr txBox="1"/>
          <p:nvPr/>
        </p:nvSpPr>
        <p:spPr>
          <a:xfrm>
            <a:off x="4572000" y="491354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dirty="0">
                <a:effectLst/>
              </a:rPr>
              <a:t> 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A0B019-8E92-BCF5-A88A-BC23D81A9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57" y="3488411"/>
            <a:ext cx="10079695" cy="5616552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91649804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Topics at a Glance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1759;p100">
            <a:extLst>
              <a:ext uri="{FF2B5EF4-FFF2-40B4-BE49-F238E27FC236}">
                <a16:creationId xmlns:a16="http://schemas.microsoft.com/office/drawing/2014/main" id="{E365ADD8-CB9A-A7FE-BC2A-615490FCD09B}"/>
              </a:ext>
            </a:extLst>
          </p:cNvPr>
          <p:cNvGrpSpPr/>
          <p:nvPr/>
        </p:nvGrpSpPr>
        <p:grpSpPr>
          <a:xfrm>
            <a:off x="631325" y="2086614"/>
            <a:ext cx="9618132" cy="5383861"/>
            <a:chOff x="0" y="49"/>
            <a:chExt cx="9618132" cy="4093382"/>
          </a:xfrm>
        </p:grpSpPr>
        <p:sp>
          <p:nvSpPr>
            <p:cNvPr id="8" name="Google Shape;1760;p100">
              <a:extLst>
                <a:ext uri="{FF2B5EF4-FFF2-40B4-BE49-F238E27FC236}">
                  <a16:creationId xmlns:a16="http://schemas.microsoft.com/office/drawing/2014/main" id="{5D8B583B-1360-73FB-0BF1-BA62D420353E}"/>
                </a:ext>
              </a:extLst>
            </p:cNvPr>
            <p:cNvSpPr/>
            <p:nvPr/>
          </p:nvSpPr>
          <p:spPr>
            <a:xfrm rot="5400000">
              <a:off x="5741621" y="-2079366"/>
              <a:ext cx="1597417" cy="615560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CD8E9">
                <a:alpha val="89803"/>
              </a:srgbClr>
            </a:solidFill>
            <a:ln w="19050" cap="rnd" cmpd="sng">
              <a:solidFill>
                <a:srgbClr val="CCD8E9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61;p100">
              <a:extLst>
                <a:ext uri="{FF2B5EF4-FFF2-40B4-BE49-F238E27FC236}">
                  <a16:creationId xmlns:a16="http://schemas.microsoft.com/office/drawing/2014/main" id="{FF5F5D5C-028A-8E1C-DA36-772989E3E323}"/>
                </a:ext>
              </a:extLst>
            </p:cNvPr>
            <p:cNvSpPr txBox="1"/>
            <p:nvPr/>
          </p:nvSpPr>
          <p:spPr>
            <a:xfrm>
              <a:off x="3462528" y="277706"/>
              <a:ext cx="6077626" cy="1441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rebuchet MS"/>
                <a:buChar char="•"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Crucial for manipulating and analyzing text data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rebuchet MS"/>
                <a:buChar char="•"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Key functions: LEN, LEFT, RIGHT, SEARCH, SUBSTITUTE</a:t>
              </a:r>
              <a:endParaRPr/>
            </a:p>
          </p:txBody>
        </p:sp>
        <p:sp>
          <p:nvSpPr>
            <p:cNvPr id="10" name="Google Shape;1762;p100">
              <a:extLst>
                <a:ext uri="{FF2B5EF4-FFF2-40B4-BE49-F238E27FC236}">
                  <a16:creationId xmlns:a16="http://schemas.microsoft.com/office/drawing/2014/main" id="{3CFAB62A-FB1D-6910-5CA0-27CB9BDA3615}"/>
                </a:ext>
              </a:extLst>
            </p:cNvPr>
            <p:cNvSpPr/>
            <p:nvPr/>
          </p:nvSpPr>
          <p:spPr>
            <a:xfrm>
              <a:off x="0" y="49"/>
              <a:ext cx="3462527" cy="1996771"/>
            </a:xfrm>
            <a:prstGeom prst="roundRect">
              <a:avLst>
                <a:gd name="adj" fmla="val 16667"/>
              </a:avLst>
            </a:prstGeom>
            <a:solidFill>
              <a:srgbClr val="2B82C3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63;p100">
              <a:extLst>
                <a:ext uri="{FF2B5EF4-FFF2-40B4-BE49-F238E27FC236}">
                  <a16:creationId xmlns:a16="http://schemas.microsoft.com/office/drawing/2014/main" id="{CD873ABD-F786-7810-1693-167C31E84B7F}"/>
                </a:ext>
              </a:extLst>
            </p:cNvPr>
            <p:cNvSpPr txBox="1"/>
            <p:nvPr/>
          </p:nvSpPr>
          <p:spPr>
            <a:xfrm>
              <a:off x="97474" y="97523"/>
              <a:ext cx="3267579" cy="18018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6200" tIns="78100" rIns="156200" bIns="7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Trebuchet MS"/>
                <a:buNone/>
              </a:pPr>
              <a:r>
                <a:rPr lang="en-US" sz="41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Advanced Text Functions</a:t>
              </a:r>
              <a:endParaRPr/>
            </a:p>
          </p:txBody>
        </p:sp>
        <p:sp>
          <p:nvSpPr>
            <p:cNvPr id="12" name="Google Shape;1764;p100">
              <a:extLst>
                <a:ext uri="{FF2B5EF4-FFF2-40B4-BE49-F238E27FC236}">
                  <a16:creationId xmlns:a16="http://schemas.microsoft.com/office/drawing/2014/main" id="{7C17144F-69C7-778B-E80F-09FB5D277384}"/>
                </a:ext>
              </a:extLst>
            </p:cNvPr>
            <p:cNvSpPr/>
            <p:nvPr/>
          </p:nvSpPr>
          <p:spPr>
            <a:xfrm rot="5400000">
              <a:off x="5741621" y="17243"/>
              <a:ext cx="1597417" cy="615560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DECDD">
                <a:alpha val="89803"/>
              </a:srgbClr>
            </a:solidFill>
            <a:ln w="19050" cap="rnd" cmpd="sng">
              <a:solidFill>
                <a:srgbClr val="CDECDD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65;p100">
              <a:extLst>
                <a:ext uri="{FF2B5EF4-FFF2-40B4-BE49-F238E27FC236}">
                  <a16:creationId xmlns:a16="http://schemas.microsoft.com/office/drawing/2014/main" id="{6C648F36-6821-F6BE-E691-F7BB98E5E9ED}"/>
                </a:ext>
              </a:extLst>
            </p:cNvPr>
            <p:cNvSpPr txBox="1"/>
            <p:nvPr/>
          </p:nvSpPr>
          <p:spPr>
            <a:xfrm>
              <a:off x="3462528" y="2374316"/>
              <a:ext cx="6077626" cy="1441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rebuchet MS"/>
                <a:buChar char="•"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Prevents incorrect data entry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rebuchet MS"/>
                <a:buChar char="•"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Enforces data type and range rules</a:t>
              </a:r>
              <a:endParaRPr/>
            </a:p>
          </p:txBody>
        </p:sp>
        <p:sp>
          <p:nvSpPr>
            <p:cNvPr id="14" name="Google Shape;1766;p100">
              <a:extLst>
                <a:ext uri="{FF2B5EF4-FFF2-40B4-BE49-F238E27FC236}">
                  <a16:creationId xmlns:a16="http://schemas.microsoft.com/office/drawing/2014/main" id="{4015CCA9-0AED-9053-BBF3-36710DB6C691}"/>
                </a:ext>
              </a:extLst>
            </p:cNvPr>
            <p:cNvSpPr/>
            <p:nvPr/>
          </p:nvSpPr>
          <p:spPr>
            <a:xfrm>
              <a:off x="0" y="2096660"/>
              <a:ext cx="3462527" cy="1996771"/>
            </a:xfrm>
            <a:prstGeom prst="roundRect">
              <a:avLst>
                <a:gd name="adj" fmla="val 16667"/>
              </a:avLst>
            </a:prstGeom>
            <a:solidFill>
              <a:srgbClr val="3ED1A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67;p100">
              <a:extLst>
                <a:ext uri="{FF2B5EF4-FFF2-40B4-BE49-F238E27FC236}">
                  <a16:creationId xmlns:a16="http://schemas.microsoft.com/office/drawing/2014/main" id="{B618FF46-E115-C9E6-625D-EE07BF7D7A03}"/>
                </a:ext>
              </a:extLst>
            </p:cNvPr>
            <p:cNvSpPr txBox="1"/>
            <p:nvPr/>
          </p:nvSpPr>
          <p:spPr>
            <a:xfrm>
              <a:off x="97474" y="2194134"/>
              <a:ext cx="3267579" cy="18018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6200" tIns="78100" rIns="156200" bIns="7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Trebuchet MS"/>
                <a:buNone/>
              </a:pPr>
              <a:r>
                <a:rPr lang="en-US" sz="41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Data Validation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0567053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6000" dirty="0"/>
              <a:t>Utility for Chartered Accountants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Indispensable Tools for Accuracy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Crucial for maintaining precision in financial data handling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Mandatory for validating textual data efficiently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Key Functions for Chartered Accountants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Verification of invoice numbers and currency codes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Setting stringent rules for data entry processes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Value in a Chartered Accountant's Toolkit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Tools that are invaluable assets for financial professionals</a:t>
            </a:r>
          </a:p>
        </p:txBody>
      </p:sp>
    </p:spTree>
    <p:extLst>
      <p:ext uri="{BB962C8B-B14F-4D97-AF65-F5344CB8AC3E}">
        <p14:creationId xmlns:p14="http://schemas.microsoft.com/office/powerpoint/2010/main" val="425992672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Advanced Text Functions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4" y="1853926"/>
            <a:ext cx="880210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3600" dirty="0"/>
              <a:t>Essential Tools for Data Management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3600" dirty="0"/>
              <a:t>Advanced text functions are crucial for efficient data manipulation.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3600" dirty="0"/>
              <a:t>They play a significant role in </a:t>
            </a:r>
            <a:r>
              <a:rPr lang="en-GB" sz="3600" dirty="0" err="1"/>
              <a:t>analyzing</a:t>
            </a:r>
            <a:r>
              <a:rPr lang="en-GB" sz="3600" dirty="0"/>
              <a:t> descriptive financial data.</a:t>
            </a:r>
          </a:p>
        </p:txBody>
      </p:sp>
    </p:spTree>
    <p:extLst>
      <p:ext uri="{BB962C8B-B14F-4D97-AF65-F5344CB8AC3E}">
        <p14:creationId xmlns:p14="http://schemas.microsoft.com/office/powerpoint/2010/main" val="396456482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LEN Function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1790;p103">
            <a:extLst>
              <a:ext uri="{FF2B5EF4-FFF2-40B4-BE49-F238E27FC236}">
                <a16:creationId xmlns:a16="http://schemas.microsoft.com/office/drawing/2014/main" id="{365E35DB-EB0D-78F4-496E-CEA5295D9869}"/>
              </a:ext>
            </a:extLst>
          </p:cNvPr>
          <p:cNvGrpSpPr/>
          <p:nvPr/>
        </p:nvGrpSpPr>
        <p:grpSpPr>
          <a:xfrm>
            <a:off x="1286933" y="2012066"/>
            <a:ext cx="10738290" cy="5216870"/>
            <a:chOff x="0" y="63523"/>
            <a:chExt cx="9618133" cy="3966435"/>
          </a:xfrm>
        </p:grpSpPr>
        <p:sp>
          <p:nvSpPr>
            <p:cNvPr id="8" name="Google Shape;1791;p103">
              <a:extLst>
                <a:ext uri="{FF2B5EF4-FFF2-40B4-BE49-F238E27FC236}">
                  <a16:creationId xmlns:a16="http://schemas.microsoft.com/office/drawing/2014/main" id="{DD3FC1AF-646A-843A-F420-AC2A8377B66F}"/>
                </a:ext>
              </a:extLst>
            </p:cNvPr>
            <p:cNvSpPr/>
            <p:nvPr/>
          </p:nvSpPr>
          <p:spPr>
            <a:xfrm>
              <a:off x="0" y="388243"/>
              <a:ext cx="9618133" cy="918225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2B8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92;p103">
              <a:extLst>
                <a:ext uri="{FF2B5EF4-FFF2-40B4-BE49-F238E27FC236}">
                  <a16:creationId xmlns:a16="http://schemas.microsoft.com/office/drawing/2014/main" id="{86AB7F63-2FDC-E555-158E-713826915B30}"/>
                </a:ext>
              </a:extLst>
            </p:cNvPr>
            <p:cNvSpPr txBox="1"/>
            <p:nvPr/>
          </p:nvSpPr>
          <p:spPr>
            <a:xfrm>
              <a:off x="0" y="388243"/>
              <a:ext cx="9618133" cy="918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458200" rIns="746450" bIns="15645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rebuchet MS"/>
                <a:buChar char="•"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LEN function determines character count in a text string.</a:t>
              </a:r>
              <a:endParaRPr/>
            </a:p>
          </p:txBody>
        </p:sp>
        <p:sp>
          <p:nvSpPr>
            <p:cNvPr id="10" name="Google Shape;1793;p103">
              <a:extLst>
                <a:ext uri="{FF2B5EF4-FFF2-40B4-BE49-F238E27FC236}">
                  <a16:creationId xmlns:a16="http://schemas.microsoft.com/office/drawing/2014/main" id="{DC41A863-04F7-DF56-554F-EF9A149558D4}"/>
                </a:ext>
              </a:extLst>
            </p:cNvPr>
            <p:cNvSpPr/>
            <p:nvPr/>
          </p:nvSpPr>
          <p:spPr>
            <a:xfrm>
              <a:off x="480906" y="63523"/>
              <a:ext cx="6732693" cy="649440"/>
            </a:xfrm>
            <a:prstGeom prst="roundRect">
              <a:avLst>
                <a:gd name="adj" fmla="val 16667"/>
              </a:avLst>
            </a:prstGeom>
            <a:solidFill>
              <a:srgbClr val="2B82C3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94;p103">
              <a:extLst>
                <a:ext uri="{FF2B5EF4-FFF2-40B4-BE49-F238E27FC236}">
                  <a16:creationId xmlns:a16="http://schemas.microsoft.com/office/drawing/2014/main" id="{BB09289D-67F6-2344-334E-F4E1C80153C9}"/>
                </a:ext>
              </a:extLst>
            </p:cNvPr>
            <p:cNvSpPr txBox="1"/>
            <p:nvPr/>
          </p:nvSpPr>
          <p:spPr>
            <a:xfrm>
              <a:off x="512609" y="95226"/>
              <a:ext cx="6669287" cy="586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Trebuchet MS"/>
                <a:buNone/>
              </a:pPr>
              <a:r>
                <a:rPr lang="en-US" sz="22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Function Overview</a:t>
              </a:r>
              <a:endParaRPr/>
            </a:p>
          </p:txBody>
        </p:sp>
        <p:sp>
          <p:nvSpPr>
            <p:cNvPr id="12" name="Google Shape;1795;p103">
              <a:extLst>
                <a:ext uri="{FF2B5EF4-FFF2-40B4-BE49-F238E27FC236}">
                  <a16:creationId xmlns:a16="http://schemas.microsoft.com/office/drawing/2014/main" id="{8B534192-0370-EEBE-C817-44C4F19ECB5A}"/>
                </a:ext>
              </a:extLst>
            </p:cNvPr>
            <p:cNvSpPr/>
            <p:nvPr/>
          </p:nvSpPr>
          <p:spPr>
            <a:xfrm>
              <a:off x="0" y="1749988"/>
              <a:ext cx="9618133" cy="918225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2B8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96;p103">
              <a:extLst>
                <a:ext uri="{FF2B5EF4-FFF2-40B4-BE49-F238E27FC236}">
                  <a16:creationId xmlns:a16="http://schemas.microsoft.com/office/drawing/2014/main" id="{E6FD6ED8-BB29-CF3C-F430-DF9C2511BAE6}"/>
                </a:ext>
              </a:extLst>
            </p:cNvPr>
            <p:cNvSpPr txBox="1"/>
            <p:nvPr/>
          </p:nvSpPr>
          <p:spPr>
            <a:xfrm>
              <a:off x="0" y="1749988"/>
              <a:ext cx="9618133" cy="918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458200" rIns="746450" bIns="15645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rebuchet MS"/>
                <a:buChar char="•"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Use: =LEN(text) to apply the function.</a:t>
              </a:r>
              <a:endParaRPr/>
            </a:p>
          </p:txBody>
        </p:sp>
        <p:sp>
          <p:nvSpPr>
            <p:cNvPr id="14" name="Google Shape;1797;p103">
              <a:extLst>
                <a:ext uri="{FF2B5EF4-FFF2-40B4-BE49-F238E27FC236}">
                  <a16:creationId xmlns:a16="http://schemas.microsoft.com/office/drawing/2014/main" id="{9B8394F9-F910-A007-221F-60DEBC0D2C84}"/>
                </a:ext>
              </a:extLst>
            </p:cNvPr>
            <p:cNvSpPr/>
            <p:nvPr/>
          </p:nvSpPr>
          <p:spPr>
            <a:xfrm>
              <a:off x="480906" y="1425268"/>
              <a:ext cx="6732693" cy="649440"/>
            </a:xfrm>
            <a:prstGeom prst="roundRect">
              <a:avLst>
                <a:gd name="adj" fmla="val 16667"/>
              </a:avLst>
            </a:prstGeom>
            <a:solidFill>
              <a:srgbClr val="2B82C3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98;p103">
              <a:extLst>
                <a:ext uri="{FF2B5EF4-FFF2-40B4-BE49-F238E27FC236}">
                  <a16:creationId xmlns:a16="http://schemas.microsoft.com/office/drawing/2014/main" id="{011359BC-CF2C-D9B5-129F-C9767BC89376}"/>
                </a:ext>
              </a:extLst>
            </p:cNvPr>
            <p:cNvSpPr txBox="1"/>
            <p:nvPr/>
          </p:nvSpPr>
          <p:spPr>
            <a:xfrm>
              <a:off x="512609" y="1456971"/>
              <a:ext cx="6669287" cy="586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Trebuchet MS"/>
                <a:buNone/>
              </a:pPr>
              <a:r>
                <a:rPr lang="en-US" sz="22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Syntax Details</a:t>
              </a:r>
              <a:endParaRPr/>
            </a:p>
          </p:txBody>
        </p:sp>
        <p:sp>
          <p:nvSpPr>
            <p:cNvPr id="16" name="Google Shape;1799;p103">
              <a:extLst>
                <a:ext uri="{FF2B5EF4-FFF2-40B4-BE49-F238E27FC236}">
                  <a16:creationId xmlns:a16="http://schemas.microsoft.com/office/drawing/2014/main" id="{5F1AD441-DF21-FB25-52B3-A6FDA4747F75}"/>
                </a:ext>
              </a:extLst>
            </p:cNvPr>
            <p:cNvSpPr/>
            <p:nvPr/>
          </p:nvSpPr>
          <p:spPr>
            <a:xfrm>
              <a:off x="0" y="3111733"/>
              <a:ext cx="9618133" cy="918225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2B8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00;p103">
              <a:extLst>
                <a:ext uri="{FF2B5EF4-FFF2-40B4-BE49-F238E27FC236}">
                  <a16:creationId xmlns:a16="http://schemas.microsoft.com/office/drawing/2014/main" id="{60B20CE3-AA75-E9B7-E436-BED0E7FA1260}"/>
                </a:ext>
              </a:extLst>
            </p:cNvPr>
            <p:cNvSpPr txBox="1"/>
            <p:nvPr/>
          </p:nvSpPr>
          <p:spPr>
            <a:xfrm>
              <a:off x="0" y="3111733"/>
              <a:ext cx="9618133" cy="918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458200" rIns="746450" bIns="15645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rebuchet MS"/>
                <a:buChar char="•"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'text' refers to the string for character counting.</a:t>
              </a:r>
              <a:endParaRPr/>
            </a:p>
          </p:txBody>
        </p:sp>
        <p:sp>
          <p:nvSpPr>
            <p:cNvPr id="18" name="Google Shape;1801;p103">
              <a:extLst>
                <a:ext uri="{FF2B5EF4-FFF2-40B4-BE49-F238E27FC236}">
                  <a16:creationId xmlns:a16="http://schemas.microsoft.com/office/drawing/2014/main" id="{A4D7DEC9-B15F-8F98-995F-4CAB150C0F1A}"/>
                </a:ext>
              </a:extLst>
            </p:cNvPr>
            <p:cNvSpPr/>
            <p:nvPr/>
          </p:nvSpPr>
          <p:spPr>
            <a:xfrm>
              <a:off x="480906" y="2787013"/>
              <a:ext cx="6732693" cy="649440"/>
            </a:xfrm>
            <a:prstGeom prst="roundRect">
              <a:avLst>
                <a:gd name="adj" fmla="val 16667"/>
              </a:avLst>
            </a:prstGeom>
            <a:solidFill>
              <a:srgbClr val="2B82C3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02;p103">
              <a:extLst>
                <a:ext uri="{FF2B5EF4-FFF2-40B4-BE49-F238E27FC236}">
                  <a16:creationId xmlns:a16="http://schemas.microsoft.com/office/drawing/2014/main" id="{05128884-4A6C-0F35-FC0E-522FCBCE24C5}"/>
                </a:ext>
              </a:extLst>
            </p:cNvPr>
            <p:cNvSpPr txBox="1"/>
            <p:nvPr/>
          </p:nvSpPr>
          <p:spPr>
            <a:xfrm>
              <a:off x="512609" y="2818716"/>
              <a:ext cx="6669287" cy="586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Trebuchet MS"/>
                <a:buNone/>
              </a:pPr>
              <a:r>
                <a:rPr lang="en-US" sz="22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Parameter Explanation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08256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LEN Function Example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1809;p104">
            <a:extLst>
              <a:ext uri="{FF2B5EF4-FFF2-40B4-BE49-F238E27FC236}">
                <a16:creationId xmlns:a16="http://schemas.microsoft.com/office/drawing/2014/main" id="{4FA5E627-246D-A4D9-EDEA-107B07FAB8F3}"/>
              </a:ext>
            </a:extLst>
          </p:cNvPr>
          <p:cNvGrpSpPr/>
          <p:nvPr/>
        </p:nvGrpSpPr>
        <p:grpSpPr>
          <a:xfrm>
            <a:off x="461783" y="2133368"/>
            <a:ext cx="9618133" cy="4888534"/>
            <a:chOff x="0" y="13101"/>
            <a:chExt cx="9618133" cy="4067279"/>
          </a:xfrm>
        </p:grpSpPr>
        <p:sp>
          <p:nvSpPr>
            <p:cNvPr id="8" name="Google Shape;1810;p104">
              <a:extLst>
                <a:ext uri="{FF2B5EF4-FFF2-40B4-BE49-F238E27FC236}">
                  <a16:creationId xmlns:a16="http://schemas.microsoft.com/office/drawing/2014/main" id="{739CAE45-127C-0C00-3737-D284D7A85C08}"/>
                </a:ext>
              </a:extLst>
            </p:cNvPr>
            <p:cNvSpPr/>
            <p:nvPr/>
          </p:nvSpPr>
          <p:spPr>
            <a:xfrm>
              <a:off x="0" y="323061"/>
              <a:ext cx="9618133" cy="1157625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2B94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11;p104">
              <a:extLst>
                <a:ext uri="{FF2B5EF4-FFF2-40B4-BE49-F238E27FC236}">
                  <a16:creationId xmlns:a16="http://schemas.microsoft.com/office/drawing/2014/main" id="{E010A78B-662B-730E-2998-475C23161CB3}"/>
                </a:ext>
              </a:extLst>
            </p:cNvPr>
            <p:cNvSpPr txBox="1"/>
            <p:nvPr/>
          </p:nvSpPr>
          <p:spPr>
            <a:xfrm>
              <a:off x="0" y="323061"/>
              <a:ext cx="9618133" cy="1157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437375" rIns="746450" bIns="14935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Trebuchet MS"/>
                <a:buChar char="•"/>
              </a:pPr>
              <a:r>
                <a:rPr lang="en-US" sz="21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Ensure all invoice numbers meet a specific character length requirement.</a:t>
              </a:r>
              <a:endParaRPr/>
            </a:p>
          </p:txBody>
        </p:sp>
        <p:sp>
          <p:nvSpPr>
            <p:cNvPr id="10" name="Google Shape;1812;p104">
              <a:extLst>
                <a:ext uri="{FF2B5EF4-FFF2-40B4-BE49-F238E27FC236}">
                  <a16:creationId xmlns:a16="http://schemas.microsoft.com/office/drawing/2014/main" id="{9741BFE1-97A0-0FDF-EE8B-A8114EF3772D}"/>
                </a:ext>
              </a:extLst>
            </p:cNvPr>
            <p:cNvSpPr/>
            <p:nvPr/>
          </p:nvSpPr>
          <p:spPr>
            <a:xfrm>
              <a:off x="480906" y="13101"/>
              <a:ext cx="6732693" cy="619920"/>
            </a:xfrm>
            <a:prstGeom prst="roundRect">
              <a:avLst>
                <a:gd name="adj" fmla="val 16667"/>
              </a:avLst>
            </a:prstGeom>
            <a:solidFill>
              <a:srgbClr val="2B9468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13;p104">
              <a:extLst>
                <a:ext uri="{FF2B5EF4-FFF2-40B4-BE49-F238E27FC236}">
                  <a16:creationId xmlns:a16="http://schemas.microsoft.com/office/drawing/2014/main" id="{F6917D81-F94B-2ADB-F47B-E222657EB234}"/>
                </a:ext>
              </a:extLst>
            </p:cNvPr>
            <p:cNvSpPr txBox="1"/>
            <p:nvPr/>
          </p:nvSpPr>
          <p:spPr>
            <a:xfrm>
              <a:off x="511168" y="43363"/>
              <a:ext cx="6672169" cy="559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rebuchet MS"/>
                <a:buNone/>
              </a:pPr>
              <a:r>
                <a:rPr lang="en-US" sz="21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Invoice Number Verification</a:t>
              </a:r>
              <a:endParaRPr/>
            </a:p>
          </p:txBody>
        </p:sp>
        <p:sp>
          <p:nvSpPr>
            <p:cNvPr id="12" name="Google Shape;1814;p104">
              <a:extLst>
                <a:ext uri="{FF2B5EF4-FFF2-40B4-BE49-F238E27FC236}">
                  <a16:creationId xmlns:a16="http://schemas.microsoft.com/office/drawing/2014/main" id="{7FE4A33A-E445-F74D-3422-1E35E7C8DC87}"/>
                </a:ext>
              </a:extLst>
            </p:cNvPr>
            <p:cNvSpPr/>
            <p:nvPr/>
          </p:nvSpPr>
          <p:spPr>
            <a:xfrm>
              <a:off x="0" y="1904046"/>
              <a:ext cx="9618133" cy="876487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2B94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15;p104">
              <a:extLst>
                <a:ext uri="{FF2B5EF4-FFF2-40B4-BE49-F238E27FC236}">
                  <a16:creationId xmlns:a16="http://schemas.microsoft.com/office/drawing/2014/main" id="{4F75A202-D317-33C1-C8E3-220D263AEFFD}"/>
                </a:ext>
              </a:extLst>
            </p:cNvPr>
            <p:cNvSpPr txBox="1"/>
            <p:nvPr/>
          </p:nvSpPr>
          <p:spPr>
            <a:xfrm>
              <a:off x="0" y="1904046"/>
              <a:ext cx="9618133" cy="876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437375" rIns="746450" bIns="14935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Trebuchet MS"/>
                <a:buChar char="•"/>
              </a:pPr>
              <a:r>
                <a:rPr lang="en-US" sz="21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Utilize the LEN function in Excel for this purpose.</a:t>
              </a:r>
              <a:endParaRPr/>
            </a:p>
          </p:txBody>
        </p:sp>
        <p:sp>
          <p:nvSpPr>
            <p:cNvPr id="14" name="Google Shape;1816;p104">
              <a:extLst>
                <a:ext uri="{FF2B5EF4-FFF2-40B4-BE49-F238E27FC236}">
                  <a16:creationId xmlns:a16="http://schemas.microsoft.com/office/drawing/2014/main" id="{FD3D4128-C811-9865-2A6F-87AAC45171DF}"/>
                </a:ext>
              </a:extLst>
            </p:cNvPr>
            <p:cNvSpPr/>
            <p:nvPr/>
          </p:nvSpPr>
          <p:spPr>
            <a:xfrm>
              <a:off x="480906" y="1594086"/>
              <a:ext cx="6732693" cy="619920"/>
            </a:xfrm>
            <a:prstGeom prst="roundRect">
              <a:avLst>
                <a:gd name="adj" fmla="val 16667"/>
              </a:avLst>
            </a:prstGeom>
            <a:solidFill>
              <a:srgbClr val="2B9468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17;p104">
              <a:extLst>
                <a:ext uri="{FF2B5EF4-FFF2-40B4-BE49-F238E27FC236}">
                  <a16:creationId xmlns:a16="http://schemas.microsoft.com/office/drawing/2014/main" id="{DE536B5B-032E-0476-9E0B-88795D164DB5}"/>
                </a:ext>
              </a:extLst>
            </p:cNvPr>
            <p:cNvSpPr txBox="1"/>
            <p:nvPr/>
          </p:nvSpPr>
          <p:spPr>
            <a:xfrm>
              <a:off x="511168" y="1624348"/>
              <a:ext cx="6672169" cy="559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rebuchet MS"/>
                <a:buNone/>
              </a:pPr>
              <a:r>
                <a:rPr lang="en-US" sz="2100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Data Validation Rule</a:t>
              </a:r>
              <a:endParaRPr dirty="0"/>
            </a:p>
          </p:txBody>
        </p:sp>
        <p:sp>
          <p:nvSpPr>
            <p:cNvPr id="16" name="Google Shape;1818;p104">
              <a:extLst>
                <a:ext uri="{FF2B5EF4-FFF2-40B4-BE49-F238E27FC236}">
                  <a16:creationId xmlns:a16="http://schemas.microsoft.com/office/drawing/2014/main" id="{6695126F-05DF-12D4-62A8-16A1743311C0}"/>
                </a:ext>
              </a:extLst>
            </p:cNvPr>
            <p:cNvSpPr/>
            <p:nvPr/>
          </p:nvSpPr>
          <p:spPr>
            <a:xfrm>
              <a:off x="0" y="3203893"/>
              <a:ext cx="9618133" cy="876487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2B94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19;p104">
              <a:extLst>
                <a:ext uri="{FF2B5EF4-FFF2-40B4-BE49-F238E27FC236}">
                  <a16:creationId xmlns:a16="http://schemas.microsoft.com/office/drawing/2014/main" id="{9E66ACED-76AD-D697-A446-D40A9E14FB3C}"/>
                </a:ext>
              </a:extLst>
            </p:cNvPr>
            <p:cNvSpPr txBox="1"/>
            <p:nvPr/>
          </p:nvSpPr>
          <p:spPr>
            <a:xfrm>
              <a:off x="0" y="3203893"/>
              <a:ext cx="9618133" cy="876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437375" rIns="746450" bIns="14935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Trebuchet MS"/>
                <a:buChar char="•"/>
              </a:pPr>
              <a:r>
                <a:rPr lang="en-US" sz="21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For instance, verifying that each number has 10 characters.</a:t>
              </a:r>
              <a:endParaRPr/>
            </a:p>
          </p:txBody>
        </p:sp>
        <p:sp>
          <p:nvSpPr>
            <p:cNvPr id="18" name="Google Shape;1820;p104">
              <a:extLst>
                <a:ext uri="{FF2B5EF4-FFF2-40B4-BE49-F238E27FC236}">
                  <a16:creationId xmlns:a16="http://schemas.microsoft.com/office/drawing/2014/main" id="{CA3B868C-0758-06FF-6F6D-D30553444EAF}"/>
                </a:ext>
              </a:extLst>
            </p:cNvPr>
            <p:cNvSpPr/>
            <p:nvPr/>
          </p:nvSpPr>
          <p:spPr>
            <a:xfrm>
              <a:off x="480906" y="2893933"/>
              <a:ext cx="6732693" cy="619920"/>
            </a:xfrm>
            <a:prstGeom prst="roundRect">
              <a:avLst>
                <a:gd name="adj" fmla="val 16667"/>
              </a:avLst>
            </a:prstGeom>
            <a:solidFill>
              <a:srgbClr val="2B9468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21;p104">
              <a:extLst>
                <a:ext uri="{FF2B5EF4-FFF2-40B4-BE49-F238E27FC236}">
                  <a16:creationId xmlns:a16="http://schemas.microsoft.com/office/drawing/2014/main" id="{0421AB6F-C8DB-6DCC-02F9-4DBEC7BA9117}"/>
                </a:ext>
              </a:extLst>
            </p:cNvPr>
            <p:cNvSpPr txBox="1"/>
            <p:nvPr/>
          </p:nvSpPr>
          <p:spPr>
            <a:xfrm>
              <a:off x="511168" y="2924195"/>
              <a:ext cx="6672169" cy="559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rebuchet MS"/>
                <a:buNone/>
              </a:pPr>
              <a:r>
                <a:rPr lang="en-US" sz="21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Example Character Length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8104326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LEFT and RIGHT Functions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1828;p105">
            <a:extLst>
              <a:ext uri="{FF2B5EF4-FFF2-40B4-BE49-F238E27FC236}">
                <a16:creationId xmlns:a16="http://schemas.microsoft.com/office/drawing/2014/main" id="{3AC754B0-35BF-5E9D-12A6-43204C96917A}"/>
              </a:ext>
            </a:extLst>
          </p:cNvPr>
          <p:cNvGrpSpPr/>
          <p:nvPr/>
        </p:nvGrpSpPr>
        <p:grpSpPr>
          <a:xfrm>
            <a:off x="1286933" y="1968663"/>
            <a:ext cx="9618133" cy="4053241"/>
            <a:chOff x="0" y="20120"/>
            <a:chExt cx="9618133" cy="4053241"/>
          </a:xfrm>
        </p:grpSpPr>
        <p:sp>
          <p:nvSpPr>
            <p:cNvPr id="8" name="Google Shape;1829;p105">
              <a:extLst>
                <a:ext uri="{FF2B5EF4-FFF2-40B4-BE49-F238E27FC236}">
                  <a16:creationId xmlns:a16="http://schemas.microsoft.com/office/drawing/2014/main" id="{BE2D5A60-3EDC-B4B2-8282-8334F8ED8C76}"/>
                </a:ext>
              </a:extLst>
            </p:cNvPr>
            <p:cNvSpPr/>
            <p:nvPr/>
          </p:nvSpPr>
          <p:spPr>
            <a:xfrm>
              <a:off x="0" y="285800"/>
              <a:ext cx="9618133" cy="1020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3FB0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30;p105">
              <a:extLst>
                <a:ext uri="{FF2B5EF4-FFF2-40B4-BE49-F238E27FC236}">
                  <a16:creationId xmlns:a16="http://schemas.microsoft.com/office/drawing/2014/main" id="{2CBC6611-61C4-5510-4CAF-5C0BC144D04B}"/>
                </a:ext>
              </a:extLst>
            </p:cNvPr>
            <p:cNvSpPr txBox="1"/>
            <p:nvPr/>
          </p:nvSpPr>
          <p:spPr>
            <a:xfrm>
              <a:off x="0" y="285800"/>
              <a:ext cx="9618133" cy="102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374900" rIns="746450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Char char="•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LEFT function extracts from the beginning of a text string</a:t>
              </a:r>
              <a:endParaRPr dirty="0"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Char char="•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RIGHT function extracts from the end of a text string</a:t>
              </a:r>
              <a:endParaRPr dirty="0"/>
            </a:p>
          </p:txBody>
        </p:sp>
        <p:sp>
          <p:nvSpPr>
            <p:cNvPr id="10" name="Google Shape;1831;p105">
              <a:extLst>
                <a:ext uri="{FF2B5EF4-FFF2-40B4-BE49-F238E27FC236}">
                  <a16:creationId xmlns:a16="http://schemas.microsoft.com/office/drawing/2014/main" id="{98706D93-9747-5815-9A8C-DC29F6FB939D}"/>
                </a:ext>
              </a:extLst>
            </p:cNvPr>
            <p:cNvSpPr/>
            <p:nvPr/>
          </p:nvSpPr>
          <p:spPr>
            <a:xfrm>
              <a:off x="480906" y="20120"/>
              <a:ext cx="6732693" cy="531360"/>
            </a:xfrm>
            <a:prstGeom prst="roundRect">
              <a:avLst>
                <a:gd name="adj" fmla="val 16667"/>
              </a:avLst>
            </a:prstGeom>
            <a:solidFill>
              <a:srgbClr val="3FB04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32;p105">
              <a:extLst>
                <a:ext uri="{FF2B5EF4-FFF2-40B4-BE49-F238E27FC236}">
                  <a16:creationId xmlns:a16="http://schemas.microsoft.com/office/drawing/2014/main" id="{2ABFD8DC-49B0-1F63-1FED-F86C1A4EDDAF}"/>
                </a:ext>
              </a:extLst>
            </p:cNvPr>
            <p:cNvSpPr txBox="1"/>
            <p:nvPr/>
          </p:nvSpPr>
          <p:spPr>
            <a:xfrm>
              <a:off x="506845" y="46059"/>
              <a:ext cx="6680815" cy="479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Character Extraction Functions</a:t>
              </a:r>
              <a:endParaRPr/>
            </a:p>
          </p:txBody>
        </p:sp>
        <p:sp>
          <p:nvSpPr>
            <p:cNvPr id="12" name="Google Shape;1833;p105">
              <a:extLst>
                <a:ext uri="{FF2B5EF4-FFF2-40B4-BE49-F238E27FC236}">
                  <a16:creationId xmlns:a16="http://schemas.microsoft.com/office/drawing/2014/main" id="{84A9435D-2F41-CDD3-58D7-1660160F9279}"/>
                </a:ext>
              </a:extLst>
            </p:cNvPr>
            <p:cNvSpPr/>
            <p:nvPr/>
          </p:nvSpPr>
          <p:spPr>
            <a:xfrm>
              <a:off x="0" y="1669280"/>
              <a:ext cx="9618133" cy="1020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3FB0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34;p105">
              <a:extLst>
                <a:ext uri="{FF2B5EF4-FFF2-40B4-BE49-F238E27FC236}">
                  <a16:creationId xmlns:a16="http://schemas.microsoft.com/office/drawing/2014/main" id="{ECD0B5D1-7509-57FE-F218-74EC0B2A4B3A}"/>
                </a:ext>
              </a:extLst>
            </p:cNvPr>
            <p:cNvSpPr txBox="1"/>
            <p:nvPr/>
          </p:nvSpPr>
          <p:spPr>
            <a:xfrm>
              <a:off x="0" y="1669280"/>
              <a:ext cx="9618133" cy="102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374900" rIns="746450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Char char="•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LEFT: =LEFT(text, num_chars)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Char char="•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RIGHT: =RIGHT(text, num_chars)</a:t>
              </a:r>
              <a:endParaRPr/>
            </a:p>
          </p:txBody>
        </p:sp>
        <p:sp>
          <p:nvSpPr>
            <p:cNvPr id="14" name="Google Shape;1835;p105">
              <a:extLst>
                <a:ext uri="{FF2B5EF4-FFF2-40B4-BE49-F238E27FC236}">
                  <a16:creationId xmlns:a16="http://schemas.microsoft.com/office/drawing/2014/main" id="{CEC4B1E3-02A2-47B7-CBA9-B0988AABC99D}"/>
                </a:ext>
              </a:extLst>
            </p:cNvPr>
            <p:cNvSpPr/>
            <p:nvPr/>
          </p:nvSpPr>
          <p:spPr>
            <a:xfrm>
              <a:off x="480906" y="1403600"/>
              <a:ext cx="6732693" cy="531360"/>
            </a:xfrm>
            <a:prstGeom prst="roundRect">
              <a:avLst>
                <a:gd name="adj" fmla="val 16667"/>
              </a:avLst>
            </a:prstGeom>
            <a:solidFill>
              <a:srgbClr val="3FB04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36;p105">
              <a:extLst>
                <a:ext uri="{FF2B5EF4-FFF2-40B4-BE49-F238E27FC236}">
                  <a16:creationId xmlns:a16="http://schemas.microsoft.com/office/drawing/2014/main" id="{BAA1D5AF-17FA-FB8E-ED0D-0EBDD7990517}"/>
                </a:ext>
              </a:extLst>
            </p:cNvPr>
            <p:cNvSpPr txBox="1"/>
            <p:nvPr/>
          </p:nvSpPr>
          <p:spPr>
            <a:xfrm>
              <a:off x="506845" y="1429539"/>
              <a:ext cx="6680815" cy="479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Syntax Overview</a:t>
              </a:r>
              <a:endParaRPr/>
            </a:p>
          </p:txBody>
        </p:sp>
        <p:sp>
          <p:nvSpPr>
            <p:cNvPr id="16" name="Google Shape;1837;p105">
              <a:extLst>
                <a:ext uri="{FF2B5EF4-FFF2-40B4-BE49-F238E27FC236}">
                  <a16:creationId xmlns:a16="http://schemas.microsoft.com/office/drawing/2014/main" id="{D0F0C2F6-A6B1-05FF-0965-F3BA69331106}"/>
                </a:ext>
              </a:extLst>
            </p:cNvPr>
            <p:cNvSpPr/>
            <p:nvPr/>
          </p:nvSpPr>
          <p:spPr>
            <a:xfrm>
              <a:off x="0" y="3052761"/>
              <a:ext cx="9618133" cy="10206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3FB0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38;p105">
              <a:extLst>
                <a:ext uri="{FF2B5EF4-FFF2-40B4-BE49-F238E27FC236}">
                  <a16:creationId xmlns:a16="http://schemas.microsoft.com/office/drawing/2014/main" id="{C7362CF6-F941-28A8-3FAA-AF180CCFEBF3}"/>
                </a:ext>
              </a:extLst>
            </p:cNvPr>
            <p:cNvSpPr txBox="1"/>
            <p:nvPr/>
          </p:nvSpPr>
          <p:spPr>
            <a:xfrm>
              <a:off x="0" y="3052761"/>
              <a:ext cx="9618133" cy="102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374900" rIns="746450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Char char="•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text: The text string for character extraction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Char char="•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num_chars: Number of characters to extract</a:t>
              </a:r>
              <a:endParaRPr/>
            </a:p>
          </p:txBody>
        </p:sp>
        <p:sp>
          <p:nvSpPr>
            <p:cNvPr id="18" name="Google Shape;1839;p105">
              <a:extLst>
                <a:ext uri="{FF2B5EF4-FFF2-40B4-BE49-F238E27FC236}">
                  <a16:creationId xmlns:a16="http://schemas.microsoft.com/office/drawing/2014/main" id="{A5BCA2C8-CE5B-775E-3097-CB3D54D603AC}"/>
                </a:ext>
              </a:extLst>
            </p:cNvPr>
            <p:cNvSpPr/>
            <p:nvPr/>
          </p:nvSpPr>
          <p:spPr>
            <a:xfrm>
              <a:off x="480906" y="2787080"/>
              <a:ext cx="6732693" cy="531360"/>
            </a:xfrm>
            <a:prstGeom prst="roundRect">
              <a:avLst>
                <a:gd name="adj" fmla="val 16667"/>
              </a:avLst>
            </a:prstGeom>
            <a:solidFill>
              <a:srgbClr val="3FB04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40;p105">
              <a:extLst>
                <a:ext uri="{FF2B5EF4-FFF2-40B4-BE49-F238E27FC236}">
                  <a16:creationId xmlns:a16="http://schemas.microsoft.com/office/drawing/2014/main" id="{513338F1-6D62-570A-3F9B-97760F9409C8}"/>
                </a:ext>
              </a:extLst>
            </p:cNvPr>
            <p:cNvSpPr txBox="1"/>
            <p:nvPr/>
          </p:nvSpPr>
          <p:spPr>
            <a:xfrm>
              <a:off x="506845" y="2813019"/>
              <a:ext cx="6680815" cy="4794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Function Parameters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910609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LEFT and RIGHT Functions Example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1847;p106">
            <a:extLst>
              <a:ext uri="{FF2B5EF4-FFF2-40B4-BE49-F238E27FC236}">
                <a16:creationId xmlns:a16="http://schemas.microsoft.com/office/drawing/2014/main" id="{B570725D-B7B3-CB71-3519-516B727AC099}"/>
              </a:ext>
            </a:extLst>
          </p:cNvPr>
          <p:cNvGrpSpPr/>
          <p:nvPr/>
        </p:nvGrpSpPr>
        <p:grpSpPr>
          <a:xfrm>
            <a:off x="1286933" y="1949042"/>
            <a:ext cx="9618133" cy="4092482"/>
            <a:chOff x="0" y="499"/>
            <a:chExt cx="9618133" cy="4092482"/>
          </a:xfrm>
        </p:grpSpPr>
        <p:sp>
          <p:nvSpPr>
            <p:cNvPr id="8" name="Google Shape;1848;p106">
              <a:extLst>
                <a:ext uri="{FF2B5EF4-FFF2-40B4-BE49-F238E27FC236}">
                  <a16:creationId xmlns:a16="http://schemas.microsoft.com/office/drawing/2014/main" id="{5D91B41E-AECA-F837-1229-345A382F2B02}"/>
                </a:ext>
              </a:extLst>
            </p:cNvPr>
            <p:cNvSpPr/>
            <p:nvPr/>
          </p:nvSpPr>
          <p:spPr>
            <a:xfrm>
              <a:off x="0" y="499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2B8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49;p106">
              <a:extLst>
                <a:ext uri="{FF2B5EF4-FFF2-40B4-BE49-F238E27FC236}">
                  <a16:creationId xmlns:a16="http://schemas.microsoft.com/office/drawing/2014/main" id="{1B4604DE-FAA4-D70B-FADE-3C8207A1BBB1}"/>
                </a:ext>
              </a:extLst>
            </p:cNvPr>
            <p:cNvSpPr/>
            <p:nvPr/>
          </p:nvSpPr>
          <p:spPr>
            <a:xfrm>
              <a:off x="353707" y="263587"/>
              <a:ext cx="643104" cy="64310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50;p106">
              <a:extLst>
                <a:ext uri="{FF2B5EF4-FFF2-40B4-BE49-F238E27FC236}">
                  <a16:creationId xmlns:a16="http://schemas.microsoft.com/office/drawing/2014/main" id="{F44C35BB-A324-96AD-DFE4-1CDBF6E0C68C}"/>
                </a:ext>
              </a:extLst>
            </p:cNvPr>
            <p:cNvSpPr/>
            <p:nvPr/>
          </p:nvSpPr>
          <p:spPr>
            <a:xfrm>
              <a:off x="1350519" y="499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51;p106">
              <a:extLst>
                <a:ext uri="{FF2B5EF4-FFF2-40B4-BE49-F238E27FC236}">
                  <a16:creationId xmlns:a16="http://schemas.microsoft.com/office/drawing/2014/main" id="{DE0EC5EC-8A2A-FF04-1310-CC9C74E05C0B}"/>
                </a:ext>
              </a:extLst>
            </p:cNvPr>
            <p:cNvSpPr txBox="1"/>
            <p:nvPr/>
          </p:nvSpPr>
          <p:spPr>
            <a:xfrm>
              <a:off x="1350519" y="499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Utilizing the LEFT Function in Excel</a:t>
              </a:r>
              <a:endParaRPr/>
            </a:p>
          </p:txBody>
        </p:sp>
        <p:sp>
          <p:nvSpPr>
            <p:cNvPr id="12" name="Google Shape;1852;p106">
              <a:extLst>
                <a:ext uri="{FF2B5EF4-FFF2-40B4-BE49-F238E27FC236}">
                  <a16:creationId xmlns:a16="http://schemas.microsoft.com/office/drawing/2014/main" id="{37949E26-0BCB-58EE-FC40-B5A3561178B5}"/>
                </a:ext>
              </a:extLst>
            </p:cNvPr>
            <p:cNvSpPr/>
            <p:nvPr/>
          </p:nvSpPr>
          <p:spPr>
            <a:xfrm>
              <a:off x="5678679" y="499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53;p106">
              <a:extLst>
                <a:ext uri="{FF2B5EF4-FFF2-40B4-BE49-F238E27FC236}">
                  <a16:creationId xmlns:a16="http://schemas.microsoft.com/office/drawing/2014/main" id="{4D39143F-2906-FCD7-E3EB-CD07BD5EA027}"/>
                </a:ext>
              </a:extLst>
            </p:cNvPr>
            <p:cNvSpPr txBox="1"/>
            <p:nvPr/>
          </p:nvSpPr>
          <p:spPr>
            <a:xfrm>
              <a:off x="5678679" y="499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Designed to extract specific text from a cell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Useful for isolating currency codes from financial data</a:t>
              </a:r>
              <a:endParaRPr/>
            </a:p>
          </p:txBody>
        </p:sp>
        <p:sp>
          <p:nvSpPr>
            <p:cNvPr id="14" name="Google Shape;1854;p106">
              <a:extLst>
                <a:ext uri="{FF2B5EF4-FFF2-40B4-BE49-F238E27FC236}">
                  <a16:creationId xmlns:a16="http://schemas.microsoft.com/office/drawing/2014/main" id="{DDA4145B-A3BA-7092-3B46-E8D279BFC857}"/>
                </a:ext>
              </a:extLst>
            </p:cNvPr>
            <p:cNvSpPr/>
            <p:nvPr/>
          </p:nvSpPr>
          <p:spPr>
            <a:xfrm>
              <a:off x="0" y="1462100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41C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55;p106">
              <a:extLst>
                <a:ext uri="{FF2B5EF4-FFF2-40B4-BE49-F238E27FC236}">
                  <a16:creationId xmlns:a16="http://schemas.microsoft.com/office/drawing/2014/main" id="{66EE6FEA-C4F1-20FD-B49F-D9B983D8F741}"/>
                </a:ext>
              </a:extLst>
            </p:cNvPr>
            <p:cNvSpPr/>
            <p:nvPr/>
          </p:nvSpPr>
          <p:spPr>
            <a:xfrm>
              <a:off x="353707" y="1725188"/>
              <a:ext cx="643104" cy="64310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56;p106">
              <a:extLst>
                <a:ext uri="{FF2B5EF4-FFF2-40B4-BE49-F238E27FC236}">
                  <a16:creationId xmlns:a16="http://schemas.microsoft.com/office/drawing/2014/main" id="{EB8126C1-94B1-B44D-0127-F693BAFDD2E5}"/>
                </a:ext>
              </a:extLst>
            </p:cNvPr>
            <p:cNvSpPr/>
            <p:nvPr/>
          </p:nvSpPr>
          <p:spPr>
            <a:xfrm>
              <a:off x="1350519" y="1462100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57;p106">
              <a:extLst>
                <a:ext uri="{FF2B5EF4-FFF2-40B4-BE49-F238E27FC236}">
                  <a16:creationId xmlns:a16="http://schemas.microsoft.com/office/drawing/2014/main" id="{4C16AFB4-3C1A-3264-1326-3FCF075CA375}"/>
                </a:ext>
              </a:extLst>
            </p:cNvPr>
            <p:cNvSpPr txBox="1"/>
            <p:nvPr/>
          </p:nvSpPr>
          <p:spPr>
            <a:xfrm>
              <a:off x="1350519" y="1462100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Application in Financial Data Analysis</a:t>
              </a:r>
              <a:endParaRPr/>
            </a:p>
          </p:txBody>
        </p:sp>
        <p:sp>
          <p:nvSpPr>
            <p:cNvPr id="18" name="Google Shape;1858;p106">
              <a:extLst>
                <a:ext uri="{FF2B5EF4-FFF2-40B4-BE49-F238E27FC236}">
                  <a16:creationId xmlns:a16="http://schemas.microsoft.com/office/drawing/2014/main" id="{E69DF60D-CCAC-DBA4-CB8F-CFB48ACF370F}"/>
                </a:ext>
              </a:extLst>
            </p:cNvPr>
            <p:cNvSpPr/>
            <p:nvPr/>
          </p:nvSpPr>
          <p:spPr>
            <a:xfrm>
              <a:off x="5678679" y="1462100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59;p106">
              <a:extLst>
                <a:ext uri="{FF2B5EF4-FFF2-40B4-BE49-F238E27FC236}">
                  <a16:creationId xmlns:a16="http://schemas.microsoft.com/office/drawing/2014/main" id="{EBC247F5-FF60-B7C2-ABF7-F81897C0191B}"/>
                </a:ext>
              </a:extLst>
            </p:cNvPr>
            <p:cNvSpPr txBox="1"/>
            <p:nvPr/>
          </p:nvSpPr>
          <p:spPr>
            <a:xfrm>
              <a:off x="5678679" y="1462100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Handles data with currency codes followed by amounts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Example: 'USD 1000, EUR 500'</a:t>
              </a:r>
              <a:endParaRPr/>
            </a:p>
          </p:txBody>
        </p:sp>
        <p:sp>
          <p:nvSpPr>
            <p:cNvPr id="20" name="Google Shape;1860;p106">
              <a:extLst>
                <a:ext uri="{FF2B5EF4-FFF2-40B4-BE49-F238E27FC236}">
                  <a16:creationId xmlns:a16="http://schemas.microsoft.com/office/drawing/2014/main" id="{78FA671F-0891-5CCE-B043-3D7800AA19A2}"/>
                </a:ext>
              </a:extLst>
            </p:cNvPr>
            <p:cNvSpPr/>
            <p:nvPr/>
          </p:nvSpPr>
          <p:spPr>
            <a:xfrm>
              <a:off x="0" y="2923701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2B9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61;p106">
              <a:extLst>
                <a:ext uri="{FF2B5EF4-FFF2-40B4-BE49-F238E27FC236}">
                  <a16:creationId xmlns:a16="http://schemas.microsoft.com/office/drawing/2014/main" id="{6618616D-397E-7DDF-F7E9-1FA01D510EBC}"/>
                </a:ext>
              </a:extLst>
            </p:cNvPr>
            <p:cNvSpPr/>
            <p:nvPr/>
          </p:nvSpPr>
          <p:spPr>
            <a:xfrm>
              <a:off x="353707" y="3186789"/>
              <a:ext cx="643104" cy="64310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62;p106">
              <a:extLst>
                <a:ext uri="{FF2B5EF4-FFF2-40B4-BE49-F238E27FC236}">
                  <a16:creationId xmlns:a16="http://schemas.microsoft.com/office/drawing/2014/main" id="{678F561B-3FE9-1813-2ACB-6ABECB9DD897}"/>
                </a:ext>
              </a:extLst>
            </p:cNvPr>
            <p:cNvSpPr/>
            <p:nvPr/>
          </p:nvSpPr>
          <p:spPr>
            <a:xfrm>
              <a:off x="1350519" y="2923701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63;p106">
              <a:extLst>
                <a:ext uri="{FF2B5EF4-FFF2-40B4-BE49-F238E27FC236}">
                  <a16:creationId xmlns:a16="http://schemas.microsoft.com/office/drawing/2014/main" id="{57F42617-FC21-FCF7-2672-89E277B4F990}"/>
                </a:ext>
              </a:extLst>
            </p:cNvPr>
            <p:cNvSpPr txBox="1"/>
            <p:nvPr/>
          </p:nvSpPr>
          <p:spPr>
            <a:xfrm>
              <a:off x="1350519" y="2923701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Step-by-Step Extraction Process</a:t>
              </a:r>
              <a:endParaRPr/>
            </a:p>
          </p:txBody>
        </p:sp>
        <p:sp>
          <p:nvSpPr>
            <p:cNvPr id="24" name="Google Shape;1864;p106">
              <a:extLst>
                <a:ext uri="{FF2B5EF4-FFF2-40B4-BE49-F238E27FC236}">
                  <a16:creationId xmlns:a16="http://schemas.microsoft.com/office/drawing/2014/main" id="{5EF45043-4DE9-136A-83C2-ED202D76EACC}"/>
                </a:ext>
              </a:extLst>
            </p:cNvPr>
            <p:cNvSpPr/>
            <p:nvPr/>
          </p:nvSpPr>
          <p:spPr>
            <a:xfrm>
              <a:off x="5678679" y="2923701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65;p106">
              <a:extLst>
                <a:ext uri="{FF2B5EF4-FFF2-40B4-BE49-F238E27FC236}">
                  <a16:creationId xmlns:a16="http://schemas.microsoft.com/office/drawing/2014/main" id="{C16A624A-AE5B-6BE0-2711-363B24CCD160}"/>
                </a:ext>
              </a:extLst>
            </p:cNvPr>
            <p:cNvSpPr txBox="1"/>
            <p:nvPr/>
          </p:nvSpPr>
          <p:spPr>
            <a:xfrm>
              <a:off x="5678679" y="2923701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Formula: =LEFT(A1, 3) to extract the first three characters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Efficiently retrieves the currency code from the data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8221592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6306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SEARCH and SUBSTITUTE Functions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1872;p107">
            <a:extLst>
              <a:ext uri="{FF2B5EF4-FFF2-40B4-BE49-F238E27FC236}">
                <a16:creationId xmlns:a16="http://schemas.microsoft.com/office/drawing/2014/main" id="{DC6223C9-272F-32C1-3242-91027D2F8343}"/>
              </a:ext>
            </a:extLst>
          </p:cNvPr>
          <p:cNvGrpSpPr/>
          <p:nvPr/>
        </p:nvGrpSpPr>
        <p:grpSpPr>
          <a:xfrm>
            <a:off x="759348" y="2313109"/>
            <a:ext cx="9612121" cy="5268175"/>
            <a:chOff x="3005" y="12218"/>
            <a:chExt cx="9612121" cy="4069044"/>
          </a:xfrm>
        </p:grpSpPr>
        <p:sp>
          <p:nvSpPr>
            <p:cNvPr id="8" name="Google Shape;1873;p107">
              <a:extLst>
                <a:ext uri="{FF2B5EF4-FFF2-40B4-BE49-F238E27FC236}">
                  <a16:creationId xmlns:a16="http://schemas.microsoft.com/office/drawing/2014/main" id="{EB246BAE-76A6-B9F7-AE13-7B5141D0EE55}"/>
                </a:ext>
              </a:extLst>
            </p:cNvPr>
            <p:cNvSpPr/>
            <p:nvPr/>
          </p:nvSpPr>
          <p:spPr>
            <a:xfrm>
              <a:off x="3005" y="12218"/>
              <a:ext cx="2930524" cy="706420"/>
            </a:xfrm>
            <a:prstGeom prst="rect">
              <a:avLst/>
            </a:prstGeom>
            <a:solidFill>
              <a:srgbClr val="2B82C3"/>
            </a:solidFill>
            <a:ln w="19050" cap="rnd" cmpd="sng">
              <a:solidFill>
                <a:srgbClr val="2B8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74;p107">
              <a:extLst>
                <a:ext uri="{FF2B5EF4-FFF2-40B4-BE49-F238E27FC236}">
                  <a16:creationId xmlns:a16="http://schemas.microsoft.com/office/drawing/2014/main" id="{399AB38A-6F66-AC26-A03A-A038A9C34B1D}"/>
                </a:ext>
              </a:extLst>
            </p:cNvPr>
            <p:cNvSpPr txBox="1"/>
            <p:nvPr/>
          </p:nvSpPr>
          <p:spPr>
            <a:xfrm>
              <a:off x="3005" y="12218"/>
              <a:ext cx="2930524" cy="706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81275" rIns="142225" bIns="81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rebuchet MS"/>
                <a:buNone/>
              </a:pPr>
              <a:r>
                <a:rPr lang="en-US" sz="2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SEARCH Function Overview</a:t>
              </a:r>
              <a:endParaRPr/>
            </a:p>
          </p:txBody>
        </p:sp>
        <p:sp>
          <p:nvSpPr>
            <p:cNvPr id="10" name="Google Shape;1875;p107">
              <a:extLst>
                <a:ext uri="{FF2B5EF4-FFF2-40B4-BE49-F238E27FC236}">
                  <a16:creationId xmlns:a16="http://schemas.microsoft.com/office/drawing/2014/main" id="{F0407A3F-D08A-82D5-7CEF-88E0BF76E343}"/>
                </a:ext>
              </a:extLst>
            </p:cNvPr>
            <p:cNvSpPr/>
            <p:nvPr/>
          </p:nvSpPr>
          <p:spPr>
            <a:xfrm>
              <a:off x="3005" y="718638"/>
              <a:ext cx="2930524" cy="3362624"/>
            </a:xfrm>
            <a:prstGeom prst="rect">
              <a:avLst/>
            </a:prstGeom>
            <a:solidFill>
              <a:srgbClr val="CCD8E9">
                <a:alpha val="89803"/>
              </a:srgbClr>
            </a:solidFill>
            <a:ln w="19050" cap="rnd" cmpd="sng">
              <a:solidFill>
                <a:srgbClr val="CCD8E9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76;p107">
              <a:extLst>
                <a:ext uri="{FF2B5EF4-FFF2-40B4-BE49-F238E27FC236}">
                  <a16:creationId xmlns:a16="http://schemas.microsoft.com/office/drawing/2014/main" id="{668F956E-B7E5-F668-98D1-FA114143125F}"/>
                </a:ext>
              </a:extLst>
            </p:cNvPr>
            <p:cNvSpPr txBox="1"/>
            <p:nvPr/>
          </p:nvSpPr>
          <p:spPr>
            <a:xfrm>
              <a:off x="3005" y="718638"/>
              <a:ext cx="2930524" cy="3362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42225" bIns="1600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Finds the position of a character or substring</a:t>
              </a:r>
              <a:endParaRPr dirty="0"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Uses syntax: =SEARCH(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find_text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,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within_text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, [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start_num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])</a:t>
              </a:r>
              <a:endParaRPr dirty="0"/>
            </a:p>
          </p:txBody>
        </p:sp>
        <p:sp>
          <p:nvSpPr>
            <p:cNvPr id="12" name="Google Shape;1877;p107">
              <a:extLst>
                <a:ext uri="{FF2B5EF4-FFF2-40B4-BE49-F238E27FC236}">
                  <a16:creationId xmlns:a16="http://schemas.microsoft.com/office/drawing/2014/main" id="{7BC0F0B7-7B7E-C3FC-E22A-A16B701C43F6}"/>
                </a:ext>
              </a:extLst>
            </p:cNvPr>
            <p:cNvSpPr/>
            <p:nvPr/>
          </p:nvSpPr>
          <p:spPr>
            <a:xfrm>
              <a:off x="3343804" y="12218"/>
              <a:ext cx="2930524" cy="706420"/>
            </a:xfrm>
            <a:prstGeom prst="rect">
              <a:avLst/>
            </a:prstGeom>
            <a:solidFill>
              <a:srgbClr val="30C6CF"/>
            </a:solidFill>
            <a:ln w="19050" cap="rnd" cmpd="sng">
              <a:solidFill>
                <a:srgbClr val="30C6C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78;p107">
              <a:extLst>
                <a:ext uri="{FF2B5EF4-FFF2-40B4-BE49-F238E27FC236}">
                  <a16:creationId xmlns:a16="http://schemas.microsoft.com/office/drawing/2014/main" id="{C7449F95-6A25-BFEF-DE6A-11CC2725B568}"/>
                </a:ext>
              </a:extLst>
            </p:cNvPr>
            <p:cNvSpPr txBox="1"/>
            <p:nvPr/>
          </p:nvSpPr>
          <p:spPr>
            <a:xfrm>
              <a:off x="3343804" y="12218"/>
              <a:ext cx="2930524" cy="706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81275" rIns="142225" bIns="81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rebuchet MS"/>
                <a:buNone/>
              </a:pPr>
              <a:r>
                <a:rPr lang="en-US" sz="2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SUBSTITUTE Function Usage</a:t>
              </a:r>
              <a:endParaRPr/>
            </a:p>
          </p:txBody>
        </p:sp>
        <p:sp>
          <p:nvSpPr>
            <p:cNvPr id="14" name="Google Shape;1879;p107">
              <a:extLst>
                <a:ext uri="{FF2B5EF4-FFF2-40B4-BE49-F238E27FC236}">
                  <a16:creationId xmlns:a16="http://schemas.microsoft.com/office/drawing/2014/main" id="{D80F27F2-AF47-3D12-B818-81DDE37EA28A}"/>
                </a:ext>
              </a:extLst>
            </p:cNvPr>
            <p:cNvSpPr/>
            <p:nvPr/>
          </p:nvSpPr>
          <p:spPr>
            <a:xfrm>
              <a:off x="3343804" y="718638"/>
              <a:ext cx="2930524" cy="3362624"/>
            </a:xfrm>
            <a:prstGeom prst="rect">
              <a:avLst/>
            </a:prstGeom>
            <a:solidFill>
              <a:srgbClr val="CCE8EA">
                <a:alpha val="89803"/>
              </a:srgbClr>
            </a:solidFill>
            <a:ln w="19050" cap="rnd" cmpd="sng">
              <a:solidFill>
                <a:srgbClr val="CCE8EA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80;p107">
              <a:extLst>
                <a:ext uri="{FF2B5EF4-FFF2-40B4-BE49-F238E27FC236}">
                  <a16:creationId xmlns:a16="http://schemas.microsoft.com/office/drawing/2014/main" id="{790B3D1B-3C6C-4FA3-25D4-6D67403B4533}"/>
                </a:ext>
              </a:extLst>
            </p:cNvPr>
            <p:cNvSpPr txBox="1"/>
            <p:nvPr/>
          </p:nvSpPr>
          <p:spPr>
            <a:xfrm>
              <a:off x="3343804" y="718638"/>
              <a:ext cx="2930524" cy="3362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42225" bIns="1600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Replaces specific text within a string</a:t>
              </a:r>
              <a:endParaRPr dirty="0"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Applies syntax: =SUBSTITUTE(text,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old_text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, 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new_text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, [</a:t>
              </a:r>
              <a:r>
                <a:rPr lang="en-US" sz="2000" b="0" i="0" u="none" strike="noStrike" cap="none" dirty="0" err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instance_num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])</a:t>
              </a:r>
              <a:endParaRPr dirty="0"/>
            </a:p>
          </p:txBody>
        </p:sp>
        <p:sp>
          <p:nvSpPr>
            <p:cNvPr id="16" name="Google Shape;1881;p107">
              <a:extLst>
                <a:ext uri="{FF2B5EF4-FFF2-40B4-BE49-F238E27FC236}">
                  <a16:creationId xmlns:a16="http://schemas.microsoft.com/office/drawing/2014/main" id="{26D92042-7969-439D-AF1B-2D66F1B700A5}"/>
                </a:ext>
              </a:extLst>
            </p:cNvPr>
            <p:cNvSpPr/>
            <p:nvPr/>
          </p:nvSpPr>
          <p:spPr>
            <a:xfrm>
              <a:off x="6684602" y="12218"/>
              <a:ext cx="2930524" cy="706420"/>
            </a:xfrm>
            <a:prstGeom prst="rect">
              <a:avLst/>
            </a:prstGeom>
            <a:solidFill>
              <a:srgbClr val="3ED1A1"/>
            </a:solidFill>
            <a:ln w="19050" cap="rnd" cmpd="sng">
              <a:solidFill>
                <a:srgbClr val="3ED1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82;p107">
              <a:extLst>
                <a:ext uri="{FF2B5EF4-FFF2-40B4-BE49-F238E27FC236}">
                  <a16:creationId xmlns:a16="http://schemas.microsoft.com/office/drawing/2014/main" id="{EC18828D-B800-B881-2D28-EA8EC4592B59}"/>
                </a:ext>
              </a:extLst>
            </p:cNvPr>
            <p:cNvSpPr txBox="1"/>
            <p:nvPr/>
          </p:nvSpPr>
          <p:spPr>
            <a:xfrm>
              <a:off x="6684602" y="12218"/>
              <a:ext cx="2930524" cy="706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81275" rIns="142225" bIns="81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rebuchet MS"/>
                <a:buNone/>
              </a:pPr>
              <a:r>
                <a:rPr lang="en-US" sz="2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Key Parameters Explained</a:t>
              </a:r>
              <a:endParaRPr/>
            </a:p>
          </p:txBody>
        </p:sp>
        <p:sp>
          <p:nvSpPr>
            <p:cNvPr id="18" name="Google Shape;1883;p107">
              <a:extLst>
                <a:ext uri="{FF2B5EF4-FFF2-40B4-BE49-F238E27FC236}">
                  <a16:creationId xmlns:a16="http://schemas.microsoft.com/office/drawing/2014/main" id="{2F43FA41-A5AD-5C54-BFB7-F595751B7038}"/>
                </a:ext>
              </a:extLst>
            </p:cNvPr>
            <p:cNvSpPr/>
            <p:nvPr/>
          </p:nvSpPr>
          <p:spPr>
            <a:xfrm>
              <a:off x="6684602" y="718638"/>
              <a:ext cx="2930524" cy="3362624"/>
            </a:xfrm>
            <a:prstGeom prst="rect">
              <a:avLst/>
            </a:prstGeom>
            <a:solidFill>
              <a:srgbClr val="CDECDD">
                <a:alpha val="89803"/>
              </a:srgbClr>
            </a:solidFill>
            <a:ln w="19050" cap="rnd" cmpd="sng">
              <a:solidFill>
                <a:srgbClr val="CDECDD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84;p107">
              <a:extLst>
                <a:ext uri="{FF2B5EF4-FFF2-40B4-BE49-F238E27FC236}">
                  <a16:creationId xmlns:a16="http://schemas.microsoft.com/office/drawing/2014/main" id="{29026357-7821-1CFD-8A47-459E7031B7B8}"/>
                </a:ext>
              </a:extLst>
            </p:cNvPr>
            <p:cNvSpPr txBox="1"/>
            <p:nvPr/>
          </p:nvSpPr>
          <p:spPr>
            <a:xfrm>
              <a:off x="6684602" y="718638"/>
              <a:ext cx="2930524" cy="3362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42225" bIns="16000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find_text: Text to find or replace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within_text: String to search within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start_num: Optional start position for SEARCH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old_text/new_text: Text to be replaced and replacement text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8132333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SEARCH and SUBSTITUTE Functions Example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1891;p108">
            <a:extLst>
              <a:ext uri="{FF2B5EF4-FFF2-40B4-BE49-F238E27FC236}">
                <a16:creationId xmlns:a16="http://schemas.microsoft.com/office/drawing/2014/main" id="{E7C28153-894A-36A1-4343-AAD3E4DBB2F7}"/>
              </a:ext>
            </a:extLst>
          </p:cNvPr>
          <p:cNvGrpSpPr/>
          <p:nvPr/>
        </p:nvGrpSpPr>
        <p:grpSpPr>
          <a:xfrm>
            <a:off x="918898" y="2043097"/>
            <a:ext cx="10346262" cy="6312493"/>
            <a:chOff x="0" y="3768"/>
            <a:chExt cx="6692813" cy="4815652"/>
          </a:xfrm>
        </p:grpSpPr>
        <p:sp>
          <p:nvSpPr>
            <p:cNvPr id="8" name="Google Shape;1892;p108">
              <a:extLst>
                <a:ext uri="{FF2B5EF4-FFF2-40B4-BE49-F238E27FC236}">
                  <a16:creationId xmlns:a16="http://schemas.microsoft.com/office/drawing/2014/main" id="{CC633E89-63E0-711C-BF15-DD3ABC1E5789}"/>
                </a:ext>
              </a:extLst>
            </p:cNvPr>
            <p:cNvSpPr/>
            <p:nvPr/>
          </p:nvSpPr>
          <p:spPr>
            <a:xfrm>
              <a:off x="0" y="3768"/>
              <a:ext cx="6692813" cy="802608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93;p108">
              <a:extLst>
                <a:ext uri="{FF2B5EF4-FFF2-40B4-BE49-F238E27FC236}">
                  <a16:creationId xmlns:a16="http://schemas.microsoft.com/office/drawing/2014/main" id="{04015B8D-CB3F-0438-C83B-450464E2C1EA}"/>
                </a:ext>
              </a:extLst>
            </p:cNvPr>
            <p:cNvSpPr/>
            <p:nvPr/>
          </p:nvSpPr>
          <p:spPr>
            <a:xfrm>
              <a:off x="242789" y="184355"/>
              <a:ext cx="441434" cy="44143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94;p108">
              <a:extLst>
                <a:ext uri="{FF2B5EF4-FFF2-40B4-BE49-F238E27FC236}">
                  <a16:creationId xmlns:a16="http://schemas.microsoft.com/office/drawing/2014/main" id="{2F431391-D374-A802-94F0-D23432AA3A10}"/>
                </a:ext>
              </a:extLst>
            </p:cNvPr>
            <p:cNvSpPr/>
            <p:nvPr/>
          </p:nvSpPr>
          <p:spPr>
            <a:xfrm>
              <a:off x="927013" y="3768"/>
              <a:ext cx="3011766" cy="80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95;p108">
              <a:extLst>
                <a:ext uri="{FF2B5EF4-FFF2-40B4-BE49-F238E27FC236}">
                  <a16:creationId xmlns:a16="http://schemas.microsoft.com/office/drawing/2014/main" id="{DF91ADF2-432F-F5D7-82A0-048CFC8B4929}"/>
                </a:ext>
              </a:extLst>
            </p:cNvPr>
            <p:cNvSpPr txBox="1"/>
            <p:nvPr/>
          </p:nvSpPr>
          <p:spPr>
            <a:xfrm>
              <a:off x="927013" y="3768"/>
              <a:ext cx="3011766" cy="80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925" tIns="84925" rIns="84925" bIns="849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None/>
              </a:pPr>
              <a:r>
                <a:rPr lang="en-US" sz="19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Text Replacement in Product Descriptions</a:t>
              </a:r>
              <a:endParaRPr/>
            </a:p>
          </p:txBody>
        </p:sp>
        <p:sp>
          <p:nvSpPr>
            <p:cNvPr id="12" name="Google Shape;1896;p108">
              <a:extLst>
                <a:ext uri="{FF2B5EF4-FFF2-40B4-BE49-F238E27FC236}">
                  <a16:creationId xmlns:a16="http://schemas.microsoft.com/office/drawing/2014/main" id="{6E46BFEF-89AD-3544-8500-94FF5C6D0043}"/>
                </a:ext>
              </a:extLst>
            </p:cNvPr>
            <p:cNvSpPr/>
            <p:nvPr/>
          </p:nvSpPr>
          <p:spPr>
            <a:xfrm>
              <a:off x="3938779" y="3768"/>
              <a:ext cx="2754034" cy="80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97;p108">
              <a:extLst>
                <a:ext uri="{FF2B5EF4-FFF2-40B4-BE49-F238E27FC236}">
                  <a16:creationId xmlns:a16="http://schemas.microsoft.com/office/drawing/2014/main" id="{D072D005-285F-8ED4-D39F-64D11B668B18}"/>
                </a:ext>
              </a:extLst>
            </p:cNvPr>
            <p:cNvSpPr txBox="1"/>
            <p:nvPr/>
          </p:nvSpPr>
          <p:spPr>
            <a:xfrm>
              <a:off x="3938779" y="3768"/>
              <a:ext cx="2754034" cy="80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925" tIns="84925" rIns="84925" bIns="849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Replace 'Inc.' with 'Incorporated' in dataset</a:t>
              </a:r>
              <a:endParaRPr/>
            </a:p>
          </p:txBody>
        </p:sp>
        <p:sp>
          <p:nvSpPr>
            <p:cNvPr id="14" name="Google Shape;1898;p108">
              <a:extLst>
                <a:ext uri="{FF2B5EF4-FFF2-40B4-BE49-F238E27FC236}">
                  <a16:creationId xmlns:a16="http://schemas.microsoft.com/office/drawing/2014/main" id="{1C6655E3-CB0A-47F2-3151-9C2F6294503B}"/>
                </a:ext>
              </a:extLst>
            </p:cNvPr>
            <p:cNvSpPr/>
            <p:nvPr/>
          </p:nvSpPr>
          <p:spPr>
            <a:xfrm>
              <a:off x="0" y="1007029"/>
              <a:ext cx="6692813" cy="802608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99;p108">
              <a:extLst>
                <a:ext uri="{FF2B5EF4-FFF2-40B4-BE49-F238E27FC236}">
                  <a16:creationId xmlns:a16="http://schemas.microsoft.com/office/drawing/2014/main" id="{CA3624F6-4B2B-5B2E-D215-B798232E525E}"/>
                </a:ext>
              </a:extLst>
            </p:cNvPr>
            <p:cNvSpPr/>
            <p:nvPr/>
          </p:nvSpPr>
          <p:spPr>
            <a:xfrm>
              <a:off x="242789" y="1187616"/>
              <a:ext cx="441434" cy="44143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00;p108">
              <a:extLst>
                <a:ext uri="{FF2B5EF4-FFF2-40B4-BE49-F238E27FC236}">
                  <a16:creationId xmlns:a16="http://schemas.microsoft.com/office/drawing/2014/main" id="{CBAFF8BF-6469-4381-6860-96FEA58E24CD}"/>
                </a:ext>
              </a:extLst>
            </p:cNvPr>
            <p:cNvSpPr/>
            <p:nvPr/>
          </p:nvSpPr>
          <p:spPr>
            <a:xfrm>
              <a:off x="927013" y="1007029"/>
              <a:ext cx="3011766" cy="80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01;p108">
              <a:extLst>
                <a:ext uri="{FF2B5EF4-FFF2-40B4-BE49-F238E27FC236}">
                  <a16:creationId xmlns:a16="http://schemas.microsoft.com/office/drawing/2014/main" id="{5910E3FC-4A26-1358-F3ED-3D8A788D9E8B}"/>
                </a:ext>
              </a:extLst>
            </p:cNvPr>
            <p:cNvSpPr txBox="1"/>
            <p:nvPr/>
          </p:nvSpPr>
          <p:spPr>
            <a:xfrm>
              <a:off x="927013" y="1007029"/>
              <a:ext cx="3011766" cy="80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925" tIns="84925" rIns="84925" bIns="849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None/>
              </a:pPr>
              <a:r>
                <a:rPr lang="en-US" sz="19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Excel SUBSTITUTE Function</a:t>
              </a:r>
              <a:endParaRPr/>
            </a:p>
          </p:txBody>
        </p:sp>
        <p:sp>
          <p:nvSpPr>
            <p:cNvPr id="18" name="Google Shape;1902;p108">
              <a:extLst>
                <a:ext uri="{FF2B5EF4-FFF2-40B4-BE49-F238E27FC236}">
                  <a16:creationId xmlns:a16="http://schemas.microsoft.com/office/drawing/2014/main" id="{FFBB4127-77CC-124A-49B3-7286E611D6EC}"/>
                </a:ext>
              </a:extLst>
            </p:cNvPr>
            <p:cNvSpPr/>
            <p:nvPr/>
          </p:nvSpPr>
          <p:spPr>
            <a:xfrm>
              <a:off x="3938779" y="1007029"/>
              <a:ext cx="2754034" cy="80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03;p108">
              <a:extLst>
                <a:ext uri="{FF2B5EF4-FFF2-40B4-BE49-F238E27FC236}">
                  <a16:creationId xmlns:a16="http://schemas.microsoft.com/office/drawing/2014/main" id="{EDB79F5A-21C0-3B59-CFD2-38F8747782BE}"/>
                </a:ext>
              </a:extLst>
            </p:cNvPr>
            <p:cNvSpPr txBox="1"/>
            <p:nvPr/>
          </p:nvSpPr>
          <p:spPr>
            <a:xfrm>
              <a:off x="3938779" y="1007029"/>
              <a:ext cx="2754034" cy="80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925" tIns="84925" rIns="84925" bIns="849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Use formula: =SUBSTITUTE(A1, 'Inc.', 'Incorporated')</a:t>
              </a:r>
              <a:endParaRPr/>
            </a:p>
          </p:txBody>
        </p:sp>
        <p:sp>
          <p:nvSpPr>
            <p:cNvPr id="20" name="Google Shape;1904;p108">
              <a:extLst>
                <a:ext uri="{FF2B5EF4-FFF2-40B4-BE49-F238E27FC236}">
                  <a16:creationId xmlns:a16="http://schemas.microsoft.com/office/drawing/2014/main" id="{86400879-593E-1C06-D50D-A150E67B1F70}"/>
                </a:ext>
              </a:extLst>
            </p:cNvPr>
            <p:cNvSpPr/>
            <p:nvPr/>
          </p:nvSpPr>
          <p:spPr>
            <a:xfrm>
              <a:off x="0" y="2010290"/>
              <a:ext cx="6692813" cy="802608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05;p108">
              <a:extLst>
                <a:ext uri="{FF2B5EF4-FFF2-40B4-BE49-F238E27FC236}">
                  <a16:creationId xmlns:a16="http://schemas.microsoft.com/office/drawing/2014/main" id="{1CE5BB37-B759-74DA-EEB9-37EE9F21A6C1}"/>
                </a:ext>
              </a:extLst>
            </p:cNvPr>
            <p:cNvSpPr/>
            <p:nvPr/>
          </p:nvSpPr>
          <p:spPr>
            <a:xfrm>
              <a:off x="242789" y="2190877"/>
              <a:ext cx="441434" cy="44143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06;p108">
              <a:extLst>
                <a:ext uri="{FF2B5EF4-FFF2-40B4-BE49-F238E27FC236}">
                  <a16:creationId xmlns:a16="http://schemas.microsoft.com/office/drawing/2014/main" id="{F723D000-59F6-3173-1BA2-0635D5D47A02}"/>
                </a:ext>
              </a:extLst>
            </p:cNvPr>
            <p:cNvSpPr/>
            <p:nvPr/>
          </p:nvSpPr>
          <p:spPr>
            <a:xfrm>
              <a:off x="927013" y="2010290"/>
              <a:ext cx="3011766" cy="80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07;p108">
              <a:extLst>
                <a:ext uri="{FF2B5EF4-FFF2-40B4-BE49-F238E27FC236}">
                  <a16:creationId xmlns:a16="http://schemas.microsoft.com/office/drawing/2014/main" id="{7FEEBA0E-9753-906C-3DC9-DA8CA296DD7D}"/>
                </a:ext>
              </a:extLst>
            </p:cNvPr>
            <p:cNvSpPr txBox="1"/>
            <p:nvPr/>
          </p:nvSpPr>
          <p:spPr>
            <a:xfrm>
              <a:off x="927013" y="2010290"/>
              <a:ext cx="3011766" cy="80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925" tIns="84925" rIns="84925" bIns="849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None/>
              </a:pPr>
              <a:r>
                <a:rPr lang="en-US" sz="19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Efficient Data Editing</a:t>
              </a:r>
              <a:endParaRPr/>
            </a:p>
          </p:txBody>
        </p:sp>
        <p:sp>
          <p:nvSpPr>
            <p:cNvPr id="24" name="Google Shape;1908;p108">
              <a:extLst>
                <a:ext uri="{FF2B5EF4-FFF2-40B4-BE49-F238E27FC236}">
                  <a16:creationId xmlns:a16="http://schemas.microsoft.com/office/drawing/2014/main" id="{06A3C00B-930B-9CF8-86CE-91D146CCE5F3}"/>
                </a:ext>
              </a:extLst>
            </p:cNvPr>
            <p:cNvSpPr/>
            <p:nvPr/>
          </p:nvSpPr>
          <p:spPr>
            <a:xfrm>
              <a:off x="3938779" y="2010290"/>
              <a:ext cx="2754034" cy="80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09;p108">
              <a:extLst>
                <a:ext uri="{FF2B5EF4-FFF2-40B4-BE49-F238E27FC236}">
                  <a16:creationId xmlns:a16="http://schemas.microsoft.com/office/drawing/2014/main" id="{BCFD5D0C-3357-306C-B009-D76E7AE2F4B5}"/>
                </a:ext>
              </a:extLst>
            </p:cNvPr>
            <p:cNvSpPr txBox="1"/>
            <p:nvPr/>
          </p:nvSpPr>
          <p:spPr>
            <a:xfrm>
              <a:off x="3938779" y="2010290"/>
              <a:ext cx="2754034" cy="80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925" tIns="84925" rIns="84925" bIns="849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Streamlines text modifications in spreadsheets</a:t>
              </a:r>
              <a:endParaRPr/>
            </a:p>
          </p:txBody>
        </p:sp>
        <p:sp>
          <p:nvSpPr>
            <p:cNvPr id="26" name="Google Shape;1910;p108">
              <a:extLst>
                <a:ext uri="{FF2B5EF4-FFF2-40B4-BE49-F238E27FC236}">
                  <a16:creationId xmlns:a16="http://schemas.microsoft.com/office/drawing/2014/main" id="{F5ED0B3E-5C0D-589E-265E-621C418FD906}"/>
                </a:ext>
              </a:extLst>
            </p:cNvPr>
            <p:cNvSpPr/>
            <p:nvPr/>
          </p:nvSpPr>
          <p:spPr>
            <a:xfrm>
              <a:off x="0" y="3013551"/>
              <a:ext cx="6692813" cy="802608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11;p108">
              <a:extLst>
                <a:ext uri="{FF2B5EF4-FFF2-40B4-BE49-F238E27FC236}">
                  <a16:creationId xmlns:a16="http://schemas.microsoft.com/office/drawing/2014/main" id="{BB6664C5-0800-F0E8-E243-331F685016EB}"/>
                </a:ext>
              </a:extLst>
            </p:cNvPr>
            <p:cNvSpPr/>
            <p:nvPr/>
          </p:nvSpPr>
          <p:spPr>
            <a:xfrm>
              <a:off x="242789" y="3194138"/>
              <a:ext cx="441434" cy="44143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12;p108">
              <a:extLst>
                <a:ext uri="{FF2B5EF4-FFF2-40B4-BE49-F238E27FC236}">
                  <a16:creationId xmlns:a16="http://schemas.microsoft.com/office/drawing/2014/main" id="{05084DF2-6948-326B-18DC-308EC5B47EEA}"/>
                </a:ext>
              </a:extLst>
            </p:cNvPr>
            <p:cNvSpPr/>
            <p:nvPr/>
          </p:nvSpPr>
          <p:spPr>
            <a:xfrm>
              <a:off x="927013" y="3013551"/>
              <a:ext cx="3011766" cy="80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13;p108">
              <a:extLst>
                <a:ext uri="{FF2B5EF4-FFF2-40B4-BE49-F238E27FC236}">
                  <a16:creationId xmlns:a16="http://schemas.microsoft.com/office/drawing/2014/main" id="{DC9C388A-D8FE-F339-040F-EE38A3075390}"/>
                </a:ext>
              </a:extLst>
            </p:cNvPr>
            <p:cNvSpPr txBox="1"/>
            <p:nvPr/>
          </p:nvSpPr>
          <p:spPr>
            <a:xfrm>
              <a:off x="927013" y="3013551"/>
              <a:ext cx="3011766" cy="80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925" tIns="84925" rIns="84925" bIns="849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None/>
              </a:pPr>
              <a:r>
                <a:rPr lang="en-US" sz="19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Enhanced Readability</a:t>
              </a:r>
              <a:endParaRPr/>
            </a:p>
          </p:txBody>
        </p:sp>
        <p:sp>
          <p:nvSpPr>
            <p:cNvPr id="30" name="Google Shape;1914;p108">
              <a:extLst>
                <a:ext uri="{FF2B5EF4-FFF2-40B4-BE49-F238E27FC236}">
                  <a16:creationId xmlns:a16="http://schemas.microsoft.com/office/drawing/2014/main" id="{55BE073F-4739-58A0-41A1-E6F1AFCE9C48}"/>
                </a:ext>
              </a:extLst>
            </p:cNvPr>
            <p:cNvSpPr/>
            <p:nvPr/>
          </p:nvSpPr>
          <p:spPr>
            <a:xfrm>
              <a:off x="3938779" y="3013551"/>
              <a:ext cx="2754034" cy="80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15;p108">
              <a:extLst>
                <a:ext uri="{FF2B5EF4-FFF2-40B4-BE49-F238E27FC236}">
                  <a16:creationId xmlns:a16="http://schemas.microsoft.com/office/drawing/2014/main" id="{581DE6DD-BFBD-AE99-50F4-C91B3871E583}"/>
                </a:ext>
              </a:extLst>
            </p:cNvPr>
            <p:cNvSpPr txBox="1"/>
            <p:nvPr/>
          </p:nvSpPr>
          <p:spPr>
            <a:xfrm>
              <a:off x="3938779" y="3013551"/>
              <a:ext cx="2754034" cy="80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925" tIns="84925" rIns="84925" bIns="849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Improves clarity of product information</a:t>
              </a:r>
              <a:endParaRPr/>
            </a:p>
          </p:txBody>
        </p:sp>
        <p:sp>
          <p:nvSpPr>
            <p:cNvPr id="32" name="Google Shape;1916;p108">
              <a:extLst>
                <a:ext uri="{FF2B5EF4-FFF2-40B4-BE49-F238E27FC236}">
                  <a16:creationId xmlns:a16="http://schemas.microsoft.com/office/drawing/2014/main" id="{79EBFF4A-7F0E-1E6F-E82E-BFFDE6D8E01A}"/>
                </a:ext>
              </a:extLst>
            </p:cNvPr>
            <p:cNvSpPr/>
            <p:nvPr/>
          </p:nvSpPr>
          <p:spPr>
            <a:xfrm>
              <a:off x="0" y="4016812"/>
              <a:ext cx="6692813" cy="802608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17;p108">
              <a:extLst>
                <a:ext uri="{FF2B5EF4-FFF2-40B4-BE49-F238E27FC236}">
                  <a16:creationId xmlns:a16="http://schemas.microsoft.com/office/drawing/2014/main" id="{2E8217C0-DB87-07FA-AC54-7869A8955E75}"/>
                </a:ext>
              </a:extLst>
            </p:cNvPr>
            <p:cNvSpPr/>
            <p:nvPr/>
          </p:nvSpPr>
          <p:spPr>
            <a:xfrm>
              <a:off x="242789" y="4197399"/>
              <a:ext cx="441434" cy="441434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18;p108">
              <a:extLst>
                <a:ext uri="{FF2B5EF4-FFF2-40B4-BE49-F238E27FC236}">
                  <a16:creationId xmlns:a16="http://schemas.microsoft.com/office/drawing/2014/main" id="{BCCB35A2-62E3-0352-6E8A-98EDEE293928}"/>
                </a:ext>
              </a:extLst>
            </p:cNvPr>
            <p:cNvSpPr/>
            <p:nvPr/>
          </p:nvSpPr>
          <p:spPr>
            <a:xfrm>
              <a:off x="927013" y="4016812"/>
              <a:ext cx="3011766" cy="80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19;p108">
              <a:extLst>
                <a:ext uri="{FF2B5EF4-FFF2-40B4-BE49-F238E27FC236}">
                  <a16:creationId xmlns:a16="http://schemas.microsoft.com/office/drawing/2014/main" id="{0918FB27-7000-4F16-4556-CDE94DB8EEB0}"/>
                </a:ext>
              </a:extLst>
            </p:cNvPr>
            <p:cNvSpPr txBox="1"/>
            <p:nvPr/>
          </p:nvSpPr>
          <p:spPr>
            <a:xfrm>
              <a:off x="927013" y="4016812"/>
              <a:ext cx="3011766" cy="80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925" tIns="84925" rIns="84925" bIns="849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None/>
              </a:pPr>
              <a:r>
                <a:rPr lang="en-US" sz="19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Consistency in Documentation</a:t>
              </a:r>
              <a:endParaRPr/>
            </a:p>
          </p:txBody>
        </p:sp>
        <p:sp>
          <p:nvSpPr>
            <p:cNvPr id="38" name="Google Shape;1920;p108">
              <a:extLst>
                <a:ext uri="{FF2B5EF4-FFF2-40B4-BE49-F238E27FC236}">
                  <a16:creationId xmlns:a16="http://schemas.microsoft.com/office/drawing/2014/main" id="{3E9338CE-1F6A-011B-61B0-5BE98E8E66C4}"/>
                </a:ext>
              </a:extLst>
            </p:cNvPr>
            <p:cNvSpPr/>
            <p:nvPr/>
          </p:nvSpPr>
          <p:spPr>
            <a:xfrm>
              <a:off x="3938779" y="4016812"/>
              <a:ext cx="2754034" cy="80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21;p108">
              <a:extLst>
                <a:ext uri="{FF2B5EF4-FFF2-40B4-BE49-F238E27FC236}">
                  <a16:creationId xmlns:a16="http://schemas.microsoft.com/office/drawing/2014/main" id="{1B0F7FBB-6D59-9071-3749-3F5EAE7E7757}"/>
                </a:ext>
              </a:extLst>
            </p:cNvPr>
            <p:cNvSpPr txBox="1"/>
            <p:nvPr/>
          </p:nvSpPr>
          <p:spPr>
            <a:xfrm>
              <a:off x="3938779" y="4016812"/>
              <a:ext cx="2754034" cy="80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4925" tIns="84925" rIns="84925" bIns="849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Ensures uniformity across all product descriptions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5322095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Data Validation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1928;p109">
            <a:extLst>
              <a:ext uri="{FF2B5EF4-FFF2-40B4-BE49-F238E27FC236}">
                <a16:creationId xmlns:a16="http://schemas.microsoft.com/office/drawing/2014/main" id="{DA36B861-A369-1739-6061-6F60EA574C1E}"/>
              </a:ext>
            </a:extLst>
          </p:cNvPr>
          <p:cNvGrpSpPr/>
          <p:nvPr/>
        </p:nvGrpSpPr>
        <p:grpSpPr>
          <a:xfrm>
            <a:off x="759348" y="1939688"/>
            <a:ext cx="9048586" cy="5775476"/>
            <a:chOff x="0" y="184274"/>
            <a:chExt cx="6692813" cy="4454640"/>
          </a:xfrm>
        </p:grpSpPr>
        <p:sp>
          <p:nvSpPr>
            <p:cNvPr id="8" name="Google Shape;1929;p109">
              <a:extLst>
                <a:ext uri="{FF2B5EF4-FFF2-40B4-BE49-F238E27FC236}">
                  <a16:creationId xmlns:a16="http://schemas.microsoft.com/office/drawing/2014/main" id="{819BB3C3-BDAB-E874-0309-9EB56973AA5D}"/>
                </a:ext>
              </a:extLst>
            </p:cNvPr>
            <p:cNvSpPr/>
            <p:nvPr/>
          </p:nvSpPr>
          <p:spPr>
            <a:xfrm>
              <a:off x="0" y="523754"/>
              <a:ext cx="6692813" cy="959962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rnd" cmpd="sng">
              <a:solidFill>
                <a:srgbClr val="2B8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30;p109">
              <a:extLst>
                <a:ext uri="{FF2B5EF4-FFF2-40B4-BE49-F238E27FC236}">
                  <a16:creationId xmlns:a16="http://schemas.microsoft.com/office/drawing/2014/main" id="{CAAB8FF4-C8C6-846A-B1AF-85055DAE66E5}"/>
                </a:ext>
              </a:extLst>
            </p:cNvPr>
            <p:cNvSpPr txBox="1"/>
            <p:nvPr/>
          </p:nvSpPr>
          <p:spPr>
            <a:xfrm>
              <a:off x="0" y="523754"/>
              <a:ext cx="6692813" cy="959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9425" tIns="479025" rIns="519425" bIns="16357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Trebuchet MS"/>
                <a:buChar char="•"/>
              </a:pPr>
              <a:r>
                <a:rPr lang="en-US" sz="23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Ensures accuracy and consistency in data</a:t>
              </a:r>
              <a:endParaRPr/>
            </a:p>
          </p:txBody>
        </p:sp>
        <p:sp>
          <p:nvSpPr>
            <p:cNvPr id="10" name="Google Shape;1931;p109">
              <a:extLst>
                <a:ext uri="{FF2B5EF4-FFF2-40B4-BE49-F238E27FC236}">
                  <a16:creationId xmlns:a16="http://schemas.microsoft.com/office/drawing/2014/main" id="{DF26D133-03C1-3A7A-E626-FFC6C29FCA80}"/>
                </a:ext>
              </a:extLst>
            </p:cNvPr>
            <p:cNvSpPr/>
            <p:nvPr/>
          </p:nvSpPr>
          <p:spPr>
            <a:xfrm>
              <a:off x="334640" y="184274"/>
              <a:ext cx="4684969" cy="67896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4689C6"/>
                </a:gs>
                <a:gs pos="78000">
                  <a:srgbClr val="2676B1"/>
                </a:gs>
                <a:gs pos="100000">
                  <a:srgbClr val="2676B1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32;p109">
              <a:extLst>
                <a:ext uri="{FF2B5EF4-FFF2-40B4-BE49-F238E27FC236}">
                  <a16:creationId xmlns:a16="http://schemas.microsoft.com/office/drawing/2014/main" id="{A09C1579-300C-A9B4-6505-177261423B3A}"/>
                </a:ext>
              </a:extLst>
            </p:cNvPr>
            <p:cNvSpPr txBox="1"/>
            <p:nvPr/>
          </p:nvSpPr>
          <p:spPr>
            <a:xfrm>
              <a:off x="367784" y="217418"/>
              <a:ext cx="4618681" cy="612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075" tIns="0" rIns="1770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Trebuchet MS"/>
                <a:buNone/>
              </a:pPr>
              <a:r>
                <a:rPr lang="en-US" sz="23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Essential for Data Integrity</a:t>
              </a:r>
              <a:endParaRPr/>
            </a:p>
          </p:txBody>
        </p:sp>
        <p:sp>
          <p:nvSpPr>
            <p:cNvPr id="12" name="Google Shape;1933;p109">
              <a:extLst>
                <a:ext uri="{FF2B5EF4-FFF2-40B4-BE49-F238E27FC236}">
                  <a16:creationId xmlns:a16="http://schemas.microsoft.com/office/drawing/2014/main" id="{45EE44FB-F3E0-4239-26D4-F1F84F7A1145}"/>
                </a:ext>
              </a:extLst>
            </p:cNvPr>
            <p:cNvSpPr/>
            <p:nvPr/>
          </p:nvSpPr>
          <p:spPr>
            <a:xfrm>
              <a:off x="0" y="1947397"/>
              <a:ext cx="6692813" cy="1267875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rnd" cmpd="sng">
              <a:solidFill>
                <a:srgbClr val="30C6C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34;p109">
              <a:extLst>
                <a:ext uri="{FF2B5EF4-FFF2-40B4-BE49-F238E27FC236}">
                  <a16:creationId xmlns:a16="http://schemas.microsoft.com/office/drawing/2014/main" id="{1430A158-72A8-6232-9151-DB59AA148C66}"/>
                </a:ext>
              </a:extLst>
            </p:cNvPr>
            <p:cNvSpPr txBox="1"/>
            <p:nvPr/>
          </p:nvSpPr>
          <p:spPr>
            <a:xfrm>
              <a:off x="0" y="1947397"/>
              <a:ext cx="6692813" cy="1267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9425" tIns="479025" rIns="519425" bIns="16357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Trebuchet MS"/>
                <a:buChar char="•"/>
              </a:pPr>
              <a:r>
                <a:rPr lang="en-US" sz="23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Allows specification of data types and ranges</a:t>
              </a:r>
              <a:endParaRPr/>
            </a:p>
          </p:txBody>
        </p:sp>
        <p:sp>
          <p:nvSpPr>
            <p:cNvPr id="14" name="Google Shape;1935;p109">
              <a:extLst>
                <a:ext uri="{FF2B5EF4-FFF2-40B4-BE49-F238E27FC236}">
                  <a16:creationId xmlns:a16="http://schemas.microsoft.com/office/drawing/2014/main" id="{B2F70FFE-EBA1-AD02-45D3-E089F1C1C629}"/>
                </a:ext>
              </a:extLst>
            </p:cNvPr>
            <p:cNvSpPr/>
            <p:nvPr/>
          </p:nvSpPr>
          <p:spPr>
            <a:xfrm>
              <a:off x="334640" y="1607917"/>
              <a:ext cx="4684969" cy="67896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49C8D1"/>
                </a:gs>
                <a:gs pos="78000">
                  <a:srgbClr val="2BB4BC"/>
                </a:gs>
                <a:gs pos="100000">
                  <a:srgbClr val="2BB4BC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36;p109">
              <a:extLst>
                <a:ext uri="{FF2B5EF4-FFF2-40B4-BE49-F238E27FC236}">
                  <a16:creationId xmlns:a16="http://schemas.microsoft.com/office/drawing/2014/main" id="{87A2144E-71CB-005E-F55A-23D650029E9C}"/>
                </a:ext>
              </a:extLst>
            </p:cNvPr>
            <p:cNvSpPr txBox="1"/>
            <p:nvPr/>
          </p:nvSpPr>
          <p:spPr>
            <a:xfrm>
              <a:off x="367784" y="1641061"/>
              <a:ext cx="4618681" cy="612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075" tIns="0" rIns="1770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Trebuchet MS"/>
                <a:buNone/>
              </a:pPr>
              <a:r>
                <a:rPr lang="en-US" sz="23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Rules for Data Entry</a:t>
              </a:r>
              <a:endParaRPr/>
            </a:p>
          </p:txBody>
        </p:sp>
        <p:sp>
          <p:nvSpPr>
            <p:cNvPr id="16" name="Google Shape;1937;p109">
              <a:extLst>
                <a:ext uri="{FF2B5EF4-FFF2-40B4-BE49-F238E27FC236}">
                  <a16:creationId xmlns:a16="http://schemas.microsoft.com/office/drawing/2014/main" id="{9608E1F8-0B11-BC11-D74F-5CDB0F8F113D}"/>
                </a:ext>
              </a:extLst>
            </p:cNvPr>
            <p:cNvSpPr/>
            <p:nvPr/>
          </p:nvSpPr>
          <p:spPr>
            <a:xfrm>
              <a:off x="0" y="3678952"/>
              <a:ext cx="6692813" cy="959962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rnd" cmpd="sng">
              <a:solidFill>
                <a:srgbClr val="3ED1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38;p109">
              <a:extLst>
                <a:ext uri="{FF2B5EF4-FFF2-40B4-BE49-F238E27FC236}">
                  <a16:creationId xmlns:a16="http://schemas.microsoft.com/office/drawing/2014/main" id="{447B6116-71BA-C1EA-723B-E7D3FB10A7F6}"/>
                </a:ext>
              </a:extLst>
            </p:cNvPr>
            <p:cNvSpPr txBox="1"/>
            <p:nvPr/>
          </p:nvSpPr>
          <p:spPr>
            <a:xfrm>
              <a:off x="0" y="3678952"/>
              <a:ext cx="6692813" cy="959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9425" tIns="479025" rIns="519425" bIns="16357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Trebuchet MS"/>
                <a:buChar char="•"/>
              </a:pPr>
              <a:r>
                <a:rPr lang="en-US" sz="23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Minimizes the risk of incorrect data input</a:t>
              </a:r>
              <a:endParaRPr/>
            </a:p>
          </p:txBody>
        </p:sp>
        <p:sp>
          <p:nvSpPr>
            <p:cNvPr id="18" name="Google Shape;1939;p109">
              <a:extLst>
                <a:ext uri="{FF2B5EF4-FFF2-40B4-BE49-F238E27FC236}">
                  <a16:creationId xmlns:a16="http://schemas.microsoft.com/office/drawing/2014/main" id="{2C5D38B0-104F-0FD6-CF17-3356192C6ECF}"/>
                </a:ext>
              </a:extLst>
            </p:cNvPr>
            <p:cNvSpPr/>
            <p:nvPr/>
          </p:nvSpPr>
          <p:spPr>
            <a:xfrm>
              <a:off x="334640" y="3339472"/>
              <a:ext cx="4684969" cy="67896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51D3A5"/>
                </a:gs>
                <a:gs pos="78000">
                  <a:srgbClr val="34C394"/>
                </a:gs>
                <a:gs pos="100000">
                  <a:srgbClr val="34C394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40;p109">
              <a:extLst>
                <a:ext uri="{FF2B5EF4-FFF2-40B4-BE49-F238E27FC236}">
                  <a16:creationId xmlns:a16="http://schemas.microsoft.com/office/drawing/2014/main" id="{31E5B5E5-7EAD-E36B-F0DF-34DD23796FDA}"/>
                </a:ext>
              </a:extLst>
            </p:cNvPr>
            <p:cNvSpPr txBox="1"/>
            <p:nvPr/>
          </p:nvSpPr>
          <p:spPr>
            <a:xfrm>
              <a:off x="367784" y="3372616"/>
              <a:ext cx="4618681" cy="612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075" tIns="0" rIns="1770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Trebuchet MS"/>
                <a:buNone/>
              </a:pPr>
              <a:r>
                <a:rPr lang="en-US" sz="23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Prevents Data Errors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74207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682477"/>
            <a:ext cx="9299051" cy="1914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br>
              <a:rPr lang="en-US" sz="6600" kern="1200" spc="285" dirty="0">
                <a:solidFill>
                  <a:schemeClr val="tx1"/>
                </a:solidFill>
                <a:latin typeface="+mj-lt"/>
                <a:cs typeface="Calibri"/>
              </a:rPr>
            </a:br>
            <a:endParaRPr lang="en-US" sz="66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5AC0CC-6B77-09F8-FB14-B506438AB683}"/>
              </a:ext>
            </a:extLst>
          </p:cNvPr>
          <p:cNvSpPr txBox="1"/>
          <p:nvPr/>
        </p:nvSpPr>
        <p:spPr>
          <a:xfrm>
            <a:off x="189781" y="682475"/>
            <a:ext cx="94372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GB" sz="5400" b="1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Introduction to Microsoft Excel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FE858-E080-ECCC-38D7-80C128D4FE85}"/>
              </a:ext>
            </a:extLst>
          </p:cNvPr>
          <p:cNvSpPr txBox="1"/>
          <p:nvPr/>
        </p:nvSpPr>
        <p:spPr>
          <a:xfrm>
            <a:off x="327804" y="2313109"/>
            <a:ext cx="13353689" cy="4057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36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Understanding Microsoft Excel</a:t>
            </a:r>
            <a:endParaRPr lang="en-GB" sz="36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 spreadsheet application for data organization and analysis</a:t>
            </a:r>
            <a:endParaRPr lang="en-GB" sz="36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Features a structured grid with cells for data storage</a:t>
            </a:r>
            <a:endParaRPr lang="en-GB" sz="36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571500" indent="-5715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36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Utility for Financial Professionals</a:t>
            </a:r>
            <a:endParaRPr lang="en-GB" sz="36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Crucial for managing numerical and financial data</a:t>
            </a:r>
            <a:endParaRPr lang="en-GB" sz="36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6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Enables data manipulation and evaluation</a:t>
            </a:r>
            <a:endParaRPr lang="en-GB" sz="36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57117249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6306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6000" dirty="0"/>
              <a:t>Creating Data Validation Rules: Image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pic>
        <p:nvPicPr>
          <p:cNvPr id="2" name="Google Shape;1948;p110">
            <a:extLst>
              <a:ext uri="{FF2B5EF4-FFF2-40B4-BE49-F238E27FC236}">
                <a16:creationId xmlns:a16="http://schemas.microsoft.com/office/drawing/2014/main" id="{C2415127-BCEF-66B6-C08C-5AEF3CA8B2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8274" y="2313109"/>
            <a:ext cx="9420458" cy="26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47;p110">
            <a:extLst>
              <a:ext uri="{FF2B5EF4-FFF2-40B4-BE49-F238E27FC236}">
                <a16:creationId xmlns:a16="http://schemas.microsoft.com/office/drawing/2014/main" id="{6B4D300B-6B9E-2C46-62EF-4E3D020439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8274" y="5021922"/>
            <a:ext cx="8943926" cy="4656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67599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Set the Validation Criteria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F633A9-6DA0-D41E-8230-271DAF44A316}"/>
              </a:ext>
            </a:extLst>
          </p:cNvPr>
          <p:cNvSpPr txBox="1"/>
          <p:nvPr/>
        </p:nvSpPr>
        <p:spPr>
          <a:xfrm>
            <a:off x="1155939" y="2869084"/>
            <a:ext cx="9144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3600" dirty="0"/>
              <a:t>Accessing Data Validation Dialog Box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3600" dirty="0"/>
              <a:t>Initiate the dialog box to begin setting criteria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3600" dirty="0"/>
              <a:t>Specifying Criteria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3600" dirty="0"/>
              <a:t>Choose the type of data, such as whole numbers or date ranges</a:t>
            </a:r>
          </a:p>
        </p:txBody>
      </p:sp>
    </p:spTree>
    <p:extLst>
      <p:ext uri="{BB962C8B-B14F-4D97-AF65-F5344CB8AC3E}">
        <p14:creationId xmlns:p14="http://schemas.microsoft.com/office/powerpoint/2010/main" val="52943576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Configure Input Message and Error Alert: Image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pic>
        <p:nvPicPr>
          <p:cNvPr id="2" name="Google Shape;1962;p112">
            <a:extLst>
              <a:ext uri="{FF2B5EF4-FFF2-40B4-BE49-F238E27FC236}">
                <a16:creationId xmlns:a16="http://schemas.microsoft.com/office/drawing/2014/main" id="{7DD6489A-864C-F1C2-2261-90E9A1A786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019" b="-2"/>
          <a:stretch/>
        </p:blipFill>
        <p:spPr>
          <a:xfrm>
            <a:off x="677334" y="2159331"/>
            <a:ext cx="9622606" cy="6196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43577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6306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Configure Input Message and Error Alert: Image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pic>
        <p:nvPicPr>
          <p:cNvPr id="2" name="Google Shape;1969;p113">
            <a:extLst>
              <a:ext uri="{FF2B5EF4-FFF2-40B4-BE49-F238E27FC236}">
                <a16:creationId xmlns:a16="http://schemas.microsoft.com/office/drawing/2014/main" id="{D04205B9-9D09-E4F9-9BDB-346F01C6BC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5305" r="2" b="20687"/>
          <a:stretch/>
        </p:blipFill>
        <p:spPr>
          <a:xfrm>
            <a:off x="677334" y="2159330"/>
            <a:ext cx="7690289" cy="5104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814645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Configure Input Message and Error Alert: Image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pic>
        <p:nvPicPr>
          <p:cNvPr id="2" name="Google Shape;1976;p114">
            <a:extLst>
              <a:ext uri="{FF2B5EF4-FFF2-40B4-BE49-F238E27FC236}">
                <a16:creationId xmlns:a16="http://schemas.microsoft.com/office/drawing/2014/main" id="{9D8B6B3A-6981-655A-7D2E-34C2D13DD9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52" b="1"/>
          <a:stretch/>
        </p:blipFill>
        <p:spPr>
          <a:xfrm>
            <a:off x="677334" y="2159330"/>
            <a:ext cx="9807936" cy="6018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49532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4068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Configure Input Message and Error Alert: Image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pic>
        <p:nvPicPr>
          <p:cNvPr id="2" name="Google Shape;1983;p115">
            <a:extLst>
              <a:ext uri="{FF2B5EF4-FFF2-40B4-BE49-F238E27FC236}">
                <a16:creationId xmlns:a16="http://schemas.microsoft.com/office/drawing/2014/main" id="{14542119-239E-AB2D-0C17-77786AB3C4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350" r="48058" b="2"/>
          <a:stretch/>
        </p:blipFill>
        <p:spPr>
          <a:xfrm>
            <a:off x="677334" y="2159331"/>
            <a:ext cx="8759964" cy="4638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05617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Summary of Text Functions and Data Validation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583123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Key Aspects of Financial Analysis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Understanding Text Functions in Excel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Implementing Data Validation for Accuracy</a:t>
            </a:r>
          </a:p>
        </p:txBody>
      </p:sp>
    </p:spTree>
    <p:extLst>
      <p:ext uri="{BB962C8B-B14F-4D97-AF65-F5344CB8AC3E}">
        <p14:creationId xmlns:p14="http://schemas.microsoft.com/office/powerpoint/2010/main" val="159081128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7" y="2313109"/>
            <a:ext cx="12352803" cy="36218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Mastering Lookup Functions in Financial Analysis</a:t>
            </a:r>
            <a:endParaRPr lang="en-US" sz="66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8313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Agenda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5831233" cy="615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Title Slide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Overview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Introduction to Lookup Functions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Historical Perspective and Relevance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Topics at-a-Glance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Utility for Chartered Accountants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VLOOKUP (Vertical Lookup)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HLOOKUP (Horizontal Lookup)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INDEX Function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MATCH Function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INDEX and MATCH Functions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Summary of Lookup Functions</a:t>
            </a:r>
          </a:p>
        </p:txBody>
      </p:sp>
    </p:spTree>
    <p:extLst>
      <p:ext uri="{BB962C8B-B14F-4D97-AF65-F5344CB8AC3E}">
        <p14:creationId xmlns:p14="http://schemas.microsoft.com/office/powerpoint/2010/main" val="94234534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Overview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2011;p119">
            <a:extLst>
              <a:ext uri="{FF2B5EF4-FFF2-40B4-BE49-F238E27FC236}">
                <a16:creationId xmlns:a16="http://schemas.microsoft.com/office/drawing/2014/main" id="{4D4D1E08-C0F7-89C2-25ED-373F2F7D9CBD}"/>
              </a:ext>
            </a:extLst>
          </p:cNvPr>
          <p:cNvGrpSpPr/>
          <p:nvPr/>
        </p:nvGrpSpPr>
        <p:grpSpPr>
          <a:xfrm>
            <a:off x="510556" y="2596999"/>
            <a:ext cx="11048840" cy="5270292"/>
            <a:chOff x="0" y="1324"/>
            <a:chExt cx="9618133" cy="4090832"/>
          </a:xfrm>
        </p:grpSpPr>
        <p:sp>
          <p:nvSpPr>
            <p:cNvPr id="7" name="Google Shape;2012;p119">
              <a:extLst>
                <a:ext uri="{FF2B5EF4-FFF2-40B4-BE49-F238E27FC236}">
                  <a16:creationId xmlns:a16="http://schemas.microsoft.com/office/drawing/2014/main" id="{E4446F07-9EA3-4CDB-4767-3A948D072404}"/>
                </a:ext>
              </a:extLst>
            </p:cNvPr>
            <p:cNvSpPr/>
            <p:nvPr/>
          </p:nvSpPr>
          <p:spPr>
            <a:xfrm>
              <a:off x="0" y="1324"/>
              <a:ext cx="9618133" cy="564252"/>
            </a:xfrm>
            <a:prstGeom prst="roundRect">
              <a:avLst>
                <a:gd name="adj" fmla="val 10000"/>
              </a:avLst>
            </a:prstGeom>
            <a:solidFill>
              <a:srgbClr val="2B8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13;p119">
              <a:extLst>
                <a:ext uri="{FF2B5EF4-FFF2-40B4-BE49-F238E27FC236}">
                  <a16:creationId xmlns:a16="http://schemas.microsoft.com/office/drawing/2014/main" id="{8F0FC2C8-1B9F-AE06-9843-2634BB2E67B5}"/>
                </a:ext>
              </a:extLst>
            </p:cNvPr>
            <p:cNvSpPr/>
            <p:nvPr/>
          </p:nvSpPr>
          <p:spPr>
            <a:xfrm>
              <a:off x="170686" y="128281"/>
              <a:ext cx="310339" cy="310339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14;p119">
              <a:extLst>
                <a:ext uri="{FF2B5EF4-FFF2-40B4-BE49-F238E27FC236}">
                  <a16:creationId xmlns:a16="http://schemas.microsoft.com/office/drawing/2014/main" id="{738C95D4-6FAD-3A16-F42F-4C04900E3624}"/>
                </a:ext>
              </a:extLst>
            </p:cNvPr>
            <p:cNvSpPr/>
            <p:nvPr/>
          </p:nvSpPr>
          <p:spPr>
            <a:xfrm>
              <a:off x="651712" y="1324"/>
              <a:ext cx="4328159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15;p119">
              <a:extLst>
                <a:ext uri="{FF2B5EF4-FFF2-40B4-BE49-F238E27FC236}">
                  <a16:creationId xmlns:a16="http://schemas.microsoft.com/office/drawing/2014/main" id="{03A734D3-07AA-6A4F-6B3E-AFA56BA4FC5A}"/>
                </a:ext>
              </a:extLst>
            </p:cNvPr>
            <p:cNvSpPr txBox="1"/>
            <p:nvPr/>
          </p:nvSpPr>
          <p:spPr>
            <a:xfrm>
              <a:off x="651712" y="1324"/>
              <a:ext cx="4328159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700" tIns="59700" rIns="59700" bIns="59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Understanding Lookup Functions</a:t>
              </a:r>
              <a:endParaRPr/>
            </a:p>
          </p:txBody>
        </p:sp>
        <p:sp>
          <p:nvSpPr>
            <p:cNvPr id="11" name="Google Shape;2016;p119">
              <a:extLst>
                <a:ext uri="{FF2B5EF4-FFF2-40B4-BE49-F238E27FC236}">
                  <a16:creationId xmlns:a16="http://schemas.microsoft.com/office/drawing/2014/main" id="{7C45B912-E353-3354-8865-71FA3A4642DF}"/>
                </a:ext>
              </a:extLst>
            </p:cNvPr>
            <p:cNvSpPr/>
            <p:nvPr/>
          </p:nvSpPr>
          <p:spPr>
            <a:xfrm>
              <a:off x="4979871" y="1324"/>
              <a:ext cx="4638261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17;p119">
              <a:extLst>
                <a:ext uri="{FF2B5EF4-FFF2-40B4-BE49-F238E27FC236}">
                  <a16:creationId xmlns:a16="http://schemas.microsoft.com/office/drawing/2014/main" id="{A51BDC41-9A73-AA59-F0DD-196899DEDD4C}"/>
                </a:ext>
              </a:extLst>
            </p:cNvPr>
            <p:cNvSpPr txBox="1"/>
            <p:nvPr/>
          </p:nvSpPr>
          <p:spPr>
            <a:xfrm>
              <a:off x="4979871" y="1324"/>
              <a:ext cx="4638261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700" tIns="59700" rIns="59700" bIns="59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US" sz="14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Grasp core concepts and applications in financial analysis</a:t>
              </a:r>
              <a:endParaRPr/>
            </a:p>
          </p:txBody>
        </p:sp>
        <p:sp>
          <p:nvSpPr>
            <p:cNvPr id="13" name="Google Shape;2018;p119">
              <a:extLst>
                <a:ext uri="{FF2B5EF4-FFF2-40B4-BE49-F238E27FC236}">
                  <a16:creationId xmlns:a16="http://schemas.microsoft.com/office/drawing/2014/main" id="{AA3573C3-022B-6569-6B6B-916795F0252B}"/>
                </a:ext>
              </a:extLst>
            </p:cNvPr>
            <p:cNvSpPr/>
            <p:nvPr/>
          </p:nvSpPr>
          <p:spPr>
            <a:xfrm>
              <a:off x="0" y="706640"/>
              <a:ext cx="9618133" cy="564252"/>
            </a:xfrm>
            <a:prstGeom prst="roundRect">
              <a:avLst>
                <a:gd name="adj" fmla="val 10000"/>
              </a:avLst>
            </a:prstGeom>
            <a:solidFill>
              <a:srgbClr val="41C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19;p119">
              <a:extLst>
                <a:ext uri="{FF2B5EF4-FFF2-40B4-BE49-F238E27FC236}">
                  <a16:creationId xmlns:a16="http://schemas.microsoft.com/office/drawing/2014/main" id="{C1C7963A-50A5-E1DD-A91C-D10CEE2CFF2A}"/>
                </a:ext>
              </a:extLst>
            </p:cNvPr>
            <p:cNvSpPr/>
            <p:nvPr/>
          </p:nvSpPr>
          <p:spPr>
            <a:xfrm>
              <a:off x="170686" y="833597"/>
              <a:ext cx="310339" cy="310339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20;p119">
              <a:extLst>
                <a:ext uri="{FF2B5EF4-FFF2-40B4-BE49-F238E27FC236}">
                  <a16:creationId xmlns:a16="http://schemas.microsoft.com/office/drawing/2014/main" id="{9314D2B9-BE05-1281-7E79-811C87A895BB}"/>
                </a:ext>
              </a:extLst>
            </p:cNvPr>
            <p:cNvSpPr/>
            <p:nvPr/>
          </p:nvSpPr>
          <p:spPr>
            <a:xfrm>
              <a:off x="651712" y="706640"/>
              <a:ext cx="4328159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21;p119">
              <a:extLst>
                <a:ext uri="{FF2B5EF4-FFF2-40B4-BE49-F238E27FC236}">
                  <a16:creationId xmlns:a16="http://schemas.microsoft.com/office/drawing/2014/main" id="{38E19226-E7E8-20BB-BAA0-DC17D18D2C8B}"/>
                </a:ext>
              </a:extLst>
            </p:cNvPr>
            <p:cNvSpPr txBox="1"/>
            <p:nvPr/>
          </p:nvSpPr>
          <p:spPr>
            <a:xfrm>
              <a:off x="651712" y="706640"/>
              <a:ext cx="4328159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700" tIns="59700" rIns="59700" bIns="59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Vertical and Horizontal Data Retrieval</a:t>
              </a:r>
              <a:endParaRPr/>
            </a:p>
          </p:txBody>
        </p:sp>
        <p:sp>
          <p:nvSpPr>
            <p:cNvPr id="17" name="Google Shape;2022;p119">
              <a:extLst>
                <a:ext uri="{FF2B5EF4-FFF2-40B4-BE49-F238E27FC236}">
                  <a16:creationId xmlns:a16="http://schemas.microsoft.com/office/drawing/2014/main" id="{AF6CB446-8793-6F83-F78E-D7EDBADC14CD}"/>
                </a:ext>
              </a:extLst>
            </p:cNvPr>
            <p:cNvSpPr/>
            <p:nvPr/>
          </p:nvSpPr>
          <p:spPr>
            <a:xfrm>
              <a:off x="4979871" y="706640"/>
              <a:ext cx="4638261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23;p119">
              <a:extLst>
                <a:ext uri="{FF2B5EF4-FFF2-40B4-BE49-F238E27FC236}">
                  <a16:creationId xmlns:a16="http://schemas.microsoft.com/office/drawing/2014/main" id="{B7C8F390-ED96-1CE0-9A20-759A2A0BD455}"/>
                </a:ext>
              </a:extLst>
            </p:cNvPr>
            <p:cNvSpPr txBox="1"/>
            <p:nvPr/>
          </p:nvSpPr>
          <p:spPr>
            <a:xfrm>
              <a:off x="4979871" y="706640"/>
              <a:ext cx="4638261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700" tIns="59700" rIns="59700" bIns="59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US" sz="14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Use VLOOKUP for vertical and HLOOKUP for horizontal data retrieval</a:t>
              </a:r>
              <a:endParaRPr/>
            </a:p>
          </p:txBody>
        </p:sp>
        <p:sp>
          <p:nvSpPr>
            <p:cNvPr id="19" name="Google Shape;2024;p119">
              <a:extLst>
                <a:ext uri="{FF2B5EF4-FFF2-40B4-BE49-F238E27FC236}">
                  <a16:creationId xmlns:a16="http://schemas.microsoft.com/office/drawing/2014/main" id="{D7D1F3BD-462C-A027-20C6-A41E6BCBD9DE}"/>
                </a:ext>
              </a:extLst>
            </p:cNvPr>
            <p:cNvSpPr/>
            <p:nvPr/>
          </p:nvSpPr>
          <p:spPr>
            <a:xfrm>
              <a:off x="0" y="1411956"/>
              <a:ext cx="9618133" cy="564252"/>
            </a:xfrm>
            <a:prstGeom prst="roundRect">
              <a:avLst>
                <a:gd name="adj" fmla="val 10000"/>
              </a:avLst>
            </a:prstGeom>
            <a:solidFill>
              <a:srgbClr val="2B9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25;p119">
              <a:extLst>
                <a:ext uri="{FF2B5EF4-FFF2-40B4-BE49-F238E27FC236}">
                  <a16:creationId xmlns:a16="http://schemas.microsoft.com/office/drawing/2014/main" id="{54C95A74-A840-2685-6FF1-A5D33D3BF439}"/>
                </a:ext>
              </a:extLst>
            </p:cNvPr>
            <p:cNvSpPr/>
            <p:nvPr/>
          </p:nvSpPr>
          <p:spPr>
            <a:xfrm>
              <a:off x="170686" y="1538913"/>
              <a:ext cx="310339" cy="31033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26;p119">
              <a:extLst>
                <a:ext uri="{FF2B5EF4-FFF2-40B4-BE49-F238E27FC236}">
                  <a16:creationId xmlns:a16="http://schemas.microsoft.com/office/drawing/2014/main" id="{2C1D3456-FA23-0A21-69AB-FBD049C63DF4}"/>
                </a:ext>
              </a:extLst>
            </p:cNvPr>
            <p:cNvSpPr/>
            <p:nvPr/>
          </p:nvSpPr>
          <p:spPr>
            <a:xfrm>
              <a:off x="651712" y="1411956"/>
              <a:ext cx="4328159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27;p119">
              <a:extLst>
                <a:ext uri="{FF2B5EF4-FFF2-40B4-BE49-F238E27FC236}">
                  <a16:creationId xmlns:a16="http://schemas.microsoft.com/office/drawing/2014/main" id="{F3B256B0-2E57-5F42-8D8B-3ADA988750C9}"/>
                </a:ext>
              </a:extLst>
            </p:cNvPr>
            <p:cNvSpPr txBox="1"/>
            <p:nvPr/>
          </p:nvSpPr>
          <p:spPr>
            <a:xfrm>
              <a:off x="651712" y="1411956"/>
              <a:ext cx="4328159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700" tIns="59700" rIns="59700" bIns="59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Fetching Data with INDEX</a:t>
              </a:r>
              <a:endParaRPr/>
            </a:p>
          </p:txBody>
        </p:sp>
        <p:sp>
          <p:nvSpPr>
            <p:cNvPr id="23" name="Google Shape;2028;p119">
              <a:extLst>
                <a:ext uri="{FF2B5EF4-FFF2-40B4-BE49-F238E27FC236}">
                  <a16:creationId xmlns:a16="http://schemas.microsoft.com/office/drawing/2014/main" id="{DEB65430-FDBA-B016-6116-6CEDAD183535}"/>
                </a:ext>
              </a:extLst>
            </p:cNvPr>
            <p:cNvSpPr/>
            <p:nvPr/>
          </p:nvSpPr>
          <p:spPr>
            <a:xfrm>
              <a:off x="4979871" y="1411956"/>
              <a:ext cx="4638261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29;p119">
              <a:extLst>
                <a:ext uri="{FF2B5EF4-FFF2-40B4-BE49-F238E27FC236}">
                  <a16:creationId xmlns:a16="http://schemas.microsoft.com/office/drawing/2014/main" id="{377DDC21-80E6-6281-415F-7B1258CBBDBC}"/>
                </a:ext>
              </a:extLst>
            </p:cNvPr>
            <p:cNvSpPr txBox="1"/>
            <p:nvPr/>
          </p:nvSpPr>
          <p:spPr>
            <a:xfrm>
              <a:off x="4979871" y="1411956"/>
              <a:ext cx="4638261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700" tIns="59700" rIns="59700" bIns="59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US" sz="14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Learn to retrieve specific data points using INDEX and criteria</a:t>
              </a:r>
              <a:endParaRPr/>
            </a:p>
          </p:txBody>
        </p:sp>
        <p:sp>
          <p:nvSpPr>
            <p:cNvPr id="25" name="Google Shape;2030;p119">
              <a:extLst>
                <a:ext uri="{FF2B5EF4-FFF2-40B4-BE49-F238E27FC236}">
                  <a16:creationId xmlns:a16="http://schemas.microsoft.com/office/drawing/2014/main" id="{DC032384-6BEF-8E51-7B7F-8791AAF190CC}"/>
                </a:ext>
              </a:extLst>
            </p:cNvPr>
            <p:cNvSpPr/>
            <p:nvPr/>
          </p:nvSpPr>
          <p:spPr>
            <a:xfrm>
              <a:off x="0" y="2117272"/>
              <a:ext cx="9618133" cy="564252"/>
            </a:xfrm>
            <a:prstGeom prst="roundRect">
              <a:avLst>
                <a:gd name="adj" fmla="val 10000"/>
              </a:avLst>
            </a:prstGeom>
            <a:solidFill>
              <a:srgbClr val="3FB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31;p119">
              <a:extLst>
                <a:ext uri="{FF2B5EF4-FFF2-40B4-BE49-F238E27FC236}">
                  <a16:creationId xmlns:a16="http://schemas.microsoft.com/office/drawing/2014/main" id="{09078913-C7B5-1C28-00B9-C9E55D11B32D}"/>
                </a:ext>
              </a:extLst>
            </p:cNvPr>
            <p:cNvSpPr/>
            <p:nvPr/>
          </p:nvSpPr>
          <p:spPr>
            <a:xfrm>
              <a:off x="170686" y="2244229"/>
              <a:ext cx="310339" cy="310339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32;p119">
              <a:extLst>
                <a:ext uri="{FF2B5EF4-FFF2-40B4-BE49-F238E27FC236}">
                  <a16:creationId xmlns:a16="http://schemas.microsoft.com/office/drawing/2014/main" id="{E86802FC-070F-C271-8DD7-44306EC500A0}"/>
                </a:ext>
              </a:extLst>
            </p:cNvPr>
            <p:cNvSpPr/>
            <p:nvPr/>
          </p:nvSpPr>
          <p:spPr>
            <a:xfrm>
              <a:off x="651712" y="2117272"/>
              <a:ext cx="4328159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33;p119">
              <a:extLst>
                <a:ext uri="{FF2B5EF4-FFF2-40B4-BE49-F238E27FC236}">
                  <a16:creationId xmlns:a16="http://schemas.microsoft.com/office/drawing/2014/main" id="{A2A85938-1D12-BE2A-DD54-7703923E397A}"/>
                </a:ext>
              </a:extLst>
            </p:cNvPr>
            <p:cNvSpPr txBox="1"/>
            <p:nvPr/>
          </p:nvSpPr>
          <p:spPr>
            <a:xfrm>
              <a:off x="651712" y="2117272"/>
              <a:ext cx="4328159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700" tIns="59700" rIns="59700" bIns="59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Locating Values with MATCH</a:t>
              </a:r>
              <a:endParaRPr/>
            </a:p>
          </p:txBody>
        </p:sp>
        <p:sp>
          <p:nvSpPr>
            <p:cNvPr id="29" name="Google Shape;2034;p119">
              <a:extLst>
                <a:ext uri="{FF2B5EF4-FFF2-40B4-BE49-F238E27FC236}">
                  <a16:creationId xmlns:a16="http://schemas.microsoft.com/office/drawing/2014/main" id="{D76396BC-315E-C642-71C8-5FE784D663C0}"/>
                </a:ext>
              </a:extLst>
            </p:cNvPr>
            <p:cNvSpPr/>
            <p:nvPr/>
          </p:nvSpPr>
          <p:spPr>
            <a:xfrm>
              <a:off x="4979871" y="2117272"/>
              <a:ext cx="4638261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35;p119">
              <a:extLst>
                <a:ext uri="{FF2B5EF4-FFF2-40B4-BE49-F238E27FC236}">
                  <a16:creationId xmlns:a16="http://schemas.microsoft.com/office/drawing/2014/main" id="{C18D049E-00FA-AF0A-9E9F-F159134B5DA8}"/>
                </a:ext>
              </a:extLst>
            </p:cNvPr>
            <p:cNvSpPr txBox="1"/>
            <p:nvPr/>
          </p:nvSpPr>
          <p:spPr>
            <a:xfrm>
              <a:off x="4979871" y="2117272"/>
              <a:ext cx="4638261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700" tIns="59700" rIns="59700" bIns="59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US" sz="14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Acquire skills to locate precise values in datasets</a:t>
              </a:r>
              <a:endParaRPr/>
            </a:p>
          </p:txBody>
        </p:sp>
        <p:sp>
          <p:nvSpPr>
            <p:cNvPr id="31" name="Google Shape;2036;p119">
              <a:extLst>
                <a:ext uri="{FF2B5EF4-FFF2-40B4-BE49-F238E27FC236}">
                  <a16:creationId xmlns:a16="http://schemas.microsoft.com/office/drawing/2014/main" id="{E5A2256B-42F6-2467-AA6A-90E4AE773444}"/>
                </a:ext>
              </a:extLst>
            </p:cNvPr>
            <p:cNvSpPr/>
            <p:nvPr/>
          </p:nvSpPr>
          <p:spPr>
            <a:xfrm>
              <a:off x="0" y="2822588"/>
              <a:ext cx="9618133" cy="564252"/>
            </a:xfrm>
            <a:prstGeom prst="roundRect">
              <a:avLst>
                <a:gd name="adj" fmla="val 10000"/>
              </a:avLst>
            </a:prstGeom>
            <a:solidFill>
              <a:srgbClr val="95D1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37;p119">
              <a:extLst>
                <a:ext uri="{FF2B5EF4-FFF2-40B4-BE49-F238E27FC236}">
                  <a16:creationId xmlns:a16="http://schemas.microsoft.com/office/drawing/2014/main" id="{02676598-5A41-97EC-B74F-ECD1F4E0A54E}"/>
                </a:ext>
              </a:extLst>
            </p:cNvPr>
            <p:cNvSpPr/>
            <p:nvPr/>
          </p:nvSpPr>
          <p:spPr>
            <a:xfrm>
              <a:off x="170686" y="2949545"/>
              <a:ext cx="310339" cy="310339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38;p119">
              <a:extLst>
                <a:ext uri="{FF2B5EF4-FFF2-40B4-BE49-F238E27FC236}">
                  <a16:creationId xmlns:a16="http://schemas.microsoft.com/office/drawing/2014/main" id="{E8960353-4130-98EC-D3B8-E81194A5A71F}"/>
                </a:ext>
              </a:extLst>
            </p:cNvPr>
            <p:cNvSpPr/>
            <p:nvPr/>
          </p:nvSpPr>
          <p:spPr>
            <a:xfrm>
              <a:off x="651712" y="2822588"/>
              <a:ext cx="4328159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39;p119">
              <a:extLst>
                <a:ext uri="{FF2B5EF4-FFF2-40B4-BE49-F238E27FC236}">
                  <a16:creationId xmlns:a16="http://schemas.microsoft.com/office/drawing/2014/main" id="{D38DB08C-B614-061E-4421-3ADB353D8190}"/>
                </a:ext>
              </a:extLst>
            </p:cNvPr>
            <p:cNvSpPr txBox="1"/>
            <p:nvPr/>
          </p:nvSpPr>
          <p:spPr>
            <a:xfrm>
              <a:off x="651712" y="2822588"/>
              <a:ext cx="4328159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700" tIns="59700" rIns="59700" bIns="59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Real-world Financial Scenarios</a:t>
              </a:r>
              <a:endParaRPr dirty="0"/>
            </a:p>
          </p:txBody>
        </p:sp>
        <p:sp>
          <p:nvSpPr>
            <p:cNvPr id="37" name="Google Shape;2040;p119">
              <a:extLst>
                <a:ext uri="{FF2B5EF4-FFF2-40B4-BE49-F238E27FC236}">
                  <a16:creationId xmlns:a16="http://schemas.microsoft.com/office/drawing/2014/main" id="{CC8E90C7-F32E-DEE8-821F-8B27B0278E71}"/>
                </a:ext>
              </a:extLst>
            </p:cNvPr>
            <p:cNvSpPr/>
            <p:nvPr/>
          </p:nvSpPr>
          <p:spPr>
            <a:xfrm>
              <a:off x="4979871" y="2822588"/>
              <a:ext cx="4638261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41;p119">
              <a:extLst>
                <a:ext uri="{FF2B5EF4-FFF2-40B4-BE49-F238E27FC236}">
                  <a16:creationId xmlns:a16="http://schemas.microsoft.com/office/drawing/2014/main" id="{078C0C87-F183-D679-B4EF-9A23E6583B8C}"/>
                </a:ext>
              </a:extLst>
            </p:cNvPr>
            <p:cNvSpPr txBox="1"/>
            <p:nvPr/>
          </p:nvSpPr>
          <p:spPr>
            <a:xfrm>
              <a:off x="4979871" y="2822588"/>
              <a:ext cx="4638261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700" tIns="59700" rIns="59700" bIns="59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US" sz="14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Enhance analytical capabilities by applying lookup functions</a:t>
              </a:r>
              <a:endParaRPr/>
            </a:p>
          </p:txBody>
        </p:sp>
        <p:sp>
          <p:nvSpPr>
            <p:cNvPr id="39" name="Google Shape;2042;p119">
              <a:extLst>
                <a:ext uri="{FF2B5EF4-FFF2-40B4-BE49-F238E27FC236}">
                  <a16:creationId xmlns:a16="http://schemas.microsoft.com/office/drawing/2014/main" id="{0F1FE70E-A79D-F2BE-F11F-5ECEB2686E22}"/>
                </a:ext>
              </a:extLst>
            </p:cNvPr>
            <p:cNvSpPr/>
            <p:nvPr/>
          </p:nvSpPr>
          <p:spPr>
            <a:xfrm>
              <a:off x="0" y="3527904"/>
              <a:ext cx="9618133" cy="564252"/>
            </a:xfrm>
            <a:prstGeom prst="roundRect">
              <a:avLst>
                <a:gd name="adj" fmla="val 10000"/>
              </a:avLst>
            </a:prstGeom>
            <a:solidFill>
              <a:srgbClr val="2B8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3;p119">
              <a:extLst>
                <a:ext uri="{FF2B5EF4-FFF2-40B4-BE49-F238E27FC236}">
                  <a16:creationId xmlns:a16="http://schemas.microsoft.com/office/drawing/2014/main" id="{F0748ABC-C7B1-FD1E-F18B-52F23E5C2D25}"/>
                </a:ext>
              </a:extLst>
            </p:cNvPr>
            <p:cNvSpPr/>
            <p:nvPr/>
          </p:nvSpPr>
          <p:spPr>
            <a:xfrm>
              <a:off x="170686" y="3654861"/>
              <a:ext cx="310339" cy="310339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4;p119">
              <a:extLst>
                <a:ext uri="{FF2B5EF4-FFF2-40B4-BE49-F238E27FC236}">
                  <a16:creationId xmlns:a16="http://schemas.microsoft.com/office/drawing/2014/main" id="{D4C2EBFE-5887-3BA2-DD6E-1240F099045E}"/>
                </a:ext>
              </a:extLst>
            </p:cNvPr>
            <p:cNvSpPr/>
            <p:nvPr/>
          </p:nvSpPr>
          <p:spPr>
            <a:xfrm>
              <a:off x="651712" y="3527904"/>
              <a:ext cx="4328159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45;p119">
              <a:extLst>
                <a:ext uri="{FF2B5EF4-FFF2-40B4-BE49-F238E27FC236}">
                  <a16:creationId xmlns:a16="http://schemas.microsoft.com/office/drawing/2014/main" id="{B83AEE44-E560-68B0-86CD-674243BF1E81}"/>
                </a:ext>
              </a:extLst>
            </p:cNvPr>
            <p:cNvSpPr txBox="1"/>
            <p:nvPr/>
          </p:nvSpPr>
          <p:spPr>
            <a:xfrm>
              <a:off x="651712" y="3527904"/>
              <a:ext cx="4328159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700" tIns="59700" rIns="59700" bIns="59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Critical Evaluation of Lookup Functions</a:t>
              </a:r>
              <a:endParaRPr/>
            </a:p>
          </p:txBody>
        </p:sp>
        <p:sp>
          <p:nvSpPr>
            <p:cNvPr id="43" name="Google Shape;2046;p119">
              <a:extLst>
                <a:ext uri="{FF2B5EF4-FFF2-40B4-BE49-F238E27FC236}">
                  <a16:creationId xmlns:a16="http://schemas.microsoft.com/office/drawing/2014/main" id="{311F7695-A938-96AD-CBE7-C93BC0CA9BF9}"/>
                </a:ext>
              </a:extLst>
            </p:cNvPr>
            <p:cNvSpPr/>
            <p:nvPr/>
          </p:nvSpPr>
          <p:spPr>
            <a:xfrm>
              <a:off x="4979871" y="3527904"/>
              <a:ext cx="4638261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47;p119">
              <a:extLst>
                <a:ext uri="{FF2B5EF4-FFF2-40B4-BE49-F238E27FC236}">
                  <a16:creationId xmlns:a16="http://schemas.microsoft.com/office/drawing/2014/main" id="{C76A1374-A510-B5EF-F841-76F848BA7492}"/>
                </a:ext>
              </a:extLst>
            </p:cNvPr>
            <p:cNvSpPr txBox="1"/>
            <p:nvPr/>
          </p:nvSpPr>
          <p:spPr>
            <a:xfrm>
              <a:off x="4979871" y="3527904"/>
              <a:ext cx="4638261" cy="564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9700" tIns="59700" rIns="59700" bIns="59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US" sz="14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Choose the right function for financial analysis tasks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39810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120771"/>
            <a:ext cx="9299051" cy="23291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4800" kern="1200" spc="285" dirty="0">
                <a:solidFill>
                  <a:schemeClr val="tx1"/>
                </a:solidFill>
                <a:latin typeface="+mj-lt"/>
                <a:cs typeface="Calibri"/>
              </a:rPr>
              <a:t>Excel's Importance in Accounting, Finance, and Data Analysis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482383-78D8-98AE-31C6-B21505633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48" y="2773974"/>
            <a:ext cx="8213246" cy="639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2400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Introduction to Lookup Functions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2054;p120">
            <a:extLst>
              <a:ext uri="{FF2B5EF4-FFF2-40B4-BE49-F238E27FC236}">
                <a16:creationId xmlns:a16="http://schemas.microsoft.com/office/drawing/2014/main" id="{115688EC-553C-4C44-2BA6-847CB5A1710E}"/>
              </a:ext>
            </a:extLst>
          </p:cNvPr>
          <p:cNvGrpSpPr/>
          <p:nvPr/>
        </p:nvGrpSpPr>
        <p:grpSpPr>
          <a:xfrm>
            <a:off x="825676" y="2174959"/>
            <a:ext cx="9618133" cy="3936601"/>
            <a:chOff x="0" y="78440"/>
            <a:chExt cx="9618133" cy="3936601"/>
          </a:xfrm>
        </p:grpSpPr>
        <p:sp>
          <p:nvSpPr>
            <p:cNvPr id="7" name="Google Shape;2055;p120">
              <a:extLst>
                <a:ext uri="{FF2B5EF4-FFF2-40B4-BE49-F238E27FC236}">
                  <a16:creationId xmlns:a16="http://schemas.microsoft.com/office/drawing/2014/main" id="{BB806B12-3C47-9ACA-BBEE-4D3E449BB7FE}"/>
                </a:ext>
              </a:extLst>
            </p:cNvPr>
            <p:cNvSpPr/>
            <p:nvPr/>
          </p:nvSpPr>
          <p:spPr>
            <a:xfrm>
              <a:off x="0" y="373641"/>
              <a:ext cx="9618133" cy="11655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2B94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56;p120">
              <a:extLst>
                <a:ext uri="{FF2B5EF4-FFF2-40B4-BE49-F238E27FC236}">
                  <a16:creationId xmlns:a16="http://schemas.microsoft.com/office/drawing/2014/main" id="{943CF0C6-D070-77E3-5504-F07AC8C94DC5}"/>
                </a:ext>
              </a:extLst>
            </p:cNvPr>
            <p:cNvSpPr txBox="1"/>
            <p:nvPr/>
          </p:nvSpPr>
          <p:spPr>
            <a:xfrm>
              <a:off x="0" y="373641"/>
              <a:ext cx="9618133" cy="11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416550" rIns="746450" bIns="14222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Lookup functions are crucial for efficient data retrieval.</a:t>
              </a:r>
              <a:endParaRPr dirty="0"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They enhance the precision of financial analyses.</a:t>
              </a:r>
              <a:endParaRPr dirty="0"/>
            </a:p>
          </p:txBody>
        </p:sp>
        <p:sp>
          <p:nvSpPr>
            <p:cNvPr id="9" name="Google Shape;2057;p120">
              <a:extLst>
                <a:ext uri="{FF2B5EF4-FFF2-40B4-BE49-F238E27FC236}">
                  <a16:creationId xmlns:a16="http://schemas.microsoft.com/office/drawing/2014/main" id="{8578524A-E188-7AFF-AB2B-664EE586A4D7}"/>
                </a:ext>
              </a:extLst>
            </p:cNvPr>
            <p:cNvSpPr/>
            <p:nvPr/>
          </p:nvSpPr>
          <p:spPr>
            <a:xfrm>
              <a:off x="480906" y="78440"/>
              <a:ext cx="6732693" cy="590400"/>
            </a:xfrm>
            <a:prstGeom prst="roundRect">
              <a:avLst>
                <a:gd name="adj" fmla="val 16667"/>
              </a:avLst>
            </a:prstGeom>
            <a:solidFill>
              <a:srgbClr val="2B9468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58;p120">
              <a:extLst>
                <a:ext uri="{FF2B5EF4-FFF2-40B4-BE49-F238E27FC236}">
                  <a16:creationId xmlns:a16="http://schemas.microsoft.com/office/drawing/2014/main" id="{C3974C11-4724-8D2B-F0B3-7DA675F5C9F4}"/>
                </a:ext>
              </a:extLst>
            </p:cNvPr>
            <p:cNvSpPr txBox="1"/>
            <p:nvPr/>
          </p:nvSpPr>
          <p:spPr>
            <a:xfrm>
              <a:off x="509727" y="107261"/>
              <a:ext cx="6675051" cy="532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rebuchet MS"/>
                <a:buNone/>
              </a:pPr>
              <a:r>
                <a:rPr lang="en-US" sz="2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Essential Tools for Financial Analysis</a:t>
              </a:r>
              <a:endParaRPr/>
            </a:p>
          </p:txBody>
        </p:sp>
        <p:sp>
          <p:nvSpPr>
            <p:cNvPr id="11" name="Google Shape;2059;p120">
              <a:extLst>
                <a:ext uri="{FF2B5EF4-FFF2-40B4-BE49-F238E27FC236}">
                  <a16:creationId xmlns:a16="http://schemas.microsoft.com/office/drawing/2014/main" id="{436C755C-A360-8D5E-2747-A058CE86A33D}"/>
                </a:ext>
              </a:extLst>
            </p:cNvPr>
            <p:cNvSpPr/>
            <p:nvPr/>
          </p:nvSpPr>
          <p:spPr>
            <a:xfrm>
              <a:off x="0" y="1942341"/>
              <a:ext cx="9618133" cy="83475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2B94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60;p120">
              <a:extLst>
                <a:ext uri="{FF2B5EF4-FFF2-40B4-BE49-F238E27FC236}">
                  <a16:creationId xmlns:a16="http://schemas.microsoft.com/office/drawing/2014/main" id="{E1014264-BB3C-1D44-34DF-6C3D1EB89F08}"/>
                </a:ext>
              </a:extLst>
            </p:cNvPr>
            <p:cNvSpPr txBox="1"/>
            <p:nvPr/>
          </p:nvSpPr>
          <p:spPr>
            <a:xfrm>
              <a:off x="0" y="1942341"/>
              <a:ext cx="9618133" cy="834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416550" rIns="746450" bIns="14222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Allows quick pinpointing of specific data within large datasets.</a:t>
              </a:r>
              <a:endParaRPr/>
            </a:p>
          </p:txBody>
        </p:sp>
        <p:sp>
          <p:nvSpPr>
            <p:cNvPr id="13" name="Google Shape;2061;p120">
              <a:extLst>
                <a:ext uri="{FF2B5EF4-FFF2-40B4-BE49-F238E27FC236}">
                  <a16:creationId xmlns:a16="http://schemas.microsoft.com/office/drawing/2014/main" id="{65C85F59-2A5C-1D81-D9E2-D9950BE67ED0}"/>
                </a:ext>
              </a:extLst>
            </p:cNvPr>
            <p:cNvSpPr/>
            <p:nvPr/>
          </p:nvSpPr>
          <p:spPr>
            <a:xfrm>
              <a:off x="480906" y="1647141"/>
              <a:ext cx="6732693" cy="590400"/>
            </a:xfrm>
            <a:prstGeom prst="roundRect">
              <a:avLst>
                <a:gd name="adj" fmla="val 16667"/>
              </a:avLst>
            </a:prstGeom>
            <a:solidFill>
              <a:srgbClr val="2B9468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62;p120">
              <a:extLst>
                <a:ext uri="{FF2B5EF4-FFF2-40B4-BE49-F238E27FC236}">
                  <a16:creationId xmlns:a16="http://schemas.microsoft.com/office/drawing/2014/main" id="{FB1BC9A4-B6AD-6AC3-A840-5C6D1472F480}"/>
                </a:ext>
              </a:extLst>
            </p:cNvPr>
            <p:cNvSpPr txBox="1"/>
            <p:nvPr/>
          </p:nvSpPr>
          <p:spPr>
            <a:xfrm>
              <a:off x="509727" y="1675962"/>
              <a:ext cx="6675051" cy="532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rebuchet MS"/>
                <a:buNone/>
              </a:pPr>
              <a:r>
                <a:rPr lang="en-US" sz="2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Swift and Accurate Data Access</a:t>
              </a:r>
              <a:endParaRPr/>
            </a:p>
          </p:txBody>
        </p:sp>
        <p:sp>
          <p:nvSpPr>
            <p:cNvPr id="15" name="Google Shape;2063;p120">
              <a:extLst>
                <a:ext uri="{FF2B5EF4-FFF2-40B4-BE49-F238E27FC236}">
                  <a16:creationId xmlns:a16="http://schemas.microsoft.com/office/drawing/2014/main" id="{3AB30F03-0E53-8113-2DA9-C6DD955A6314}"/>
                </a:ext>
              </a:extLst>
            </p:cNvPr>
            <p:cNvSpPr/>
            <p:nvPr/>
          </p:nvSpPr>
          <p:spPr>
            <a:xfrm>
              <a:off x="0" y="3180291"/>
              <a:ext cx="9618133" cy="83475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2B94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64;p120">
              <a:extLst>
                <a:ext uri="{FF2B5EF4-FFF2-40B4-BE49-F238E27FC236}">
                  <a16:creationId xmlns:a16="http://schemas.microsoft.com/office/drawing/2014/main" id="{E18D152E-8502-ABF9-4B67-B4DC16A7E3FD}"/>
                </a:ext>
              </a:extLst>
            </p:cNvPr>
            <p:cNvSpPr txBox="1"/>
            <p:nvPr/>
          </p:nvSpPr>
          <p:spPr>
            <a:xfrm>
              <a:off x="0" y="3180291"/>
              <a:ext cx="9618133" cy="834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416550" rIns="746450" bIns="14222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Provides skills to navigate and extract relevant financial data.</a:t>
              </a:r>
              <a:endParaRPr/>
            </a:p>
          </p:txBody>
        </p:sp>
        <p:sp>
          <p:nvSpPr>
            <p:cNvPr id="17" name="Google Shape;2065;p120">
              <a:extLst>
                <a:ext uri="{FF2B5EF4-FFF2-40B4-BE49-F238E27FC236}">
                  <a16:creationId xmlns:a16="http://schemas.microsoft.com/office/drawing/2014/main" id="{DAA4771F-6FD3-6232-0AF2-BF0F4EB1F368}"/>
                </a:ext>
              </a:extLst>
            </p:cNvPr>
            <p:cNvSpPr/>
            <p:nvPr/>
          </p:nvSpPr>
          <p:spPr>
            <a:xfrm>
              <a:off x="480906" y="2885091"/>
              <a:ext cx="6732693" cy="590400"/>
            </a:xfrm>
            <a:prstGeom prst="roundRect">
              <a:avLst>
                <a:gd name="adj" fmla="val 16667"/>
              </a:avLst>
            </a:prstGeom>
            <a:solidFill>
              <a:srgbClr val="2B9468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66;p120">
              <a:extLst>
                <a:ext uri="{FF2B5EF4-FFF2-40B4-BE49-F238E27FC236}">
                  <a16:creationId xmlns:a16="http://schemas.microsoft.com/office/drawing/2014/main" id="{6AD5F012-2522-F9B1-AD88-0A5E7AA2F9D6}"/>
                </a:ext>
              </a:extLst>
            </p:cNvPr>
            <p:cNvSpPr txBox="1"/>
            <p:nvPr/>
          </p:nvSpPr>
          <p:spPr>
            <a:xfrm>
              <a:off x="509727" y="2913912"/>
              <a:ext cx="6675051" cy="532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rebuchet MS"/>
                <a:buNone/>
              </a:pPr>
              <a:r>
                <a:rPr lang="en-US" sz="2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Comprehensive Module Coverage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8687389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Historical Perspective and Relevance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2073;p121">
            <a:extLst>
              <a:ext uri="{FF2B5EF4-FFF2-40B4-BE49-F238E27FC236}">
                <a16:creationId xmlns:a16="http://schemas.microsoft.com/office/drawing/2014/main" id="{ED7D5E30-8A19-5A16-ED7C-83BF218B1B6D}"/>
              </a:ext>
            </a:extLst>
          </p:cNvPr>
          <p:cNvGrpSpPr/>
          <p:nvPr/>
        </p:nvGrpSpPr>
        <p:grpSpPr>
          <a:xfrm>
            <a:off x="424291" y="2404683"/>
            <a:ext cx="9618133" cy="4092482"/>
            <a:chOff x="0" y="499"/>
            <a:chExt cx="9618133" cy="4092482"/>
          </a:xfrm>
        </p:grpSpPr>
        <p:sp>
          <p:nvSpPr>
            <p:cNvPr id="7" name="Google Shape;2074;p121">
              <a:extLst>
                <a:ext uri="{FF2B5EF4-FFF2-40B4-BE49-F238E27FC236}">
                  <a16:creationId xmlns:a16="http://schemas.microsoft.com/office/drawing/2014/main" id="{23F47D7D-2026-E4CD-4E3A-76015B0D96C0}"/>
                </a:ext>
              </a:extLst>
            </p:cNvPr>
            <p:cNvSpPr/>
            <p:nvPr/>
          </p:nvSpPr>
          <p:spPr>
            <a:xfrm>
              <a:off x="0" y="499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2B8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75;p121">
              <a:extLst>
                <a:ext uri="{FF2B5EF4-FFF2-40B4-BE49-F238E27FC236}">
                  <a16:creationId xmlns:a16="http://schemas.microsoft.com/office/drawing/2014/main" id="{D6326D0B-AB11-DDAF-0453-23BABD634E23}"/>
                </a:ext>
              </a:extLst>
            </p:cNvPr>
            <p:cNvSpPr/>
            <p:nvPr/>
          </p:nvSpPr>
          <p:spPr>
            <a:xfrm>
              <a:off x="353707" y="263587"/>
              <a:ext cx="643104" cy="64310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76;p121">
              <a:extLst>
                <a:ext uri="{FF2B5EF4-FFF2-40B4-BE49-F238E27FC236}">
                  <a16:creationId xmlns:a16="http://schemas.microsoft.com/office/drawing/2014/main" id="{004D3917-9119-896E-76DC-4858154FBF86}"/>
                </a:ext>
              </a:extLst>
            </p:cNvPr>
            <p:cNvSpPr/>
            <p:nvPr/>
          </p:nvSpPr>
          <p:spPr>
            <a:xfrm>
              <a:off x="1350519" y="499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77;p121">
              <a:extLst>
                <a:ext uri="{FF2B5EF4-FFF2-40B4-BE49-F238E27FC236}">
                  <a16:creationId xmlns:a16="http://schemas.microsoft.com/office/drawing/2014/main" id="{EFEF8FF0-AACE-C162-FA2A-DD9D688747C9}"/>
                </a:ext>
              </a:extLst>
            </p:cNvPr>
            <p:cNvSpPr txBox="1"/>
            <p:nvPr/>
          </p:nvSpPr>
          <p:spPr>
            <a:xfrm>
              <a:off x="1350519" y="499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Evolution of Computational Tools</a:t>
              </a:r>
              <a:endParaRPr/>
            </a:p>
          </p:txBody>
        </p:sp>
        <p:sp>
          <p:nvSpPr>
            <p:cNvPr id="11" name="Google Shape;2078;p121">
              <a:extLst>
                <a:ext uri="{FF2B5EF4-FFF2-40B4-BE49-F238E27FC236}">
                  <a16:creationId xmlns:a16="http://schemas.microsoft.com/office/drawing/2014/main" id="{E4BE0646-6331-410C-91DA-218384B61FC7}"/>
                </a:ext>
              </a:extLst>
            </p:cNvPr>
            <p:cNvSpPr/>
            <p:nvPr/>
          </p:nvSpPr>
          <p:spPr>
            <a:xfrm>
              <a:off x="5678679" y="499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79;p121">
              <a:extLst>
                <a:ext uri="{FF2B5EF4-FFF2-40B4-BE49-F238E27FC236}">
                  <a16:creationId xmlns:a16="http://schemas.microsoft.com/office/drawing/2014/main" id="{E2E147AB-04B1-1970-22D5-9B5D8E24E515}"/>
                </a:ext>
              </a:extLst>
            </p:cNvPr>
            <p:cNvSpPr txBox="1"/>
            <p:nvPr/>
          </p:nvSpPr>
          <p:spPr>
            <a:xfrm>
              <a:off x="5678679" y="499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Shift from manual calculations to spreadsheet software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Introduction of functions like VLOOKUP, HLOOKUP, INDEX, and MATCH</a:t>
              </a:r>
              <a:endParaRPr/>
            </a:p>
          </p:txBody>
        </p:sp>
        <p:sp>
          <p:nvSpPr>
            <p:cNvPr id="13" name="Google Shape;2080;p121">
              <a:extLst>
                <a:ext uri="{FF2B5EF4-FFF2-40B4-BE49-F238E27FC236}">
                  <a16:creationId xmlns:a16="http://schemas.microsoft.com/office/drawing/2014/main" id="{C9C28C93-8F9B-16D9-2804-4BBA716C28E8}"/>
                </a:ext>
              </a:extLst>
            </p:cNvPr>
            <p:cNvSpPr/>
            <p:nvPr/>
          </p:nvSpPr>
          <p:spPr>
            <a:xfrm>
              <a:off x="0" y="1462100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41C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81;p121">
              <a:extLst>
                <a:ext uri="{FF2B5EF4-FFF2-40B4-BE49-F238E27FC236}">
                  <a16:creationId xmlns:a16="http://schemas.microsoft.com/office/drawing/2014/main" id="{BC288E6F-7A1F-D8CD-4CA8-962FE4DF5CBC}"/>
                </a:ext>
              </a:extLst>
            </p:cNvPr>
            <p:cNvSpPr/>
            <p:nvPr/>
          </p:nvSpPr>
          <p:spPr>
            <a:xfrm>
              <a:off x="353707" y="1725188"/>
              <a:ext cx="643104" cy="64310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82;p121">
              <a:extLst>
                <a:ext uri="{FF2B5EF4-FFF2-40B4-BE49-F238E27FC236}">
                  <a16:creationId xmlns:a16="http://schemas.microsoft.com/office/drawing/2014/main" id="{4E565DC8-B18C-D980-4B69-EFED33D797C9}"/>
                </a:ext>
              </a:extLst>
            </p:cNvPr>
            <p:cNvSpPr/>
            <p:nvPr/>
          </p:nvSpPr>
          <p:spPr>
            <a:xfrm>
              <a:off x="1350519" y="1462100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83;p121">
              <a:extLst>
                <a:ext uri="{FF2B5EF4-FFF2-40B4-BE49-F238E27FC236}">
                  <a16:creationId xmlns:a16="http://schemas.microsoft.com/office/drawing/2014/main" id="{00419A3D-723D-60A1-8BE0-C3F0EF4EBE72}"/>
                </a:ext>
              </a:extLst>
            </p:cNvPr>
            <p:cNvSpPr txBox="1"/>
            <p:nvPr/>
          </p:nvSpPr>
          <p:spPr>
            <a:xfrm>
              <a:off x="1350519" y="1462100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Impact on Financial Analysis</a:t>
              </a:r>
              <a:endParaRPr/>
            </a:p>
          </p:txBody>
        </p:sp>
        <p:sp>
          <p:nvSpPr>
            <p:cNvPr id="17" name="Google Shape;2084;p121">
              <a:extLst>
                <a:ext uri="{FF2B5EF4-FFF2-40B4-BE49-F238E27FC236}">
                  <a16:creationId xmlns:a16="http://schemas.microsoft.com/office/drawing/2014/main" id="{0ECEB774-FAD3-D9BB-1B5C-E24EE7E38C7C}"/>
                </a:ext>
              </a:extLst>
            </p:cNvPr>
            <p:cNvSpPr/>
            <p:nvPr/>
          </p:nvSpPr>
          <p:spPr>
            <a:xfrm>
              <a:off x="5678679" y="1462100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85;p121">
              <a:extLst>
                <a:ext uri="{FF2B5EF4-FFF2-40B4-BE49-F238E27FC236}">
                  <a16:creationId xmlns:a16="http://schemas.microsoft.com/office/drawing/2014/main" id="{6C4B7FFA-B33E-6551-B68D-4F6C56EBE02F}"/>
                </a:ext>
              </a:extLst>
            </p:cNvPr>
            <p:cNvSpPr txBox="1"/>
            <p:nvPr/>
          </p:nvSpPr>
          <p:spPr>
            <a:xfrm>
              <a:off x="5678679" y="1462100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Streamlined analysis process with improved accuracy and speed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Essential for managing vast datasets in modern finance</a:t>
              </a:r>
              <a:endParaRPr/>
            </a:p>
          </p:txBody>
        </p:sp>
        <p:sp>
          <p:nvSpPr>
            <p:cNvPr id="19" name="Google Shape;2086;p121">
              <a:extLst>
                <a:ext uri="{FF2B5EF4-FFF2-40B4-BE49-F238E27FC236}">
                  <a16:creationId xmlns:a16="http://schemas.microsoft.com/office/drawing/2014/main" id="{1C98AAD6-604E-1476-0CC5-1AC9DCE664AB}"/>
                </a:ext>
              </a:extLst>
            </p:cNvPr>
            <p:cNvSpPr/>
            <p:nvPr/>
          </p:nvSpPr>
          <p:spPr>
            <a:xfrm>
              <a:off x="0" y="2923701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2B9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87;p121">
              <a:extLst>
                <a:ext uri="{FF2B5EF4-FFF2-40B4-BE49-F238E27FC236}">
                  <a16:creationId xmlns:a16="http://schemas.microsoft.com/office/drawing/2014/main" id="{6CBF8CC3-7AD3-16BA-E337-3977D7714260}"/>
                </a:ext>
              </a:extLst>
            </p:cNvPr>
            <p:cNvSpPr/>
            <p:nvPr/>
          </p:nvSpPr>
          <p:spPr>
            <a:xfrm>
              <a:off x="353707" y="3186789"/>
              <a:ext cx="643104" cy="64310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88;p121">
              <a:extLst>
                <a:ext uri="{FF2B5EF4-FFF2-40B4-BE49-F238E27FC236}">
                  <a16:creationId xmlns:a16="http://schemas.microsoft.com/office/drawing/2014/main" id="{59FF9565-B312-879A-969F-7CE9643D0090}"/>
                </a:ext>
              </a:extLst>
            </p:cNvPr>
            <p:cNvSpPr/>
            <p:nvPr/>
          </p:nvSpPr>
          <p:spPr>
            <a:xfrm>
              <a:off x="1350519" y="2923701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89;p121">
              <a:extLst>
                <a:ext uri="{FF2B5EF4-FFF2-40B4-BE49-F238E27FC236}">
                  <a16:creationId xmlns:a16="http://schemas.microsoft.com/office/drawing/2014/main" id="{FD3E2526-5CF1-DBCF-3737-FBFADF33C659}"/>
                </a:ext>
              </a:extLst>
            </p:cNvPr>
            <p:cNvSpPr txBox="1"/>
            <p:nvPr/>
          </p:nvSpPr>
          <p:spPr>
            <a:xfrm>
              <a:off x="1350519" y="2923701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Essential Skills for Professionals</a:t>
              </a:r>
              <a:endParaRPr/>
            </a:p>
          </p:txBody>
        </p:sp>
        <p:sp>
          <p:nvSpPr>
            <p:cNvPr id="23" name="Google Shape;2090;p121">
              <a:extLst>
                <a:ext uri="{FF2B5EF4-FFF2-40B4-BE49-F238E27FC236}">
                  <a16:creationId xmlns:a16="http://schemas.microsoft.com/office/drawing/2014/main" id="{60556F4D-DDC8-66BC-E2DD-87C4B31D5780}"/>
                </a:ext>
              </a:extLst>
            </p:cNvPr>
            <p:cNvSpPr/>
            <p:nvPr/>
          </p:nvSpPr>
          <p:spPr>
            <a:xfrm>
              <a:off x="5678679" y="2923701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91;p121">
              <a:extLst>
                <a:ext uri="{FF2B5EF4-FFF2-40B4-BE49-F238E27FC236}">
                  <a16:creationId xmlns:a16="http://schemas.microsoft.com/office/drawing/2014/main" id="{A53ACD98-9E91-6A65-286B-E5D240BCC1D9}"/>
                </a:ext>
              </a:extLst>
            </p:cNvPr>
            <p:cNvSpPr txBox="1"/>
            <p:nvPr/>
          </p:nvSpPr>
          <p:spPr>
            <a:xfrm>
              <a:off x="5678679" y="2923701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Ability to extract specific data quickly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Lookup functions as the backbone of efficient analysis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1170158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Topics at-a-Glance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2098;p122">
            <a:extLst>
              <a:ext uri="{FF2B5EF4-FFF2-40B4-BE49-F238E27FC236}">
                <a16:creationId xmlns:a16="http://schemas.microsoft.com/office/drawing/2014/main" id="{D794939D-4EA4-5281-D5AB-22A93A243694}"/>
              </a:ext>
            </a:extLst>
          </p:cNvPr>
          <p:cNvGrpSpPr/>
          <p:nvPr/>
        </p:nvGrpSpPr>
        <p:grpSpPr>
          <a:xfrm>
            <a:off x="545061" y="2730624"/>
            <a:ext cx="9618133" cy="3875040"/>
            <a:chOff x="0" y="109221"/>
            <a:chExt cx="9618133" cy="3875040"/>
          </a:xfrm>
        </p:grpSpPr>
        <p:sp>
          <p:nvSpPr>
            <p:cNvPr id="7" name="Google Shape;2099;p122">
              <a:extLst>
                <a:ext uri="{FF2B5EF4-FFF2-40B4-BE49-F238E27FC236}">
                  <a16:creationId xmlns:a16="http://schemas.microsoft.com/office/drawing/2014/main" id="{53BEF8A8-A111-CD59-99EF-BE2FA60B7F05}"/>
                </a:ext>
              </a:extLst>
            </p:cNvPr>
            <p:cNvSpPr/>
            <p:nvPr/>
          </p:nvSpPr>
          <p:spPr>
            <a:xfrm>
              <a:off x="0" y="345381"/>
              <a:ext cx="9618133" cy="667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2B8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00;p122">
              <a:extLst>
                <a:ext uri="{FF2B5EF4-FFF2-40B4-BE49-F238E27FC236}">
                  <a16:creationId xmlns:a16="http://schemas.microsoft.com/office/drawing/2014/main" id="{D488D71B-3388-3AD7-7B41-4D39803A7872}"/>
                </a:ext>
              </a:extLst>
            </p:cNvPr>
            <p:cNvSpPr txBox="1"/>
            <p:nvPr/>
          </p:nvSpPr>
          <p:spPr>
            <a:xfrm>
              <a:off x="0" y="345381"/>
              <a:ext cx="9618133" cy="66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333225" rIns="746450" bIns="113775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Excels in searching for data in columns</a:t>
              </a:r>
              <a:endPara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" name="Google Shape;2101;p122">
              <a:extLst>
                <a:ext uri="{FF2B5EF4-FFF2-40B4-BE49-F238E27FC236}">
                  <a16:creationId xmlns:a16="http://schemas.microsoft.com/office/drawing/2014/main" id="{A69F7411-4EBC-2CA1-6313-3FEFC52ADEAC}"/>
                </a:ext>
              </a:extLst>
            </p:cNvPr>
            <p:cNvSpPr/>
            <p:nvPr/>
          </p:nvSpPr>
          <p:spPr>
            <a:xfrm>
              <a:off x="480906" y="109221"/>
              <a:ext cx="6732693" cy="472320"/>
            </a:xfrm>
            <a:prstGeom prst="roundRect">
              <a:avLst>
                <a:gd name="adj" fmla="val 16667"/>
              </a:avLst>
            </a:prstGeom>
            <a:solidFill>
              <a:srgbClr val="2B82C3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02;p122">
              <a:extLst>
                <a:ext uri="{FF2B5EF4-FFF2-40B4-BE49-F238E27FC236}">
                  <a16:creationId xmlns:a16="http://schemas.microsoft.com/office/drawing/2014/main" id="{729CDF3F-4B58-5BC1-F088-AC5A4760AFBC}"/>
                </a:ext>
              </a:extLst>
            </p:cNvPr>
            <p:cNvSpPr txBox="1"/>
            <p:nvPr/>
          </p:nvSpPr>
          <p:spPr>
            <a:xfrm>
              <a:off x="503963" y="132278"/>
              <a:ext cx="6686579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Trebuchet MS"/>
                <a:buNone/>
              </a:pPr>
              <a:r>
                <a:rPr lang="en-US" sz="16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VLOOKUP: Vertical Data Retrieval</a:t>
              </a:r>
              <a:endPara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" name="Google Shape;2103;p122">
              <a:extLst>
                <a:ext uri="{FF2B5EF4-FFF2-40B4-BE49-F238E27FC236}">
                  <a16:creationId xmlns:a16="http://schemas.microsoft.com/office/drawing/2014/main" id="{E11CE139-8DC1-82AC-0925-076A466F5626}"/>
                </a:ext>
              </a:extLst>
            </p:cNvPr>
            <p:cNvSpPr/>
            <p:nvPr/>
          </p:nvSpPr>
          <p:spPr>
            <a:xfrm>
              <a:off x="0" y="1335741"/>
              <a:ext cx="9618133" cy="667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2FAE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04;p122">
              <a:extLst>
                <a:ext uri="{FF2B5EF4-FFF2-40B4-BE49-F238E27FC236}">
                  <a16:creationId xmlns:a16="http://schemas.microsoft.com/office/drawing/2014/main" id="{725549F7-7BCB-8FE4-AEE8-4E83192AE84B}"/>
                </a:ext>
              </a:extLst>
            </p:cNvPr>
            <p:cNvSpPr txBox="1"/>
            <p:nvPr/>
          </p:nvSpPr>
          <p:spPr>
            <a:xfrm>
              <a:off x="0" y="1335741"/>
              <a:ext cx="9618133" cy="66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333225" rIns="746450" bIns="113775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Specializes in finding data across rows</a:t>
              </a:r>
              <a:endPara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" name="Google Shape;2105;p122">
              <a:extLst>
                <a:ext uri="{FF2B5EF4-FFF2-40B4-BE49-F238E27FC236}">
                  <a16:creationId xmlns:a16="http://schemas.microsoft.com/office/drawing/2014/main" id="{25E50539-5D50-513E-A254-0599F403906E}"/>
                </a:ext>
              </a:extLst>
            </p:cNvPr>
            <p:cNvSpPr/>
            <p:nvPr/>
          </p:nvSpPr>
          <p:spPr>
            <a:xfrm>
              <a:off x="480906" y="1099581"/>
              <a:ext cx="6732693" cy="472320"/>
            </a:xfrm>
            <a:prstGeom prst="roundRect">
              <a:avLst>
                <a:gd name="adj" fmla="val 16667"/>
              </a:avLst>
            </a:prstGeom>
            <a:solidFill>
              <a:srgbClr val="2FAECA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06;p122">
              <a:extLst>
                <a:ext uri="{FF2B5EF4-FFF2-40B4-BE49-F238E27FC236}">
                  <a16:creationId xmlns:a16="http://schemas.microsoft.com/office/drawing/2014/main" id="{4ED8D12C-714D-074E-52F8-C2E3304E3C70}"/>
                </a:ext>
              </a:extLst>
            </p:cNvPr>
            <p:cNvSpPr txBox="1"/>
            <p:nvPr/>
          </p:nvSpPr>
          <p:spPr>
            <a:xfrm>
              <a:off x="503963" y="1122638"/>
              <a:ext cx="6686579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Trebuchet MS"/>
                <a:buNone/>
              </a:pPr>
              <a:r>
                <a:rPr lang="en-US" sz="1600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HLOOKUP: Horizontal Data Search</a:t>
              </a:r>
              <a:endParaRPr sz="16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5" name="Google Shape;2107;p122">
              <a:extLst>
                <a:ext uri="{FF2B5EF4-FFF2-40B4-BE49-F238E27FC236}">
                  <a16:creationId xmlns:a16="http://schemas.microsoft.com/office/drawing/2014/main" id="{9C81760E-9BCA-197D-40A8-74AEE7254EAE}"/>
                </a:ext>
              </a:extLst>
            </p:cNvPr>
            <p:cNvSpPr/>
            <p:nvPr/>
          </p:nvSpPr>
          <p:spPr>
            <a:xfrm>
              <a:off x="0" y="2326100"/>
              <a:ext cx="9618133" cy="667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35CF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08;p122">
              <a:extLst>
                <a:ext uri="{FF2B5EF4-FFF2-40B4-BE49-F238E27FC236}">
                  <a16:creationId xmlns:a16="http://schemas.microsoft.com/office/drawing/2014/main" id="{15EF5BA3-0CE9-0B6A-6A8C-4073F3782F72}"/>
                </a:ext>
              </a:extLst>
            </p:cNvPr>
            <p:cNvSpPr txBox="1"/>
            <p:nvPr/>
          </p:nvSpPr>
          <p:spPr>
            <a:xfrm>
              <a:off x="0" y="2326100"/>
              <a:ext cx="9618133" cy="66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333225" rIns="746450" bIns="113775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Retrieves values based on specific criteria</a:t>
              </a:r>
              <a:endPara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7" name="Google Shape;2109;p122">
              <a:extLst>
                <a:ext uri="{FF2B5EF4-FFF2-40B4-BE49-F238E27FC236}">
                  <a16:creationId xmlns:a16="http://schemas.microsoft.com/office/drawing/2014/main" id="{191D10C3-2AD9-80A0-BB29-E142D0497D6B}"/>
                </a:ext>
              </a:extLst>
            </p:cNvPr>
            <p:cNvSpPr/>
            <p:nvPr/>
          </p:nvSpPr>
          <p:spPr>
            <a:xfrm>
              <a:off x="480906" y="2089941"/>
              <a:ext cx="6732693" cy="472320"/>
            </a:xfrm>
            <a:prstGeom prst="roundRect">
              <a:avLst>
                <a:gd name="adj" fmla="val 16667"/>
              </a:avLst>
            </a:prstGeom>
            <a:solidFill>
              <a:srgbClr val="35CFC3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10;p122">
              <a:extLst>
                <a:ext uri="{FF2B5EF4-FFF2-40B4-BE49-F238E27FC236}">
                  <a16:creationId xmlns:a16="http://schemas.microsoft.com/office/drawing/2014/main" id="{45809F93-767C-3193-444C-AB666DFAD70B}"/>
                </a:ext>
              </a:extLst>
            </p:cNvPr>
            <p:cNvSpPr txBox="1"/>
            <p:nvPr/>
          </p:nvSpPr>
          <p:spPr>
            <a:xfrm>
              <a:off x="503963" y="2112998"/>
              <a:ext cx="6686579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Trebuchet MS"/>
                <a:buNone/>
              </a:pPr>
              <a:r>
                <a:rPr lang="en-US" sz="16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INDEX: Flexible Value Fetching</a:t>
              </a:r>
              <a:endPara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9" name="Google Shape;2111;p122">
              <a:extLst>
                <a:ext uri="{FF2B5EF4-FFF2-40B4-BE49-F238E27FC236}">
                  <a16:creationId xmlns:a16="http://schemas.microsoft.com/office/drawing/2014/main" id="{2FA85AEC-224D-6D69-FAD3-19C634B3C067}"/>
                </a:ext>
              </a:extLst>
            </p:cNvPr>
            <p:cNvSpPr/>
            <p:nvPr/>
          </p:nvSpPr>
          <p:spPr>
            <a:xfrm>
              <a:off x="0" y="3316461"/>
              <a:ext cx="9618133" cy="667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3ED1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12;p122">
              <a:extLst>
                <a:ext uri="{FF2B5EF4-FFF2-40B4-BE49-F238E27FC236}">
                  <a16:creationId xmlns:a16="http://schemas.microsoft.com/office/drawing/2014/main" id="{DDAB2B20-45D5-199C-A4DC-DF15C8BB5B88}"/>
                </a:ext>
              </a:extLst>
            </p:cNvPr>
            <p:cNvSpPr txBox="1"/>
            <p:nvPr/>
          </p:nvSpPr>
          <p:spPr>
            <a:xfrm>
              <a:off x="0" y="3316461"/>
              <a:ext cx="9618133" cy="66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333225" rIns="746450" bIns="113775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Char char="•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Identifies exact values within a dataset</a:t>
              </a:r>
              <a:endPara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" name="Google Shape;2113;p122">
              <a:extLst>
                <a:ext uri="{FF2B5EF4-FFF2-40B4-BE49-F238E27FC236}">
                  <a16:creationId xmlns:a16="http://schemas.microsoft.com/office/drawing/2014/main" id="{82D4B9F9-ADEC-B10D-F76F-06EB40C8EA63}"/>
                </a:ext>
              </a:extLst>
            </p:cNvPr>
            <p:cNvSpPr/>
            <p:nvPr/>
          </p:nvSpPr>
          <p:spPr>
            <a:xfrm>
              <a:off x="480906" y="3080301"/>
              <a:ext cx="6732693" cy="472320"/>
            </a:xfrm>
            <a:prstGeom prst="roundRect">
              <a:avLst>
                <a:gd name="adj" fmla="val 16667"/>
              </a:avLst>
            </a:prstGeom>
            <a:solidFill>
              <a:srgbClr val="3ED1A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14;p122">
              <a:extLst>
                <a:ext uri="{FF2B5EF4-FFF2-40B4-BE49-F238E27FC236}">
                  <a16:creationId xmlns:a16="http://schemas.microsoft.com/office/drawing/2014/main" id="{6A6506AC-C331-47E2-BEE3-92EE59990E0A}"/>
                </a:ext>
              </a:extLst>
            </p:cNvPr>
            <p:cNvSpPr txBox="1"/>
            <p:nvPr/>
          </p:nvSpPr>
          <p:spPr>
            <a:xfrm>
              <a:off x="503963" y="3103358"/>
              <a:ext cx="6686579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Trebuchet MS"/>
                <a:buNone/>
              </a:pPr>
              <a:r>
                <a:rPr lang="en-US" sz="16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MATCH: Precise Value Location</a:t>
              </a:r>
              <a:endPara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563278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Utility for Chartered Accountants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2121;p123">
            <a:extLst>
              <a:ext uri="{FF2B5EF4-FFF2-40B4-BE49-F238E27FC236}">
                <a16:creationId xmlns:a16="http://schemas.microsoft.com/office/drawing/2014/main" id="{FE60A700-0449-7A57-AE40-488F8BFF51EA}"/>
              </a:ext>
            </a:extLst>
          </p:cNvPr>
          <p:cNvGrpSpPr/>
          <p:nvPr/>
        </p:nvGrpSpPr>
        <p:grpSpPr>
          <a:xfrm>
            <a:off x="759348" y="2807696"/>
            <a:ext cx="9616630" cy="3651884"/>
            <a:chOff x="751" y="220798"/>
            <a:chExt cx="9616630" cy="3651884"/>
          </a:xfrm>
        </p:grpSpPr>
        <p:sp>
          <p:nvSpPr>
            <p:cNvPr id="7" name="Google Shape;2122;p123">
              <a:extLst>
                <a:ext uri="{FF2B5EF4-FFF2-40B4-BE49-F238E27FC236}">
                  <a16:creationId xmlns:a16="http://schemas.microsoft.com/office/drawing/2014/main" id="{4C27494D-2267-5FFC-DBAD-FF2857E71BED}"/>
                </a:ext>
              </a:extLst>
            </p:cNvPr>
            <p:cNvSpPr/>
            <p:nvPr/>
          </p:nvSpPr>
          <p:spPr>
            <a:xfrm>
              <a:off x="751" y="220798"/>
              <a:ext cx="3043237" cy="3651884"/>
            </a:xfrm>
            <a:prstGeom prst="rect">
              <a:avLst/>
            </a:prstGeom>
            <a:solidFill>
              <a:srgbClr val="2B82C3"/>
            </a:solidFill>
            <a:ln w="19050" cap="rnd" cmpd="sng">
              <a:solidFill>
                <a:srgbClr val="2B8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23;p123">
              <a:extLst>
                <a:ext uri="{FF2B5EF4-FFF2-40B4-BE49-F238E27FC236}">
                  <a16:creationId xmlns:a16="http://schemas.microsoft.com/office/drawing/2014/main" id="{3BEA2B2E-B153-E144-B2B0-15F3CD7BE53F}"/>
                </a:ext>
              </a:extLst>
            </p:cNvPr>
            <p:cNvSpPr txBox="1"/>
            <p:nvPr/>
          </p:nvSpPr>
          <p:spPr>
            <a:xfrm>
              <a:off x="751" y="1681552"/>
              <a:ext cx="3043237" cy="2191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0600" tIns="0" rIns="300600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Essential Skills for Chartered Accountants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rebuchet MS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Lookup functions enable precise analysis of financial data.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rebuchet MS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They play a critical role in reducing errors in data management.</a:t>
              </a:r>
              <a:endParaRPr/>
            </a:p>
          </p:txBody>
        </p:sp>
        <p:sp>
          <p:nvSpPr>
            <p:cNvPr id="9" name="Google Shape;2124;p123">
              <a:extLst>
                <a:ext uri="{FF2B5EF4-FFF2-40B4-BE49-F238E27FC236}">
                  <a16:creationId xmlns:a16="http://schemas.microsoft.com/office/drawing/2014/main" id="{ADF83B30-9088-7C78-1222-DCC75C6CD808}"/>
                </a:ext>
              </a:extLst>
            </p:cNvPr>
            <p:cNvSpPr/>
            <p:nvPr/>
          </p:nvSpPr>
          <p:spPr>
            <a:xfrm>
              <a:off x="751" y="220798"/>
              <a:ext cx="3043237" cy="14607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25;p123">
              <a:extLst>
                <a:ext uri="{FF2B5EF4-FFF2-40B4-BE49-F238E27FC236}">
                  <a16:creationId xmlns:a16="http://schemas.microsoft.com/office/drawing/2014/main" id="{FB2154E2-1B7E-01ED-4ABD-107E711B243A}"/>
                </a:ext>
              </a:extLst>
            </p:cNvPr>
            <p:cNvSpPr txBox="1"/>
            <p:nvPr/>
          </p:nvSpPr>
          <p:spPr>
            <a:xfrm>
              <a:off x="751" y="220798"/>
              <a:ext cx="3043237" cy="14607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0600" tIns="165100" rIns="300600" bIns="165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Trebuchet MS"/>
                <a:buNone/>
              </a:pPr>
              <a:r>
                <a:rPr lang="en-US" sz="66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01</a:t>
              </a:r>
              <a:endParaRPr/>
            </a:p>
          </p:txBody>
        </p:sp>
        <p:sp>
          <p:nvSpPr>
            <p:cNvPr id="11" name="Google Shape;2126;p123">
              <a:extLst>
                <a:ext uri="{FF2B5EF4-FFF2-40B4-BE49-F238E27FC236}">
                  <a16:creationId xmlns:a16="http://schemas.microsoft.com/office/drawing/2014/main" id="{4BDCFE24-D680-2034-DFC2-C7B138674CBE}"/>
                </a:ext>
              </a:extLst>
            </p:cNvPr>
            <p:cNvSpPr/>
            <p:nvPr/>
          </p:nvSpPr>
          <p:spPr>
            <a:xfrm>
              <a:off x="3287447" y="220798"/>
              <a:ext cx="3043237" cy="3651884"/>
            </a:xfrm>
            <a:prstGeom prst="rect">
              <a:avLst/>
            </a:prstGeom>
            <a:solidFill>
              <a:srgbClr val="41CEA1"/>
            </a:solidFill>
            <a:ln w="19050" cap="rnd" cmpd="sng">
              <a:solidFill>
                <a:srgbClr val="41CE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27;p123">
              <a:extLst>
                <a:ext uri="{FF2B5EF4-FFF2-40B4-BE49-F238E27FC236}">
                  <a16:creationId xmlns:a16="http://schemas.microsoft.com/office/drawing/2014/main" id="{B0CB455D-4FDD-3A0D-8B60-5A1374BAC969}"/>
                </a:ext>
              </a:extLst>
            </p:cNvPr>
            <p:cNvSpPr txBox="1"/>
            <p:nvPr/>
          </p:nvSpPr>
          <p:spPr>
            <a:xfrm>
              <a:off x="3287447" y="1681552"/>
              <a:ext cx="3043237" cy="2191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0600" tIns="0" rIns="300600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Benefits of Mastery in Lookup Functions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rebuchet MS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Allows for efficient dissection of large financial datasets.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rebuchet MS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Indispensable for extracting vital financial figures.</a:t>
              </a:r>
              <a:endParaRPr/>
            </a:p>
          </p:txBody>
        </p:sp>
        <p:sp>
          <p:nvSpPr>
            <p:cNvPr id="13" name="Google Shape;2128;p123">
              <a:extLst>
                <a:ext uri="{FF2B5EF4-FFF2-40B4-BE49-F238E27FC236}">
                  <a16:creationId xmlns:a16="http://schemas.microsoft.com/office/drawing/2014/main" id="{E059A684-E1C1-05C4-7CBA-8DDEF102C0AE}"/>
                </a:ext>
              </a:extLst>
            </p:cNvPr>
            <p:cNvSpPr/>
            <p:nvPr/>
          </p:nvSpPr>
          <p:spPr>
            <a:xfrm>
              <a:off x="3287447" y="220798"/>
              <a:ext cx="3043237" cy="14607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29;p123">
              <a:extLst>
                <a:ext uri="{FF2B5EF4-FFF2-40B4-BE49-F238E27FC236}">
                  <a16:creationId xmlns:a16="http://schemas.microsoft.com/office/drawing/2014/main" id="{AA294B99-048D-EF2C-D4C8-237FDA419E87}"/>
                </a:ext>
              </a:extLst>
            </p:cNvPr>
            <p:cNvSpPr txBox="1"/>
            <p:nvPr/>
          </p:nvSpPr>
          <p:spPr>
            <a:xfrm>
              <a:off x="3287447" y="220798"/>
              <a:ext cx="3043237" cy="14607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0600" tIns="165100" rIns="300600" bIns="165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Trebuchet MS"/>
                <a:buNone/>
              </a:pPr>
              <a:r>
                <a:rPr lang="en-US" sz="66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02</a:t>
              </a:r>
              <a:endParaRPr/>
            </a:p>
          </p:txBody>
        </p:sp>
        <p:sp>
          <p:nvSpPr>
            <p:cNvPr id="15" name="Google Shape;2130;p123">
              <a:extLst>
                <a:ext uri="{FF2B5EF4-FFF2-40B4-BE49-F238E27FC236}">
                  <a16:creationId xmlns:a16="http://schemas.microsoft.com/office/drawing/2014/main" id="{939C6DAB-10EB-A9D8-7342-E56036817786}"/>
                </a:ext>
              </a:extLst>
            </p:cNvPr>
            <p:cNvSpPr/>
            <p:nvPr/>
          </p:nvSpPr>
          <p:spPr>
            <a:xfrm>
              <a:off x="6574144" y="220798"/>
              <a:ext cx="3043237" cy="3651884"/>
            </a:xfrm>
            <a:prstGeom prst="rect">
              <a:avLst/>
            </a:prstGeom>
            <a:solidFill>
              <a:srgbClr val="2B9468"/>
            </a:solidFill>
            <a:ln w="19050" cap="rnd" cmpd="sng">
              <a:solidFill>
                <a:srgbClr val="2B94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31;p123">
              <a:extLst>
                <a:ext uri="{FF2B5EF4-FFF2-40B4-BE49-F238E27FC236}">
                  <a16:creationId xmlns:a16="http://schemas.microsoft.com/office/drawing/2014/main" id="{44A18DBD-E1FD-3F22-8AE4-10C9F8EDC8A0}"/>
                </a:ext>
              </a:extLst>
            </p:cNvPr>
            <p:cNvSpPr txBox="1"/>
            <p:nvPr/>
          </p:nvSpPr>
          <p:spPr>
            <a:xfrm>
              <a:off x="6574144" y="1681552"/>
              <a:ext cx="3043237" cy="2191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0600" tIns="0" rIns="300600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Impact on Financial Analysis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rebuchet MS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Facilitates in-depth financial analyses.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rebuchet MS"/>
                <a:buChar char="•"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Enhances accuracy and reliability in financial reporting.</a:t>
              </a:r>
              <a:endParaRPr/>
            </a:p>
          </p:txBody>
        </p:sp>
        <p:sp>
          <p:nvSpPr>
            <p:cNvPr id="17" name="Google Shape;2132;p123">
              <a:extLst>
                <a:ext uri="{FF2B5EF4-FFF2-40B4-BE49-F238E27FC236}">
                  <a16:creationId xmlns:a16="http://schemas.microsoft.com/office/drawing/2014/main" id="{22A8CAC8-FF5C-A44F-3F60-C84AADDADB7C}"/>
                </a:ext>
              </a:extLst>
            </p:cNvPr>
            <p:cNvSpPr/>
            <p:nvPr/>
          </p:nvSpPr>
          <p:spPr>
            <a:xfrm>
              <a:off x="6574144" y="220798"/>
              <a:ext cx="3043237" cy="14607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33;p123">
              <a:extLst>
                <a:ext uri="{FF2B5EF4-FFF2-40B4-BE49-F238E27FC236}">
                  <a16:creationId xmlns:a16="http://schemas.microsoft.com/office/drawing/2014/main" id="{0BB8A286-7DF2-36D3-2D9D-ECFD76580D5F}"/>
                </a:ext>
              </a:extLst>
            </p:cNvPr>
            <p:cNvSpPr txBox="1"/>
            <p:nvPr/>
          </p:nvSpPr>
          <p:spPr>
            <a:xfrm>
              <a:off x="6574144" y="220798"/>
              <a:ext cx="3043237" cy="14607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0600" tIns="165100" rIns="300600" bIns="165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Trebuchet MS"/>
                <a:buNone/>
              </a:pPr>
              <a:r>
                <a:rPr lang="en-US" sz="66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03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9347366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VLOOKUP (Vertical Lookup): Explanation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aphicFrame>
        <p:nvGraphicFramePr>
          <p:cNvPr id="2" name="Google Shape;2141;p124">
            <a:extLst>
              <a:ext uri="{FF2B5EF4-FFF2-40B4-BE49-F238E27FC236}">
                <a16:creationId xmlns:a16="http://schemas.microsoft.com/office/drawing/2014/main" id="{F7E3D1CB-BFDA-DDFC-602A-C44C853E7A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0942331"/>
              </p:ext>
            </p:extLst>
          </p:nvPr>
        </p:nvGraphicFramePr>
        <p:xfrm>
          <a:off x="759348" y="3329796"/>
          <a:ext cx="6055520" cy="34678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74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8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867">
                <a:tc grid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Lookup Function Parameter Details</a:t>
                      </a:r>
                      <a:endParaRPr dirty="0"/>
                    </a:p>
                  </a:txBody>
                  <a:tcPr marL="82475" marR="82475" marT="41250" marB="412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20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Parameter</a:t>
                      </a:r>
                      <a:endParaRPr/>
                    </a:p>
                  </a:txBody>
                  <a:tcPr marL="82475" marR="82475" marT="41250" marB="412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Description</a:t>
                      </a:r>
                      <a:endParaRPr dirty="0"/>
                    </a:p>
                  </a:txBody>
                  <a:tcPr marL="82475" marR="82475" marT="41250" marB="412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Optional</a:t>
                      </a:r>
                      <a:endParaRPr/>
                    </a:p>
                  </a:txBody>
                  <a:tcPr marL="82475" marR="82475" marT="41250" marB="412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62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lookup_value</a:t>
                      </a:r>
                      <a:endParaRPr/>
                    </a:p>
                  </a:txBody>
                  <a:tcPr marL="82475" marR="82475" marT="41250" marB="412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Value to find in first column</a:t>
                      </a:r>
                      <a:endParaRPr dirty="0"/>
                    </a:p>
                  </a:txBody>
                  <a:tcPr marL="82475" marR="82475" marT="41250" marB="412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No</a:t>
                      </a:r>
                      <a:endParaRPr/>
                    </a:p>
                  </a:txBody>
                  <a:tcPr marL="82475" marR="82475" marT="41250" marB="412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62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table_array</a:t>
                      </a:r>
                      <a:endParaRPr/>
                    </a:p>
                  </a:txBody>
                  <a:tcPr marL="82475" marR="82475" marT="41250" marB="412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Range with data to search</a:t>
                      </a:r>
                      <a:endParaRPr dirty="0"/>
                    </a:p>
                  </a:txBody>
                  <a:tcPr marL="82475" marR="82475" marT="41250" marB="412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No</a:t>
                      </a:r>
                      <a:endParaRPr dirty="0"/>
                    </a:p>
                  </a:txBody>
                  <a:tcPr marL="82475" marR="82475" marT="41250" marB="412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124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col_index_num</a:t>
                      </a:r>
                      <a:endParaRPr/>
                    </a:p>
                  </a:txBody>
                  <a:tcPr marL="82475" marR="82475" marT="41250" marB="412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Column number for return value</a:t>
                      </a:r>
                      <a:endParaRPr/>
                    </a:p>
                  </a:txBody>
                  <a:tcPr marL="82475" marR="82475" marT="41250" marB="412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No</a:t>
                      </a:r>
                      <a:endParaRPr/>
                    </a:p>
                  </a:txBody>
                  <a:tcPr marL="82475" marR="82475" marT="41250" marB="4125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124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range_lookup</a:t>
                      </a:r>
                      <a:endParaRPr/>
                    </a:p>
                  </a:txBody>
                  <a:tcPr marL="82475" marR="82475" marT="41250" marB="412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TRUE for approximate, FALSE for exact match</a:t>
                      </a:r>
                      <a:endParaRPr/>
                    </a:p>
                  </a:txBody>
                  <a:tcPr marL="82475" marR="82475" marT="41250" marB="412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Yes</a:t>
                      </a:r>
                      <a:endParaRPr dirty="0"/>
                    </a:p>
                  </a:txBody>
                  <a:tcPr marL="82475" marR="82475" marT="41250" marB="412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E2F4850-6208-C5D6-9E1A-65F61A4ACEB6}"/>
              </a:ext>
            </a:extLst>
          </p:cNvPr>
          <p:cNvSpPr txBox="1"/>
          <p:nvPr/>
        </p:nvSpPr>
        <p:spPr>
          <a:xfrm>
            <a:off x="7660480" y="2868926"/>
            <a:ext cx="6055520" cy="5037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200"/>
              <a:buChar char="►"/>
            </a:pPr>
            <a:r>
              <a:rPr lang="en-GB" sz="3200" dirty="0"/>
              <a:t>Lookup Function Parameters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00"/>
              <a:buChar char="►"/>
            </a:pPr>
            <a:r>
              <a:rPr lang="en-GB" sz="3200" dirty="0" err="1"/>
              <a:t>lookup_value</a:t>
            </a:r>
            <a:r>
              <a:rPr lang="en-GB" sz="3200" dirty="0"/>
              <a:t>: Value to find in the table's leftmost column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00"/>
              <a:buChar char="►"/>
            </a:pPr>
            <a:r>
              <a:rPr lang="en-GB" sz="3200" dirty="0" err="1"/>
              <a:t>table_array</a:t>
            </a:r>
            <a:r>
              <a:rPr lang="en-GB" sz="3200" dirty="0"/>
              <a:t>: Cell range with data to search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00"/>
              <a:buChar char="►"/>
            </a:pPr>
            <a:r>
              <a:rPr lang="en-GB" sz="3200" dirty="0" err="1"/>
              <a:t>col_index_num</a:t>
            </a:r>
            <a:r>
              <a:rPr lang="en-GB" sz="3200" dirty="0"/>
              <a:t>: Column number to return value from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00"/>
              <a:buChar char="►"/>
            </a:pPr>
            <a:r>
              <a:rPr lang="en-GB" sz="3200" dirty="0" err="1"/>
              <a:t>range_lookup</a:t>
            </a:r>
            <a:r>
              <a:rPr lang="en-GB" sz="3200" dirty="0"/>
              <a:t>: Specifies exact or approximate match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8907778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VLOOKUP (Vertical Lookup): Example - Product Prices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5831233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Understanding VLOOKUP Function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Locate price with product code 'A123'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Formula: =VLOOKUP('A123', A2:B6, 2, FALSE)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Components of VLOOKUP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 err="1"/>
              <a:t>lookup_value</a:t>
            </a:r>
            <a:r>
              <a:rPr lang="en-GB" sz="2800" dirty="0"/>
              <a:t>: 'A123'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 err="1"/>
              <a:t>table_array</a:t>
            </a:r>
            <a:r>
              <a:rPr lang="en-GB" sz="2800" dirty="0"/>
              <a:t>: A2:B6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 err="1"/>
              <a:t>col_index_num</a:t>
            </a:r>
            <a:r>
              <a:rPr lang="en-GB" sz="2800" dirty="0"/>
              <a:t>: 2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 err="1"/>
              <a:t>range_lookup</a:t>
            </a:r>
            <a:r>
              <a:rPr lang="en-GB" sz="2800" dirty="0"/>
              <a:t>: FALSE for exact match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Result Interpretation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Returns price for specified product code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9814F7-F4E6-8D85-A404-ABF7D883B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694" y="2709115"/>
            <a:ext cx="5507580" cy="486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1651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21832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VLOOKUP (Vertical Lookup): Example - Retrieving Product Prices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583123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Excel VLOOKUP Function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Retrieve prices from a table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Column A: Product names, Column B: Prices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Example: Find Price of 'Product A'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Use formula: =VLOOKUP("Product A", A1:B100, 2, FALSE)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Searches in range A1:B100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Returns value from 2nd column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DA30E-1DDE-1838-BE3A-6ECE2313F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207" y="3001992"/>
            <a:ext cx="5981955" cy="381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2923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HLOOKUP (Horizontal Lookup): Explanation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2164;p127">
            <a:extLst>
              <a:ext uri="{FF2B5EF4-FFF2-40B4-BE49-F238E27FC236}">
                <a16:creationId xmlns:a16="http://schemas.microsoft.com/office/drawing/2014/main" id="{3AEF7E46-3D9D-63B6-3EA3-55EF2AEFD43F}"/>
              </a:ext>
            </a:extLst>
          </p:cNvPr>
          <p:cNvGrpSpPr/>
          <p:nvPr/>
        </p:nvGrpSpPr>
        <p:grpSpPr>
          <a:xfrm>
            <a:off x="545061" y="2596999"/>
            <a:ext cx="9618132" cy="4089704"/>
            <a:chOff x="0" y="1888"/>
            <a:chExt cx="9618132" cy="4089704"/>
          </a:xfrm>
        </p:grpSpPr>
        <p:sp>
          <p:nvSpPr>
            <p:cNvPr id="7" name="Google Shape;2165;p127">
              <a:extLst>
                <a:ext uri="{FF2B5EF4-FFF2-40B4-BE49-F238E27FC236}">
                  <a16:creationId xmlns:a16="http://schemas.microsoft.com/office/drawing/2014/main" id="{0273757A-01B8-410B-783A-6625EE754784}"/>
                </a:ext>
              </a:extLst>
            </p:cNvPr>
            <p:cNvSpPr/>
            <p:nvPr/>
          </p:nvSpPr>
          <p:spPr>
            <a:xfrm>
              <a:off x="1923626" y="1888"/>
              <a:ext cx="7694506" cy="978398"/>
            </a:xfrm>
            <a:prstGeom prst="rect">
              <a:avLst/>
            </a:prstGeom>
            <a:solidFill>
              <a:srgbClr val="CADBD3">
                <a:alpha val="89803"/>
              </a:srgbClr>
            </a:solidFill>
            <a:ln w="19050" cap="rnd" cmpd="sng">
              <a:solidFill>
                <a:srgbClr val="CADBD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66;p127">
              <a:extLst>
                <a:ext uri="{FF2B5EF4-FFF2-40B4-BE49-F238E27FC236}">
                  <a16:creationId xmlns:a16="http://schemas.microsoft.com/office/drawing/2014/main" id="{A01DDDFB-2576-37B7-F481-E1AF0E675B6F}"/>
                </a:ext>
              </a:extLst>
            </p:cNvPr>
            <p:cNvSpPr txBox="1"/>
            <p:nvPr/>
          </p:nvSpPr>
          <p:spPr>
            <a:xfrm>
              <a:off x="1923626" y="1888"/>
              <a:ext cx="7694506" cy="9783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275" tIns="248500" rIns="149275" bIns="2485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The value to search for in the table's top row</a:t>
              </a:r>
              <a:endParaRPr/>
            </a:p>
          </p:txBody>
        </p:sp>
        <p:sp>
          <p:nvSpPr>
            <p:cNvPr id="9" name="Google Shape;2167;p127">
              <a:extLst>
                <a:ext uri="{FF2B5EF4-FFF2-40B4-BE49-F238E27FC236}">
                  <a16:creationId xmlns:a16="http://schemas.microsoft.com/office/drawing/2014/main" id="{4978FB1F-45D4-0ED7-4459-5E78045721FB}"/>
                </a:ext>
              </a:extLst>
            </p:cNvPr>
            <p:cNvSpPr/>
            <p:nvPr/>
          </p:nvSpPr>
          <p:spPr>
            <a:xfrm>
              <a:off x="0" y="1888"/>
              <a:ext cx="1923626" cy="978398"/>
            </a:xfrm>
            <a:prstGeom prst="rect">
              <a:avLst/>
            </a:prstGeom>
            <a:solidFill>
              <a:srgbClr val="2B9468"/>
            </a:solidFill>
            <a:ln w="19050" cap="rnd" cmpd="sng">
              <a:solidFill>
                <a:srgbClr val="2B94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68;p127">
              <a:extLst>
                <a:ext uri="{FF2B5EF4-FFF2-40B4-BE49-F238E27FC236}">
                  <a16:creationId xmlns:a16="http://schemas.microsoft.com/office/drawing/2014/main" id="{9D4DEAEF-148B-F118-E157-6A092B4A43B3}"/>
                </a:ext>
              </a:extLst>
            </p:cNvPr>
            <p:cNvSpPr txBox="1"/>
            <p:nvPr/>
          </p:nvSpPr>
          <p:spPr>
            <a:xfrm>
              <a:off x="0" y="1888"/>
              <a:ext cx="1923626" cy="9783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775" tIns="96625" rIns="101775" bIns="96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rebuchet MS"/>
                <a:buNone/>
              </a:pPr>
              <a:r>
                <a:rPr lang="en-US" sz="21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Lookup Value Definition</a:t>
              </a:r>
              <a:endParaRPr/>
            </a:p>
          </p:txBody>
        </p:sp>
        <p:sp>
          <p:nvSpPr>
            <p:cNvPr id="11" name="Google Shape;2169;p127">
              <a:extLst>
                <a:ext uri="{FF2B5EF4-FFF2-40B4-BE49-F238E27FC236}">
                  <a16:creationId xmlns:a16="http://schemas.microsoft.com/office/drawing/2014/main" id="{79895946-D8D6-BE54-875A-2F95ED60F49B}"/>
                </a:ext>
              </a:extLst>
            </p:cNvPr>
            <p:cNvSpPr/>
            <p:nvPr/>
          </p:nvSpPr>
          <p:spPr>
            <a:xfrm>
              <a:off x="1923626" y="1038990"/>
              <a:ext cx="7694506" cy="978398"/>
            </a:xfrm>
            <a:prstGeom prst="rect">
              <a:avLst/>
            </a:prstGeom>
            <a:solidFill>
              <a:srgbClr val="CADBD3">
                <a:alpha val="89803"/>
              </a:srgbClr>
            </a:solidFill>
            <a:ln w="19050" cap="rnd" cmpd="sng">
              <a:solidFill>
                <a:srgbClr val="CADBD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70;p127">
              <a:extLst>
                <a:ext uri="{FF2B5EF4-FFF2-40B4-BE49-F238E27FC236}">
                  <a16:creationId xmlns:a16="http://schemas.microsoft.com/office/drawing/2014/main" id="{34103C90-3B41-2A5F-1D53-F7EDA5D335D9}"/>
                </a:ext>
              </a:extLst>
            </p:cNvPr>
            <p:cNvSpPr txBox="1"/>
            <p:nvPr/>
          </p:nvSpPr>
          <p:spPr>
            <a:xfrm>
              <a:off x="1923626" y="1038990"/>
              <a:ext cx="7694506" cy="9783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275" tIns="248500" rIns="149275" bIns="2485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 cell range containing searchable data with the lookup value in the top row</a:t>
              </a:r>
              <a:endParaRPr/>
            </a:p>
          </p:txBody>
        </p:sp>
        <p:sp>
          <p:nvSpPr>
            <p:cNvPr id="13" name="Google Shape;2171;p127">
              <a:extLst>
                <a:ext uri="{FF2B5EF4-FFF2-40B4-BE49-F238E27FC236}">
                  <a16:creationId xmlns:a16="http://schemas.microsoft.com/office/drawing/2014/main" id="{92CEC1ED-0E93-945F-B1A7-4F260E568489}"/>
                </a:ext>
              </a:extLst>
            </p:cNvPr>
            <p:cNvSpPr/>
            <p:nvPr/>
          </p:nvSpPr>
          <p:spPr>
            <a:xfrm>
              <a:off x="0" y="1038990"/>
              <a:ext cx="1923626" cy="978398"/>
            </a:xfrm>
            <a:prstGeom prst="rect">
              <a:avLst/>
            </a:prstGeom>
            <a:solidFill>
              <a:srgbClr val="2B9468"/>
            </a:solidFill>
            <a:ln w="19050" cap="rnd" cmpd="sng">
              <a:solidFill>
                <a:srgbClr val="2B94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72;p127">
              <a:extLst>
                <a:ext uri="{FF2B5EF4-FFF2-40B4-BE49-F238E27FC236}">
                  <a16:creationId xmlns:a16="http://schemas.microsoft.com/office/drawing/2014/main" id="{A2F4CF94-0956-7072-CAE5-8EFB4ADA1006}"/>
                </a:ext>
              </a:extLst>
            </p:cNvPr>
            <p:cNvSpPr txBox="1"/>
            <p:nvPr/>
          </p:nvSpPr>
          <p:spPr>
            <a:xfrm>
              <a:off x="0" y="1038990"/>
              <a:ext cx="1923626" cy="9783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775" tIns="96625" rIns="101775" bIns="96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rebuchet MS"/>
                <a:buNone/>
              </a:pPr>
              <a:r>
                <a:rPr lang="en-US" sz="2100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Table Array Explanation</a:t>
              </a:r>
              <a:endParaRPr dirty="0"/>
            </a:p>
          </p:txBody>
        </p:sp>
        <p:sp>
          <p:nvSpPr>
            <p:cNvPr id="15" name="Google Shape;2173;p127">
              <a:extLst>
                <a:ext uri="{FF2B5EF4-FFF2-40B4-BE49-F238E27FC236}">
                  <a16:creationId xmlns:a16="http://schemas.microsoft.com/office/drawing/2014/main" id="{78F43F72-4068-427E-A284-520BDD6C3F42}"/>
                </a:ext>
              </a:extLst>
            </p:cNvPr>
            <p:cNvSpPr/>
            <p:nvPr/>
          </p:nvSpPr>
          <p:spPr>
            <a:xfrm>
              <a:off x="1923626" y="2076092"/>
              <a:ext cx="7694506" cy="978398"/>
            </a:xfrm>
            <a:prstGeom prst="rect">
              <a:avLst/>
            </a:prstGeom>
            <a:solidFill>
              <a:srgbClr val="CADBD3">
                <a:alpha val="89803"/>
              </a:srgbClr>
            </a:solidFill>
            <a:ln w="19050" cap="rnd" cmpd="sng">
              <a:solidFill>
                <a:srgbClr val="CADBD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74;p127">
              <a:extLst>
                <a:ext uri="{FF2B5EF4-FFF2-40B4-BE49-F238E27FC236}">
                  <a16:creationId xmlns:a16="http://schemas.microsoft.com/office/drawing/2014/main" id="{AC62AED0-84BB-11FE-B4D0-8DC9665536FB}"/>
                </a:ext>
              </a:extLst>
            </p:cNvPr>
            <p:cNvSpPr txBox="1"/>
            <p:nvPr/>
          </p:nvSpPr>
          <p:spPr>
            <a:xfrm>
              <a:off x="1923626" y="2076092"/>
              <a:ext cx="7694506" cy="9783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275" tIns="248500" rIns="149275" bIns="2485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Specifies the row number from which to return a value, starting from the top</a:t>
              </a:r>
              <a:endParaRPr/>
            </a:p>
          </p:txBody>
        </p:sp>
        <p:sp>
          <p:nvSpPr>
            <p:cNvPr id="17" name="Google Shape;2175;p127">
              <a:extLst>
                <a:ext uri="{FF2B5EF4-FFF2-40B4-BE49-F238E27FC236}">
                  <a16:creationId xmlns:a16="http://schemas.microsoft.com/office/drawing/2014/main" id="{0757F523-0CDA-D972-076A-EF482CAC0002}"/>
                </a:ext>
              </a:extLst>
            </p:cNvPr>
            <p:cNvSpPr/>
            <p:nvPr/>
          </p:nvSpPr>
          <p:spPr>
            <a:xfrm>
              <a:off x="0" y="2076092"/>
              <a:ext cx="1923626" cy="978398"/>
            </a:xfrm>
            <a:prstGeom prst="rect">
              <a:avLst/>
            </a:prstGeom>
            <a:solidFill>
              <a:srgbClr val="2B9468"/>
            </a:solidFill>
            <a:ln w="19050" cap="rnd" cmpd="sng">
              <a:solidFill>
                <a:srgbClr val="2B94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76;p127">
              <a:extLst>
                <a:ext uri="{FF2B5EF4-FFF2-40B4-BE49-F238E27FC236}">
                  <a16:creationId xmlns:a16="http://schemas.microsoft.com/office/drawing/2014/main" id="{FDCB2312-869E-AC2B-6F2D-BA5074A4B4EB}"/>
                </a:ext>
              </a:extLst>
            </p:cNvPr>
            <p:cNvSpPr txBox="1"/>
            <p:nvPr/>
          </p:nvSpPr>
          <p:spPr>
            <a:xfrm>
              <a:off x="0" y="2076092"/>
              <a:ext cx="1923626" cy="9783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775" tIns="96625" rIns="101775" bIns="96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rebuchet MS"/>
                <a:buNone/>
              </a:pPr>
              <a:r>
                <a:rPr lang="en-US" sz="21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Row Index Number</a:t>
              </a:r>
              <a:endParaRPr/>
            </a:p>
          </p:txBody>
        </p:sp>
        <p:sp>
          <p:nvSpPr>
            <p:cNvPr id="19" name="Google Shape;2177;p127">
              <a:extLst>
                <a:ext uri="{FF2B5EF4-FFF2-40B4-BE49-F238E27FC236}">
                  <a16:creationId xmlns:a16="http://schemas.microsoft.com/office/drawing/2014/main" id="{A1746A27-D85F-C9FB-9133-A35F23818C27}"/>
                </a:ext>
              </a:extLst>
            </p:cNvPr>
            <p:cNvSpPr/>
            <p:nvPr/>
          </p:nvSpPr>
          <p:spPr>
            <a:xfrm>
              <a:off x="1923626" y="3113194"/>
              <a:ext cx="7694506" cy="978398"/>
            </a:xfrm>
            <a:prstGeom prst="rect">
              <a:avLst/>
            </a:prstGeom>
            <a:solidFill>
              <a:srgbClr val="CADBD3">
                <a:alpha val="89803"/>
              </a:srgbClr>
            </a:solidFill>
            <a:ln w="19050" cap="rnd" cmpd="sng">
              <a:solidFill>
                <a:srgbClr val="CADBD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78;p127">
              <a:extLst>
                <a:ext uri="{FF2B5EF4-FFF2-40B4-BE49-F238E27FC236}">
                  <a16:creationId xmlns:a16="http://schemas.microsoft.com/office/drawing/2014/main" id="{5365979D-B50A-55EF-D115-4934E4CDE1AC}"/>
                </a:ext>
              </a:extLst>
            </p:cNvPr>
            <p:cNvSpPr txBox="1"/>
            <p:nvPr/>
          </p:nvSpPr>
          <p:spPr>
            <a:xfrm>
              <a:off x="1923626" y="3113194"/>
              <a:ext cx="7694506" cy="9783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275" tIns="248500" rIns="149275" bIns="2485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Determines the match type: TRUE for approximate, FALSE for exact</a:t>
              </a:r>
              <a:endParaRPr/>
            </a:p>
          </p:txBody>
        </p:sp>
        <p:sp>
          <p:nvSpPr>
            <p:cNvPr id="21" name="Google Shape;2179;p127">
              <a:extLst>
                <a:ext uri="{FF2B5EF4-FFF2-40B4-BE49-F238E27FC236}">
                  <a16:creationId xmlns:a16="http://schemas.microsoft.com/office/drawing/2014/main" id="{3C4A07AE-D8A1-4CDB-54DE-5424CCD8F433}"/>
                </a:ext>
              </a:extLst>
            </p:cNvPr>
            <p:cNvSpPr/>
            <p:nvPr/>
          </p:nvSpPr>
          <p:spPr>
            <a:xfrm>
              <a:off x="0" y="3113194"/>
              <a:ext cx="1923626" cy="978398"/>
            </a:xfrm>
            <a:prstGeom prst="rect">
              <a:avLst/>
            </a:prstGeom>
            <a:solidFill>
              <a:srgbClr val="2B9468"/>
            </a:solidFill>
            <a:ln w="19050" cap="rnd" cmpd="sng">
              <a:solidFill>
                <a:srgbClr val="2B94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80;p127">
              <a:extLst>
                <a:ext uri="{FF2B5EF4-FFF2-40B4-BE49-F238E27FC236}">
                  <a16:creationId xmlns:a16="http://schemas.microsoft.com/office/drawing/2014/main" id="{A9383856-7BCE-2360-75FD-A759CAB1C6EA}"/>
                </a:ext>
              </a:extLst>
            </p:cNvPr>
            <p:cNvSpPr txBox="1"/>
            <p:nvPr/>
          </p:nvSpPr>
          <p:spPr>
            <a:xfrm>
              <a:off x="0" y="3113194"/>
              <a:ext cx="1923626" cy="9783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775" tIns="96625" rIns="101775" bIns="96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rebuchet MS"/>
                <a:buNone/>
              </a:pPr>
              <a:r>
                <a:rPr lang="en-US" sz="21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Range Lookup (Optional)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677602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23130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HLOOKUP (Horizontal Lookup): Example - Employee Department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5831233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Understanding HLOOKUP Function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Used for horizontal data lookup in Excel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Efficient for finding specific table data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Example Use Case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Locate department of employee with ID '101'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Formula Breakdown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 err="1"/>
              <a:t>lookup_value</a:t>
            </a:r>
            <a:r>
              <a:rPr lang="en-GB" sz="2800" dirty="0"/>
              <a:t>: '101' for employee ID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 err="1"/>
              <a:t>table_array</a:t>
            </a:r>
            <a:r>
              <a:rPr lang="en-GB" sz="2800" dirty="0"/>
              <a:t>: A1:E3 for data range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 err="1"/>
              <a:t>row_index_num</a:t>
            </a:r>
            <a:r>
              <a:rPr lang="en-GB" sz="2800" dirty="0"/>
              <a:t>: 2 to get department info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 err="1"/>
              <a:t>range_lookup</a:t>
            </a:r>
            <a:r>
              <a:rPr lang="en-GB" sz="2800" dirty="0"/>
              <a:t>: FALSE for exact match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445B2-7A49-B810-4123-7A82E5497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019" y="2874583"/>
            <a:ext cx="7591252" cy="446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1854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23130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HLOOKUP (Horizontal Lookup): Example - Retrieving Quarterly Sales Figures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5831233" cy="7417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Understanding HLOOKUP Function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Retrieves specific data from a horizontal array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Useful for comparing quarterly sales figures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Spreadsheet Application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Product names as headers in the first row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Sales figures in subsequent rows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Function Syntax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=HLOOKUP(</a:t>
            </a:r>
            <a:r>
              <a:rPr lang="en-GB" sz="2800" dirty="0" err="1"/>
              <a:t>lookup_value</a:t>
            </a:r>
            <a:r>
              <a:rPr lang="en-GB" sz="2800" dirty="0"/>
              <a:t>, </a:t>
            </a:r>
            <a:r>
              <a:rPr lang="en-GB" sz="2800" dirty="0" err="1"/>
              <a:t>table_array</a:t>
            </a:r>
            <a:r>
              <a:rPr lang="en-GB" sz="2800" dirty="0"/>
              <a:t>, </a:t>
            </a:r>
            <a:r>
              <a:rPr lang="en-GB" sz="2800" dirty="0" err="1"/>
              <a:t>row_index_num</a:t>
            </a:r>
            <a:r>
              <a:rPr lang="en-GB" sz="2800" dirty="0"/>
              <a:t>, [</a:t>
            </a:r>
            <a:r>
              <a:rPr lang="en-GB" sz="2800" dirty="0" err="1"/>
              <a:t>range_lookup</a:t>
            </a:r>
            <a:r>
              <a:rPr lang="en-GB" sz="2800" dirty="0"/>
              <a:t>])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Example Usage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Retrieve 'Product A' sales in Q3: =HLOOKUP("Product A", A1:D100, 3, FALSE)</a:t>
            </a:r>
          </a:p>
        </p:txBody>
      </p:sp>
    </p:spTree>
    <p:extLst>
      <p:ext uri="{BB962C8B-B14F-4D97-AF65-F5344CB8AC3E}">
        <p14:creationId xmlns:p14="http://schemas.microsoft.com/office/powerpoint/2010/main" val="96528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00720" y="8669447"/>
            <a:ext cx="2587278" cy="161755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7358127" cy="85116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45192" y="1873796"/>
            <a:ext cx="12025222" cy="1081706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4612005" algn="l"/>
              </a:tabLst>
            </a:pPr>
            <a:r>
              <a:rPr lang="en-US" sz="6950" spc="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9CA393-219F-76B6-FFDA-0A73F4DA1162}"/>
              </a:ext>
            </a:extLst>
          </p:cNvPr>
          <p:cNvSpPr txBox="1"/>
          <p:nvPr/>
        </p:nvSpPr>
        <p:spPr>
          <a:xfrm>
            <a:off x="7263442" y="5143499"/>
            <a:ext cx="87471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COMPATIBILITY CONSIDERATIONS ACROSS EXCEL VERSIONS</a:t>
            </a:r>
          </a:p>
        </p:txBody>
      </p:sp>
      <p:grpSp>
        <p:nvGrpSpPr>
          <p:cNvPr id="5" name="object 8">
            <a:extLst>
              <a:ext uri="{FF2B5EF4-FFF2-40B4-BE49-F238E27FC236}">
                <a16:creationId xmlns:a16="http://schemas.microsoft.com/office/drawing/2014/main" id="{3C68C95B-EE02-4EAE-F548-634CFEEF13C1}"/>
              </a:ext>
            </a:extLst>
          </p:cNvPr>
          <p:cNvGrpSpPr/>
          <p:nvPr/>
        </p:nvGrpSpPr>
        <p:grpSpPr>
          <a:xfrm>
            <a:off x="0" y="0"/>
            <a:ext cx="4055745" cy="10287000"/>
            <a:chOff x="0" y="0"/>
            <a:chExt cx="4055745" cy="1028700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6644FB53-07D5-A47B-C491-77F5CD38DDA0}"/>
                </a:ext>
              </a:extLst>
            </p:cNvPr>
            <p:cNvSpPr/>
            <p:nvPr/>
          </p:nvSpPr>
          <p:spPr>
            <a:xfrm>
              <a:off x="0" y="0"/>
              <a:ext cx="1543050" cy="10287000"/>
            </a:xfrm>
            <a:custGeom>
              <a:avLst/>
              <a:gdLst/>
              <a:ahLst/>
              <a:cxnLst/>
              <a:rect l="l" t="t" r="r" b="b"/>
              <a:pathLst>
                <a:path w="1543050" h="10287000">
                  <a:moveTo>
                    <a:pt x="0" y="10287000"/>
                  </a:moveTo>
                  <a:lnTo>
                    <a:pt x="0" y="0"/>
                  </a:lnTo>
                  <a:lnTo>
                    <a:pt x="1543049" y="0"/>
                  </a:lnTo>
                  <a:lnTo>
                    <a:pt x="1543049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1B5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0">
              <a:extLst>
                <a:ext uri="{FF2B5EF4-FFF2-40B4-BE49-F238E27FC236}">
                  <a16:creationId xmlns:a16="http://schemas.microsoft.com/office/drawing/2014/main" id="{6396E911-148A-B963-E860-4568D155C1CB}"/>
                </a:ext>
              </a:extLst>
            </p:cNvPr>
            <p:cNvSpPr/>
            <p:nvPr/>
          </p:nvSpPr>
          <p:spPr>
            <a:xfrm>
              <a:off x="1227773" y="4163621"/>
              <a:ext cx="110489" cy="2819400"/>
            </a:xfrm>
            <a:custGeom>
              <a:avLst/>
              <a:gdLst/>
              <a:ahLst/>
              <a:cxnLst/>
              <a:rect l="l" t="t" r="r" b="b"/>
              <a:pathLst>
                <a:path w="110490" h="2819400">
                  <a:moveTo>
                    <a:pt x="110236" y="2819206"/>
                  </a:moveTo>
                  <a:lnTo>
                    <a:pt x="0" y="2819206"/>
                  </a:lnTo>
                  <a:lnTo>
                    <a:pt x="0" y="0"/>
                  </a:lnTo>
                  <a:lnTo>
                    <a:pt x="110236" y="0"/>
                  </a:lnTo>
                  <a:lnTo>
                    <a:pt x="110236" y="2819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8989487-0A8E-014C-E337-630155885A04}"/>
                </a:ext>
              </a:extLst>
            </p:cNvPr>
            <p:cNvSpPr/>
            <p:nvPr/>
          </p:nvSpPr>
          <p:spPr>
            <a:xfrm>
              <a:off x="118959" y="195491"/>
              <a:ext cx="904875" cy="1678305"/>
            </a:xfrm>
            <a:custGeom>
              <a:avLst/>
              <a:gdLst/>
              <a:ahLst/>
              <a:cxnLst/>
              <a:rect l="l" t="t" r="r" b="b"/>
              <a:pathLst>
                <a:path w="904875" h="1678305">
                  <a:moveTo>
                    <a:pt x="44445" y="78210"/>
                  </a:moveTo>
                  <a:lnTo>
                    <a:pt x="34084" y="78210"/>
                  </a:lnTo>
                  <a:lnTo>
                    <a:pt x="29101" y="77218"/>
                  </a:lnTo>
                  <a:lnTo>
                    <a:pt x="1190" y="49308"/>
                  </a:lnTo>
                  <a:lnTo>
                    <a:pt x="199" y="44325"/>
                  </a:lnTo>
                  <a:lnTo>
                    <a:pt x="203" y="33947"/>
                  </a:lnTo>
                  <a:lnTo>
                    <a:pt x="29101" y="1070"/>
                  </a:lnTo>
                  <a:lnTo>
                    <a:pt x="44263" y="52"/>
                  </a:lnTo>
                  <a:lnTo>
                    <a:pt x="49266" y="1024"/>
                  </a:lnTo>
                  <a:lnTo>
                    <a:pt x="77339" y="28981"/>
                  </a:lnTo>
                  <a:lnTo>
                    <a:pt x="78330" y="33947"/>
                  </a:lnTo>
                  <a:lnTo>
                    <a:pt x="78330" y="44325"/>
                  </a:lnTo>
                  <a:lnTo>
                    <a:pt x="49428" y="77218"/>
                  </a:lnTo>
                  <a:lnTo>
                    <a:pt x="44445" y="78210"/>
                  </a:lnTo>
                  <a:close/>
                </a:path>
                <a:path w="904875" h="1678305">
                  <a:moveTo>
                    <a:pt x="457677" y="78210"/>
                  </a:moveTo>
                  <a:lnTo>
                    <a:pt x="447316" y="78210"/>
                  </a:lnTo>
                  <a:lnTo>
                    <a:pt x="442333" y="77218"/>
                  </a:lnTo>
                  <a:lnTo>
                    <a:pt x="414423" y="49308"/>
                  </a:lnTo>
                  <a:lnTo>
                    <a:pt x="413431" y="44325"/>
                  </a:lnTo>
                  <a:lnTo>
                    <a:pt x="413435" y="33947"/>
                  </a:lnTo>
                  <a:lnTo>
                    <a:pt x="442333" y="1070"/>
                  </a:lnTo>
                  <a:lnTo>
                    <a:pt x="457495" y="52"/>
                  </a:lnTo>
                  <a:lnTo>
                    <a:pt x="462499" y="1024"/>
                  </a:lnTo>
                  <a:lnTo>
                    <a:pt x="490571" y="28981"/>
                  </a:lnTo>
                  <a:lnTo>
                    <a:pt x="491562" y="33947"/>
                  </a:lnTo>
                  <a:lnTo>
                    <a:pt x="491562" y="44325"/>
                  </a:lnTo>
                  <a:lnTo>
                    <a:pt x="462660" y="77218"/>
                  </a:lnTo>
                  <a:lnTo>
                    <a:pt x="457677" y="78210"/>
                  </a:lnTo>
                  <a:close/>
                </a:path>
                <a:path w="904875" h="1678305">
                  <a:moveTo>
                    <a:pt x="869986" y="78248"/>
                  </a:moveTo>
                  <a:lnTo>
                    <a:pt x="833592" y="62769"/>
                  </a:lnTo>
                  <a:lnTo>
                    <a:pt x="826130" y="33481"/>
                  </a:lnTo>
                  <a:lnTo>
                    <a:pt x="827185" y="28500"/>
                  </a:lnTo>
                  <a:lnTo>
                    <a:pt x="855530" y="918"/>
                  </a:lnTo>
                  <a:lnTo>
                    <a:pt x="860538" y="0"/>
                  </a:lnTo>
                  <a:lnTo>
                    <a:pt x="865729" y="79"/>
                  </a:lnTo>
                  <a:lnTo>
                    <a:pt x="865530" y="79"/>
                  </a:lnTo>
                  <a:lnTo>
                    <a:pt x="870693" y="132"/>
                  </a:lnTo>
                  <a:lnTo>
                    <a:pt x="903263" y="29208"/>
                  </a:lnTo>
                  <a:lnTo>
                    <a:pt x="904222" y="34181"/>
                  </a:lnTo>
                  <a:lnTo>
                    <a:pt x="904168" y="44536"/>
                  </a:lnTo>
                  <a:lnTo>
                    <a:pt x="874988" y="77296"/>
                  </a:lnTo>
                  <a:lnTo>
                    <a:pt x="869986" y="78248"/>
                  </a:lnTo>
                  <a:close/>
                </a:path>
                <a:path w="904875" h="1678305">
                  <a:moveTo>
                    <a:pt x="33949" y="478362"/>
                  </a:moveTo>
                  <a:lnTo>
                    <a:pt x="1001" y="449490"/>
                  </a:lnTo>
                  <a:lnTo>
                    <a:pt x="4" y="444505"/>
                  </a:lnTo>
                  <a:lnTo>
                    <a:pt x="20" y="434017"/>
                  </a:lnTo>
                  <a:lnTo>
                    <a:pt x="28917" y="401211"/>
                  </a:lnTo>
                  <a:lnTo>
                    <a:pt x="33881" y="400223"/>
                  </a:lnTo>
                  <a:lnTo>
                    <a:pt x="44237" y="400223"/>
                  </a:lnTo>
                  <a:lnTo>
                    <a:pt x="77116" y="429044"/>
                  </a:lnTo>
                  <a:lnTo>
                    <a:pt x="78117" y="434017"/>
                  </a:lnTo>
                  <a:lnTo>
                    <a:pt x="78117" y="444505"/>
                  </a:lnTo>
                  <a:lnTo>
                    <a:pt x="49299" y="477344"/>
                  </a:lnTo>
                  <a:lnTo>
                    <a:pt x="33949" y="478362"/>
                  </a:lnTo>
                  <a:close/>
                </a:path>
                <a:path w="904875" h="1678305">
                  <a:moveTo>
                    <a:pt x="447181" y="478362"/>
                  </a:moveTo>
                  <a:lnTo>
                    <a:pt x="414233" y="449490"/>
                  </a:lnTo>
                  <a:lnTo>
                    <a:pt x="413237" y="444505"/>
                  </a:lnTo>
                  <a:lnTo>
                    <a:pt x="413252" y="434017"/>
                  </a:lnTo>
                  <a:lnTo>
                    <a:pt x="442150" y="401211"/>
                  </a:lnTo>
                  <a:lnTo>
                    <a:pt x="447114" y="400223"/>
                  </a:lnTo>
                  <a:lnTo>
                    <a:pt x="457469" y="400223"/>
                  </a:lnTo>
                  <a:lnTo>
                    <a:pt x="490349" y="429044"/>
                  </a:lnTo>
                  <a:lnTo>
                    <a:pt x="491350" y="444505"/>
                  </a:lnTo>
                  <a:lnTo>
                    <a:pt x="490396" y="449360"/>
                  </a:lnTo>
                  <a:lnTo>
                    <a:pt x="462532" y="477344"/>
                  </a:lnTo>
                  <a:lnTo>
                    <a:pt x="447181" y="478362"/>
                  </a:lnTo>
                  <a:close/>
                </a:path>
                <a:path w="904875" h="1678305">
                  <a:moveTo>
                    <a:pt x="869912" y="478403"/>
                  </a:moveTo>
                  <a:lnTo>
                    <a:pt x="833602" y="462925"/>
                  </a:lnTo>
                  <a:lnTo>
                    <a:pt x="826122" y="433707"/>
                  </a:lnTo>
                  <a:lnTo>
                    <a:pt x="827164" y="428735"/>
                  </a:lnTo>
                  <a:lnTo>
                    <a:pt x="855357" y="401111"/>
                  </a:lnTo>
                  <a:lnTo>
                    <a:pt x="860350" y="400170"/>
                  </a:lnTo>
                  <a:lnTo>
                    <a:pt x="870710" y="400276"/>
                  </a:lnTo>
                  <a:lnTo>
                    <a:pt x="903308" y="429514"/>
                  </a:lnTo>
                  <a:lnTo>
                    <a:pt x="904249" y="434508"/>
                  </a:lnTo>
                  <a:lnTo>
                    <a:pt x="904142" y="444868"/>
                  </a:lnTo>
                  <a:lnTo>
                    <a:pt x="874905" y="477462"/>
                  </a:lnTo>
                  <a:lnTo>
                    <a:pt x="869912" y="478403"/>
                  </a:lnTo>
                  <a:close/>
                </a:path>
                <a:path w="904875" h="1678305">
                  <a:moveTo>
                    <a:pt x="44245" y="877998"/>
                  </a:moveTo>
                  <a:lnTo>
                    <a:pt x="33884" y="877998"/>
                  </a:lnTo>
                  <a:lnTo>
                    <a:pt x="28901" y="877007"/>
                  </a:lnTo>
                  <a:lnTo>
                    <a:pt x="991" y="849096"/>
                  </a:lnTo>
                  <a:lnTo>
                    <a:pt x="0" y="844113"/>
                  </a:lnTo>
                  <a:lnTo>
                    <a:pt x="0" y="833753"/>
                  </a:lnTo>
                  <a:lnTo>
                    <a:pt x="28901" y="800859"/>
                  </a:lnTo>
                  <a:lnTo>
                    <a:pt x="33884" y="799868"/>
                  </a:lnTo>
                  <a:lnTo>
                    <a:pt x="39065" y="799868"/>
                  </a:lnTo>
                  <a:lnTo>
                    <a:pt x="39065" y="800067"/>
                  </a:lnTo>
                  <a:lnTo>
                    <a:pt x="44229" y="800067"/>
                  </a:lnTo>
                  <a:lnTo>
                    <a:pt x="77093" y="828807"/>
                  </a:lnTo>
                  <a:lnTo>
                    <a:pt x="78130" y="844113"/>
                  </a:lnTo>
                  <a:lnTo>
                    <a:pt x="77138" y="849096"/>
                  </a:lnTo>
                  <a:lnTo>
                    <a:pt x="49229" y="877007"/>
                  </a:lnTo>
                  <a:lnTo>
                    <a:pt x="44245" y="877998"/>
                  </a:lnTo>
                  <a:close/>
                </a:path>
                <a:path w="904875" h="1678305">
                  <a:moveTo>
                    <a:pt x="457477" y="877998"/>
                  </a:moveTo>
                  <a:lnTo>
                    <a:pt x="447117" y="877998"/>
                  </a:lnTo>
                  <a:lnTo>
                    <a:pt x="442133" y="877007"/>
                  </a:lnTo>
                  <a:lnTo>
                    <a:pt x="414223" y="849096"/>
                  </a:lnTo>
                  <a:lnTo>
                    <a:pt x="413232" y="844113"/>
                  </a:lnTo>
                  <a:lnTo>
                    <a:pt x="413232" y="833753"/>
                  </a:lnTo>
                  <a:lnTo>
                    <a:pt x="442133" y="800859"/>
                  </a:lnTo>
                  <a:lnTo>
                    <a:pt x="447117" y="799868"/>
                  </a:lnTo>
                  <a:lnTo>
                    <a:pt x="452297" y="799868"/>
                  </a:lnTo>
                  <a:lnTo>
                    <a:pt x="452297" y="800067"/>
                  </a:lnTo>
                  <a:lnTo>
                    <a:pt x="457461" y="800067"/>
                  </a:lnTo>
                  <a:lnTo>
                    <a:pt x="490326" y="828807"/>
                  </a:lnTo>
                  <a:lnTo>
                    <a:pt x="491362" y="844113"/>
                  </a:lnTo>
                  <a:lnTo>
                    <a:pt x="490371" y="849096"/>
                  </a:lnTo>
                  <a:lnTo>
                    <a:pt x="462460" y="877007"/>
                  </a:lnTo>
                  <a:lnTo>
                    <a:pt x="457477" y="877998"/>
                  </a:lnTo>
                  <a:close/>
                </a:path>
                <a:path w="904875" h="1678305">
                  <a:moveTo>
                    <a:pt x="869912" y="878047"/>
                  </a:moveTo>
                  <a:lnTo>
                    <a:pt x="833602" y="862570"/>
                  </a:lnTo>
                  <a:lnTo>
                    <a:pt x="826122" y="833352"/>
                  </a:lnTo>
                  <a:lnTo>
                    <a:pt x="827164" y="828379"/>
                  </a:lnTo>
                  <a:lnTo>
                    <a:pt x="855357" y="800755"/>
                  </a:lnTo>
                  <a:lnTo>
                    <a:pt x="860350" y="799815"/>
                  </a:lnTo>
                  <a:lnTo>
                    <a:pt x="865530" y="799868"/>
                  </a:lnTo>
                  <a:lnTo>
                    <a:pt x="865530" y="800067"/>
                  </a:lnTo>
                  <a:lnTo>
                    <a:pt x="870693" y="800120"/>
                  </a:lnTo>
                  <a:lnTo>
                    <a:pt x="903263" y="829196"/>
                  </a:lnTo>
                  <a:lnTo>
                    <a:pt x="904222" y="834169"/>
                  </a:lnTo>
                  <a:lnTo>
                    <a:pt x="904142" y="844512"/>
                  </a:lnTo>
                  <a:lnTo>
                    <a:pt x="874905" y="877107"/>
                  </a:lnTo>
                  <a:lnTo>
                    <a:pt x="869912" y="878047"/>
                  </a:lnTo>
                  <a:close/>
                </a:path>
                <a:path w="904875" h="1678305">
                  <a:moveTo>
                    <a:pt x="33949" y="1278151"/>
                  </a:moveTo>
                  <a:lnTo>
                    <a:pt x="1001" y="1249279"/>
                  </a:lnTo>
                  <a:lnTo>
                    <a:pt x="5" y="1244294"/>
                  </a:lnTo>
                  <a:lnTo>
                    <a:pt x="20" y="1233805"/>
                  </a:lnTo>
                  <a:lnTo>
                    <a:pt x="28917" y="1201000"/>
                  </a:lnTo>
                  <a:lnTo>
                    <a:pt x="33882" y="1200012"/>
                  </a:lnTo>
                  <a:lnTo>
                    <a:pt x="44237" y="1200012"/>
                  </a:lnTo>
                  <a:lnTo>
                    <a:pt x="77116" y="1228833"/>
                  </a:lnTo>
                  <a:lnTo>
                    <a:pt x="78117" y="1233805"/>
                  </a:lnTo>
                  <a:lnTo>
                    <a:pt x="78117" y="1244294"/>
                  </a:lnTo>
                  <a:lnTo>
                    <a:pt x="49299" y="1277133"/>
                  </a:lnTo>
                  <a:lnTo>
                    <a:pt x="33949" y="1278151"/>
                  </a:lnTo>
                  <a:close/>
                </a:path>
                <a:path w="904875" h="1678305">
                  <a:moveTo>
                    <a:pt x="447181" y="1278152"/>
                  </a:moveTo>
                  <a:lnTo>
                    <a:pt x="414233" y="1249279"/>
                  </a:lnTo>
                  <a:lnTo>
                    <a:pt x="413237" y="1244294"/>
                  </a:lnTo>
                  <a:lnTo>
                    <a:pt x="413252" y="1233805"/>
                  </a:lnTo>
                  <a:lnTo>
                    <a:pt x="442152" y="1201000"/>
                  </a:lnTo>
                  <a:lnTo>
                    <a:pt x="447114" y="1200012"/>
                  </a:lnTo>
                  <a:lnTo>
                    <a:pt x="457470" y="1200012"/>
                  </a:lnTo>
                  <a:lnTo>
                    <a:pt x="490349" y="1228833"/>
                  </a:lnTo>
                  <a:lnTo>
                    <a:pt x="491350" y="1244294"/>
                  </a:lnTo>
                  <a:lnTo>
                    <a:pt x="490396" y="1249149"/>
                  </a:lnTo>
                  <a:lnTo>
                    <a:pt x="462532" y="1277133"/>
                  </a:lnTo>
                  <a:lnTo>
                    <a:pt x="447181" y="1278152"/>
                  </a:lnTo>
                  <a:close/>
                </a:path>
                <a:path w="904875" h="1678305">
                  <a:moveTo>
                    <a:pt x="870257" y="1278149"/>
                  </a:moveTo>
                  <a:lnTo>
                    <a:pt x="833742" y="1262904"/>
                  </a:lnTo>
                  <a:lnTo>
                    <a:pt x="826061" y="1244172"/>
                  </a:lnTo>
                  <a:lnTo>
                    <a:pt x="826096" y="1233647"/>
                  </a:lnTo>
                  <a:lnTo>
                    <a:pt x="855329" y="1200904"/>
                  </a:lnTo>
                  <a:lnTo>
                    <a:pt x="860335" y="1199959"/>
                  </a:lnTo>
                  <a:lnTo>
                    <a:pt x="870667" y="1200064"/>
                  </a:lnTo>
                  <a:lnTo>
                    <a:pt x="903195" y="1228897"/>
                  </a:lnTo>
                  <a:lnTo>
                    <a:pt x="904208" y="1244172"/>
                  </a:lnTo>
                  <a:lnTo>
                    <a:pt x="903225" y="1249170"/>
                  </a:lnTo>
                  <a:lnTo>
                    <a:pt x="875255" y="1277162"/>
                  </a:lnTo>
                  <a:lnTo>
                    <a:pt x="870257" y="1278149"/>
                  </a:lnTo>
                  <a:close/>
                </a:path>
                <a:path w="904875" h="1678305">
                  <a:moveTo>
                    <a:pt x="44245" y="1677787"/>
                  </a:moveTo>
                  <a:lnTo>
                    <a:pt x="33884" y="1677787"/>
                  </a:lnTo>
                  <a:lnTo>
                    <a:pt x="28901" y="1676796"/>
                  </a:lnTo>
                  <a:lnTo>
                    <a:pt x="991" y="1648885"/>
                  </a:lnTo>
                  <a:lnTo>
                    <a:pt x="0" y="1643902"/>
                  </a:lnTo>
                  <a:lnTo>
                    <a:pt x="0" y="1633541"/>
                  </a:lnTo>
                  <a:lnTo>
                    <a:pt x="28901" y="1600648"/>
                  </a:lnTo>
                  <a:lnTo>
                    <a:pt x="33884" y="1599656"/>
                  </a:lnTo>
                  <a:lnTo>
                    <a:pt x="39065" y="1599656"/>
                  </a:lnTo>
                  <a:lnTo>
                    <a:pt x="39065" y="1599856"/>
                  </a:lnTo>
                  <a:lnTo>
                    <a:pt x="44229" y="1599856"/>
                  </a:lnTo>
                  <a:lnTo>
                    <a:pt x="77093" y="1628596"/>
                  </a:lnTo>
                  <a:lnTo>
                    <a:pt x="78130" y="1643902"/>
                  </a:lnTo>
                  <a:lnTo>
                    <a:pt x="77138" y="1648885"/>
                  </a:lnTo>
                  <a:lnTo>
                    <a:pt x="49229" y="1676796"/>
                  </a:lnTo>
                  <a:lnTo>
                    <a:pt x="44245" y="1677787"/>
                  </a:lnTo>
                  <a:close/>
                </a:path>
                <a:path w="904875" h="1678305">
                  <a:moveTo>
                    <a:pt x="457477" y="1677787"/>
                  </a:moveTo>
                  <a:lnTo>
                    <a:pt x="447117" y="1677787"/>
                  </a:lnTo>
                  <a:lnTo>
                    <a:pt x="442133" y="1676796"/>
                  </a:lnTo>
                  <a:lnTo>
                    <a:pt x="414223" y="1648885"/>
                  </a:lnTo>
                  <a:lnTo>
                    <a:pt x="413232" y="1643902"/>
                  </a:lnTo>
                  <a:lnTo>
                    <a:pt x="413232" y="1633541"/>
                  </a:lnTo>
                  <a:lnTo>
                    <a:pt x="442133" y="1600647"/>
                  </a:lnTo>
                  <a:lnTo>
                    <a:pt x="447117" y="1599656"/>
                  </a:lnTo>
                  <a:lnTo>
                    <a:pt x="452297" y="1599656"/>
                  </a:lnTo>
                  <a:lnTo>
                    <a:pt x="452297" y="1599856"/>
                  </a:lnTo>
                  <a:lnTo>
                    <a:pt x="457461" y="1599856"/>
                  </a:lnTo>
                  <a:lnTo>
                    <a:pt x="490326" y="1628596"/>
                  </a:lnTo>
                  <a:lnTo>
                    <a:pt x="491362" y="1643902"/>
                  </a:lnTo>
                  <a:lnTo>
                    <a:pt x="490371" y="1648885"/>
                  </a:lnTo>
                  <a:lnTo>
                    <a:pt x="462460" y="1676796"/>
                  </a:lnTo>
                  <a:lnTo>
                    <a:pt x="457477" y="1677787"/>
                  </a:lnTo>
                  <a:close/>
                </a:path>
                <a:path w="904875" h="1678305">
                  <a:moveTo>
                    <a:pt x="870257" y="1677794"/>
                  </a:moveTo>
                  <a:lnTo>
                    <a:pt x="833742" y="1662549"/>
                  </a:lnTo>
                  <a:lnTo>
                    <a:pt x="826061" y="1643816"/>
                  </a:lnTo>
                  <a:lnTo>
                    <a:pt x="826096" y="1633292"/>
                  </a:lnTo>
                  <a:lnTo>
                    <a:pt x="855329" y="1600549"/>
                  </a:lnTo>
                  <a:lnTo>
                    <a:pt x="860335" y="1599603"/>
                  </a:lnTo>
                  <a:lnTo>
                    <a:pt x="865530" y="1599656"/>
                  </a:lnTo>
                  <a:lnTo>
                    <a:pt x="865530" y="1599856"/>
                  </a:lnTo>
                  <a:lnTo>
                    <a:pt x="870649" y="1599908"/>
                  </a:lnTo>
                  <a:lnTo>
                    <a:pt x="903149" y="1628580"/>
                  </a:lnTo>
                  <a:lnTo>
                    <a:pt x="904208" y="1643816"/>
                  </a:lnTo>
                  <a:lnTo>
                    <a:pt x="903225" y="1648815"/>
                  </a:lnTo>
                  <a:lnTo>
                    <a:pt x="875255" y="1676806"/>
                  </a:lnTo>
                  <a:lnTo>
                    <a:pt x="870257" y="1677794"/>
                  </a:lnTo>
                  <a:close/>
                </a:path>
              </a:pathLst>
            </a:custGeom>
            <a:solidFill>
              <a:srgbClr val="FD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2">
              <a:extLst>
                <a:ext uri="{FF2B5EF4-FFF2-40B4-BE49-F238E27FC236}">
                  <a16:creationId xmlns:a16="http://schemas.microsoft.com/office/drawing/2014/main" id="{E9B8D35E-4CBB-2964-3C21-42424A844BB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8758" y="0"/>
              <a:ext cx="2476499" cy="2314482"/>
            </a:xfrm>
            <a:prstGeom prst="rect">
              <a:avLst/>
            </a:prstGeom>
          </p:spPr>
        </p:pic>
      </p:grpSp>
      <p:grpSp>
        <p:nvGrpSpPr>
          <p:cNvPr id="11" name="object 8">
            <a:extLst>
              <a:ext uri="{FF2B5EF4-FFF2-40B4-BE49-F238E27FC236}">
                <a16:creationId xmlns:a16="http://schemas.microsoft.com/office/drawing/2014/main" id="{55BF40F6-AE5B-BECC-1BEF-717AD4CB2C20}"/>
              </a:ext>
            </a:extLst>
          </p:cNvPr>
          <p:cNvGrpSpPr/>
          <p:nvPr/>
        </p:nvGrpSpPr>
        <p:grpSpPr>
          <a:xfrm>
            <a:off x="118959" y="0"/>
            <a:ext cx="4055745" cy="10287000"/>
            <a:chOff x="0" y="0"/>
            <a:chExt cx="4055745" cy="10287000"/>
          </a:xfrm>
        </p:grpSpPr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8C9E9220-7D0D-AF67-8FB8-90E2A284ED6A}"/>
                </a:ext>
              </a:extLst>
            </p:cNvPr>
            <p:cNvSpPr/>
            <p:nvPr/>
          </p:nvSpPr>
          <p:spPr>
            <a:xfrm>
              <a:off x="0" y="0"/>
              <a:ext cx="1543050" cy="10287000"/>
            </a:xfrm>
            <a:custGeom>
              <a:avLst/>
              <a:gdLst/>
              <a:ahLst/>
              <a:cxnLst/>
              <a:rect l="l" t="t" r="r" b="b"/>
              <a:pathLst>
                <a:path w="1543050" h="10287000">
                  <a:moveTo>
                    <a:pt x="0" y="10287000"/>
                  </a:moveTo>
                  <a:lnTo>
                    <a:pt x="0" y="0"/>
                  </a:lnTo>
                  <a:lnTo>
                    <a:pt x="1543049" y="0"/>
                  </a:lnTo>
                  <a:lnTo>
                    <a:pt x="1543049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1B5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72E44CD7-FD3B-AC89-90C3-2DA0D5D0DAB6}"/>
                </a:ext>
              </a:extLst>
            </p:cNvPr>
            <p:cNvSpPr/>
            <p:nvPr/>
          </p:nvSpPr>
          <p:spPr>
            <a:xfrm>
              <a:off x="1227773" y="4163621"/>
              <a:ext cx="110489" cy="2819400"/>
            </a:xfrm>
            <a:custGeom>
              <a:avLst/>
              <a:gdLst/>
              <a:ahLst/>
              <a:cxnLst/>
              <a:rect l="l" t="t" r="r" b="b"/>
              <a:pathLst>
                <a:path w="110490" h="2819400">
                  <a:moveTo>
                    <a:pt x="110236" y="2819206"/>
                  </a:moveTo>
                  <a:lnTo>
                    <a:pt x="0" y="2819206"/>
                  </a:lnTo>
                  <a:lnTo>
                    <a:pt x="0" y="0"/>
                  </a:lnTo>
                  <a:lnTo>
                    <a:pt x="110236" y="0"/>
                  </a:lnTo>
                  <a:lnTo>
                    <a:pt x="110236" y="2819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A6F2DACE-278E-8956-80F4-AE5C26A05CD6}"/>
                </a:ext>
              </a:extLst>
            </p:cNvPr>
            <p:cNvSpPr/>
            <p:nvPr/>
          </p:nvSpPr>
          <p:spPr>
            <a:xfrm>
              <a:off x="118959" y="195491"/>
              <a:ext cx="904875" cy="1678305"/>
            </a:xfrm>
            <a:custGeom>
              <a:avLst/>
              <a:gdLst/>
              <a:ahLst/>
              <a:cxnLst/>
              <a:rect l="l" t="t" r="r" b="b"/>
              <a:pathLst>
                <a:path w="904875" h="1678305">
                  <a:moveTo>
                    <a:pt x="44445" y="78210"/>
                  </a:moveTo>
                  <a:lnTo>
                    <a:pt x="34084" y="78210"/>
                  </a:lnTo>
                  <a:lnTo>
                    <a:pt x="29101" y="77218"/>
                  </a:lnTo>
                  <a:lnTo>
                    <a:pt x="1190" y="49308"/>
                  </a:lnTo>
                  <a:lnTo>
                    <a:pt x="199" y="44325"/>
                  </a:lnTo>
                  <a:lnTo>
                    <a:pt x="203" y="33947"/>
                  </a:lnTo>
                  <a:lnTo>
                    <a:pt x="29101" y="1070"/>
                  </a:lnTo>
                  <a:lnTo>
                    <a:pt x="44263" y="52"/>
                  </a:lnTo>
                  <a:lnTo>
                    <a:pt x="49266" y="1024"/>
                  </a:lnTo>
                  <a:lnTo>
                    <a:pt x="77339" y="28981"/>
                  </a:lnTo>
                  <a:lnTo>
                    <a:pt x="78330" y="33947"/>
                  </a:lnTo>
                  <a:lnTo>
                    <a:pt x="78330" y="44325"/>
                  </a:lnTo>
                  <a:lnTo>
                    <a:pt x="49428" y="77218"/>
                  </a:lnTo>
                  <a:lnTo>
                    <a:pt x="44445" y="78210"/>
                  </a:lnTo>
                  <a:close/>
                </a:path>
                <a:path w="904875" h="1678305">
                  <a:moveTo>
                    <a:pt x="457677" y="78210"/>
                  </a:moveTo>
                  <a:lnTo>
                    <a:pt x="447316" y="78210"/>
                  </a:lnTo>
                  <a:lnTo>
                    <a:pt x="442333" y="77218"/>
                  </a:lnTo>
                  <a:lnTo>
                    <a:pt x="414423" y="49308"/>
                  </a:lnTo>
                  <a:lnTo>
                    <a:pt x="413431" y="44325"/>
                  </a:lnTo>
                  <a:lnTo>
                    <a:pt x="413435" y="33947"/>
                  </a:lnTo>
                  <a:lnTo>
                    <a:pt x="442333" y="1070"/>
                  </a:lnTo>
                  <a:lnTo>
                    <a:pt x="457495" y="52"/>
                  </a:lnTo>
                  <a:lnTo>
                    <a:pt x="462499" y="1024"/>
                  </a:lnTo>
                  <a:lnTo>
                    <a:pt x="490571" y="28981"/>
                  </a:lnTo>
                  <a:lnTo>
                    <a:pt x="491562" y="33947"/>
                  </a:lnTo>
                  <a:lnTo>
                    <a:pt x="491562" y="44325"/>
                  </a:lnTo>
                  <a:lnTo>
                    <a:pt x="462660" y="77218"/>
                  </a:lnTo>
                  <a:lnTo>
                    <a:pt x="457677" y="78210"/>
                  </a:lnTo>
                  <a:close/>
                </a:path>
                <a:path w="904875" h="1678305">
                  <a:moveTo>
                    <a:pt x="869986" y="78248"/>
                  </a:moveTo>
                  <a:lnTo>
                    <a:pt x="833592" y="62769"/>
                  </a:lnTo>
                  <a:lnTo>
                    <a:pt x="826130" y="33481"/>
                  </a:lnTo>
                  <a:lnTo>
                    <a:pt x="827185" y="28500"/>
                  </a:lnTo>
                  <a:lnTo>
                    <a:pt x="855530" y="918"/>
                  </a:lnTo>
                  <a:lnTo>
                    <a:pt x="860538" y="0"/>
                  </a:lnTo>
                  <a:lnTo>
                    <a:pt x="865729" y="79"/>
                  </a:lnTo>
                  <a:lnTo>
                    <a:pt x="865530" y="79"/>
                  </a:lnTo>
                  <a:lnTo>
                    <a:pt x="870693" y="132"/>
                  </a:lnTo>
                  <a:lnTo>
                    <a:pt x="903263" y="29208"/>
                  </a:lnTo>
                  <a:lnTo>
                    <a:pt x="904222" y="34181"/>
                  </a:lnTo>
                  <a:lnTo>
                    <a:pt x="904168" y="44536"/>
                  </a:lnTo>
                  <a:lnTo>
                    <a:pt x="874988" y="77296"/>
                  </a:lnTo>
                  <a:lnTo>
                    <a:pt x="869986" y="78248"/>
                  </a:lnTo>
                  <a:close/>
                </a:path>
                <a:path w="904875" h="1678305">
                  <a:moveTo>
                    <a:pt x="33949" y="478362"/>
                  </a:moveTo>
                  <a:lnTo>
                    <a:pt x="1001" y="449490"/>
                  </a:lnTo>
                  <a:lnTo>
                    <a:pt x="4" y="444505"/>
                  </a:lnTo>
                  <a:lnTo>
                    <a:pt x="20" y="434017"/>
                  </a:lnTo>
                  <a:lnTo>
                    <a:pt x="28917" y="401211"/>
                  </a:lnTo>
                  <a:lnTo>
                    <a:pt x="33881" y="400223"/>
                  </a:lnTo>
                  <a:lnTo>
                    <a:pt x="44237" y="400223"/>
                  </a:lnTo>
                  <a:lnTo>
                    <a:pt x="77116" y="429044"/>
                  </a:lnTo>
                  <a:lnTo>
                    <a:pt x="78117" y="434017"/>
                  </a:lnTo>
                  <a:lnTo>
                    <a:pt x="78117" y="444505"/>
                  </a:lnTo>
                  <a:lnTo>
                    <a:pt x="49299" y="477344"/>
                  </a:lnTo>
                  <a:lnTo>
                    <a:pt x="33949" y="478362"/>
                  </a:lnTo>
                  <a:close/>
                </a:path>
                <a:path w="904875" h="1678305">
                  <a:moveTo>
                    <a:pt x="447181" y="478362"/>
                  </a:moveTo>
                  <a:lnTo>
                    <a:pt x="414233" y="449490"/>
                  </a:lnTo>
                  <a:lnTo>
                    <a:pt x="413237" y="444505"/>
                  </a:lnTo>
                  <a:lnTo>
                    <a:pt x="413252" y="434017"/>
                  </a:lnTo>
                  <a:lnTo>
                    <a:pt x="442150" y="401211"/>
                  </a:lnTo>
                  <a:lnTo>
                    <a:pt x="447114" y="400223"/>
                  </a:lnTo>
                  <a:lnTo>
                    <a:pt x="457469" y="400223"/>
                  </a:lnTo>
                  <a:lnTo>
                    <a:pt x="490349" y="429044"/>
                  </a:lnTo>
                  <a:lnTo>
                    <a:pt x="491350" y="444505"/>
                  </a:lnTo>
                  <a:lnTo>
                    <a:pt x="490396" y="449360"/>
                  </a:lnTo>
                  <a:lnTo>
                    <a:pt x="462532" y="477344"/>
                  </a:lnTo>
                  <a:lnTo>
                    <a:pt x="447181" y="478362"/>
                  </a:lnTo>
                  <a:close/>
                </a:path>
                <a:path w="904875" h="1678305">
                  <a:moveTo>
                    <a:pt x="869912" y="478403"/>
                  </a:moveTo>
                  <a:lnTo>
                    <a:pt x="833602" y="462925"/>
                  </a:lnTo>
                  <a:lnTo>
                    <a:pt x="826122" y="433707"/>
                  </a:lnTo>
                  <a:lnTo>
                    <a:pt x="827164" y="428735"/>
                  </a:lnTo>
                  <a:lnTo>
                    <a:pt x="855357" y="401111"/>
                  </a:lnTo>
                  <a:lnTo>
                    <a:pt x="860350" y="400170"/>
                  </a:lnTo>
                  <a:lnTo>
                    <a:pt x="870710" y="400276"/>
                  </a:lnTo>
                  <a:lnTo>
                    <a:pt x="903308" y="429514"/>
                  </a:lnTo>
                  <a:lnTo>
                    <a:pt x="904249" y="434508"/>
                  </a:lnTo>
                  <a:lnTo>
                    <a:pt x="904142" y="444868"/>
                  </a:lnTo>
                  <a:lnTo>
                    <a:pt x="874905" y="477462"/>
                  </a:lnTo>
                  <a:lnTo>
                    <a:pt x="869912" y="478403"/>
                  </a:lnTo>
                  <a:close/>
                </a:path>
                <a:path w="904875" h="1678305">
                  <a:moveTo>
                    <a:pt x="44245" y="877998"/>
                  </a:moveTo>
                  <a:lnTo>
                    <a:pt x="33884" y="877998"/>
                  </a:lnTo>
                  <a:lnTo>
                    <a:pt x="28901" y="877007"/>
                  </a:lnTo>
                  <a:lnTo>
                    <a:pt x="991" y="849096"/>
                  </a:lnTo>
                  <a:lnTo>
                    <a:pt x="0" y="844113"/>
                  </a:lnTo>
                  <a:lnTo>
                    <a:pt x="0" y="833753"/>
                  </a:lnTo>
                  <a:lnTo>
                    <a:pt x="28901" y="800859"/>
                  </a:lnTo>
                  <a:lnTo>
                    <a:pt x="33884" y="799868"/>
                  </a:lnTo>
                  <a:lnTo>
                    <a:pt x="39065" y="799868"/>
                  </a:lnTo>
                  <a:lnTo>
                    <a:pt x="39065" y="800067"/>
                  </a:lnTo>
                  <a:lnTo>
                    <a:pt x="44229" y="800067"/>
                  </a:lnTo>
                  <a:lnTo>
                    <a:pt x="77093" y="828807"/>
                  </a:lnTo>
                  <a:lnTo>
                    <a:pt x="78130" y="844113"/>
                  </a:lnTo>
                  <a:lnTo>
                    <a:pt x="77138" y="849096"/>
                  </a:lnTo>
                  <a:lnTo>
                    <a:pt x="49229" y="877007"/>
                  </a:lnTo>
                  <a:lnTo>
                    <a:pt x="44245" y="877998"/>
                  </a:lnTo>
                  <a:close/>
                </a:path>
                <a:path w="904875" h="1678305">
                  <a:moveTo>
                    <a:pt x="457477" y="877998"/>
                  </a:moveTo>
                  <a:lnTo>
                    <a:pt x="447117" y="877998"/>
                  </a:lnTo>
                  <a:lnTo>
                    <a:pt x="442133" y="877007"/>
                  </a:lnTo>
                  <a:lnTo>
                    <a:pt x="414223" y="849096"/>
                  </a:lnTo>
                  <a:lnTo>
                    <a:pt x="413232" y="844113"/>
                  </a:lnTo>
                  <a:lnTo>
                    <a:pt x="413232" y="833753"/>
                  </a:lnTo>
                  <a:lnTo>
                    <a:pt x="442133" y="800859"/>
                  </a:lnTo>
                  <a:lnTo>
                    <a:pt x="447117" y="799868"/>
                  </a:lnTo>
                  <a:lnTo>
                    <a:pt x="452297" y="799868"/>
                  </a:lnTo>
                  <a:lnTo>
                    <a:pt x="452297" y="800067"/>
                  </a:lnTo>
                  <a:lnTo>
                    <a:pt x="457461" y="800067"/>
                  </a:lnTo>
                  <a:lnTo>
                    <a:pt x="490326" y="828807"/>
                  </a:lnTo>
                  <a:lnTo>
                    <a:pt x="491362" y="844113"/>
                  </a:lnTo>
                  <a:lnTo>
                    <a:pt x="490371" y="849096"/>
                  </a:lnTo>
                  <a:lnTo>
                    <a:pt x="462460" y="877007"/>
                  </a:lnTo>
                  <a:lnTo>
                    <a:pt x="457477" y="877998"/>
                  </a:lnTo>
                  <a:close/>
                </a:path>
                <a:path w="904875" h="1678305">
                  <a:moveTo>
                    <a:pt x="869912" y="878047"/>
                  </a:moveTo>
                  <a:lnTo>
                    <a:pt x="833602" y="862570"/>
                  </a:lnTo>
                  <a:lnTo>
                    <a:pt x="826122" y="833352"/>
                  </a:lnTo>
                  <a:lnTo>
                    <a:pt x="827164" y="828379"/>
                  </a:lnTo>
                  <a:lnTo>
                    <a:pt x="855357" y="800755"/>
                  </a:lnTo>
                  <a:lnTo>
                    <a:pt x="860350" y="799815"/>
                  </a:lnTo>
                  <a:lnTo>
                    <a:pt x="865530" y="799868"/>
                  </a:lnTo>
                  <a:lnTo>
                    <a:pt x="865530" y="800067"/>
                  </a:lnTo>
                  <a:lnTo>
                    <a:pt x="870693" y="800120"/>
                  </a:lnTo>
                  <a:lnTo>
                    <a:pt x="903263" y="829196"/>
                  </a:lnTo>
                  <a:lnTo>
                    <a:pt x="904222" y="834169"/>
                  </a:lnTo>
                  <a:lnTo>
                    <a:pt x="904142" y="844512"/>
                  </a:lnTo>
                  <a:lnTo>
                    <a:pt x="874905" y="877107"/>
                  </a:lnTo>
                  <a:lnTo>
                    <a:pt x="869912" y="878047"/>
                  </a:lnTo>
                  <a:close/>
                </a:path>
                <a:path w="904875" h="1678305">
                  <a:moveTo>
                    <a:pt x="33949" y="1278151"/>
                  </a:moveTo>
                  <a:lnTo>
                    <a:pt x="1001" y="1249279"/>
                  </a:lnTo>
                  <a:lnTo>
                    <a:pt x="5" y="1244294"/>
                  </a:lnTo>
                  <a:lnTo>
                    <a:pt x="20" y="1233805"/>
                  </a:lnTo>
                  <a:lnTo>
                    <a:pt x="28917" y="1201000"/>
                  </a:lnTo>
                  <a:lnTo>
                    <a:pt x="33882" y="1200012"/>
                  </a:lnTo>
                  <a:lnTo>
                    <a:pt x="44237" y="1200012"/>
                  </a:lnTo>
                  <a:lnTo>
                    <a:pt x="77116" y="1228833"/>
                  </a:lnTo>
                  <a:lnTo>
                    <a:pt x="78117" y="1233805"/>
                  </a:lnTo>
                  <a:lnTo>
                    <a:pt x="78117" y="1244294"/>
                  </a:lnTo>
                  <a:lnTo>
                    <a:pt x="49299" y="1277133"/>
                  </a:lnTo>
                  <a:lnTo>
                    <a:pt x="33949" y="1278151"/>
                  </a:lnTo>
                  <a:close/>
                </a:path>
                <a:path w="904875" h="1678305">
                  <a:moveTo>
                    <a:pt x="447181" y="1278152"/>
                  </a:moveTo>
                  <a:lnTo>
                    <a:pt x="414233" y="1249279"/>
                  </a:lnTo>
                  <a:lnTo>
                    <a:pt x="413237" y="1244294"/>
                  </a:lnTo>
                  <a:lnTo>
                    <a:pt x="413252" y="1233805"/>
                  </a:lnTo>
                  <a:lnTo>
                    <a:pt x="442152" y="1201000"/>
                  </a:lnTo>
                  <a:lnTo>
                    <a:pt x="447114" y="1200012"/>
                  </a:lnTo>
                  <a:lnTo>
                    <a:pt x="457470" y="1200012"/>
                  </a:lnTo>
                  <a:lnTo>
                    <a:pt x="490349" y="1228833"/>
                  </a:lnTo>
                  <a:lnTo>
                    <a:pt x="491350" y="1244294"/>
                  </a:lnTo>
                  <a:lnTo>
                    <a:pt x="490396" y="1249149"/>
                  </a:lnTo>
                  <a:lnTo>
                    <a:pt x="462532" y="1277133"/>
                  </a:lnTo>
                  <a:lnTo>
                    <a:pt x="447181" y="1278152"/>
                  </a:lnTo>
                  <a:close/>
                </a:path>
                <a:path w="904875" h="1678305">
                  <a:moveTo>
                    <a:pt x="870257" y="1278149"/>
                  </a:moveTo>
                  <a:lnTo>
                    <a:pt x="833742" y="1262904"/>
                  </a:lnTo>
                  <a:lnTo>
                    <a:pt x="826061" y="1244172"/>
                  </a:lnTo>
                  <a:lnTo>
                    <a:pt x="826096" y="1233647"/>
                  </a:lnTo>
                  <a:lnTo>
                    <a:pt x="855329" y="1200904"/>
                  </a:lnTo>
                  <a:lnTo>
                    <a:pt x="860335" y="1199959"/>
                  </a:lnTo>
                  <a:lnTo>
                    <a:pt x="870667" y="1200064"/>
                  </a:lnTo>
                  <a:lnTo>
                    <a:pt x="903195" y="1228897"/>
                  </a:lnTo>
                  <a:lnTo>
                    <a:pt x="904208" y="1244172"/>
                  </a:lnTo>
                  <a:lnTo>
                    <a:pt x="903225" y="1249170"/>
                  </a:lnTo>
                  <a:lnTo>
                    <a:pt x="875255" y="1277162"/>
                  </a:lnTo>
                  <a:lnTo>
                    <a:pt x="870257" y="1278149"/>
                  </a:lnTo>
                  <a:close/>
                </a:path>
                <a:path w="904875" h="1678305">
                  <a:moveTo>
                    <a:pt x="44245" y="1677787"/>
                  </a:moveTo>
                  <a:lnTo>
                    <a:pt x="33884" y="1677787"/>
                  </a:lnTo>
                  <a:lnTo>
                    <a:pt x="28901" y="1676796"/>
                  </a:lnTo>
                  <a:lnTo>
                    <a:pt x="991" y="1648885"/>
                  </a:lnTo>
                  <a:lnTo>
                    <a:pt x="0" y="1643902"/>
                  </a:lnTo>
                  <a:lnTo>
                    <a:pt x="0" y="1633541"/>
                  </a:lnTo>
                  <a:lnTo>
                    <a:pt x="28901" y="1600648"/>
                  </a:lnTo>
                  <a:lnTo>
                    <a:pt x="33884" y="1599656"/>
                  </a:lnTo>
                  <a:lnTo>
                    <a:pt x="39065" y="1599656"/>
                  </a:lnTo>
                  <a:lnTo>
                    <a:pt x="39065" y="1599856"/>
                  </a:lnTo>
                  <a:lnTo>
                    <a:pt x="44229" y="1599856"/>
                  </a:lnTo>
                  <a:lnTo>
                    <a:pt x="77093" y="1628596"/>
                  </a:lnTo>
                  <a:lnTo>
                    <a:pt x="78130" y="1643902"/>
                  </a:lnTo>
                  <a:lnTo>
                    <a:pt x="77138" y="1648885"/>
                  </a:lnTo>
                  <a:lnTo>
                    <a:pt x="49229" y="1676796"/>
                  </a:lnTo>
                  <a:lnTo>
                    <a:pt x="44245" y="1677787"/>
                  </a:lnTo>
                  <a:close/>
                </a:path>
                <a:path w="904875" h="1678305">
                  <a:moveTo>
                    <a:pt x="457477" y="1677787"/>
                  </a:moveTo>
                  <a:lnTo>
                    <a:pt x="447117" y="1677787"/>
                  </a:lnTo>
                  <a:lnTo>
                    <a:pt x="442133" y="1676796"/>
                  </a:lnTo>
                  <a:lnTo>
                    <a:pt x="414223" y="1648885"/>
                  </a:lnTo>
                  <a:lnTo>
                    <a:pt x="413232" y="1643902"/>
                  </a:lnTo>
                  <a:lnTo>
                    <a:pt x="413232" y="1633541"/>
                  </a:lnTo>
                  <a:lnTo>
                    <a:pt x="442133" y="1600647"/>
                  </a:lnTo>
                  <a:lnTo>
                    <a:pt x="447117" y="1599656"/>
                  </a:lnTo>
                  <a:lnTo>
                    <a:pt x="452297" y="1599656"/>
                  </a:lnTo>
                  <a:lnTo>
                    <a:pt x="452297" y="1599856"/>
                  </a:lnTo>
                  <a:lnTo>
                    <a:pt x="457461" y="1599856"/>
                  </a:lnTo>
                  <a:lnTo>
                    <a:pt x="490326" y="1628596"/>
                  </a:lnTo>
                  <a:lnTo>
                    <a:pt x="491362" y="1643902"/>
                  </a:lnTo>
                  <a:lnTo>
                    <a:pt x="490371" y="1648885"/>
                  </a:lnTo>
                  <a:lnTo>
                    <a:pt x="462460" y="1676796"/>
                  </a:lnTo>
                  <a:lnTo>
                    <a:pt x="457477" y="1677787"/>
                  </a:lnTo>
                  <a:close/>
                </a:path>
                <a:path w="904875" h="1678305">
                  <a:moveTo>
                    <a:pt x="870257" y="1677794"/>
                  </a:moveTo>
                  <a:lnTo>
                    <a:pt x="833742" y="1662549"/>
                  </a:lnTo>
                  <a:lnTo>
                    <a:pt x="826061" y="1643816"/>
                  </a:lnTo>
                  <a:lnTo>
                    <a:pt x="826096" y="1633292"/>
                  </a:lnTo>
                  <a:lnTo>
                    <a:pt x="855329" y="1600549"/>
                  </a:lnTo>
                  <a:lnTo>
                    <a:pt x="860335" y="1599603"/>
                  </a:lnTo>
                  <a:lnTo>
                    <a:pt x="865530" y="1599656"/>
                  </a:lnTo>
                  <a:lnTo>
                    <a:pt x="865530" y="1599856"/>
                  </a:lnTo>
                  <a:lnTo>
                    <a:pt x="870649" y="1599908"/>
                  </a:lnTo>
                  <a:lnTo>
                    <a:pt x="903149" y="1628580"/>
                  </a:lnTo>
                  <a:lnTo>
                    <a:pt x="904208" y="1643816"/>
                  </a:lnTo>
                  <a:lnTo>
                    <a:pt x="903225" y="1648815"/>
                  </a:lnTo>
                  <a:lnTo>
                    <a:pt x="875255" y="1676806"/>
                  </a:lnTo>
                  <a:lnTo>
                    <a:pt x="870257" y="1677794"/>
                  </a:lnTo>
                  <a:close/>
                </a:path>
              </a:pathLst>
            </a:custGeom>
            <a:solidFill>
              <a:srgbClr val="FD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080425B6-F5AD-CADB-02F7-9E82D8061DA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8758" y="0"/>
              <a:ext cx="2476499" cy="2314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164287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INDEX Function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5831233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Function Overview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Fetches specific values from a data range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Designates row and column for data retrieval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Function Syntax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Basic format: =INDEX(array, </a:t>
            </a:r>
            <a:r>
              <a:rPr lang="en-GB" sz="2800" dirty="0" err="1"/>
              <a:t>row_num</a:t>
            </a:r>
            <a:r>
              <a:rPr lang="en-GB" sz="2800" dirty="0"/>
              <a:t>, [</a:t>
            </a:r>
            <a:r>
              <a:rPr lang="en-GB" sz="2800" dirty="0" err="1"/>
              <a:t>column_num</a:t>
            </a:r>
            <a:r>
              <a:rPr lang="en-GB" sz="2800" dirty="0"/>
              <a:t>])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Parameter Details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array: Defines the data range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 err="1"/>
              <a:t>row_num</a:t>
            </a:r>
            <a:r>
              <a:rPr lang="en-GB" sz="2800" dirty="0"/>
              <a:t>: Specifies the row for data extraction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 err="1"/>
              <a:t>column_num</a:t>
            </a:r>
            <a:r>
              <a:rPr lang="en-GB" sz="2800" dirty="0"/>
              <a:t> (optional): Specifies the column, if needed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19F794-FD28-E4A3-1E3A-660E3D31D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207" y="3056183"/>
            <a:ext cx="7034378" cy="441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9576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MATCH Function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690091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Function Purpose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Locates specific value within a range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Returns relative position of value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Syntax and Parameters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Standard format: =MATCH(</a:t>
            </a:r>
            <a:r>
              <a:rPr lang="en-GB" sz="2800" dirty="0" err="1"/>
              <a:t>lookup_value</a:t>
            </a:r>
            <a:r>
              <a:rPr lang="en-GB" sz="2800" dirty="0"/>
              <a:t>, </a:t>
            </a:r>
            <a:r>
              <a:rPr lang="en-GB" sz="2800" dirty="0" err="1"/>
              <a:t>lookup_array</a:t>
            </a:r>
            <a:r>
              <a:rPr lang="en-GB" sz="2800" dirty="0"/>
              <a:t>, [</a:t>
            </a:r>
            <a:r>
              <a:rPr lang="en-GB" sz="2800" dirty="0" err="1"/>
              <a:t>match_type</a:t>
            </a:r>
            <a:r>
              <a:rPr lang="en-GB" sz="2800" dirty="0"/>
              <a:t>])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 err="1"/>
              <a:t>lookup_value</a:t>
            </a:r>
            <a:r>
              <a:rPr lang="en-GB" sz="2800" dirty="0"/>
              <a:t>: Target value to find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 err="1"/>
              <a:t>lookup_array</a:t>
            </a:r>
            <a:r>
              <a:rPr lang="en-GB" sz="2800" dirty="0"/>
              <a:t>: Range to search in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 err="1"/>
              <a:t>match_type</a:t>
            </a:r>
            <a:r>
              <a:rPr lang="en-GB" sz="2800" dirty="0"/>
              <a:t>: Defines match criteria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Match Types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1 or omitted: Largest value ≤ </a:t>
            </a:r>
            <a:r>
              <a:rPr lang="en-GB" sz="2800" dirty="0" err="1"/>
              <a:t>lookup_value</a:t>
            </a:r>
            <a:endParaRPr lang="en-GB" sz="2800" dirty="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-1: Smallest value ≥ </a:t>
            </a:r>
            <a:r>
              <a:rPr lang="en-GB" sz="2800" dirty="0" err="1"/>
              <a:t>lookup_value</a:t>
            </a:r>
            <a:endParaRPr lang="en-GB" sz="2800" dirty="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0: Exact match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D04AA0-6357-0208-9259-E0DF88B20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1714" y="2776844"/>
            <a:ext cx="6556733" cy="520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233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INDEX and MATCH Functions: Syntax and Explanation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1051013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Flexible Lookup Capabilities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INDEX function syntax: =INDEX(array, </a:t>
            </a:r>
            <a:r>
              <a:rPr lang="en-GB" sz="2800" dirty="0" err="1"/>
              <a:t>row_num</a:t>
            </a:r>
            <a:r>
              <a:rPr lang="en-GB" sz="2800" dirty="0"/>
              <a:t>, </a:t>
            </a:r>
            <a:r>
              <a:rPr lang="en-GB" sz="2800" dirty="0" err="1"/>
              <a:t>col_num</a:t>
            </a:r>
            <a:r>
              <a:rPr lang="en-GB" sz="2800" dirty="0"/>
              <a:t>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MATCH function syntax: =MATCH(</a:t>
            </a:r>
            <a:r>
              <a:rPr lang="en-GB" sz="2800" dirty="0" err="1"/>
              <a:t>lookup_value</a:t>
            </a:r>
            <a:r>
              <a:rPr lang="en-GB" sz="2800" dirty="0"/>
              <a:t>, </a:t>
            </a:r>
            <a:r>
              <a:rPr lang="en-GB" sz="2800" dirty="0" err="1"/>
              <a:t>lookup_array</a:t>
            </a:r>
            <a:r>
              <a:rPr lang="en-GB" sz="2800" dirty="0"/>
              <a:t>, </a:t>
            </a:r>
            <a:r>
              <a:rPr lang="en-GB" sz="2800" dirty="0" err="1"/>
              <a:t>match_type</a:t>
            </a:r>
            <a:r>
              <a:rPr lang="en-GB" sz="2800" dirty="0"/>
              <a:t>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Combining INDEX and MATCH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Example formula: =INDEX(C2:E10, MATCH("Product B", B2:B10, 0), 3)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Uses MATCH to determine row number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INDEX retrieves value from specified column</a:t>
            </a:r>
          </a:p>
        </p:txBody>
      </p:sp>
    </p:spTree>
    <p:extLst>
      <p:ext uri="{BB962C8B-B14F-4D97-AF65-F5344CB8AC3E}">
        <p14:creationId xmlns:p14="http://schemas.microsoft.com/office/powerpoint/2010/main" val="102876902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INDEX and MATCH Functions: Example - Retrieving Revenue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2227;p133">
            <a:extLst>
              <a:ext uri="{FF2B5EF4-FFF2-40B4-BE49-F238E27FC236}">
                <a16:creationId xmlns:a16="http://schemas.microsoft.com/office/drawing/2014/main" id="{3BF7206F-1818-0CB9-E98C-B6574B90B7FF}"/>
              </a:ext>
            </a:extLst>
          </p:cNvPr>
          <p:cNvGrpSpPr/>
          <p:nvPr/>
        </p:nvGrpSpPr>
        <p:grpSpPr>
          <a:xfrm>
            <a:off x="759348" y="2702575"/>
            <a:ext cx="12175495" cy="3880489"/>
            <a:chOff x="0" y="473"/>
            <a:chExt cx="8596312" cy="3880489"/>
          </a:xfrm>
        </p:grpSpPr>
        <p:sp>
          <p:nvSpPr>
            <p:cNvPr id="7" name="Google Shape;2228;p133">
              <a:extLst>
                <a:ext uri="{FF2B5EF4-FFF2-40B4-BE49-F238E27FC236}">
                  <a16:creationId xmlns:a16="http://schemas.microsoft.com/office/drawing/2014/main" id="{BA6A723E-935C-FC60-DF8A-A2828B072F6F}"/>
                </a:ext>
              </a:extLst>
            </p:cNvPr>
            <p:cNvSpPr/>
            <p:nvPr/>
          </p:nvSpPr>
          <p:spPr>
            <a:xfrm>
              <a:off x="0" y="473"/>
              <a:ext cx="8596312" cy="1108711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229;p133">
              <a:extLst>
                <a:ext uri="{FF2B5EF4-FFF2-40B4-BE49-F238E27FC236}">
                  <a16:creationId xmlns:a16="http://schemas.microsoft.com/office/drawing/2014/main" id="{5F03A1DB-31D2-8720-BF26-5F8A3D748DAA}"/>
                </a:ext>
              </a:extLst>
            </p:cNvPr>
            <p:cNvSpPr/>
            <p:nvPr/>
          </p:nvSpPr>
          <p:spPr>
            <a:xfrm>
              <a:off x="335385" y="249933"/>
              <a:ext cx="609791" cy="609791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230;p133">
              <a:extLst>
                <a:ext uri="{FF2B5EF4-FFF2-40B4-BE49-F238E27FC236}">
                  <a16:creationId xmlns:a16="http://schemas.microsoft.com/office/drawing/2014/main" id="{9775615C-0AFF-D3A7-6250-A59217127414}"/>
                </a:ext>
              </a:extLst>
            </p:cNvPr>
            <p:cNvSpPr/>
            <p:nvPr/>
          </p:nvSpPr>
          <p:spPr>
            <a:xfrm>
              <a:off x="1280561" y="473"/>
              <a:ext cx="3868340" cy="1108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231;p133">
              <a:extLst>
                <a:ext uri="{FF2B5EF4-FFF2-40B4-BE49-F238E27FC236}">
                  <a16:creationId xmlns:a16="http://schemas.microsoft.com/office/drawing/2014/main" id="{826151D8-E02C-FEB1-FE9A-A2EEA550254F}"/>
                </a:ext>
              </a:extLst>
            </p:cNvPr>
            <p:cNvSpPr txBox="1"/>
            <p:nvPr/>
          </p:nvSpPr>
          <p:spPr>
            <a:xfrm>
              <a:off x="1280561" y="473"/>
              <a:ext cx="3868340" cy="1108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25" tIns="117325" rIns="117325" bIns="117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Excel Data Retrieval Techniques</a:t>
              </a:r>
              <a:endParaRPr sz="2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" name="Google Shape;2232;p133">
              <a:extLst>
                <a:ext uri="{FF2B5EF4-FFF2-40B4-BE49-F238E27FC236}">
                  <a16:creationId xmlns:a16="http://schemas.microsoft.com/office/drawing/2014/main" id="{55BCC28C-E59F-E5E6-9728-B7E2D71746EA}"/>
                </a:ext>
              </a:extLst>
            </p:cNvPr>
            <p:cNvSpPr/>
            <p:nvPr/>
          </p:nvSpPr>
          <p:spPr>
            <a:xfrm>
              <a:off x="5148901" y="473"/>
              <a:ext cx="3447410" cy="1108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233;p133">
              <a:extLst>
                <a:ext uri="{FF2B5EF4-FFF2-40B4-BE49-F238E27FC236}">
                  <a16:creationId xmlns:a16="http://schemas.microsoft.com/office/drawing/2014/main" id="{9DBC59D2-9C3E-CE2C-8F2E-955A31364A82}"/>
                </a:ext>
              </a:extLst>
            </p:cNvPr>
            <p:cNvSpPr txBox="1"/>
            <p:nvPr/>
          </p:nvSpPr>
          <p:spPr>
            <a:xfrm>
              <a:off x="5148901" y="473"/>
              <a:ext cx="3447410" cy="1108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25" tIns="117325" rIns="117325" bIns="117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rPr lang="en-US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Using INDEX and MATCH for precise data extraction</a:t>
              </a:r>
              <a:endParaRPr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rPr lang="en-US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Essential for financial analysts' toolkit</a:t>
              </a:r>
              <a:endParaRPr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" name="Google Shape;2234;p133">
              <a:extLst>
                <a:ext uri="{FF2B5EF4-FFF2-40B4-BE49-F238E27FC236}">
                  <a16:creationId xmlns:a16="http://schemas.microsoft.com/office/drawing/2014/main" id="{FFD7952F-0E39-3219-265A-50012ACA0832}"/>
                </a:ext>
              </a:extLst>
            </p:cNvPr>
            <p:cNvSpPr/>
            <p:nvPr/>
          </p:nvSpPr>
          <p:spPr>
            <a:xfrm>
              <a:off x="0" y="1386362"/>
              <a:ext cx="8596312" cy="1108711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235;p133">
              <a:extLst>
                <a:ext uri="{FF2B5EF4-FFF2-40B4-BE49-F238E27FC236}">
                  <a16:creationId xmlns:a16="http://schemas.microsoft.com/office/drawing/2014/main" id="{63B438C8-1DA3-F719-B0ED-48386A7F0167}"/>
                </a:ext>
              </a:extLst>
            </p:cNvPr>
            <p:cNvSpPr/>
            <p:nvPr/>
          </p:nvSpPr>
          <p:spPr>
            <a:xfrm>
              <a:off x="335385" y="1635822"/>
              <a:ext cx="609791" cy="609791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236;p133">
              <a:extLst>
                <a:ext uri="{FF2B5EF4-FFF2-40B4-BE49-F238E27FC236}">
                  <a16:creationId xmlns:a16="http://schemas.microsoft.com/office/drawing/2014/main" id="{CEC3F701-FB84-5F1F-B335-579FEAC34EAD}"/>
                </a:ext>
              </a:extLst>
            </p:cNvPr>
            <p:cNvSpPr/>
            <p:nvPr/>
          </p:nvSpPr>
          <p:spPr>
            <a:xfrm>
              <a:off x="1280561" y="1386362"/>
              <a:ext cx="3868340" cy="1108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37;p133">
              <a:extLst>
                <a:ext uri="{FF2B5EF4-FFF2-40B4-BE49-F238E27FC236}">
                  <a16:creationId xmlns:a16="http://schemas.microsoft.com/office/drawing/2014/main" id="{75B86D9A-853C-3ADB-C6F2-2F73061CB923}"/>
                </a:ext>
              </a:extLst>
            </p:cNvPr>
            <p:cNvSpPr txBox="1"/>
            <p:nvPr/>
          </p:nvSpPr>
          <p:spPr>
            <a:xfrm>
              <a:off x="1280561" y="1386362"/>
              <a:ext cx="3868340" cy="1108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25" tIns="117325" rIns="117325" bIns="117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Example: Revenue Lookup</a:t>
              </a:r>
              <a:endParaRPr sz="25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7" name="Google Shape;2238;p133">
              <a:extLst>
                <a:ext uri="{FF2B5EF4-FFF2-40B4-BE49-F238E27FC236}">
                  <a16:creationId xmlns:a16="http://schemas.microsoft.com/office/drawing/2014/main" id="{F9808563-7481-64A0-05F5-C8B763E5E02B}"/>
                </a:ext>
              </a:extLst>
            </p:cNvPr>
            <p:cNvSpPr/>
            <p:nvPr/>
          </p:nvSpPr>
          <p:spPr>
            <a:xfrm>
              <a:off x="5148901" y="1386362"/>
              <a:ext cx="3447410" cy="1108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239;p133">
              <a:extLst>
                <a:ext uri="{FF2B5EF4-FFF2-40B4-BE49-F238E27FC236}">
                  <a16:creationId xmlns:a16="http://schemas.microsoft.com/office/drawing/2014/main" id="{3999A198-1336-94AF-5B57-274EB0074612}"/>
                </a:ext>
              </a:extLst>
            </p:cNvPr>
            <p:cNvSpPr txBox="1"/>
            <p:nvPr/>
          </p:nvSpPr>
          <p:spPr>
            <a:xfrm>
              <a:off x="5148901" y="1386362"/>
              <a:ext cx="3447410" cy="1108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25" tIns="117325" rIns="117325" bIns="117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rPr lang="en-US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Retrieve 'Product B' revenue in 'Q2' with a formula</a:t>
              </a:r>
              <a:endParaRPr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rPr lang="en-US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Formula structure: =INDEX(range, MATCH(row criteria, row range, 0), MATCH(column criteria, column range, 0))</a:t>
              </a:r>
              <a:endParaRPr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9" name="Google Shape;2240;p133">
              <a:extLst>
                <a:ext uri="{FF2B5EF4-FFF2-40B4-BE49-F238E27FC236}">
                  <a16:creationId xmlns:a16="http://schemas.microsoft.com/office/drawing/2014/main" id="{333338C4-2042-3501-0405-72E19F4DBE14}"/>
                </a:ext>
              </a:extLst>
            </p:cNvPr>
            <p:cNvSpPr/>
            <p:nvPr/>
          </p:nvSpPr>
          <p:spPr>
            <a:xfrm>
              <a:off x="0" y="2772251"/>
              <a:ext cx="8596312" cy="1108711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241;p133">
              <a:extLst>
                <a:ext uri="{FF2B5EF4-FFF2-40B4-BE49-F238E27FC236}">
                  <a16:creationId xmlns:a16="http://schemas.microsoft.com/office/drawing/2014/main" id="{56EEB0B5-FEDF-F7C5-4672-2F717AF4B630}"/>
                </a:ext>
              </a:extLst>
            </p:cNvPr>
            <p:cNvSpPr/>
            <p:nvPr/>
          </p:nvSpPr>
          <p:spPr>
            <a:xfrm>
              <a:off x="335385" y="3021711"/>
              <a:ext cx="609791" cy="609791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242;p133">
              <a:extLst>
                <a:ext uri="{FF2B5EF4-FFF2-40B4-BE49-F238E27FC236}">
                  <a16:creationId xmlns:a16="http://schemas.microsoft.com/office/drawing/2014/main" id="{FEA76360-8DF2-6331-016E-D4120FEE51A9}"/>
                </a:ext>
              </a:extLst>
            </p:cNvPr>
            <p:cNvSpPr/>
            <p:nvPr/>
          </p:nvSpPr>
          <p:spPr>
            <a:xfrm>
              <a:off x="1280561" y="2772251"/>
              <a:ext cx="3868340" cy="1108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43;p133">
              <a:extLst>
                <a:ext uri="{FF2B5EF4-FFF2-40B4-BE49-F238E27FC236}">
                  <a16:creationId xmlns:a16="http://schemas.microsoft.com/office/drawing/2014/main" id="{A80E46EC-B306-1C70-DE08-B95ED22FD720}"/>
                </a:ext>
              </a:extLst>
            </p:cNvPr>
            <p:cNvSpPr txBox="1"/>
            <p:nvPr/>
          </p:nvSpPr>
          <p:spPr>
            <a:xfrm>
              <a:off x="1280561" y="2772251"/>
              <a:ext cx="3868340" cy="1108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25" tIns="117325" rIns="117325" bIns="117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Advantages of INDEX &amp; MATCH</a:t>
              </a:r>
              <a:endParaRPr sz="2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3" name="Google Shape;2244;p133">
              <a:extLst>
                <a:ext uri="{FF2B5EF4-FFF2-40B4-BE49-F238E27FC236}">
                  <a16:creationId xmlns:a16="http://schemas.microsoft.com/office/drawing/2014/main" id="{8BF32EAC-0A2A-FA68-4700-5AEE9DC0274A}"/>
                </a:ext>
              </a:extLst>
            </p:cNvPr>
            <p:cNvSpPr/>
            <p:nvPr/>
          </p:nvSpPr>
          <p:spPr>
            <a:xfrm>
              <a:off x="5148901" y="2772251"/>
              <a:ext cx="3447410" cy="1108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245;p133">
              <a:extLst>
                <a:ext uri="{FF2B5EF4-FFF2-40B4-BE49-F238E27FC236}">
                  <a16:creationId xmlns:a16="http://schemas.microsoft.com/office/drawing/2014/main" id="{EE43BCE4-51BB-1662-3143-0A12242DE828}"/>
                </a:ext>
              </a:extLst>
            </p:cNvPr>
            <p:cNvSpPr txBox="1"/>
            <p:nvPr/>
          </p:nvSpPr>
          <p:spPr>
            <a:xfrm>
              <a:off x="5148901" y="2772251"/>
              <a:ext cx="3447410" cy="1108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325" tIns="117325" rIns="117325" bIns="1173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rPr lang="en-US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Allows specific data point retrieval within large datasets</a:t>
              </a:r>
              <a:endParaRPr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rPr lang="en-US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Enhances accuracy and efficiency in financial analysis</a:t>
              </a:r>
              <a:endParaRPr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423672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Summary of Lookup Functions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734948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VLOOKUP (Vertical Lookup)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Searches for values in the leftmost column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Retrieves data from specified columns to the right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HLOOKUP (Horizontal Lookup)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Searches for values in the top row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Retrieves data from specified rows below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INDEX Function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Fetches specific values from a data range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MATCH Function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Finds the relative position of a value in a range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INDEX and MATCH Functions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Combined for flexible data retrieval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A756E0-540B-EABB-8D07-7812D84EE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831" y="2698573"/>
            <a:ext cx="6087979" cy="51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0732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725947"/>
            <a:ext cx="12577090" cy="21841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Data Arrangement, Data Security, and Pivot Tables in Excel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8266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Agenda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886773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Title Slide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Topics at-a-Glance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Sorting Data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Protecting Worksheets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Introduction to Pivot Tables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Introduction to Pivot Tables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Exercise on Pivot Tables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Creating a Pivot Table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Managing Data Source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Custom Calculations and Calculated Fields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Applying Filters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Conditional Formatting</a:t>
            </a:r>
          </a:p>
        </p:txBody>
      </p:sp>
    </p:spTree>
    <p:extLst>
      <p:ext uri="{BB962C8B-B14F-4D97-AF65-F5344CB8AC3E}">
        <p14:creationId xmlns:p14="http://schemas.microsoft.com/office/powerpoint/2010/main" val="124136071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7" y="344515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Introduction to Data Arrangement and Data Security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2274;p137">
            <a:extLst>
              <a:ext uri="{FF2B5EF4-FFF2-40B4-BE49-F238E27FC236}">
                <a16:creationId xmlns:a16="http://schemas.microsoft.com/office/drawing/2014/main" id="{49D8A089-4CCF-ADB6-5D0C-3E0102617B61}"/>
              </a:ext>
            </a:extLst>
          </p:cNvPr>
          <p:cNvGrpSpPr/>
          <p:nvPr/>
        </p:nvGrpSpPr>
        <p:grpSpPr>
          <a:xfrm>
            <a:off x="759347" y="2596999"/>
            <a:ext cx="9618133" cy="4092482"/>
            <a:chOff x="0" y="499"/>
            <a:chExt cx="9618133" cy="4092482"/>
          </a:xfrm>
        </p:grpSpPr>
        <p:sp>
          <p:nvSpPr>
            <p:cNvPr id="7" name="Google Shape;2275;p137">
              <a:extLst>
                <a:ext uri="{FF2B5EF4-FFF2-40B4-BE49-F238E27FC236}">
                  <a16:creationId xmlns:a16="http://schemas.microsoft.com/office/drawing/2014/main" id="{E4D2B190-334D-6C4A-B880-1E84B9683D9A}"/>
                </a:ext>
              </a:extLst>
            </p:cNvPr>
            <p:cNvSpPr/>
            <p:nvPr/>
          </p:nvSpPr>
          <p:spPr>
            <a:xfrm>
              <a:off x="0" y="499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2B8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276;p137">
              <a:extLst>
                <a:ext uri="{FF2B5EF4-FFF2-40B4-BE49-F238E27FC236}">
                  <a16:creationId xmlns:a16="http://schemas.microsoft.com/office/drawing/2014/main" id="{71F0DE74-CE27-F646-898B-564CF594A14A}"/>
                </a:ext>
              </a:extLst>
            </p:cNvPr>
            <p:cNvSpPr/>
            <p:nvPr/>
          </p:nvSpPr>
          <p:spPr>
            <a:xfrm>
              <a:off x="353707" y="263587"/>
              <a:ext cx="643104" cy="64310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277;p137">
              <a:extLst>
                <a:ext uri="{FF2B5EF4-FFF2-40B4-BE49-F238E27FC236}">
                  <a16:creationId xmlns:a16="http://schemas.microsoft.com/office/drawing/2014/main" id="{4AFA48B2-A806-6741-1A99-A6303EC1A212}"/>
                </a:ext>
              </a:extLst>
            </p:cNvPr>
            <p:cNvSpPr/>
            <p:nvPr/>
          </p:nvSpPr>
          <p:spPr>
            <a:xfrm>
              <a:off x="1350519" y="499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278;p137">
              <a:extLst>
                <a:ext uri="{FF2B5EF4-FFF2-40B4-BE49-F238E27FC236}">
                  <a16:creationId xmlns:a16="http://schemas.microsoft.com/office/drawing/2014/main" id="{010026CF-E7BE-30D2-ED82-DAAB62121A6C}"/>
                </a:ext>
              </a:extLst>
            </p:cNvPr>
            <p:cNvSpPr txBox="1"/>
            <p:nvPr/>
          </p:nvSpPr>
          <p:spPr>
            <a:xfrm>
              <a:off x="1350519" y="499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Essentials of Data Management in Finance</a:t>
              </a:r>
              <a:endParaRPr/>
            </a:p>
          </p:txBody>
        </p:sp>
        <p:sp>
          <p:nvSpPr>
            <p:cNvPr id="11" name="Google Shape;2279;p137">
              <a:extLst>
                <a:ext uri="{FF2B5EF4-FFF2-40B4-BE49-F238E27FC236}">
                  <a16:creationId xmlns:a16="http://schemas.microsoft.com/office/drawing/2014/main" id="{651D9296-E800-9F34-F12B-041D831DAA2B}"/>
                </a:ext>
              </a:extLst>
            </p:cNvPr>
            <p:cNvSpPr/>
            <p:nvPr/>
          </p:nvSpPr>
          <p:spPr>
            <a:xfrm>
              <a:off x="5678679" y="499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280;p137">
              <a:extLst>
                <a:ext uri="{FF2B5EF4-FFF2-40B4-BE49-F238E27FC236}">
                  <a16:creationId xmlns:a16="http://schemas.microsoft.com/office/drawing/2014/main" id="{7B8ACE10-DFD7-D8DB-D6E9-8A2858902E31}"/>
                </a:ext>
              </a:extLst>
            </p:cNvPr>
            <p:cNvSpPr txBox="1"/>
            <p:nvPr/>
          </p:nvSpPr>
          <p:spPr>
            <a:xfrm>
              <a:off x="5678679" y="499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Efficient data arrangement as the foundation for analysis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Imperative data security for confidentiality</a:t>
              </a:r>
              <a:endParaRPr/>
            </a:p>
          </p:txBody>
        </p:sp>
        <p:sp>
          <p:nvSpPr>
            <p:cNvPr id="13" name="Google Shape;2281;p137">
              <a:extLst>
                <a:ext uri="{FF2B5EF4-FFF2-40B4-BE49-F238E27FC236}">
                  <a16:creationId xmlns:a16="http://schemas.microsoft.com/office/drawing/2014/main" id="{4C8BB0EC-A50E-9A97-F011-C4A736CC4692}"/>
                </a:ext>
              </a:extLst>
            </p:cNvPr>
            <p:cNvSpPr/>
            <p:nvPr/>
          </p:nvSpPr>
          <p:spPr>
            <a:xfrm>
              <a:off x="0" y="1462100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41C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282;p137">
              <a:extLst>
                <a:ext uri="{FF2B5EF4-FFF2-40B4-BE49-F238E27FC236}">
                  <a16:creationId xmlns:a16="http://schemas.microsoft.com/office/drawing/2014/main" id="{57D14A96-EFCD-0085-AF81-BA6C8F81B724}"/>
                </a:ext>
              </a:extLst>
            </p:cNvPr>
            <p:cNvSpPr/>
            <p:nvPr/>
          </p:nvSpPr>
          <p:spPr>
            <a:xfrm>
              <a:off x="353707" y="1725188"/>
              <a:ext cx="643104" cy="64310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283;p137">
              <a:extLst>
                <a:ext uri="{FF2B5EF4-FFF2-40B4-BE49-F238E27FC236}">
                  <a16:creationId xmlns:a16="http://schemas.microsoft.com/office/drawing/2014/main" id="{14915D36-A245-9072-409F-C5BE36D00ADC}"/>
                </a:ext>
              </a:extLst>
            </p:cNvPr>
            <p:cNvSpPr/>
            <p:nvPr/>
          </p:nvSpPr>
          <p:spPr>
            <a:xfrm>
              <a:off x="1350519" y="1462100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84;p137">
              <a:extLst>
                <a:ext uri="{FF2B5EF4-FFF2-40B4-BE49-F238E27FC236}">
                  <a16:creationId xmlns:a16="http://schemas.microsoft.com/office/drawing/2014/main" id="{35331E25-F71A-1D0E-2D97-CF28C93CE70F}"/>
                </a:ext>
              </a:extLst>
            </p:cNvPr>
            <p:cNvSpPr txBox="1"/>
            <p:nvPr/>
          </p:nvSpPr>
          <p:spPr>
            <a:xfrm>
              <a:off x="1350519" y="1462100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Historical Shift in Data Handling</a:t>
              </a:r>
              <a:endParaRPr dirty="0"/>
            </a:p>
          </p:txBody>
        </p:sp>
        <p:sp>
          <p:nvSpPr>
            <p:cNvPr id="17" name="Google Shape;2285;p137">
              <a:extLst>
                <a:ext uri="{FF2B5EF4-FFF2-40B4-BE49-F238E27FC236}">
                  <a16:creationId xmlns:a16="http://schemas.microsoft.com/office/drawing/2014/main" id="{E458FE48-5874-04CA-EE0C-771DAEAD0056}"/>
                </a:ext>
              </a:extLst>
            </p:cNvPr>
            <p:cNvSpPr/>
            <p:nvPr/>
          </p:nvSpPr>
          <p:spPr>
            <a:xfrm>
              <a:off x="5678679" y="1462100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286;p137">
              <a:extLst>
                <a:ext uri="{FF2B5EF4-FFF2-40B4-BE49-F238E27FC236}">
                  <a16:creationId xmlns:a16="http://schemas.microsoft.com/office/drawing/2014/main" id="{7BB7C1C6-BB70-87C7-11E8-7E2A68C775C1}"/>
                </a:ext>
              </a:extLst>
            </p:cNvPr>
            <p:cNvSpPr txBox="1"/>
            <p:nvPr/>
          </p:nvSpPr>
          <p:spPr>
            <a:xfrm>
              <a:off x="5678679" y="1462100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From manual errors to transformative spreadsheet tools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Sorting and filtering advancements in Excel</a:t>
              </a:r>
              <a:endParaRPr/>
            </a:p>
          </p:txBody>
        </p:sp>
        <p:sp>
          <p:nvSpPr>
            <p:cNvPr id="19" name="Google Shape;2287;p137">
              <a:extLst>
                <a:ext uri="{FF2B5EF4-FFF2-40B4-BE49-F238E27FC236}">
                  <a16:creationId xmlns:a16="http://schemas.microsoft.com/office/drawing/2014/main" id="{0E5FBFEF-C882-7663-CECA-DDEEDC292688}"/>
                </a:ext>
              </a:extLst>
            </p:cNvPr>
            <p:cNvSpPr/>
            <p:nvPr/>
          </p:nvSpPr>
          <p:spPr>
            <a:xfrm>
              <a:off x="0" y="2923701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2B9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288;p137">
              <a:extLst>
                <a:ext uri="{FF2B5EF4-FFF2-40B4-BE49-F238E27FC236}">
                  <a16:creationId xmlns:a16="http://schemas.microsoft.com/office/drawing/2014/main" id="{0B554912-A834-013E-59CE-8AE7C5CD363A}"/>
                </a:ext>
              </a:extLst>
            </p:cNvPr>
            <p:cNvSpPr/>
            <p:nvPr/>
          </p:nvSpPr>
          <p:spPr>
            <a:xfrm>
              <a:off x="353707" y="3186789"/>
              <a:ext cx="643104" cy="64310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289;p137">
              <a:extLst>
                <a:ext uri="{FF2B5EF4-FFF2-40B4-BE49-F238E27FC236}">
                  <a16:creationId xmlns:a16="http://schemas.microsoft.com/office/drawing/2014/main" id="{CB02330E-D473-1A77-7D71-56EB5CD5B95B}"/>
                </a:ext>
              </a:extLst>
            </p:cNvPr>
            <p:cNvSpPr/>
            <p:nvPr/>
          </p:nvSpPr>
          <p:spPr>
            <a:xfrm>
              <a:off x="1350519" y="2923701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90;p137">
              <a:extLst>
                <a:ext uri="{FF2B5EF4-FFF2-40B4-BE49-F238E27FC236}">
                  <a16:creationId xmlns:a16="http://schemas.microsoft.com/office/drawing/2014/main" id="{E94C9143-77DE-E4FA-D291-75DA81F87879}"/>
                </a:ext>
              </a:extLst>
            </p:cNvPr>
            <p:cNvSpPr txBox="1"/>
            <p:nvPr/>
          </p:nvSpPr>
          <p:spPr>
            <a:xfrm>
              <a:off x="1350519" y="2923701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Excel's Role in Modern Financial Analysis</a:t>
              </a:r>
              <a:endParaRPr/>
            </a:p>
          </p:txBody>
        </p:sp>
        <p:sp>
          <p:nvSpPr>
            <p:cNvPr id="23" name="Google Shape;2291;p137">
              <a:extLst>
                <a:ext uri="{FF2B5EF4-FFF2-40B4-BE49-F238E27FC236}">
                  <a16:creationId xmlns:a16="http://schemas.microsoft.com/office/drawing/2014/main" id="{DFFC1C6A-4E4C-369A-A1E2-0AD3B53CEAE9}"/>
                </a:ext>
              </a:extLst>
            </p:cNvPr>
            <p:cNvSpPr/>
            <p:nvPr/>
          </p:nvSpPr>
          <p:spPr>
            <a:xfrm>
              <a:off x="5678679" y="2923701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292;p137">
              <a:extLst>
                <a:ext uri="{FF2B5EF4-FFF2-40B4-BE49-F238E27FC236}">
                  <a16:creationId xmlns:a16="http://schemas.microsoft.com/office/drawing/2014/main" id="{7BD644F3-CC9F-3AE8-2E5F-2181BE760588}"/>
                </a:ext>
              </a:extLst>
            </p:cNvPr>
            <p:cNvSpPr txBox="1"/>
            <p:nvPr/>
          </p:nvSpPr>
          <p:spPr>
            <a:xfrm>
              <a:off x="5678679" y="2923701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Indispensable techniques for financial analysts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Organizing data for insights and protecting sensitive information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8947208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Historical Perspective and Relevance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2299;p138">
            <a:extLst>
              <a:ext uri="{FF2B5EF4-FFF2-40B4-BE49-F238E27FC236}">
                <a16:creationId xmlns:a16="http://schemas.microsoft.com/office/drawing/2014/main" id="{02580460-76DA-E5F1-B2D1-6DF00963C54F}"/>
              </a:ext>
            </a:extLst>
          </p:cNvPr>
          <p:cNvGrpSpPr/>
          <p:nvPr/>
        </p:nvGrpSpPr>
        <p:grpSpPr>
          <a:xfrm>
            <a:off x="372533" y="2596999"/>
            <a:ext cx="9618133" cy="4092482"/>
            <a:chOff x="0" y="499"/>
            <a:chExt cx="9618133" cy="4092482"/>
          </a:xfrm>
        </p:grpSpPr>
        <p:sp>
          <p:nvSpPr>
            <p:cNvPr id="7" name="Google Shape;2300;p138">
              <a:extLst>
                <a:ext uri="{FF2B5EF4-FFF2-40B4-BE49-F238E27FC236}">
                  <a16:creationId xmlns:a16="http://schemas.microsoft.com/office/drawing/2014/main" id="{2241C6D7-0BCF-1C67-F8E6-8AB4B47A19A5}"/>
                </a:ext>
              </a:extLst>
            </p:cNvPr>
            <p:cNvSpPr/>
            <p:nvPr/>
          </p:nvSpPr>
          <p:spPr>
            <a:xfrm>
              <a:off x="0" y="499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2B8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01;p138">
              <a:extLst>
                <a:ext uri="{FF2B5EF4-FFF2-40B4-BE49-F238E27FC236}">
                  <a16:creationId xmlns:a16="http://schemas.microsoft.com/office/drawing/2014/main" id="{17A76A96-3FA3-8CA5-233A-8B58B6DFD9A2}"/>
                </a:ext>
              </a:extLst>
            </p:cNvPr>
            <p:cNvSpPr/>
            <p:nvPr/>
          </p:nvSpPr>
          <p:spPr>
            <a:xfrm>
              <a:off x="353707" y="263587"/>
              <a:ext cx="643104" cy="64310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02;p138">
              <a:extLst>
                <a:ext uri="{FF2B5EF4-FFF2-40B4-BE49-F238E27FC236}">
                  <a16:creationId xmlns:a16="http://schemas.microsoft.com/office/drawing/2014/main" id="{9482A1C8-A955-D129-A183-3187412D2080}"/>
                </a:ext>
              </a:extLst>
            </p:cNvPr>
            <p:cNvSpPr/>
            <p:nvPr/>
          </p:nvSpPr>
          <p:spPr>
            <a:xfrm>
              <a:off x="1350519" y="499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03;p138">
              <a:extLst>
                <a:ext uri="{FF2B5EF4-FFF2-40B4-BE49-F238E27FC236}">
                  <a16:creationId xmlns:a16="http://schemas.microsoft.com/office/drawing/2014/main" id="{8F07E631-845D-3046-9664-BEBC495AFCDA}"/>
                </a:ext>
              </a:extLst>
            </p:cNvPr>
            <p:cNvSpPr txBox="1"/>
            <p:nvPr/>
          </p:nvSpPr>
          <p:spPr>
            <a:xfrm>
              <a:off x="1350519" y="499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Historical Shift in Data Management</a:t>
              </a:r>
              <a:endParaRPr dirty="0"/>
            </a:p>
          </p:txBody>
        </p:sp>
        <p:sp>
          <p:nvSpPr>
            <p:cNvPr id="11" name="Google Shape;2304;p138">
              <a:extLst>
                <a:ext uri="{FF2B5EF4-FFF2-40B4-BE49-F238E27FC236}">
                  <a16:creationId xmlns:a16="http://schemas.microsoft.com/office/drawing/2014/main" id="{1E953AE8-89DB-EDA9-748D-BB1CB89CDEA0}"/>
                </a:ext>
              </a:extLst>
            </p:cNvPr>
            <p:cNvSpPr/>
            <p:nvPr/>
          </p:nvSpPr>
          <p:spPr>
            <a:xfrm>
              <a:off x="5678679" y="499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05;p138">
              <a:extLst>
                <a:ext uri="{FF2B5EF4-FFF2-40B4-BE49-F238E27FC236}">
                  <a16:creationId xmlns:a16="http://schemas.microsoft.com/office/drawing/2014/main" id="{B0CCE866-A613-7D4A-0B7F-E68A127A1D46}"/>
                </a:ext>
              </a:extLst>
            </p:cNvPr>
            <p:cNvSpPr txBox="1"/>
            <p:nvPr/>
          </p:nvSpPr>
          <p:spPr>
            <a:xfrm>
              <a:off x="5678679" y="499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Transition from manual to software-based data arrangement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Spreadsheet tools like Excel brought accuracy and speed</a:t>
              </a:r>
              <a:endParaRPr/>
            </a:p>
          </p:txBody>
        </p:sp>
        <p:sp>
          <p:nvSpPr>
            <p:cNvPr id="13" name="Google Shape;2306;p138">
              <a:extLst>
                <a:ext uri="{FF2B5EF4-FFF2-40B4-BE49-F238E27FC236}">
                  <a16:creationId xmlns:a16="http://schemas.microsoft.com/office/drawing/2014/main" id="{FFBE9F00-A0BC-0EE0-DCC4-ED0D81248076}"/>
                </a:ext>
              </a:extLst>
            </p:cNvPr>
            <p:cNvSpPr/>
            <p:nvPr/>
          </p:nvSpPr>
          <p:spPr>
            <a:xfrm>
              <a:off x="0" y="1462100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41C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07;p138">
              <a:extLst>
                <a:ext uri="{FF2B5EF4-FFF2-40B4-BE49-F238E27FC236}">
                  <a16:creationId xmlns:a16="http://schemas.microsoft.com/office/drawing/2014/main" id="{C3525FD5-68C9-9CC2-38B2-A6217138EA19}"/>
                </a:ext>
              </a:extLst>
            </p:cNvPr>
            <p:cNvSpPr/>
            <p:nvPr/>
          </p:nvSpPr>
          <p:spPr>
            <a:xfrm>
              <a:off x="353707" y="1725188"/>
              <a:ext cx="643104" cy="64310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08;p138">
              <a:extLst>
                <a:ext uri="{FF2B5EF4-FFF2-40B4-BE49-F238E27FC236}">
                  <a16:creationId xmlns:a16="http://schemas.microsoft.com/office/drawing/2014/main" id="{ECC867B8-DBC5-5189-E517-DF2EB9ACC285}"/>
                </a:ext>
              </a:extLst>
            </p:cNvPr>
            <p:cNvSpPr/>
            <p:nvPr/>
          </p:nvSpPr>
          <p:spPr>
            <a:xfrm>
              <a:off x="1350519" y="1462100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09;p138">
              <a:extLst>
                <a:ext uri="{FF2B5EF4-FFF2-40B4-BE49-F238E27FC236}">
                  <a16:creationId xmlns:a16="http://schemas.microsoft.com/office/drawing/2014/main" id="{1F4D39B5-4732-90AC-716F-DDF8A1659200}"/>
                </a:ext>
              </a:extLst>
            </p:cNvPr>
            <p:cNvSpPr txBox="1"/>
            <p:nvPr/>
          </p:nvSpPr>
          <p:spPr>
            <a:xfrm>
              <a:off x="1350519" y="1462100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Increasing Importance of Data Security</a:t>
              </a:r>
              <a:endParaRPr dirty="0"/>
            </a:p>
          </p:txBody>
        </p:sp>
        <p:sp>
          <p:nvSpPr>
            <p:cNvPr id="17" name="Google Shape;2310;p138">
              <a:extLst>
                <a:ext uri="{FF2B5EF4-FFF2-40B4-BE49-F238E27FC236}">
                  <a16:creationId xmlns:a16="http://schemas.microsoft.com/office/drawing/2014/main" id="{6A0F4A3B-0845-E404-FDE4-93DA09A41060}"/>
                </a:ext>
              </a:extLst>
            </p:cNvPr>
            <p:cNvSpPr/>
            <p:nvPr/>
          </p:nvSpPr>
          <p:spPr>
            <a:xfrm>
              <a:off x="5678679" y="1462100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11;p138">
              <a:extLst>
                <a:ext uri="{FF2B5EF4-FFF2-40B4-BE49-F238E27FC236}">
                  <a16:creationId xmlns:a16="http://schemas.microsoft.com/office/drawing/2014/main" id="{365D045C-8C3D-CAAB-A7E4-E746E2C9F4FF}"/>
                </a:ext>
              </a:extLst>
            </p:cNvPr>
            <p:cNvSpPr txBox="1"/>
            <p:nvPr/>
          </p:nvSpPr>
          <p:spPr>
            <a:xfrm>
              <a:off x="5678679" y="1462100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Growth in sensitive financial data handling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Need for robust security measures</a:t>
              </a:r>
              <a:endParaRPr/>
            </a:p>
          </p:txBody>
        </p:sp>
        <p:sp>
          <p:nvSpPr>
            <p:cNvPr id="19" name="Google Shape;2312;p138">
              <a:extLst>
                <a:ext uri="{FF2B5EF4-FFF2-40B4-BE49-F238E27FC236}">
                  <a16:creationId xmlns:a16="http://schemas.microsoft.com/office/drawing/2014/main" id="{80A4BB32-7E44-887B-EFDC-EA4ABAD7EE27}"/>
                </a:ext>
              </a:extLst>
            </p:cNvPr>
            <p:cNvSpPr/>
            <p:nvPr/>
          </p:nvSpPr>
          <p:spPr>
            <a:xfrm>
              <a:off x="0" y="2923701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2B9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13;p138">
              <a:extLst>
                <a:ext uri="{FF2B5EF4-FFF2-40B4-BE49-F238E27FC236}">
                  <a16:creationId xmlns:a16="http://schemas.microsoft.com/office/drawing/2014/main" id="{789E4F39-5769-3530-89A1-DF27C4815C22}"/>
                </a:ext>
              </a:extLst>
            </p:cNvPr>
            <p:cNvSpPr/>
            <p:nvPr/>
          </p:nvSpPr>
          <p:spPr>
            <a:xfrm>
              <a:off x="353707" y="3186789"/>
              <a:ext cx="643104" cy="64310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14;p138">
              <a:extLst>
                <a:ext uri="{FF2B5EF4-FFF2-40B4-BE49-F238E27FC236}">
                  <a16:creationId xmlns:a16="http://schemas.microsoft.com/office/drawing/2014/main" id="{87BE741E-34A0-3400-DE58-1D7DC59F61E4}"/>
                </a:ext>
              </a:extLst>
            </p:cNvPr>
            <p:cNvSpPr/>
            <p:nvPr/>
          </p:nvSpPr>
          <p:spPr>
            <a:xfrm>
              <a:off x="1350519" y="2923701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15;p138">
              <a:extLst>
                <a:ext uri="{FF2B5EF4-FFF2-40B4-BE49-F238E27FC236}">
                  <a16:creationId xmlns:a16="http://schemas.microsoft.com/office/drawing/2014/main" id="{2B7AC5A9-A500-4032-2BB4-0C7795BDE797}"/>
                </a:ext>
              </a:extLst>
            </p:cNvPr>
            <p:cNvSpPr txBox="1"/>
            <p:nvPr/>
          </p:nvSpPr>
          <p:spPr>
            <a:xfrm>
              <a:off x="1350519" y="2923701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Excel's Role in Modern Finance</a:t>
              </a:r>
              <a:endParaRPr/>
            </a:p>
          </p:txBody>
        </p:sp>
        <p:sp>
          <p:nvSpPr>
            <p:cNvPr id="23" name="Google Shape;2316;p138">
              <a:extLst>
                <a:ext uri="{FF2B5EF4-FFF2-40B4-BE49-F238E27FC236}">
                  <a16:creationId xmlns:a16="http://schemas.microsoft.com/office/drawing/2014/main" id="{91A7457F-D1A4-FE58-A20C-F5822BE5F20E}"/>
                </a:ext>
              </a:extLst>
            </p:cNvPr>
            <p:cNvSpPr/>
            <p:nvPr/>
          </p:nvSpPr>
          <p:spPr>
            <a:xfrm>
              <a:off x="5678679" y="2923701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17;p138">
              <a:extLst>
                <a:ext uri="{FF2B5EF4-FFF2-40B4-BE49-F238E27FC236}">
                  <a16:creationId xmlns:a16="http://schemas.microsoft.com/office/drawing/2014/main" id="{7D7A9219-14C7-6D05-5C33-3AC98DD541AF}"/>
                </a:ext>
              </a:extLst>
            </p:cNvPr>
            <p:cNvSpPr txBox="1"/>
            <p:nvPr/>
          </p:nvSpPr>
          <p:spPr>
            <a:xfrm>
              <a:off x="5678679" y="2923701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Essential for data-driven financial analysis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Indispensable techniques for financial analysts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4159404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Topics at-a-Glance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7798057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Data Arrangement Techniques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GB" sz="2800" dirty="0"/>
              <a:t>Sorting and filtering for efficient data analysis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Data Security and Protection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GB" sz="2800" dirty="0"/>
              <a:t>Protecting worksheets and workbooks with passwords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Utility for Chartered Accountants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GB" sz="2800" dirty="0"/>
              <a:t>Streamlining analytical processes and ensuring data integrity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GB" sz="2800" dirty="0"/>
              <a:t>Crucial for audits, financial reports, and handling sensitive client data</a:t>
            </a:r>
          </a:p>
        </p:txBody>
      </p:sp>
    </p:spTree>
    <p:extLst>
      <p:ext uri="{BB962C8B-B14F-4D97-AF65-F5344CB8AC3E}">
        <p14:creationId xmlns:p14="http://schemas.microsoft.com/office/powerpoint/2010/main" val="3584674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9781" y="283917"/>
            <a:ext cx="11079703" cy="18381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Understanding Excel Versions and Platforms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6712CD-405D-CD0C-E72C-54F0D6725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73" y="2580114"/>
            <a:ext cx="8493585" cy="577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2083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8" name="Google Shape;2332;p140">
            <a:extLst>
              <a:ext uri="{FF2B5EF4-FFF2-40B4-BE49-F238E27FC236}">
                <a16:creationId xmlns:a16="http://schemas.microsoft.com/office/drawing/2014/main" id="{B8E6F469-CFBC-BC5E-9340-FDF0AEE1DC1C}"/>
              </a:ext>
            </a:extLst>
          </p:cNvPr>
          <p:cNvGrpSpPr/>
          <p:nvPr/>
        </p:nvGrpSpPr>
        <p:grpSpPr>
          <a:xfrm>
            <a:off x="1705544" y="2313109"/>
            <a:ext cx="13390682" cy="4708793"/>
            <a:chOff x="10183" y="368646"/>
            <a:chExt cx="10885757" cy="2548832"/>
          </a:xfrm>
        </p:grpSpPr>
        <p:sp>
          <p:nvSpPr>
            <p:cNvPr id="9" name="Google Shape;2333;p140">
              <a:extLst>
                <a:ext uri="{FF2B5EF4-FFF2-40B4-BE49-F238E27FC236}">
                  <a16:creationId xmlns:a16="http://schemas.microsoft.com/office/drawing/2014/main" id="{0F427F85-6E7E-D28E-9CCF-7BF5DEBA5397}"/>
                </a:ext>
              </a:extLst>
            </p:cNvPr>
            <p:cNvSpPr/>
            <p:nvPr/>
          </p:nvSpPr>
          <p:spPr>
            <a:xfrm>
              <a:off x="1066264" y="368646"/>
              <a:ext cx="1137317" cy="113731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34;p140">
              <a:extLst>
                <a:ext uri="{FF2B5EF4-FFF2-40B4-BE49-F238E27FC236}">
                  <a16:creationId xmlns:a16="http://schemas.microsoft.com/office/drawing/2014/main" id="{DB1063AE-3943-24DB-A8CC-6D1955A88EBC}"/>
                </a:ext>
              </a:extLst>
            </p:cNvPr>
            <p:cNvSpPr/>
            <p:nvPr/>
          </p:nvSpPr>
          <p:spPr>
            <a:xfrm>
              <a:off x="10183" y="1615563"/>
              <a:ext cx="3249479" cy="487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35;p140">
              <a:extLst>
                <a:ext uri="{FF2B5EF4-FFF2-40B4-BE49-F238E27FC236}">
                  <a16:creationId xmlns:a16="http://schemas.microsoft.com/office/drawing/2014/main" id="{89DFE563-D8C8-1797-9786-65275A9880BA}"/>
                </a:ext>
              </a:extLst>
            </p:cNvPr>
            <p:cNvSpPr txBox="1"/>
            <p:nvPr/>
          </p:nvSpPr>
          <p:spPr>
            <a:xfrm>
              <a:off x="10183" y="1615563"/>
              <a:ext cx="3249479" cy="487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Expertise in Data Arrangement</a:t>
              </a:r>
              <a:endParaRPr dirty="0"/>
            </a:p>
          </p:txBody>
        </p:sp>
        <p:sp>
          <p:nvSpPr>
            <p:cNvPr id="12" name="Google Shape;2336;p140">
              <a:extLst>
                <a:ext uri="{FF2B5EF4-FFF2-40B4-BE49-F238E27FC236}">
                  <a16:creationId xmlns:a16="http://schemas.microsoft.com/office/drawing/2014/main" id="{6E28830B-3FAD-E3D7-2D7A-6030405C9BC9}"/>
                </a:ext>
              </a:extLst>
            </p:cNvPr>
            <p:cNvSpPr/>
            <p:nvPr/>
          </p:nvSpPr>
          <p:spPr>
            <a:xfrm>
              <a:off x="10183" y="2153962"/>
              <a:ext cx="3249479" cy="7635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37;p140">
              <a:extLst>
                <a:ext uri="{FF2B5EF4-FFF2-40B4-BE49-F238E27FC236}">
                  <a16:creationId xmlns:a16="http://schemas.microsoft.com/office/drawing/2014/main" id="{83CC8BAF-8C12-4E2D-D6F1-55857D7C3046}"/>
                </a:ext>
              </a:extLst>
            </p:cNvPr>
            <p:cNvSpPr txBox="1"/>
            <p:nvPr/>
          </p:nvSpPr>
          <p:spPr>
            <a:xfrm>
              <a:off x="10183" y="2153962"/>
              <a:ext cx="3249479" cy="7635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Trebuchet MS"/>
                <a:buNone/>
              </a:pPr>
              <a:r>
                <a:rPr lang="en-US" sz="13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Streamlines analytical processes for financial data.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Trebuchet MS"/>
                <a:buNone/>
              </a:pPr>
              <a:r>
                <a:rPr lang="en-US" sz="13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Enhances efficiency in handling audits and financial reports.</a:t>
              </a:r>
              <a:endParaRPr/>
            </a:p>
          </p:txBody>
        </p:sp>
        <p:sp>
          <p:nvSpPr>
            <p:cNvPr id="14" name="Google Shape;2338;p140">
              <a:extLst>
                <a:ext uri="{FF2B5EF4-FFF2-40B4-BE49-F238E27FC236}">
                  <a16:creationId xmlns:a16="http://schemas.microsoft.com/office/drawing/2014/main" id="{14FC6ECD-B78B-79D4-CEFC-6F48372ACB19}"/>
                </a:ext>
              </a:extLst>
            </p:cNvPr>
            <p:cNvSpPr/>
            <p:nvPr/>
          </p:nvSpPr>
          <p:spPr>
            <a:xfrm>
              <a:off x="4884403" y="368646"/>
              <a:ext cx="1137317" cy="113731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39;p140">
              <a:extLst>
                <a:ext uri="{FF2B5EF4-FFF2-40B4-BE49-F238E27FC236}">
                  <a16:creationId xmlns:a16="http://schemas.microsoft.com/office/drawing/2014/main" id="{5F04D3BC-A1A2-7BF9-57E5-6CDC5A03F5FD}"/>
                </a:ext>
              </a:extLst>
            </p:cNvPr>
            <p:cNvSpPr/>
            <p:nvPr/>
          </p:nvSpPr>
          <p:spPr>
            <a:xfrm>
              <a:off x="3828322" y="1615563"/>
              <a:ext cx="3249479" cy="487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40;p140">
              <a:extLst>
                <a:ext uri="{FF2B5EF4-FFF2-40B4-BE49-F238E27FC236}">
                  <a16:creationId xmlns:a16="http://schemas.microsoft.com/office/drawing/2014/main" id="{9DC21ABA-6685-20E2-2E55-B05B80766510}"/>
                </a:ext>
              </a:extLst>
            </p:cNvPr>
            <p:cNvSpPr txBox="1"/>
            <p:nvPr/>
          </p:nvSpPr>
          <p:spPr>
            <a:xfrm>
              <a:off x="3828322" y="1615563"/>
              <a:ext cx="3249479" cy="487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Security of Financial Information</a:t>
              </a:r>
              <a:endParaRPr dirty="0"/>
            </a:p>
          </p:txBody>
        </p:sp>
        <p:sp>
          <p:nvSpPr>
            <p:cNvPr id="17" name="Google Shape;2341;p140">
              <a:extLst>
                <a:ext uri="{FF2B5EF4-FFF2-40B4-BE49-F238E27FC236}">
                  <a16:creationId xmlns:a16="http://schemas.microsoft.com/office/drawing/2014/main" id="{D4188B11-3110-D7E1-D61F-FDC269A9B7E0}"/>
                </a:ext>
              </a:extLst>
            </p:cNvPr>
            <p:cNvSpPr/>
            <p:nvPr/>
          </p:nvSpPr>
          <p:spPr>
            <a:xfrm>
              <a:off x="3828322" y="2153962"/>
              <a:ext cx="3249479" cy="7635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42;p140">
              <a:extLst>
                <a:ext uri="{FF2B5EF4-FFF2-40B4-BE49-F238E27FC236}">
                  <a16:creationId xmlns:a16="http://schemas.microsoft.com/office/drawing/2014/main" id="{00D4BDD9-5736-3AA6-9143-9F2C28B456BD}"/>
                </a:ext>
              </a:extLst>
            </p:cNvPr>
            <p:cNvSpPr txBox="1"/>
            <p:nvPr/>
          </p:nvSpPr>
          <p:spPr>
            <a:xfrm>
              <a:off x="3828322" y="2153962"/>
              <a:ext cx="3249479" cy="7635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Trebuchet MS"/>
                <a:buNone/>
              </a:pPr>
              <a:r>
                <a:rPr lang="en-US" sz="13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Ensures integrity and confidentiality of client data.</a:t>
              </a:r>
              <a:endParaRPr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Trebuchet MS"/>
                <a:buNone/>
              </a:pPr>
              <a:r>
                <a:rPr lang="en-US" sz="13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Crucial for maintaining trust in financial services.</a:t>
              </a:r>
              <a:endParaRPr dirty="0"/>
            </a:p>
          </p:txBody>
        </p:sp>
        <p:sp>
          <p:nvSpPr>
            <p:cNvPr id="19" name="Google Shape;2343;p140">
              <a:extLst>
                <a:ext uri="{FF2B5EF4-FFF2-40B4-BE49-F238E27FC236}">
                  <a16:creationId xmlns:a16="http://schemas.microsoft.com/office/drawing/2014/main" id="{922531D9-B2C8-D73C-BD31-C381D41E6E67}"/>
                </a:ext>
              </a:extLst>
            </p:cNvPr>
            <p:cNvSpPr/>
            <p:nvPr/>
          </p:nvSpPr>
          <p:spPr>
            <a:xfrm>
              <a:off x="8702542" y="368646"/>
              <a:ext cx="1137317" cy="1137317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44;p140">
              <a:extLst>
                <a:ext uri="{FF2B5EF4-FFF2-40B4-BE49-F238E27FC236}">
                  <a16:creationId xmlns:a16="http://schemas.microsoft.com/office/drawing/2014/main" id="{580DA90A-B643-1633-B17F-4C7675457E1C}"/>
                </a:ext>
              </a:extLst>
            </p:cNvPr>
            <p:cNvSpPr/>
            <p:nvPr/>
          </p:nvSpPr>
          <p:spPr>
            <a:xfrm>
              <a:off x="7646461" y="1615563"/>
              <a:ext cx="3249479" cy="487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45;p140">
              <a:extLst>
                <a:ext uri="{FF2B5EF4-FFF2-40B4-BE49-F238E27FC236}">
                  <a16:creationId xmlns:a16="http://schemas.microsoft.com/office/drawing/2014/main" id="{0B1888B4-8600-C976-62C5-DEF070C800B9}"/>
                </a:ext>
              </a:extLst>
            </p:cNvPr>
            <p:cNvSpPr txBox="1"/>
            <p:nvPr/>
          </p:nvSpPr>
          <p:spPr>
            <a:xfrm>
              <a:off x="7646461" y="1615563"/>
              <a:ext cx="3249479" cy="487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Skills Vital for Professional Practice</a:t>
              </a:r>
              <a:endParaRPr dirty="0"/>
            </a:p>
          </p:txBody>
        </p:sp>
        <p:sp>
          <p:nvSpPr>
            <p:cNvPr id="22" name="Google Shape;2346;p140">
              <a:extLst>
                <a:ext uri="{FF2B5EF4-FFF2-40B4-BE49-F238E27FC236}">
                  <a16:creationId xmlns:a16="http://schemas.microsoft.com/office/drawing/2014/main" id="{218B0A42-713F-9566-8FB6-4AD07A81569C}"/>
                </a:ext>
              </a:extLst>
            </p:cNvPr>
            <p:cNvSpPr/>
            <p:nvPr/>
          </p:nvSpPr>
          <p:spPr>
            <a:xfrm>
              <a:off x="7646461" y="2153962"/>
              <a:ext cx="3249479" cy="7635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47;p140">
              <a:extLst>
                <a:ext uri="{FF2B5EF4-FFF2-40B4-BE49-F238E27FC236}">
                  <a16:creationId xmlns:a16="http://schemas.microsoft.com/office/drawing/2014/main" id="{3CE23DFA-E75F-FD02-A852-DDA0650EE454}"/>
                </a:ext>
              </a:extLst>
            </p:cNvPr>
            <p:cNvSpPr txBox="1"/>
            <p:nvPr/>
          </p:nvSpPr>
          <p:spPr>
            <a:xfrm>
              <a:off x="7646461" y="2153962"/>
              <a:ext cx="3249479" cy="7635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Trebuchet MS"/>
                <a:buNone/>
              </a:pPr>
              <a:r>
                <a:rPr lang="en-US" sz="13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Indispensable in managing sensitive financial information.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Trebuchet MS"/>
                <a:buNone/>
              </a:pPr>
              <a:r>
                <a:rPr lang="en-US" sz="13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Contributes to the overall reliability of Chartered Accountants.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2083200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Data Arrangement Techniques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583123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Importance of Data Arrangement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Facilitates smoother analysis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Enhances reporting efficiency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Select Data Range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Choose the cells you wish to organize.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Utilize Data Tab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Find the 'Data' section in the menu.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Sorting Order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 err="1"/>
              <a:t>Opt</a:t>
            </a:r>
            <a:r>
              <a:rPr lang="en-GB" sz="2800" dirty="0"/>
              <a:t> for 'Sort A to Z' for ascending or 'Sort Z to A' for descending.</a:t>
            </a:r>
          </a:p>
        </p:txBody>
      </p:sp>
    </p:spTree>
    <p:extLst>
      <p:ext uri="{BB962C8B-B14F-4D97-AF65-F5344CB8AC3E}">
        <p14:creationId xmlns:p14="http://schemas.microsoft.com/office/powerpoint/2010/main" val="275308639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23130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SORTING DATA: EXAMPLE - SORTING FINANCIAL TRANSACTIONS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897147" y="3761117"/>
            <a:ext cx="569343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Financial Transaction Analysis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Sort transactions by date for chronological review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Facilitates better understanding of financial activity over 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570CA-A9D6-8A0F-D6BF-09EA4E540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521" y="3137742"/>
            <a:ext cx="6366294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4588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Filtering Data: Steps to Apply Filters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583123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Select Data Range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Choose cells with data for filtering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Access Data Tab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Navigate to the 'Data' tab on the interface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Initiate Filter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Click 'Filter' to apply to selected cells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97A489-41A2-6B8A-14D2-532509CCE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525" y="2931375"/>
            <a:ext cx="8678173" cy="30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5816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23130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Filtering Data: Example - Filtering Expenses for a Specific Month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8" y="3450565"/>
            <a:ext cx="1029971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Yearly Expense Dataset Overview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Contains complete financial data for the year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Monthly Filtering Method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Enables focused expense analysis for any given month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Benefits of Filtering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Facilitates targeted financial review and management</a:t>
            </a:r>
          </a:p>
        </p:txBody>
      </p:sp>
    </p:spTree>
    <p:extLst>
      <p:ext uri="{BB962C8B-B14F-4D97-AF65-F5344CB8AC3E}">
        <p14:creationId xmlns:p14="http://schemas.microsoft.com/office/powerpoint/2010/main" val="419326862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Data Security and Protection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98079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Essentiality of Data Security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Crucial for maintaining confidentiality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Especially significant in financial sectors</a:t>
            </a:r>
          </a:p>
        </p:txBody>
      </p:sp>
    </p:spTree>
    <p:extLst>
      <p:ext uri="{BB962C8B-B14F-4D97-AF65-F5344CB8AC3E}">
        <p14:creationId xmlns:p14="http://schemas.microsoft.com/office/powerpoint/2010/main" val="307756586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Worksheets: Steps to Protect a Worksheet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583123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Initiate Worksheet Protection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Right-click on the desired sheet tab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Select the 'Protect Sheet' option from the menu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Password and Permissions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Choose to set a password (this is optional)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Specify user permissions for the worksheet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47F0DA-A807-A30C-974C-654946B3E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313" y="2570678"/>
            <a:ext cx="4904804" cy="488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4902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22467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Protecting Worksheets: Example - Protecting a Financial Summary Sheet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8" y="3226279"/>
            <a:ext cx="86089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Importance of Sheet Protection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Prevents accidental alterations of critical financial data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Viewing Access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Allows users to view essential financial information without editing</a:t>
            </a:r>
          </a:p>
        </p:txBody>
      </p:sp>
    </p:spTree>
    <p:extLst>
      <p:ext uri="{BB962C8B-B14F-4D97-AF65-F5344CB8AC3E}">
        <p14:creationId xmlns:p14="http://schemas.microsoft.com/office/powerpoint/2010/main" val="264838381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23130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Password Protection for Workbooks: Steps to Password Protect a Workbook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822937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Accessing the Protection Feature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Open the Review Tab in the workbook.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Locating the Protection Menu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Find the Protect workbook menu within the Review tab.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Setting a Password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Choose a secure password to protect your workbook.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03FCB1-B661-9C9A-CE53-94E852A89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072" y="3590215"/>
            <a:ext cx="6245302" cy="231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0594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29941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6000" dirty="0"/>
              <a:t>Password Protection for Workbooks: Example - Password Protecting a Financial Report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1190445" y="4157932"/>
            <a:ext cx="916125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Password Protection for Confidentiality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Ensures financial report security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Restricts access to authorized individuals</a:t>
            </a:r>
          </a:p>
        </p:txBody>
      </p:sp>
    </p:spTree>
    <p:extLst>
      <p:ext uri="{BB962C8B-B14F-4D97-AF65-F5344CB8AC3E}">
        <p14:creationId xmlns:p14="http://schemas.microsoft.com/office/powerpoint/2010/main" val="2085506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282463" cy="16306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u="sng" kern="1200" spc="285" dirty="0">
                <a:solidFill>
                  <a:schemeClr val="tx1"/>
                </a:solidFill>
                <a:latin typeface="+mj-lt"/>
                <a:cs typeface="Calibri"/>
              </a:rPr>
              <a:t>Compatibility Considerations Across Excel Versions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C1DBEC-2AAB-3E4A-1A5D-7E87674B1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419" y="2313109"/>
            <a:ext cx="7485094" cy="576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9956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Summary of Data Arrangement and Data Security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100236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Key Techniques in Excel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Organizing data for accuracy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Securing data for confidentiality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Importance in Financial Analysis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Ensures precise analysis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Facilitates efficient reporting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Module 7 Overview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Focuses on data arrangement skills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Emphasizes data security measures</a:t>
            </a:r>
          </a:p>
        </p:txBody>
      </p:sp>
    </p:spTree>
    <p:extLst>
      <p:ext uri="{BB962C8B-B14F-4D97-AF65-F5344CB8AC3E}">
        <p14:creationId xmlns:p14="http://schemas.microsoft.com/office/powerpoint/2010/main" val="208907777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Introduction to Pivot Tables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8798721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Significance of Pivot Tables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Crucial for efficient data analysis in Excel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Benefits of Pivot Tables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Summarize data, offer flexibility, and enable quick analysis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Use Cases for Pivot Tables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Ideal for large datasets, exploratory analysis, and reporting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Creating Pivot Tables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Select data, configure layout, and categorize effectively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Customization and Formatting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Data Management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Conditional Formatting and Pivot Charts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Design and Formatting Principles</a:t>
            </a:r>
          </a:p>
        </p:txBody>
      </p:sp>
    </p:spTree>
    <p:extLst>
      <p:ext uri="{BB962C8B-B14F-4D97-AF65-F5344CB8AC3E}">
        <p14:creationId xmlns:p14="http://schemas.microsoft.com/office/powerpoint/2010/main" val="424471128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HISTORICAL PERSPECTIVE AND RELEVANCE OF PIVOT TABLES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866069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Origins of Pivot Tables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Introduced in the 1980s by Lotus Improv.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Pioneered multidimensional data analysis.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Excel's Contribution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Refined and popularized pivot tables.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Became a key tool for data manipulation.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Modern-Day Relevance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Crucial for handling large, complex datasets.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Enables extraction of insights from data.</a:t>
            </a:r>
          </a:p>
        </p:txBody>
      </p:sp>
    </p:spTree>
    <p:extLst>
      <p:ext uri="{BB962C8B-B14F-4D97-AF65-F5344CB8AC3E}">
        <p14:creationId xmlns:p14="http://schemas.microsoft.com/office/powerpoint/2010/main" val="417487250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Topics at-a-Glance for Pivot Tables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1051013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Overview of Pivot Tables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Benefits and applications in data organization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Practical exercises for creation and management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Structure and Components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Detailed layout insights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Techniques for updating and connecting to data sources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Data Handling Techniques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Sorting, filtering, and visualizing data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Working with various data fields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Utility for Chartered Accountants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Efficiency in financial analysis and reporting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Visual representation of financial trends with pivot charts</a:t>
            </a:r>
          </a:p>
        </p:txBody>
      </p:sp>
    </p:spTree>
    <p:extLst>
      <p:ext uri="{BB962C8B-B14F-4D97-AF65-F5344CB8AC3E}">
        <p14:creationId xmlns:p14="http://schemas.microsoft.com/office/powerpoint/2010/main" val="399894210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Introduction to Pivot Tables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114384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Dynamic Data Analysis Tool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Pivot tables allow quick reorganization and summarization of complex datasets.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User-Friendly Interface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Designed for easy use with minimal technical knowledge required.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Efficient Decision-Making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Facilitates understanding of large data volumes for better insights.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Accessible Data Summaries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Transforms data into clear summaries, making analysis accessible to many.</a:t>
            </a:r>
          </a:p>
        </p:txBody>
      </p:sp>
    </p:spTree>
    <p:extLst>
      <p:ext uri="{BB962C8B-B14F-4D97-AF65-F5344CB8AC3E}">
        <p14:creationId xmlns:p14="http://schemas.microsoft.com/office/powerpoint/2010/main" val="240151642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Benefits of Pivot Tables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2465;p155">
            <a:extLst>
              <a:ext uri="{FF2B5EF4-FFF2-40B4-BE49-F238E27FC236}">
                <a16:creationId xmlns:a16="http://schemas.microsoft.com/office/drawing/2014/main" id="{0B8772CA-7555-67F7-730B-EFECF5CED958}"/>
              </a:ext>
            </a:extLst>
          </p:cNvPr>
          <p:cNvGrpSpPr/>
          <p:nvPr/>
        </p:nvGrpSpPr>
        <p:grpSpPr>
          <a:xfrm>
            <a:off x="1290843" y="2937534"/>
            <a:ext cx="13149776" cy="3221726"/>
            <a:chOff x="3910" y="988991"/>
            <a:chExt cx="9610312" cy="2115499"/>
          </a:xfrm>
        </p:grpSpPr>
        <p:sp>
          <p:nvSpPr>
            <p:cNvPr id="7" name="Google Shape;2466;p155">
              <a:extLst>
                <a:ext uri="{FF2B5EF4-FFF2-40B4-BE49-F238E27FC236}">
                  <a16:creationId xmlns:a16="http://schemas.microsoft.com/office/drawing/2014/main" id="{637CDA7D-F72C-52EA-CEE6-94E52B4DC1DD}"/>
                </a:ext>
              </a:extLst>
            </p:cNvPr>
            <p:cNvSpPr/>
            <p:nvPr/>
          </p:nvSpPr>
          <p:spPr>
            <a:xfrm>
              <a:off x="3910" y="988991"/>
              <a:ext cx="1004062" cy="100406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467;p155">
              <a:extLst>
                <a:ext uri="{FF2B5EF4-FFF2-40B4-BE49-F238E27FC236}">
                  <a16:creationId xmlns:a16="http://schemas.microsoft.com/office/drawing/2014/main" id="{F3833ECA-3E69-DF78-61BD-74FDD176B3B6}"/>
                </a:ext>
              </a:extLst>
            </p:cNvPr>
            <p:cNvSpPr/>
            <p:nvPr/>
          </p:nvSpPr>
          <p:spPr>
            <a:xfrm>
              <a:off x="3910" y="2084020"/>
              <a:ext cx="2868750" cy="430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468;p155">
              <a:extLst>
                <a:ext uri="{FF2B5EF4-FFF2-40B4-BE49-F238E27FC236}">
                  <a16:creationId xmlns:a16="http://schemas.microsoft.com/office/drawing/2014/main" id="{E21F0F97-E118-6477-103B-7ECD5F65FB8D}"/>
                </a:ext>
              </a:extLst>
            </p:cNvPr>
            <p:cNvSpPr txBox="1"/>
            <p:nvPr/>
          </p:nvSpPr>
          <p:spPr>
            <a:xfrm>
              <a:off x="3910" y="2084020"/>
              <a:ext cx="2868750" cy="430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None/>
              </a:pPr>
              <a:r>
                <a:rPr lang="en-US" sz="16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Efficient Data Summarization</a:t>
              </a:r>
              <a:endPara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0" name="Google Shape;2469;p155">
              <a:extLst>
                <a:ext uri="{FF2B5EF4-FFF2-40B4-BE49-F238E27FC236}">
                  <a16:creationId xmlns:a16="http://schemas.microsoft.com/office/drawing/2014/main" id="{934BEFE0-98D9-E31C-D396-108AC8CB0139}"/>
                </a:ext>
              </a:extLst>
            </p:cNvPr>
            <p:cNvSpPr/>
            <p:nvPr/>
          </p:nvSpPr>
          <p:spPr>
            <a:xfrm>
              <a:off x="3910" y="2556643"/>
              <a:ext cx="2868750" cy="547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70;p155">
              <a:extLst>
                <a:ext uri="{FF2B5EF4-FFF2-40B4-BE49-F238E27FC236}">
                  <a16:creationId xmlns:a16="http://schemas.microsoft.com/office/drawing/2014/main" id="{DB90BF4C-46E9-1769-5EE5-E804F414A039}"/>
                </a:ext>
              </a:extLst>
            </p:cNvPr>
            <p:cNvSpPr txBox="1"/>
            <p:nvPr/>
          </p:nvSpPr>
          <p:spPr>
            <a:xfrm>
              <a:off x="3910" y="2556643"/>
              <a:ext cx="2868750" cy="547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rPr lang="en-US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Automates data aggregation, eliminating manual calculations</a:t>
              </a:r>
              <a:endParaRPr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rPr lang="en-US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Ensures accuracy and time efficiency</a:t>
              </a:r>
              <a:endParaRPr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" name="Google Shape;2471;p155">
              <a:extLst>
                <a:ext uri="{FF2B5EF4-FFF2-40B4-BE49-F238E27FC236}">
                  <a16:creationId xmlns:a16="http://schemas.microsoft.com/office/drawing/2014/main" id="{15869ED7-51AF-DD91-7A41-178F6B930707}"/>
                </a:ext>
              </a:extLst>
            </p:cNvPr>
            <p:cNvSpPr/>
            <p:nvPr/>
          </p:nvSpPr>
          <p:spPr>
            <a:xfrm>
              <a:off x="3374691" y="988991"/>
              <a:ext cx="1004062" cy="100406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72;p155">
              <a:extLst>
                <a:ext uri="{FF2B5EF4-FFF2-40B4-BE49-F238E27FC236}">
                  <a16:creationId xmlns:a16="http://schemas.microsoft.com/office/drawing/2014/main" id="{732F5946-C323-5FC8-90A2-3CED962AA304}"/>
                </a:ext>
              </a:extLst>
            </p:cNvPr>
            <p:cNvSpPr/>
            <p:nvPr/>
          </p:nvSpPr>
          <p:spPr>
            <a:xfrm>
              <a:off x="3374691" y="2084020"/>
              <a:ext cx="2868750" cy="430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73;p155">
              <a:extLst>
                <a:ext uri="{FF2B5EF4-FFF2-40B4-BE49-F238E27FC236}">
                  <a16:creationId xmlns:a16="http://schemas.microsoft.com/office/drawing/2014/main" id="{5BF673BB-4723-6598-C1FD-6400C1613B29}"/>
                </a:ext>
              </a:extLst>
            </p:cNvPr>
            <p:cNvSpPr txBox="1"/>
            <p:nvPr/>
          </p:nvSpPr>
          <p:spPr>
            <a:xfrm>
              <a:off x="3374691" y="2084020"/>
              <a:ext cx="2868750" cy="430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None/>
              </a:pPr>
              <a:r>
                <a:rPr lang="en-US" sz="16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Flexibility in Data Handling</a:t>
              </a:r>
              <a:endPara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5" name="Google Shape;2474;p155">
              <a:extLst>
                <a:ext uri="{FF2B5EF4-FFF2-40B4-BE49-F238E27FC236}">
                  <a16:creationId xmlns:a16="http://schemas.microsoft.com/office/drawing/2014/main" id="{FB42B00A-604B-05F0-325E-37A52BC38FAE}"/>
                </a:ext>
              </a:extLst>
            </p:cNvPr>
            <p:cNvSpPr/>
            <p:nvPr/>
          </p:nvSpPr>
          <p:spPr>
            <a:xfrm>
              <a:off x="3374691" y="2556643"/>
              <a:ext cx="2868750" cy="547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75;p155">
              <a:extLst>
                <a:ext uri="{FF2B5EF4-FFF2-40B4-BE49-F238E27FC236}">
                  <a16:creationId xmlns:a16="http://schemas.microsoft.com/office/drawing/2014/main" id="{5344E90D-223A-3631-D2C4-B10E5BD68567}"/>
                </a:ext>
              </a:extLst>
            </p:cNvPr>
            <p:cNvSpPr txBox="1"/>
            <p:nvPr/>
          </p:nvSpPr>
          <p:spPr>
            <a:xfrm>
              <a:off x="3374691" y="2556643"/>
              <a:ext cx="2868750" cy="547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rPr lang="en-US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Easy modification of data field arrangements</a:t>
              </a:r>
              <a:endParaRPr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rPr lang="en-US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Provides various perspectives and insights</a:t>
              </a:r>
              <a:endParaRPr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7" name="Google Shape;2476;p155">
              <a:extLst>
                <a:ext uri="{FF2B5EF4-FFF2-40B4-BE49-F238E27FC236}">
                  <a16:creationId xmlns:a16="http://schemas.microsoft.com/office/drawing/2014/main" id="{4C785D62-3C72-021D-F04C-A82C5EF298F4}"/>
                </a:ext>
              </a:extLst>
            </p:cNvPr>
            <p:cNvSpPr/>
            <p:nvPr/>
          </p:nvSpPr>
          <p:spPr>
            <a:xfrm>
              <a:off x="6745472" y="988991"/>
              <a:ext cx="1004062" cy="1004062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77;p155">
              <a:extLst>
                <a:ext uri="{FF2B5EF4-FFF2-40B4-BE49-F238E27FC236}">
                  <a16:creationId xmlns:a16="http://schemas.microsoft.com/office/drawing/2014/main" id="{1300B16D-F916-93F0-2FC7-58920E5E1CCE}"/>
                </a:ext>
              </a:extLst>
            </p:cNvPr>
            <p:cNvSpPr/>
            <p:nvPr/>
          </p:nvSpPr>
          <p:spPr>
            <a:xfrm>
              <a:off x="6745472" y="2084020"/>
              <a:ext cx="2868750" cy="430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78;p155">
              <a:extLst>
                <a:ext uri="{FF2B5EF4-FFF2-40B4-BE49-F238E27FC236}">
                  <a16:creationId xmlns:a16="http://schemas.microsoft.com/office/drawing/2014/main" id="{1C0F0F09-A5DE-EB2E-A692-76B8C57A608A}"/>
                </a:ext>
              </a:extLst>
            </p:cNvPr>
            <p:cNvSpPr txBox="1"/>
            <p:nvPr/>
          </p:nvSpPr>
          <p:spPr>
            <a:xfrm>
              <a:off x="6745472" y="2084020"/>
              <a:ext cx="2868750" cy="430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None/>
              </a:pPr>
              <a:r>
                <a:rPr lang="en-US" sz="16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Quick Ad-Hoc Analysis</a:t>
              </a:r>
              <a:endPara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0" name="Google Shape;2479;p155">
              <a:extLst>
                <a:ext uri="{FF2B5EF4-FFF2-40B4-BE49-F238E27FC236}">
                  <a16:creationId xmlns:a16="http://schemas.microsoft.com/office/drawing/2014/main" id="{01D92607-F22E-BB0E-3562-2ECB8704D2AE}"/>
                </a:ext>
              </a:extLst>
            </p:cNvPr>
            <p:cNvSpPr/>
            <p:nvPr/>
          </p:nvSpPr>
          <p:spPr>
            <a:xfrm>
              <a:off x="6745472" y="2556643"/>
              <a:ext cx="2868750" cy="547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0;p155">
              <a:extLst>
                <a:ext uri="{FF2B5EF4-FFF2-40B4-BE49-F238E27FC236}">
                  <a16:creationId xmlns:a16="http://schemas.microsoft.com/office/drawing/2014/main" id="{EEFA6AF4-96EA-5AAB-F74A-6B41BADFD83F}"/>
                </a:ext>
              </a:extLst>
            </p:cNvPr>
            <p:cNvSpPr txBox="1"/>
            <p:nvPr/>
          </p:nvSpPr>
          <p:spPr>
            <a:xfrm>
              <a:off x="6745472" y="2556643"/>
              <a:ext cx="2868750" cy="547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rPr lang="en-US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Allows interactive data dissection</a:t>
              </a:r>
              <a:endParaRPr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rPr lang="en-US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Enables refining analysis without changing original data</a:t>
              </a:r>
              <a:endParaRPr sz="12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948354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When to Use Pivot Tables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1069653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Handling Large Datasets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Excel in managing substantial data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Impractical for manual analysis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Data Exploration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Discover trends, patterns, and outliers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Indispensable for exploratory analysis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Summary Reporting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Create concise, informative reports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Facilitate communication of insights</a:t>
            </a:r>
          </a:p>
        </p:txBody>
      </p:sp>
    </p:spTree>
    <p:extLst>
      <p:ext uri="{BB962C8B-B14F-4D97-AF65-F5344CB8AC3E}">
        <p14:creationId xmlns:p14="http://schemas.microsoft.com/office/powerpoint/2010/main" val="32694257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Source Data Selection for Pivot Tables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807410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Select Data Range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Click any cell within your dataset to begin.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Insert PivotTable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Use the 'Insert' tab and select 'PivotTable.'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Define Data Range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Check the 'Table/Range' field for accuracy.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Choose Location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Decide on a new or existing worksheet for the pivot table.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Confirm Creation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Click 'OK' to finalize the pivot table setup.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F4ED18-52F8-7056-F514-9E58AC71C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2795" y="3056183"/>
            <a:ext cx="5831235" cy="292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9067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Creating a Pivot Table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783256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PivotTable Field List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Appears on the right after creating the pivot table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Drag and Drop Fields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Drag fields into Rows, Columns, and Values areas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View the Pivot Table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Excel generates the table based on field selections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Modify Layout and Format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Use 'PivotTable </a:t>
            </a:r>
            <a:r>
              <a:rPr lang="en-GB" sz="2800" dirty="0" err="1"/>
              <a:t>Analyze</a:t>
            </a:r>
            <a:r>
              <a:rPr lang="en-GB" sz="2800" dirty="0"/>
              <a:t>' tab for customization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BEDB14-493C-4DB1-A618-29A25DD26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3561" y="2406159"/>
            <a:ext cx="4295955" cy="5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9975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Exercise on Managing HR Data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2511;p159">
            <a:extLst>
              <a:ext uri="{FF2B5EF4-FFF2-40B4-BE49-F238E27FC236}">
                <a16:creationId xmlns:a16="http://schemas.microsoft.com/office/drawing/2014/main" id="{9A08795F-C09A-6B6A-A8BF-93FFCD13564A}"/>
              </a:ext>
            </a:extLst>
          </p:cNvPr>
          <p:cNvGrpSpPr/>
          <p:nvPr/>
        </p:nvGrpSpPr>
        <p:grpSpPr>
          <a:xfrm>
            <a:off x="759348" y="2313109"/>
            <a:ext cx="9618133" cy="3966435"/>
            <a:chOff x="0" y="63523"/>
            <a:chExt cx="9618133" cy="3966435"/>
          </a:xfrm>
        </p:grpSpPr>
        <p:sp>
          <p:nvSpPr>
            <p:cNvPr id="7" name="Google Shape;2512;p159">
              <a:extLst>
                <a:ext uri="{FF2B5EF4-FFF2-40B4-BE49-F238E27FC236}">
                  <a16:creationId xmlns:a16="http://schemas.microsoft.com/office/drawing/2014/main" id="{4F855CCB-A0AD-EF18-CFB6-72AA4876D8B0}"/>
                </a:ext>
              </a:extLst>
            </p:cNvPr>
            <p:cNvSpPr/>
            <p:nvPr/>
          </p:nvSpPr>
          <p:spPr>
            <a:xfrm>
              <a:off x="0" y="388243"/>
              <a:ext cx="9618133" cy="918225"/>
            </a:xfrm>
            <a:prstGeom prst="rect">
              <a:avLst/>
            </a:prstGeom>
            <a:solidFill>
              <a:schemeClr val="lt2">
                <a:alpha val="89803"/>
              </a:schemeClr>
            </a:solidFill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513;p159">
              <a:extLst>
                <a:ext uri="{FF2B5EF4-FFF2-40B4-BE49-F238E27FC236}">
                  <a16:creationId xmlns:a16="http://schemas.microsoft.com/office/drawing/2014/main" id="{9F1C0F34-6AF0-8C15-1F82-C60E71A2DEC4}"/>
                </a:ext>
              </a:extLst>
            </p:cNvPr>
            <p:cNvSpPr txBox="1"/>
            <p:nvPr/>
          </p:nvSpPr>
          <p:spPr>
            <a:xfrm>
              <a:off x="0" y="388243"/>
              <a:ext cx="9618133" cy="918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458200" rIns="746450" bIns="15645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rebuchet MS"/>
                <a:buChar char="•"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Focus on employee details, departments, and salaries</a:t>
              </a:r>
              <a:endParaRPr/>
            </a:p>
          </p:txBody>
        </p:sp>
        <p:sp>
          <p:nvSpPr>
            <p:cNvPr id="9" name="Google Shape;2514;p159">
              <a:extLst>
                <a:ext uri="{FF2B5EF4-FFF2-40B4-BE49-F238E27FC236}">
                  <a16:creationId xmlns:a16="http://schemas.microsoft.com/office/drawing/2014/main" id="{63725CE2-76A6-E004-BBEA-28983E21E520}"/>
                </a:ext>
              </a:extLst>
            </p:cNvPr>
            <p:cNvSpPr/>
            <p:nvPr/>
          </p:nvSpPr>
          <p:spPr>
            <a:xfrm>
              <a:off x="480906" y="63523"/>
              <a:ext cx="6732693" cy="64944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515;p159">
              <a:extLst>
                <a:ext uri="{FF2B5EF4-FFF2-40B4-BE49-F238E27FC236}">
                  <a16:creationId xmlns:a16="http://schemas.microsoft.com/office/drawing/2014/main" id="{C7C7B2DD-C1BD-A6F0-B0E1-38E87517889B}"/>
                </a:ext>
              </a:extLst>
            </p:cNvPr>
            <p:cNvSpPr txBox="1"/>
            <p:nvPr/>
          </p:nvSpPr>
          <p:spPr>
            <a:xfrm>
              <a:off x="512609" y="95226"/>
              <a:ext cx="6669287" cy="586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Trebuchet MS"/>
                <a:buNone/>
              </a:pPr>
              <a:r>
                <a:rPr lang="en-US" sz="22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HR Data Management</a:t>
              </a:r>
              <a:endParaRPr/>
            </a:p>
          </p:txBody>
        </p:sp>
        <p:sp>
          <p:nvSpPr>
            <p:cNvPr id="11" name="Google Shape;2516;p159">
              <a:extLst>
                <a:ext uri="{FF2B5EF4-FFF2-40B4-BE49-F238E27FC236}">
                  <a16:creationId xmlns:a16="http://schemas.microsoft.com/office/drawing/2014/main" id="{EC1752F5-3041-7220-C0C3-279E13CDD8E9}"/>
                </a:ext>
              </a:extLst>
            </p:cNvPr>
            <p:cNvSpPr/>
            <p:nvPr/>
          </p:nvSpPr>
          <p:spPr>
            <a:xfrm>
              <a:off x="0" y="1749988"/>
              <a:ext cx="9618133" cy="918225"/>
            </a:xfrm>
            <a:prstGeom prst="rect">
              <a:avLst/>
            </a:prstGeom>
            <a:solidFill>
              <a:schemeClr val="lt2">
                <a:alpha val="89803"/>
              </a:schemeClr>
            </a:solidFill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17;p159">
              <a:extLst>
                <a:ext uri="{FF2B5EF4-FFF2-40B4-BE49-F238E27FC236}">
                  <a16:creationId xmlns:a16="http://schemas.microsoft.com/office/drawing/2014/main" id="{6AAC7290-AAC6-9FDE-7054-1098CB97221A}"/>
                </a:ext>
              </a:extLst>
            </p:cNvPr>
            <p:cNvSpPr txBox="1"/>
            <p:nvPr/>
          </p:nvSpPr>
          <p:spPr>
            <a:xfrm>
              <a:off x="0" y="1749988"/>
              <a:ext cx="9618133" cy="918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458200" rIns="746450" bIns="15645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rebuchet MS"/>
                <a:buChar char="•"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Display average salary by department</a:t>
              </a:r>
              <a:endParaRPr/>
            </a:p>
          </p:txBody>
        </p:sp>
        <p:sp>
          <p:nvSpPr>
            <p:cNvPr id="13" name="Google Shape;2518;p159">
              <a:extLst>
                <a:ext uri="{FF2B5EF4-FFF2-40B4-BE49-F238E27FC236}">
                  <a16:creationId xmlns:a16="http://schemas.microsoft.com/office/drawing/2014/main" id="{BC805A57-2BC3-32F8-AF1F-0B0CF76B1A1E}"/>
                </a:ext>
              </a:extLst>
            </p:cNvPr>
            <p:cNvSpPr/>
            <p:nvPr/>
          </p:nvSpPr>
          <p:spPr>
            <a:xfrm>
              <a:off x="480906" y="1425268"/>
              <a:ext cx="6732693" cy="64944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19;p159">
              <a:extLst>
                <a:ext uri="{FF2B5EF4-FFF2-40B4-BE49-F238E27FC236}">
                  <a16:creationId xmlns:a16="http://schemas.microsoft.com/office/drawing/2014/main" id="{C8F9203F-3F70-ECA5-3B91-6A4203E1B723}"/>
                </a:ext>
              </a:extLst>
            </p:cNvPr>
            <p:cNvSpPr txBox="1"/>
            <p:nvPr/>
          </p:nvSpPr>
          <p:spPr>
            <a:xfrm>
              <a:off x="512609" y="1456971"/>
              <a:ext cx="6669287" cy="586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Trebuchet MS"/>
                <a:buNone/>
              </a:pPr>
              <a:r>
                <a:rPr lang="en-US" sz="22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Pivot Table Creation</a:t>
              </a:r>
              <a:endParaRPr/>
            </a:p>
          </p:txBody>
        </p:sp>
        <p:sp>
          <p:nvSpPr>
            <p:cNvPr id="15" name="Google Shape;2520;p159">
              <a:extLst>
                <a:ext uri="{FF2B5EF4-FFF2-40B4-BE49-F238E27FC236}">
                  <a16:creationId xmlns:a16="http://schemas.microsoft.com/office/drawing/2014/main" id="{E08EE758-39F4-2E02-62FA-F6EB7F1A1238}"/>
                </a:ext>
              </a:extLst>
            </p:cNvPr>
            <p:cNvSpPr/>
            <p:nvPr/>
          </p:nvSpPr>
          <p:spPr>
            <a:xfrm>
              <a:off x="0" y="3111733"/>
              <a:ext cx="9618133" cy="918225"/>
            </a:xfrm>
            <a:prstGeom prst="rect">
              <a:avLst/>
            </a:prstGeom>
            <a:solidFill>
              <a:schemeClr val="lt2">
                <a:alpha val="89803"/>
              </a:schemeClr>
            </a:solidFill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21;p159">
              <a:extLst>
                <a:ext uri="{FF2B5EF4-FFF2-40B4-BE49-F238E27FC236}">
                  <a16:creationId xmlns:a16="http://schemas.microsoft.com/office/drawing/2014/main" id="{5C82AA14-1588-76CF-5855-0DC0883A27AD}"/>
                </a:ext>
              </a:extLst>
            </p:cNvPr>
            <p:cNvSpPr txBox="1"/>
            <p:nvPr/>
          </p:nvSpPr>
          <p:spPr>
            <a:xfrm>
              <a:off x="0" y="3111733"/>
              <a:ext cx="9618133" cy="918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458200" rIns="746450" bIns="15645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rebuchet MS"/>
                <a:buChar char="•"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Examine variations in salary across departments</a:t>
              </a:r>
              <a:endParaRPr/>
            </a:p>
          </p:txBody>
        </p:sp>
        <p:sp>
          <p:nvSpPr>
            <p:cNvPr id="17" name="Google Shape;2522;p159">
              <a:extLst>
                <a:ext uri="{FF2B5EF4-FFF2-40B4-BE49-F238E27FC236}">
                  <a16:creationId xmlns:a16="http://schemas.microsoft.com/office/drawing/2014/main" id="{D293331D-9AF0-56E6-8B33-8CCE90BADB62}"/>
                </a:ext>
              </a:extLst>
            </p:cNvPr>
            <p:cNvSpPr/>
            <p:nvPr/>
          </p:nvSpPr>
          <p:spPr>
            <a:xfrm>
              <a:off x="480906" y="2787013"/>
              <a:ext cx="6732693" cy="64944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23;p159">
              <a:extLst>
                <a:ext uri="{FF2B5EF4-FFF2-40B4-BE49-F238E27FC236}">
                  <a16:creationId xmlns:a16="http://schemas.microsoft.com/office/drawing/2014/main" id="{3254BBD3-A899-ACBA-5685-04BF123378C1}"/>
                </a:ext>
              </a:extLst>
            </p:cNvPr>
            <p:cNvSpPr txBox="1"/>
            <p:nvPr/>
          </p:nvSpPr>
          <p:spPr>
            <a:xfrm>
              <a:off x="512609" y="2818716"/>
              <a:ext cx="6669287" cy="586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Trebuchet MS"/>
                <a:buNone/>
              </a:pPr>
              <a:r>
                <a:rPr lang="en-US" sz="22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Salary Analysis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8337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682476"/>
            <a:ext cx="9299051" cy="15670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Navigating the Excel Interface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562E49-B0FA-DFE1-415B-9A01CB49B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48" y="2596999"/>
            <a:ext cx="7961531" cy="658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7239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66202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Pivot Table Layout and Structure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2530;p160">
            <a:extLst>
              <a:ext uri="{FF2B5EF4-FFF2-40B4-BE49-F238E27FC236}">
                <a16:creationId xmlns:a16="http://schemas.microsoft.com/office/drawing/2014/main" id="{AD4BEABB-0980-CC09-9311-C797C19E9B3C}"/>
              </a:ext>
            </a:extLst>
          </p:cNvPr>
          <p:cNvGrpSpPr/>
          <p:nvPr/>
        </p:nvGrpSpPr>
        <p:grpSpPr>
          <a:xfrm>
            <a:off x="614072" y="2596999"/>
            <a:ext cx="9618133" cy="4089484"/>
            <a:chOff x="0" y="1998"/>
            <a:chExt cx="9618133" cy="4089484"/>
          </a:xfrm>
        </p:grpSpPr>
        <p:sp>
          <p:nvSpPr>
            <p:cNvPr id="7" name="Google Shape;2531;p160">
              <a:extLst>
                <a:ext uri="{FF2B5EF4-FFF2-40B4-BE49-F238E27FC236}">
                  <a16:creationId xmlns:a16="http://schemas.microsoft.com/office/drawing/2014/main" id="{67930560-8971-1E3F-091F-DD403425762F}"/>
                </a:ext>
              </a:extLst>
            </p:cNvPr>
            <p:cNvSpPr/>
            <p:nvPr/>
          </p:nvSpPr>
          <p:spPr>
            <a:xfrm rot="5400000">
              <a:off x="6012655" y="-2416209"/>
              <a:ext cx="1055350" cy="615560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ADBD3">
                <a:alpha val="89803"/>
              </a:srgbClr>
            </a:solidFill>
            <a:ln w="19050" cap="rnd" cmpd="sng">
              <a:solidFill>
                <a:srgbClr val="CADBD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532;p160">
              <a:extLst>
                <a:ext uri="{FF2B5EF4-FFF2-40B4-BE49-F238E27FC236}">
                  <a16:creationId xmlns:a16="http://schemas.microsoft.com/office/drawing/2014/main" id="{28F60B94-83D0-A773-C9E6-E4FB6B3ED486}"/>
                </a:ext>
              </a:extLst>
            </p:cNvPr>
            <p:cNvSpPr txBox="1"/>
            <p:nvPr/>
          </p:nvSpPr>
          <p:spPr>
            <a:xfrm>
              <a:off x="3462528" y="185436"/>
              <a:ext cx="6104087" cy="9523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26650" rIns="53325" bIns="26650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Rows organize data horizontally by criteria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Columns arrange data vertically as headers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Values display summarized data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Filters apply limitations on data</a:t>
              </a:r>
              <a:endParaRPr/>
            </a:p>
          </p:txBody>
        </p:sp>
        <p:sp>
          <p:nvSpPr>
            <p:cNvPr id="9" name="Google Shape;2533;p160">
              <a:extLst>
                <a:ext uri="{FF2B5EF4-FFF2-40B4-BE49-F238E27FC236}">
                  <a16:creationId xmlns:a16="http://schemas.microsoft.com/office/drawing/2014/main" id="{03D1F15E-FA74-6404-9CE1-60C3508C2A21}"/>
                </a:ext>
              </a:extLst>
            </p:cNvPr>
            <p:cNvSpPr/>
            <p:nvPr/>
          </p:nvSpPr>
          <p:spPr>
            <a:xfrm>
              <a:off x="0" y="1998"/>
              <a:ext cx="3462527" cy="1319188"/>
            </a:xfrm>
            <a:prstGeom prst="roundRect">
              <a:avLst>
                <a:gd name="adj" fmla="val 16667"/>
              </a:avLst>
            </a:prstGeom>
            <a:solidFill>
              <a:srgbClr val="2B9468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534;p160">
              <a:extLst>
                <a:ext uri="{FF2B5EF4-FFF2-40B4-BE49-F238E27FC236}">
                  <a16:creationId xmlns:a16="http://schemas.microsoft.com/office/drawing/2014/main" id="{AC88E8C5-6163-0EB0-A145-22CF9B6D871D}"/>
                </a:ext>
              </a:extLst>
            </p:cNvPr>
            <p:cNvSpPr txBox="1"/>
            <p:nvPr/>
          </p:nvSpPr>
          <p:spPr>
            <a:xfrm>
              <a:off x="64397" y="66395"/>
              <a:ext cx="3333733" cy="1190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53325" rIns="10667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Trebuchet MS"/>
                <a:buNone/>
              </a:pPr>
              <a:r>
                <a:rPr lang="en-US" sz="2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Key Areas of Pivot Tables</a:t>
              </a:r>
              <a:endParaRPr/>
            </a:p>
          </p:txBody>
        </p:sp>
        <p:sp>
          <p:nvSpPr>
            <p:cNvPr id="11" name="Google Shape;2535;p160">
              <a:extLst>
                <a:ext uri="{FF2B5EF4-FFF2-40B4-BE49-F238E27FC236}">
                  <a16:creationId xmlns:a16="http://schemas.microsoft.com/office/drawing/2014/main" id="{0B5B20B8-7018-5A72-A519-35C7EB7FD37D}"/>
                </a:ext>
              </a:extLst>
            </p:cNvPr>
            <p:cNvSpPr/>
            <p:nvPr/>
          </p:nvSpPr>
          <p:spPr>
            <a:xfrm rot="5400000">
              <a:off x="6012655" y="-1031061"/>
              <a:ext cx="1055350" cy="615560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ADBD3">
                <a:alpha val="89803"/>
              </a:srgbClr>
            </a:solidFill>
            <a:ln w="19050" cap="rnd" cmpd="sng">
              <a:solidFill>
                <a:srgbClr val="CADBD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36;p160">
              <a:extLst>
                <a:ext uri="{FF2B5EF4-FFF2-40B4-BE49-F238E27FC236}">
                  <a16:creationId xmlns:a16="http://schemas.microsoft.com/office/drawing/2014/main" id="{F7D984FC-2605-AA3E-FE60-F359E628FE52}"/>
                </a:ext>
              </a:extLst>
            </p:cNvPr>
            <p:cNvSpPr txBox="1"/>
            <p:nvPr/>
          </p:nvSpPr>
          <p:spPr>
            <a:xfrm>
              <a:off x="3462528" y="1570584"/>
              <a:ext cx="6104087" cy="9523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26650" rIns="53325" bIns="26650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Drag fields between areas in the Field List</a:t>
              </a:r>
              <a:endParaRPr/>
            </a:p>
          </p:txBody>
        </p:sp>
        <p:sp>
          <p:nvSpPr>
            <p:cNvPr id="13" name="Google Shape;2537;p160">
              <a:extLst>
                <a:ext uri="{FF2B5EF4-FFF2-40B4-BE49-F238E27FC236}">
                  <a16:creationId xmlns:a16="http://schemas.microsoft.com/office/drawing/2014/main" id="{45386A65-B86D-322D-929A-3F02F8995551}"/>
                </a:ext>
              </a:extLst>
            </p:cNvPr>
            <p:cNvSpPr/>
            <p:nvPr/>
          </p:nvSpPr>
          <p:spPr>
            <a:xfrm>
              <a:off x="0" y="1387146"/>
              <a:ext cx="3462527" cy="1319188"/>
            </a:xfrm>
            <a:prstGeom prst="roundRect">
              <a:avLst>
                <a:gd name="adj" fmla="val 16667"/>
              </a:avLst>
            </a:prstGeom>
            <a:solidFill>
              <a:srgbClr val="2B9468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38;p160">
              <a:extLst>
                <a:ext uri="{FF2B5EF4-FFF2-40B4-BE49-F238E27FC236}">
                  <a16:creationId xmlns:a16="http://schemas.microsoft.com/office/drawing/2014/main" id="{DC2FC756-379A-E09A-AAFB-5A60F3127AB4}"/>
                </a:ext>
              </a:extLst>
            </p:cNvPr>
            <p:cNvSpPr txBox="1"/>
            <p:nvPr/>
          </p:nvSpPr>
          <p:spPr>
            <a:xfrm>
              <a:off x="64397" y="1451543"/>
              <a:ext cx="3333733" cy="1190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53325" rIns="10667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Trebuchet MS"/>
                <a:buNone/>
              </a:pPr>
              <a:r>
                <a:rPr lang="en-US" sz="2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Modifying Pivot Table Structure</a:t>
              </a:r>
              <a:endParaRPr/>
            </a:p>
          </p:txBody>
        </p:sp>
        <p:sp>
          <p:nvSpPr>
            <p:cNvPr id="15" name="Google Shape;2539;p160">
              <a:extLst>
                <a:ext uri="{FF2B5EF4-FFF2-40B4-BE49-F238E27FC236}">
                  <a16:creationId xmlns:a16="http://schemas.microsoft.com/office/drawing/2014/main" id="{6928E000-5920-90DC-6594-4AE265666F1F}"/>
                </a:ext>
              </a:extLst>
            </p:cNvPr>
            <p:cNvSpPr/>
            <p:nvPr/>
          </p:nvSpPr>
          <p:spPr>
            <a:xfrm rot="5400000">
              <a:off x="6012655" y="354086"/>
              <a:ext cx="1055350" cy="615560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ADBD3">
                <a:alpha val="89803"/>
              </a:srgbClr>
            </a:solidFill>
            <a:ln w="19050" cap="rnd" cmpd="sng">
              <a:solidFill>
                <a:srgbClr val="CADBD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40;p160">
              <a:extLst>
                <a:ext uri="{FF2B5EF4-FFF2-40B4-BE49-F238E27FC236}">
                  <a16:creationId xmlns:a16="http://schemas.microsoft.com/office/drawing/2014/main" id="{038E4310-386B-EC15-06CB-5085559F47EA}"/>
                </a:ext>
              </a:extLst>
            </p:cNvPr>
            <p:cNvSpPr txBox="1"/>
            <p:nvPr/>
          </p:nvSpPr>
          <p:spPr>
            <a:xfrm>
              <a:off x="3462528" y="2955731"/>
              <a:ext cx="6104087" cy="9523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26650" rIns="53325" bIns="26650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Char char="•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Move 'Region' field to analyze trends by region</a:t>
              </a:r>
              <a:endParaRPr/>
            </a:p>
          </p:txBody>
        </p:sp>
        <p:sp>
          <p:nvSpPr>
            <p:cNvPr id="17" name="Google Shape;2541;p160">
              <a:extLst>
                <a:ext uri="{FF2B5EF4-FFF2-40B4-BE49-F238E27FC236}">
                  <a16:creationId xmlns:a16="http://schemas.microsoft.com/office/drawing/2014/main" id="{FD7E2D8E-BAFA-DD80-E892-765DD8BCA438}"/>
                </a:ext>
              </a:extLst>
            </p:cNvPr>
            <p:cNvSpPr/>
            <p:nvPr/>
          </p:nvSpPr>
          <p:spPr>
            <a:xfrm>
              <a:off x="0" y="2772294"/>
              <a:ext cx="3462527" cy="1319188"/>
            </a:xfrm>
            <a:prstGeom prst="roundRect">
              <a:avLst>
                <a:gd name="adj" fmla="val 16667"/>
              </a:avLst>
            </a:prstGeom>
            <a:solidFill>
              <a:srgbClr val="2B9468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42;p160">
              <a:extLst>
                <a:ext uri="{FF2B5EF4-FFF2-40B4-BE49-F238E27FC236}">
                  <a16:creationId xmlns:a16="http://schemas.microsoft.com/office/drawing/2014/main" id="{BE37B2CF-FD45-940E-3A2E-495436DADC6E}"/>
                </a:ext>
              </a:extLst>
            </p:cNvPr>
            <p:cNvSpPr txBox="1"/>
            <p:nvPr/>
          </p:nvSpPr>
          <p:spPr>
            <a:xfrm>
              <a:off x="64397" y="2836691"/>
              <a:ext cx="3333733" cy="1190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53325" rIns="10667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Trebuchet MS"/>
                <a:buNone/>
              </a:pPr>
              <a:r>
                <a:rPr lang="en-US" sz="2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Exercise: Analyzing Sales Trends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44965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Managing Data 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769454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Updating and Refreshing Data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Automatic refresh upon file opening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Manual refresh via right-click option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Handling Data Changes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Refresh to include added, removed, or modified data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Example: Incorporate new monthly sales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54404E-A209-1D74-CD3E-6E32A4822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955" y="2313110"/>
            <a:ext cx="8660698" cy="577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4217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Connecting to External Data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101444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External Data Source Integration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Link pivot tables to databases or other Excel workbooks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Exercise: SQL Database Connection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 err="1"/>
              <a:t>Analyze</a:t>
            </a:r>
            <a:r>
              <a:rPr lang="en-GB" sz="2800" dirty="0"/>
              <a:t> up-to-date sales records by connecting to a SQL database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DD64D8-B6D9-CDC4-63B1-874650B6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9064" y="1769035"/>
            <a:ext cx="3467819" cy="495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7623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Working with Pivot Table Fields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137675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Types of Pivot Table Data Fields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Value Fields: Summarized numeric data like total sales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Label Fields: Categorical data for organizing rows/columns such as product categories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Calculated Fields: Custom calculations derived from existing fields</a:t>
            </a:r>
          </a:p>
        </p:txBody>
      </p:sp>
    </p:spTree>
    <p:extLst>
      <p:ext uri="{BB962C8B-B14F-4D97-AF65-F5344CB8AC3E}">
        <p14:creationId xmlns:p14="http://schemas.microsoft.com/office/powerpoint/2010/main" val="34626308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Custom Calculations and Calculated Fields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722871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Understanding Calculated Fields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Utilize mathematical expressions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Involve existing data fields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Profit Margin Calculation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Subtract cost from revenue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Divide the result by revenue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Application in Business Analysis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Enhance data insights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Support decision-making processes</a:t>
            </a:r>
          </a:p>
        </p:txBody>
      </p:sp>
      <p:pic>
        <p:nvPicPr>
          <p:cNvPr id="2" name="Google Shape;2572;p164">
            <a:extLst>
              <a:ext uri="{FF2B5EF4-FFF2-40B4-BE49-F238E27FC236}">
                <a16:creationId xmlns:a16="http://schemas.microsoft.com/office/drawing/2014/main" id="{A91BCAA3-88F6-467E-F168-43FCD3B8767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4861" y="2137842"/>
            <a:ext cx="6858286" cy="4928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576715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Formatting and Summarizing Values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362309" y="3467819"/>
            <a:ext cx="781323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Value Field Formatting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Apply currency symbols for financial data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Adjust decimal places for precision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Summarization Techniques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Select methods like sum, average, or count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Example: Summarize 'Sales' with sum total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Practical Application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Format 'Profit' as currency for clarity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Enhance data comprehension with summaries</a:t>
            </a:r>
          </a:p>
        </p:txBody>
      </p:sp>
      <p:pic>
        <p:nvPicPr>
          <p:cNvPr id="2" name="Google Shape;2580;p165">
            <a:extLst>
              <a:ext uri="{FF2B5EF4-FFF2-40B4-BE49-F238E27FC236}">
                <a16:creationId xmlns:a16="http://schemas.microsoft.com/office/drawing/2014/main" id="{56A35E3A-AA10-3A2A-D58B-36D1E30373B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5547" y="2446611"/>
            <a:ext cx="9353106" cy="577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367486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Sorting, Filtering, and Slicing Data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7453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Sorting Data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Organize data within rows or columns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Identify trends effectively</a:t>
            </a:r>
          </a:p>
        </p:txBody>
      </p:sp>
      <p:pic>
        <p:nvPicPr>
          <p:cNvPr id="2" name="Google Shape;2588;p166">
            <a:extLst>
              <a:ext uri="{FF2B5EF4-FFF2-40B4-BE49-F238E27FC236}">
                <a16:creationId xmlns:a16="http://schemas.microsoft.com/office/drawing/2014/main" id="{AE905531-19A5-F6F7-971B-A6518E485A1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7158" y="2211621"/>
            <a:ext cx="7004650" cy="5965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69683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Applying Filters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679739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Focus on Specific Data Subsets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Utilize filters to concentrate on particular segments within the pivot table.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Filtering Sales Data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Example: Implement a filter to isolate sales information from a designated year.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09D612-DC8D-7A6E-511F-031E752DB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682" y="1847267"/>
            <a:ext cx="4604020" cy="632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1978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Applying Value-Based Filters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795333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Importance of Value-Based Filters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Allows for displaying specific data ranges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Application in Sales Data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Useful for highlighting products with sales surpassing a threshold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E1841-6171-84BC-E44E-3B777E1B7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117" y="2137825"/>
            <a:ext cx="6556733" cy="591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9533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 rot="10800000" flipV="1">
            <a:off x="759125" y="4513354"/>
            <a:ext cx="9229272" cy="2741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Interactive Data Filtering Tools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Slicers provide visual filters for categories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Timelines enable date field filtering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Enhancing Data Analysis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Insert slicers for fields like regions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Use timelines for efficient date filtering</a:t>
            </a:r>
          </a:p>
        </p:txBody>
      </p:sp>
      <p:pic>
        <p:nvPicPr>
          <p:cNvPr id="2" name="Google Shape;2612;p169">
            <a:extLst>
              <a:ext uri="{FF2B5EF4-FFF2-40B4-BE49-F238E27FC236}">
                <a16:creationId xmlns:a16="http://schemas.microsoft.com/office/drawing/2014/main" id="{B1CB3DE8-FC2A-557A-58CE-DC8F3D136FF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513" y="1481465"/>
            <a:ext cx="8311487" cy="2741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741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4587"/>
            <a:ext cx="9299051" cy="25724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Navigating the Excel Interface: Worksheets and Cells</a:t>
            </a:r>
            <a:endParaRPr lang="en-US" sz="66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A0F78B-7D3F-EA92-9930-C0AFB68A0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48" y="2932981"/>
            <a:ext cx="9902901" cy="642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8641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Conditional Formatting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87124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Visual Enhancement with Conditional Formatting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Highlights cells based on predefined rules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Improves pivot table data readability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Application in Pivot Tables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Identifies high and low-profit areas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 err="1"/>
              <a:t>Color</a:t>
            </a:r>
            <a:r>
              <a:rPr lang="en-GB" sz="2800" dirty="0"/>
              <a:t> scales aid in data 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CBD9B9-A149-E82B-3C56-58F225EB1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3933" y="2137841"/>
            <a:ext cx="4004167" cy="400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0588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PIVOT CHARTS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800509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Introduction to Pivot Charts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Excel's Chart Wizard simplifies chart creation from pivot tables.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Customizable options to meet specific visualization needs.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Chart Creation Process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Follows the concept of normal chart creation.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Applicable to Pivot table data for enhanced data representation.</a:t>
            </a:r>
          </a:p>
        </p:txBody>
      </p:sp>
      <p:pic>
        <p:nvPicPr>
          <p:cNvPr id="2" name="Google Shape;2628;p171" descr="Finance chart made of multi colored papers">
            <a:extLst>
              <a:ext uri="{FF2B5EF4-FFF2-40B4-BE49-F238E27FC236}">
                <a16:creationId xmlns:a16="http://schemas.microsoft.com/office/drawing/2014/main" id="{E9863A9E-126E-6DF4-60DF-FFC8C22BC38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7689" y="3019683"/>
            <a:ext cx="5090161" cy="3397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835844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Steps to Create Charts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859168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Select Data for Your Chart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Highlight both labels and values you wish to include.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Insert Chart from the 'Insert' Tab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Choose a chart type that best represents your data.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Customize Design Elements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Add titles, legends, and data labels for clarity.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Extensive Formatting Options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Adjust </a:t>
            </a:r>
            <a:r>
              <a:rPr lang="en-GB" sz="2800" dirty="0" err="1"/>
              <a:t>colors</a:t>
            </a:r>
            <a:r>
              <a:rPr lang="en-GB" sz="2800" dirty="0"/>
              <a:t>, styles, and fonts to suit your document.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44F6AC-D4FF-4A5C-766E-CEA75A6CA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381" y="3360159"/>
            <a:ext cx="6556733" cy="302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0906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Chart Design and Formatting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8505423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 err="1"/>
              <a:t>Colors</a:t>
            </a:r>
            <a:r>
              <a:rPr lang="en-GB" sz="2800" dirty="0"/>
              <a:t> and Themes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Select visually appealing, readable </a:t>
            </a:r>
            <a:r>
              <a:rPr lang="en-GB" sz="2800" dirty="0" err="1"/>
              <a:t>color</a:t>
            </a:r>
            <a:r>
              <a:rPr lang="en-GB" sz="2800" dirty="0"/>
              <a:t> schemes.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Use Excel themes for design consistency.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Labels and Titles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Include descriptive chart titles and axis labels for context.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Gridlines and Axes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Adjust to match data scale and granularity.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Ensure gridlines are present but subtle.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Data Labels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Display exact values for clarity.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Choose between values, percentages, or custom labels.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Legend Placement</a:t>
            </a:r>
          </a:p>
        </p:txBody>
      </p:sp>
      <p:pic>
        <p:nvPicPr>
          <p:cNvPr id="2" name="Google Shape;2644;p173">
            <a:extLst>
              <a:ext uri="{FF2B5EF4-FFF2-40B4-BE49-F238E27FC236}">
                <a16:creationId xmlns:a16="http://schemas.microsoft.com/office/drawing/2014/main" id="{CAC6393D-CE66-7BD5-9E86-9E5D9DFF88E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4535" y="3053750"/>
            <a:ext cx="5959608" cy="4554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35894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Summary of Pivot Tables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888498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Understanding Pivot Tables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Powerful Excel tool for data analysis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Enables quick reorganization and summarization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Benefits of Using Pivot Tables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Extract insights from complex datasets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Enhances data visualization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Practical Applications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When to utilize Pivot Tables effectively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Exercises for hands-on experience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59D607-51EB-AC3B-6EEC-6718E19FB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183" y="3130944"/>
            <a:ext cx="5681930" cy="379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1717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1190445"/>
            <a:ext cx="10510136" cy="11226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Macros in Excel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79533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sz="2800" dirty="0"/>
              <a:t>Automating Financial Modelling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9A46D9-E2F5-00D0-0C8B-8434D8B41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756" y="4159365"/>
            <a:ext cx="3935886" cy="421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2429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Agenda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817761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Overview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Introduction to Macros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Benefits of Macros in Financial Modelling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Handling Large Datasets with Macros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Types of Macros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Enabling Developer Tab in Excel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Recording Macros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Running Macros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Summary of Macros in Excel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Conclusion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5DC41C-60FD-681F-2AE4-4AA34F2F6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2765" y="2427410"/>
            <a:ext cx="4901609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4331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Overview: Learning Objectives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2676;p177">
            <a:extLst>
              <a:ext uri="{FF2B5EF4-FFF2-40B4-BE49-F238E27FC236}">
                <a16:creationId xmlns:a16="http://schemas.microsoft.com/office/drawing/2014/main" id="{9519F30D-4B84-78F3-CD63-6044F2DD439B}"/>
              </a:ext>
            </a:extLst>
          </p:cNvPr>
          <p:cNvGrpSpPr/>
          <p:nvPr/>
        </p:nvGrpSpPr>
        <p:grpSpPr>
          <a:xfrm>
            <a:off x="1288602" y="3074250"/>
            <a:ext cx="11754538" cy="2929735"/>
            <a:chOff x="1669" y="1125707"/>
            <a:chExt cx="9614794" cy="1842067"/>
          </a:xfrm>
        </p:grpSpPr>
        <p:sp>
          <p:nvSpPr>
            <p:cNvPr id="7" name="Google Shape;2677;p177">
              <a:extLst>
                <a:ext uri="{FF2B5EF4-FFF2-40B4-BE49-F238E27FC236}">
                  <a16:creationId xmlns:a16="http://schemas.microsoft.com/office/drawing/2014/main" id="{35E6F2D5-B76E-30BE-D972-D4EBCC6B7854}"/>
                </a:ext>
              </a:extLst>
            </p:cNvPr>
            <p:cNvSpPr/>
            <p:nvPr/>
          </p:nvSpPr>
          <p:spPr>
            <a:xfrm>
              <a:off x="1669" y="1125707"/>
              <a:ext cx="489480" cy="48948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678;p177">
              <a:extLst>
                <a:ext uri="{FF2B5EF4-FFF2-40B4-BE49-F238E27FC236}">
                  <a16:creationId xmlns:a16="http://schemas.microsoft.com/office/drawing/2014/main" id="{31BF8C81-B2EF-44CD-976E-CC09C681005E}"/>
                </a:ext>
              </a:extLst>
            </p:cNvPr>
            <p:cNvSpPr/>
            <p:nvPr/>
          </p:nvSpPr>
          <p:spPr>
            <a:xfrm>
              <a:off x="1669" y="1694396"/>
              <a:ext cx="1398515" cy="560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79;p177">
              <a:extLst>
                <a:ext uri="{FF2B5EF4-FFF2-40B4-BE49-F238E27FC236}">
                  <a16:creationId xmlns:a16="http://schemas.microsoft.com/office/drawing/2014/main" id="{3E5A4047-CC1C-E510-FD5E-139A8993EA7C}"/>
                </a:ext>
              </a:extLst>
            </p:cNvPr>
            <p:cNvSpPr txBox="1"/>
            <p:nvPr/>
          </p:nvSpPr>
          <p:spPr>
            <a:xfrm>
              <a:off x="1669" y="1694396"/>
              <a:ext cx="1398515" cy="560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US" sz="14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Understanding Macros in Excel</a:t>
              </a:r>
              <a:endParaRPr/>
            </a:p>
          </p:txBody>
        </p:sp>
        <p:sp>
          <p:nvSpPr>
            <p:cNvPr id="10" name="Google Shape;2680;p177">
              <a:extLst>
                <a:ext uri="{FF2B5EF4-FFF2-40B4-BE49-F238E27FC236}">
                  <a16:creationId xmlns:a16="http://schemas.microsoft.com/office/drawing/2014/main" id="{A00E315B-BDE0-F317-D7F2-5275BBAFFB14}"/>
                </a:ext>
              </a:extLst>
            </p:cNvPr>
            <p:cNvSpPr/>
            <p:nvPr/>
          </p:nvSpPr>
          <p:spPr>
            <a:xfrm>
              <a:off x="1669" y="2291737"/>
              <a:ext cx="1398515" cy="676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81;p177">
              <a:extLst>
                <a:ext uri="{FF2B5EF4-FFF2-40B4-BE49-F238E27FC236}">
                  <a16:creationId xmlns:a16="http://schemas.microsoft.com/office/drawing/2014/main" id="{DA822FDA-059C-6AD5-AC7B-EBA60293E343}"/>
                </a:ext>
              </a:extLst>
            </p:cNvPr>
            <p:cNvSpPr txBox="1"/>
            <p:nvPr/>
          </p:nvSpPr>
          <p:spPr>
            <a:xfrm>
              <a:off x="1669" y="2291737"/>
              <a:ext cx="1398515" cy="676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rebuchet MS"/>
                <a:buNone/>
              </a:pPr>
              <a:r>
                <a:rPr lang="en-US" sz="11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Grasp the concept and role of Macros in task automation</a:t>
              </a:r>
              <a:endParaRPr/>
            </a:p>
          </p:txBody>
        </p:sp>
        <p:sp>
          <p:nvSpPr>
            <p:cNvPr id="12" name="Google Shape;2682;p177">
              <a:extLst>
                <a:ext uri="{FF2B5EF4-FFF2-40B4-BE49-F238E27FC236}">
                  <a16:creationId xmlns:a16="http://schemas.microsoft.com/office/drawing/2014/main" id="{13866707-01E8-DACD-9E29-0749D407F505}"/>
                </a:ext>
              </a:extLst>
            </p:cNvPr>
            <p:cNvSpPr/>
            <p:nvPr/>
          </p:nvSpPr>
          <p:spPr>
            <a:xfrm>
              <a:off x="1644924" y="1125707"/>
              <a:ext cx="489480" cy="48948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83;p177">
              <a:extLst>
                <a:ext uri="{FF2B5EF4-FFF2-40B4-BE49-F238E27FC236}">
                  <a16:creationId xmlns:a16="http://schemas.microsoft.com/office/drawing/2014/main" id="{7A0A406D-EB5C-B092-8653-DF652745D351}"/>
                </a:ext>
              </a:extLst>
            </p:cNvPr>
            <p:cNvSpPr/>
            <p:nvPr/>
          </p:nvSpPr>
          <p:spPr>
            <a:xfrm>
              <a:off x="1644924" y="1694396"/>
              <a:ext cx="1398515" cy="560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84;p177">
              <a:extLst>
                <a:ext uri="{FF2B5EF4-FFF2-40B4-BE49-F238E27FC236}">
                  <a16:creationId xmlns:a16="http://schemas.microsoft.com/office/drawing/2014/main" id="{DA55F585-08C7-4019-6A17-AFA927243CE4}"/>
                </a:ext>
              </a:extLst>
            </p:cNvPr>
            <p:cNvSpPr txBox="1"/>
            <p:nvPr/>
          </p:nvSpPr>
          <p:spPr>
            <a:xfrm>
              <a:off x="1644924" y="1694396"/>
              <a:ext cx="1398515" cy="560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US" sz="14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Benefits in Financial Modelling</a:t>
              </a:r>
              <a:endParaRPr/>
            </a:p>
          </p:txBody>
        </p:sp>
        <p:sp>
          <p:nvSpPr>
            <p:cNvPr id="15" name="Google Shape;2685;p177">
              <a:extLst>
                <a:ext uri="{FF2B5EF4-FFF2-40B4-BE49-F238E27FC236}">
                  <a16:creationId xmlns:a16="http://schemas.microsoft.com/office/drawing/2014/main" id="{E42815A6-479A-35F2-5395-6904042079BD}"/>
                </a:ext>
              </a:extLst>
            </p:cNvPr>
            <p:cNvSpPr/>
            <p:nvPr/>
          </p:nvSpPr>
          <p:spPr>
            <a:xfrm>
              <a:off x="1644924" y="2291737"/>
              <a:ext cx="1398515" cy="676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86;p177">
              <a:extLst>
                <a:ext uri="{FF2B5EF4-FFF2-40B4-BE49-F238E27FC236}">
                  <a16:creationId xmlns:a16="http://schemas.microsoft.com/office/drawing/2014/main" id="{7BF246F0-B6AC-73BD-C909-69B29665BF1F}"/>
                </a:ext>
              </a:extLst>
            </p:cNvPr>
            <p:cNvSpPr txBox="1"/>
            <p:nvPr/>
          </p:nvSpPr>
          <p:spPr>
            <a:xfrm>
              <a:off x="1644924" y="2291737"/>
              <a:ext cx="1398515" cy="676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rebuchet MS"/>
                <a:buNone/>
              </a:pPr>
              <a:r>
                <a:rPr lang="en-US" sz="11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Enhance efficiency and accuracy with Macros</a:t>
              </a:r>
              <a:endParaRPr dirty="0"/>
            </a:p>
          </p:txBody>
        </p:sp>
        <p:sp>
          <p:nvSpPr>
            <p:cNvPr id="17" name="Google Shape;2687;p177">
              <a:extLst>
                <a:ext uri="{FF2B5EF4-FFF2-40B4-BE49-F238E27FC236}">
                  <a16:creationId xmlns:a16="http://schemas.microsoft.com/office/drawing/2014/main" id="{BB50ECF7-38B8-31B7-8077-7E8D2861B190}"/>
                </a:ext>
              </a:extLst>
            </p:cNvPr>
            <p:cNvSpPr/>
            <p:nvPr/>
          </p:nvSpPr>
          <p:spPr>
            <a:xfrm>
              <a:off x="3288180" y="1125707"/>
              <a:ext cx="489480" cy="48948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688;p177">
              <a:extLst>
                <a:ext uri="{FF2B5EF4-FFF2-40B4-BE49-F238E27FC236}">
                  <a16:creationId xmlns:a16="http://schemas.microsoft.com/office/drawing/2014/main" id="{78952CB4-C63C-F6E0-8EF9-1098C79F6192}"/>
                </a:ext>
              </a:extLst>
            </p:cNvPr>
            <p:cNvSpPr/>
            <p:nvPr/>
          </p:nvSpPr>
          <p:spPr>
            <a:xfrm>
              <a:off x="3288180" y="1694396"/>
              <a:ext cx="1398515" cy="560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689;p177">
              <a:extLst>
                <a:ext uri="{FF2B5EF4-FFF2-40B4-BE49-F238E27FC236}">
                  <a16:creationId xmlns:a16="http://schemas.microsoft.com/office/drawing/2014/main" id="{0F80FD7E-FE93-6677-CF16-427942FA002D}"/>
                </a:ext>
              </a:extLst>
            </p:cNvPr>
            <p:cNvSpPr txBox="1"/>
            <p:nvPr/>
          </p:nvSpPr>
          <p:spPr>
            <a:xfrm>
              <a:off x="3288180" y="1694396"/>
              <a:ext cx="1398515" cy="560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US" sz="14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Hands-on Macro Experience</a:t>
              </a:r>
              <a:endParaRPr/>
            </a:p>
          </p:txBody>
        </p:sp>
        <p:sp>
          <p:nvSpPr>
            <p:cNvPr id="20" name="Google Shape;2690;p177">
              <a:extLst>
                <a:ext uri="{FF2B5EF4-FFF2-40B4-BE49-F238E27FC236}">
                  <a16:creationId xmlns:a16="http://schemas.microsoft.com/office/drawing/2014/main" id="{2DED1D18-5459-CCCE-F3F0-049FBAB19F7E}"/>
                </a:ext>
              </a:extLst>
            </p:cNvPr>
            <p:cNvSpPr/>
            <p:nvPr/>
          </p:nvSpPr>
          <p:spPr>
            <a:xfrm>
              <a:off x="3288180" y="2291737"/>
              <a:ext cx="1398515" cy="676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691;p177">
              <a:extLst>
                <a:ext uri="{FF2B5EF4-FFF2-40B4-BE49-F238E27FC236}">
                  <a16:creationId xmlns:a16="http://schemas.microsoft.com/office/drawing/2014/main" id="{7AAB3D67-CDF2-B4B7-EC26-19CE53546E97}"/>
                </a:ext>
              </a:extLst>
            </p:cNvPr>
            <p:cNvSpPr txBox="1"/>
            <p:nvPr/>
          </p:nvSpPr>
          <p:spPr>
            <a:xfrm>
              <a:off x="3288180" y="2291737"/>
              <a:ext cx="1398515" cy="676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rebuchet MS"/>
                <a:buNone/>
              </a:pPr>
              <a:r>
                <a:rPr lang="en-US" sz="11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Learn to record and run macros for financial data formatting</a:t>
              </a:r>
              <a:endParaRPr/>
            </a:p>
          </p:txBody>
        </p:sp>
        <p:sp>
          <p:nvSpPr>
            <p:cNvPr id="22" name="Google Shape;2692;p177">
              <a:extLst>
                <a:ext uri="{FF2B5EF4-FFF2-40B4-BE49-F238E27FC236}">
                  <a16:creationId xmlns:a16="http://schemas.microsoft.com/office/drawing/2014/main" id="{331A94FA-5A4A-01FC-D491-390ACAE65C83}"/>
                </a:ext>
              </a:extLst>
            </p:cNvPr>
            <p:cNvSpPr/>
            <p:nvPr/>
          </p:nvSpPr>
          <p:spPr>
            <a:xfrm>
              <a:off x="4931436" y="1125707"/>
              <a:ext cx="489480" cy="48948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693;p177">
              <a:extLst>
                <a:ext uri="{FF2B5EF4-FFF2-40B4-BE49-F238E27FC236}">
                  <a16:creationId xmlns:a16="http://schemas.microsoft.com/office/drawing/2014/main" id="{6C688DB9-61C6-7D14-B084-8D5FD694D158}"/>
                </a:ext>
              </a:extLst>
            </p:cNvPr>
            <p:cNvSpPr/>
            <p:nvPr/>
          </p:nvSpPr>
          <p:spPr>
            <a:xfrm>
              <a:off x="4931436" y="1694396"/>
              <a:ext cx="1398515" cy="560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694;p177">
              <a:extLst>
                <a:ext uri="{FF2B5EF4-FFF2-40B4-BE49-F238E27FC236}">
                  <a16:creationId xmlns:a16="http://schemas.microsoft.com/office/drawing/2014/main" id="{86FB2504-3F69-7B67-2CF7-B0E06FBB372D}"/>
                </a:ext>
              </a:extLst>
            </p:cNvPr>
            <p:cNvSpPr txBox="1"/>
            <p:nvPr/>
          </p:nvSpPr>
          <p:spPr>
            <a:xfrm>
              <a:off x="4931436" y="1694396"/>
              <a:ext cx="1398515" cy="560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US" sz="14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Scalability with Macros</a:t>
              </a:r>
              <a:endParaRPr/>
            </a:p>
          </p:txBody>
        </p:sp>
        <p:sp>
          <p:nvSpPr>
            <p:cNvPr id="25" name="Google Shape;2695;p177">
              <a:extLst>
                <a:ext uri="{FF2B5EF4-FFF2-40B4-BE49-F238E27FC236}">
                  <a16:creationId xmlns:a16="http://schemas.microsoft.com/office/drawing/2014/main" id="{0D197EAA-B20B-8F7C-6B65-0CD5054BF855}"/>
                </a:ext>
              </a:extLst>
            </p:cNvPr>
            <p:cNvSpPr/>
            <p:nvPr/>
          </p:nvSpPr>
          <p:spPr>
            <a:xfrm>
              <a:off x="4931436" y="2291737"/>
              <a:ext cx="1398515" cy="676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96;p177">
              <a:extLst>
                <a:ext uri="{FF2B5EF4-FFF2-40B4-BE49-F238E27FC236}">
                  <a16:creationId xmlns:a16="http://schemas.microsoft.com/office/drawing/2014/main" id="{D55F9EA9-9E2D-2932-6EB4-51A9F34F1279}"/>
                </a:ext>
              </a:extLst>
            </p:cNvPr>
            <p:cNvSpPr txBox="1"/>
            <p:nvPr/>
          </p:nvSpPr>
          <p:spPr>
            <a:xfrm>
              <a:off x="4931436" y="2291737"/>
              <a:ext cx="1398515" cy="676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rebuchet MS"/>
                <a:buNone/>
              </a:pPr>
              <a:r>
                <a:rPr lang="en-US" sz="11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Handle large financial datasets effectively</a:t>
              </a:r>
              <a:endParaRPr/>
            </a:p>
          </p:txBody>
        </p:sp>
        <p:sp>
          <p:nvSpPr>
            <p:cNvPr id="27" name="Google Shape;2697;p177">
              <a:extLst>
                <a:ext uri="{FF2B5EF4-FFF2-40B4-BE49-F238E27FC236}">
                  <a16:creationId xmlns:a16="http://schemas.microsoft.com/office/drawing/2014/main" id="{576B4C9F-E87D-4116-E4C6-B147A4629AC1}"/>
                </a:ext>
              </a:extLst>
            </p:cNvPr>
            <p:cNvSpPr/>
            <p:nvPr/>
          </p:nvSpPr>
          <p:spPr>
            <a:xfrm>
              <a:off x="6574692" y="1125707"/>
              <a:ext cx="489480" cy="48948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698;p177">
              <a:extLst>
                <a:ext uri="{FF2B5EF4-FFF2-40B4-BE49-F238E27FC236}">
                  <a16:creationId xmlns:a16="http://schemas.microsoft.com/office/drawing/2014/main" id="{A7BC09A6-BECE-B56C-B335-7B770172EE97}"/>
                </a:ext>
              </a:extLst>
            </p:cNvPr>
            <p:cNvSpPr/>
            <p:nvPr/>
          </p:nvSpPr>
          <p:spPr>
            <a:xfrm>
              <a:off x="6574692" y="1694396"/>
              <a:ext cx="1398515" cy="560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699;p177">
              <a:extLst>
                <a:ext uri="{FF2B5EF4-FFF2-40B4-BE49-F238E27FC236}">
                  <a16:creationId xmlns:a16="http://schemas.microsoft.com/office/drawing/2014/main" id="{04655C71-035C-85F2-A30F-9F8A4FE095AD}"/>
                </a:ext>
              </a:extLst>
            </p:cNvPr>
            <p:cNvSpPr txBox="1"/>
            <p:nvPr/>
          </p:nvSpPr>
          <p:spPr>
            <a:xfrm>
              <a:off x="6574692" y="1694396"/>
              <a:ext cx="1398515" cy="560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US" sz="14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Macro Proficiency</a:t>
              </a:r>
              <a:endParaRPr/>
            </a:p>
          </p:txBody>
        </p:sp>
        <p:sp>
          <p:nvSpPr>
            <p:cNvPr id="30" name="Google Shape;2700;p177">
              <a:extLst>
                <a:ext uri="{FF2B5EF4-FFF2-40B4-BE49-F238E27FC236}">
                  <a16:creationId xmlns:a16="http://schemas.microsoft.com/office/drawing/2014/main" id="{03396675-F069-A3CF-439A-70CDD8AA7A9A}"/>
                </a:ext>
              </a:extLst>
            </p:cNvPr>
            <p:cNvSpPr/>
            <p:nvPr/>
          </p:nvSpPr>
          <p:spPr>
            <a:xfrm>
              <a:off x="6574692" y="2291737"/>
              <a:ext cx="1398515" cy="676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701;p177">
              <a:extLst>
                <a:ext uri="{FF2B5EF4-FFF2-40B4-BE49-F238E27FC236}">
                  <a16:creationId xmlns:a16="http://schemas.microsoft.com/office/drawing/2014/main" id="{BBB528A3-6EA4-F054-3C48-8D2BB16A0E8B}"/>
                </a:ext>
              </a:extLst>
            </p:cNvPr>
            <p:cNvSpPr txBox="1"/>
            <p:nvPr/>
          </p:nvSpPr>
          <p:spPr>
            <a:xfrm>
              <a:off x="6574692" y="2291737"/>
              <a:ext cx="1398515" cy="676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rebuchet MS"/>
                <a:buNone/>
              </a:pPr>
              <a:r>
                <a:rPr lang="en-US" sz="11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Master naming, describing, and shortcut key assignment</a:t>
              </a:r>
              <a:endParaRPr/>
            </a:p>
          </p:txBody>
        </p:sp>
        <p:sp>
          <p:nvSpPr>
            <p:cNvPr id="32" name="Google Shape;2702;p177">
              <a:extLst>
                <a:ext uri="{FF2B5EF4-FFF2-40B4-BE49-F238E27FC236}">
                  <a16:creationId xmlns:a16="http://schemas.microsoft.com/office/drawing/2014/main" id="{74814457-0315-BBCE-C75C-192B2FBD7A17}"/>
                </a:ext>
              </a:extLst>
            </p:cNvPr>
            <p:cNvSpPr/>
            <p:nvPr/>
          </p:nvSpPr>
          <p:spPr>
            <a:xfrm>
              <a:off x="8217948" y="1125707"/>
              <a:ext cx="489480" cy="48948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703;p177">
              <a:extLst>
                <a:ext uri="{FF2B5EF4-FFF2-40B4-BE49-F238E27FC236}">
                  <a16:creationId xmlns:a16="http://schemas.microsoft.com/office/drawing/2014/main" id="{621A4418-4B32-4991-3975-310FA8D51387}"/>
                </a:ext>
              </a:extLst>
            </p:cNvPr>
            <p:cNvSpPr/>
            <p:nvPr/>
          </p:nvSpPr>
          <p:spPr>
            <a:xfrm>
              <a:off x="8217948" y="1694396"/>
              <a:ext cx="1398515" cy="560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704;p177">
              <a:extLst>
                <a:ext uri="{FF2B5EF4-FFF2-40B4-BE49-F238E27FC236}">
                  <a16:creationId xmlns:a16="http://schemas.microsoft.com/office/drawing/2014/main" id="{D5BF2534-0D76-F763-84A2-1AB133AF59EE}"/>
                </a:ext>
              </a:extLst>
            </p:cNvPr>
            <p:cNvSpPr txBox="1"/>
            <p:nvPr/>
          </p:nvSpPr>
          <p:spPr>
            <a:xfrm>
              <a:off x="8217948" y="1694396"/>
              <a:ext cx="1398515" cy="560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US" sz="14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Automating with Macros</a:t>
              </a:r>
              <a:endParaRPr/>
            </a:p>
          </p:txBody>
        </p:sp>
        <p:sp>
          <p:nvSpPr>
            <p:cNvPr id="37" name="Google Shape;2705;p177">
              <a:extLst>
                <a:ext uri="{FF2B5EF4-FFF2-40B4-BE49-F238E27FC236}">
                  <a16:creationId xmlns:a16="http://schemas.microsoft.com/office/drawing/2014/main" id="{7B732325-0128-AB51-A3F0-188F4D2DB289}"/>
                </a:ext>
              </a:extLst>
            </p:cNvPr>
            <p:cNvSpPr/>
            <p:nvPr/>
          </p:nvSpPr>
          <p:spPr>
            <a:xfrm>
              <a:off x="8217948" y="2291737"/>
              <a:ext cx="1398515" cy="676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706;p177">
              <a:extLst>
                <a:ext uri="{FF2B5EF4-FFF2-40B4-BE49-F238E27FC236}">
                  <a16:creationId xmlns:a16="http://schemas.microsoft.com/office/drawing/2014/main" id="{34D97ADC-AADD-20E2-4C43-9E1682B4D565}"/>
                </a:ext>
              </a:extLst>
            </p:cNvPr>
            <p:cNvSpPr txBox="1"/>
            <p:nvPr/>
          </p:nvSpPr>
          <p:spPr>
            <a:xfrm>
              <a:off x="8217948" y="2291737"/>
              <a:ext cx="1398515" cy="676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rebuchet MS"/>
                <a:buNone/>
              </a:pPr>
              <a:r>
                <a:rPr lang="en-US" sz="11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Ensure consistent formatting of financial statements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8507658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1783" y="283916"/>
            <a:ext cx="11260587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Overview: Introduction to Macros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2713;p178">
            <a:extLst>
              <a:ext uri="{FF2B5EF4-FFF2-40B4-BE49-F238E27FC236}">
                <a16:creationId xmlns:a16="http://schemas.microsoft.com/office/drawing/2014/main" id="{C3F69CB3-052B-5C76-164B-40ED1198342D}"/>
              </a:ext>
            </a:extLst>
          </p:cNvPr>
          <p:cNvGrpSpPr/>
          <p:nvPr/>
        </p:nvGrpSpPr>
        <p:grpSpPr>
          <a:xfrm>
            <a:off x="461783" y="2793932"/>
            <a:ext cx="9618132" cy="4093482"/>
            <a:chOff x="0" y="0"/>
            <a:chExt cx="9618132" cy="4093482"/>
          </a:xfrm>
        </p:grpSpPr>
        <p:sp>
          <p:nvSpPr>
            <p:cNvPr id="7" name="Google Shape;2714;p178">
              <a:extLst>
                <a:ext uri="{FF2B5EF4-FFF2-40B4-BE49-F238E27FC236}">
                  <a16:creationId xmlns:a16="http://schemas.microsoft.com/office/drawing/2014/main" id="{67B32BF7-E032-CFBF-42DB-CC663B8CEF14}"/>
                </a:ext>
              </a:extLst>
            </p:cNvPr>
            <p:cNvSpPr/>
            <p:nvPr/>
          </p:nvSpPr>
          <p:spPr>
            <a:xfrm>
              <a:off x="0" y="0"/>
              <a:ext cx="3005666" cy="4093482"/>
            </a:xfrm>
            <a:prstGeom prst="rect">
              <a:avLst/>
            </a:prstGeom>
            <a:solidFill>
              <a:srgbClr val="CADBD3">
                <a:alpha val="89803"/>
              </a:srgbClr>
            </a:solidFill>
            <a:ln w="19050" cap="rnd" cmpd="sng">
              <a:solidFill>
                <a:srgbClr val="CADBD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15;p178">
              <a:extLst>
                <a:ext uri="{FF2B5EF4-FFF2-40B4-BE49-F238E27FC236}">
                  <a16:creationId xmlns:a16="http://schemas.microsoft.com/office/drawing/2014/main" id="{B1143D86-FA31-9FBB-9047-906599C638D8}"/>
                </a:ext>
              </a:extLst>
            </p:cNvPr>
            <p:cNvSpPr txBox="1"/>
            <p:nvPr/>
          </p:nvSpPr>
          <p:spPr>
            <a:xfrm>
              <a:off x="0" y="1555523"/>
              <a:ext cx="3005666" cy="24560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4325" tIns="330200" rIns="234325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None/>
              </a:pPr>
              <a:r>
                <a:rPr lang="en-US" sz="19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Macros: Excel's Automation Powerhouse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6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Char char="•"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Set of instructions for automating repetitive tasks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Char char="•"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Uses simple keystrokes to complex VBA programming</a:t>
              </a:r>
              <a:endParaRPr/>
            </a:p>
          </p:txBody>
        </p:sp>
        <p:sp>
          <p:nvSpPr>
            <p:cNvPr id="9" name="Google Shape;2716;p178">
              <a:extLst>
                <a:ext uri="{FF2B5EF4-FFF2-40B4-BE49-F238E27FC236}">
                  <a16:creationId xmlns:a16="http://schemas.microsoft.com/office/drawing/2014/main" id="{1FB7DA23-DBD9-6FDF-C5BF-388C5B10FBD7}"/>
                </a:ext>
              </a:extLst>
            </p:cNvPr>
            <p:cNvSpPr/>
            <p:nvPr/>
          </p:nvSpPr>
          <p:spPr>
            <a:xfrm>
              <a:off x="888810" y="409348"/>
              <a:ext cx="1228044" cy="1228044"/>
            </a:xfrm>
            <a:prstGeom prst="ellipse">
              <a:avLst/>
            </a:prstGeom>
            <a:solidFill>
              <a:srgbClr val="2B9468"/>
            </a:solidFill>
            <a:ln w="19050" cap="rnd" cmpd="sng">
              <a:solidFill>
                <a:srgbClr val="2B94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717;p178">
              <a:extLst>
                <a:ext uri="{FF2B5EF4-FFF2-40B4-BE49-F238E27FC236}">
                  <a16:creationId xmlns:a16="http://schemas.microsoft.com/office/drawing/2014/main" id="{577CD772-F5AB-550E-085C-1B13CF430275}"/>
                </a:ext>
              </a:extLst>
            </p:cNvPr>
            <p:cNvSpPr txBox="1"/>
            <p:nvPr/>
          </p:nvSpPr>
          <p:spPr>
            <a:xfrm>
              <a:off x="1068653" y="589191"/>
              <a:ext cx="868358" cy="868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725" tIns="12700" rIns="95725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Trebuchet MS"/>
                <a:buNone/>
              </a:pPr>
              <a:r>
                <a:rPr lang="en-US" sz="4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</a:t>
              </a:r>
              <a:endParaRPr/>
            </a:p>
          </p:txBody>
        </p:sp>
        <p:sp>
          <p:nvSpPr>
            <p:cNvPr id="11" name="Google Shape;2718;p178">
              <a:extLst>
                <a:ext uri="{FF2B5EF4-FFF2-40B4-BE49-F238E27FC236}">
                  <a16:creationId xmlns:a16="http://schemas.microsoft.com/office/drawing/2014/main" id="{A0DDCE19-73D7-2DD3-9CCD-0D0A12C9148B}"/>
                </a:ext>
              </a:extLst>
            </p:cNvPr>
            <p:cNvSpPr/>
            <p:nvPr/>
          </p:nvSpPr>
          <p:spPr>
            <a:xfrm>
              <a:off x="0" y="4093410"/>
              <a:ext cx="3005666" cy="72"/>
            </a:xfrm>
            <a:prstGeom prst="rect">
              <a:avLst/>
            </a:prstGeom>
            <a:solidFill>
              <a:srgbClr val="2B9468"/>
            </a:solidFill>
            <a:ln w="19050" cap="rnd" cmpd="sng">
              <a:solidFill>
                <a:srgbClr val="2B94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9;p178">
              <a:extLst>
                <a:ext uri="{FF2B5EF4-FFF2-40B4-BE49-F238E27FC236}">
                  <a16:creationId xmlns:a16="http://schemas.microsoft.com/office/drawing/2014/main" id="{2F8B5713-849C-E1F7-1F73-5F3129A8A8C9}"/>
                </a:ext>
              </a:extLst>
            </p:cNvPr>
            <p:cNvSpPr/>
            <p:nvPr/>
          </p:nvSpPr>
          <p:spPr>
            <a:xfrm>
              <a:off x="3306233" y="0"/>
              <a:ext cx="3005666" cy="4093482"/>
            </a:xfrm>
            <a:prstGeom prst="rect">
              <a:avLst/>
            </a:prstGeom>
            <a:solidFill>
              <a:srgbClr val="CADBD3">
                <a:alpha val="89803"/>
              </a:srgbClr>
            </a:solidFill>
            <a:ln w="19050" cap="rnd" cmpd="sng">
              <a:solidFill>
                <a:srgbClr val="CADBD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0;p178">
              <a:extLst>
                <a:ext uri="{FF2B5EF4-FFF2-40B4-BE49-F238E27FC236}">
                  <a16:creationId xmlns:a16="http://schemas.microsoft.com/office/drawing/2014/main" id="{AC0B0952-5CCB-E199-35FD-03459E48E825}"/>
                </a:ext>
              </a:extLst>
            </p:cNvPr>
            <p:cNvSpPr txBox="1"/>
            <p:nvPr/>
          </p:nvSpPr>
          <p:spPr>
            <a:xfrm>
              <a:off x="3306233" y="1555523"/>
              <a:ext cx="3005666" cy="24560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4325" tIns="330200" rIns="234325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None/>
              </a:pPr>
              <a:r>
                <a:rPr lang="en-US" sz="19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Historical Development of Macros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6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Char char="•"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Originated from early computing batch processing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Char char="•"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Evolved with spreadsheet software advancements</a:t>
              </a:r>
              <a:endParaRPr/>
            </a:p>
          </p:txBody>
        </p:sp>
        <p:sp>
          <p:nvSpPr>
            <p:cNvPr id="14" name="Google Shape;2721;p178">
              <a:extLst>
                <a:ext uri="{FF2B5EF4-FFF2-40B4-BE49-F238E27FC236}">
                  <a16:creationId xmlns:a16="http://schemas.microsoft.com/office/drawing/2014/main" id="{EEE5A910-7552-68E8-B52C-4558F6288E0D}"/>
                </a:ext>
              </a:extLst>
            </p:cNvPr>
            <p:cNvSpPr/>
            <p:nvPr/>
          </p:nvSpPr>
          <p:spPr>
            <a:xfrm>
              <a:off x="4195044" y="409348"/>
              <a:ext cx="1228044" cy="1228044"/>
            </a:xfrm>
            <a:prstGeom prst="ellipse">
              <a:avLst/>
            </a:prstGeom>
            <a:solidFill>
              <a:srgbClr val="2B9468"/>
            </a:solidFill>
            <a:ln w="19050" cap="rnd" cmpd="sng">
              <a:solidFill>
                <a:srgbClr val="2B94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722;p178">
              <a:extLst>
                <a:ext uri="{FF2B5EF4-FFF2-40B4-BE49-F238E27FC236}">
                  <a16:creationId xmlns:a16="http://schemas.microsoft.com/office/drawing/2014/main" id="{12B4E071-BAE4-5A44-6D75-B04E95A69AEF}"/>
                </a:ext>
              </a:extLst>
            </p:cNvPr>
            <p:cNvSpPr txBox="1"/>
            <p:nvPr/>
          </p:nvSpPr>
          <p:spPr>
            <a:xfrm>
              <a:off x="4374887" y="589191"/>
              <a:ext cx="868358" cy="868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725" tIns="12700" rIns="95725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Trebuchet MS"/>
                <a:buNone/>
              </a:pPr>
              <a:r>
                <a:rPr lang="en-US" sz="4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</a:t>
              </a:r>
              <a:endParaRPr/>
            </a:p>
          </p:txBody>
        </p:sp>
        <p:sp>
          <p:nvSpPr>
            <p:cNvPr id="16" name="Google Shape;2723;p178">
              <a:extLst>
                <a:ext uri="{FF2B5EF4-FFF2-40B4-BE49-F238E27FC236}">
                  <a16:creationId xmlns:a16="http://schemas.microsoft.com/office/drawing/2014/main" id="{54B50FC2-A7AB-2954-D653-B1913BD53504}"/>
                </a:ext>
              </a:extLst>
            </p:cNvPr>
            <p:cNvSpPr/>
            <p:nvPr/>
          </p:nvSpPr>
          <p:spPr>
            <a:xfrm>
              <a:off x="3306233" y="4093410"/>
              <a:ext cx="3005666" cy="72"/>
            </a:xfrm>
            <a:prstGeom prst="rect">
              <a:avLst/>
            </a:prstGeom>
            <a:solidFill>
              <a:srgbClr val="2B9468"/>
            </a:solidFill>
            <a:ln w="19050" cap="rnd" cmpd="sng">
              <a:solidFill>
                <a:srgbClr val="2B94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724;p178">
              <a:extLst>
                <a:ext uri="{FF2B5EF4-FFF2-40B4-BE49-F238E27FC236}">
                  <a16:creationId xmlns:a16="http://schemas.microsoft.com/office/drawing/2014/main" id="{E6B0D585-4F7D-D480-4ADA-8E15B163C4E4}"/>
                </a:ext>
              </a:extLst>
            </p:cNvPr>
            <p:cNvSpPr/>
            <p:nvPr/>
          </p:nvSpPr>
          <p:spPr>
            <a:xfrm>
              <a:off x="6612466" y="0"/>
              <a:ext cx="3005666" cy="4093482"/>
            </a:xfrm>
            <a:prstGeom prst="rect">
              <a:avLst/>
            </a:prstGeom>
            <a:solidFill>
              <a:srgbClr val="CADBD3">
                <a:alpha val="89803"/>
              </a:srgbClr>
            </a:solidFill>
            <a:ln w="19050" cap="rnd" cmpd="sng">
              <a:solidFill>
                <a:srgbClr val="CADBD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725;p178">
              <a:extLst>
                <a:ext uri="{FF2B5EF4-FFF2-40B4-BE49-F238E27FC236}">
                  <a16:creationId xmlns:a16="http://schemas.microsoft.com/office/drawing/2014/main" id="{09066EE5-AD99-B97B-65B4-9EFF73996897}"/>
                </a:ext>
              </a:extLst>
            </p:cNvPr>
            <p:cNvSpPr txBox="1"/>
            <p:nvPr/>
          </p:nvSpPr>
          <p:spPr>
            <a:xfrm>
              <a:off x="6612466" y="1555523"/>
              <a:ext cx="3005666" cy="24560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4325" tIns="330200" rIns="234325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None/>
              </a:pPr>
              <a:r>
                <a:rPr lang="en-US" sz="19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Macros in Today's Data-Driven World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66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Char char="•"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Crucial for financial modelling and data analysis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Char char="•"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Enables handling of large datasets efficiently</a:t>
              </a:r>
              <a:endParaRPr/>
            </a:p>
          </p:txBody>
        </p:sp>
        <p:sp>
          <p:nvSpPr>
            <p:cNvPr id="19" name="Google Shape;2726;p178">
              <a:extLst>
                <a:ext uri="{FF2B5EF4-FFF2-40B4-BE49-F238E27FC236}">
                  <a16:creationId xmlns:a16="http://schemas.microsoft.com/office/drawing/2014/main" id="{D70EB38C-AEF8-3720-0776-A5D969819BE2}"/>
                </a:ext>
              </a:extLst>
            </p:cNvPr>
            <p:cNvSpPr/>
            <p:nvPr/>
          </p:nvSpPr>
          <p:spPr>
            <a:xfrm>
              <a:off x="7501277" y="409348"/>
              <a:ext cx="1228044" cy="1228044"/>
            </a:xfrm>
            <a:prstGeom prst="ellipse">
              <a:avLst/>
            </a:prstGeom>
            <a:solidFill>
              <a:srgbClr val="2B9468"/>
            </a:solidFill>
            <a:ln w="19050" cap="rnd" cmpd="sng">
              <a:solidFill>
                <a:srgbClr val="2B94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727;p178">
              <a:extLst>
                <a:ext uri="{FF2B5EF4-FFF2-40B4-BE49-F238E27FC236}">
                  <a16:creationId xmlns:a16="http://schemas.microsoft.com/office/drawing/2014/main" id="{26DB43D4-804B-A0F8-A96C-0602FF721F71}"/>
                </a:ext>
              </a:extLst>
            </p:cNvPr>
            <p:cNvSpPr txBox="1"/>
            <p:nvPr/>
          </p:nvSpPr>
          <p:spPr>
            <a:xfrm>
              <a:off x="7681120" y="589191"/>
              <a:ext cx="868358" cy="8683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725" tIns="12700" rIns="95725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Trebuchet MS"/>
                <a:buNone/>
              </a:pPr>
              <a:r>
                <a:rPr lang="en-US" sz="4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3</a:t>
              </a:r>
              <a:endParaRPr/>
            </a:p>
          </p:txBody>
        </p:sp>
        <p:sp>
          <p:nvSpPr>
            <p:cNvPr id="21" name="Google Shape;2728;p178">
              <a:extLst>
                <a:ext uri="{FF2B5EF4-FFF2-40B4-BE49-F238E27FC236}">
                  <a16:creationId xmlns:a16="http://schemas.microsoft.com/office/drawing/2014/main" id="{73E6EBD4-3EF0-E86E-F96F-86C2393ACD57}"/>
                </a:ext>
              </a:extLst>
            </p:cNvPr>
            <p:cNvSpPr/>
            <p:nvPr/>
          </p:nvSpPr>
          <p:spPr>
            <a:xfrm>
              <a:off x="6612466" y="4093410"/>
              <a:ext cx="3005666" cy="72"/>
            </a:xfrm>
            <a:prstGeom prst="rect">
              <a:avLst/>
            </a:prstGeom>
            <a:solidFill>
              <a:srgbClr val="2B9468"/>
            </a:solidFill>
            <a:ln w="19050" cap="rnd" cmpd="sng">
              <a:solidFill>
                <a:srgbClr val="2B94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7914706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Overview: At-a-Glance Topics in the Chapter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1064477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Introduction to Macros in Excel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Understanding the basics and applications of macros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Types of Macros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Recorded Macros: Capturing a series of user actions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VBA Macros: Involving custom programming for advanced tasks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Hands-On Learning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Practical examples and guides for an interactive experience</a:t>
            </a:r>
          </a:p>
        </p:txBody>
      </p:sp>
    </p:spTree>
    <p:extLst>
      <p:ext uri="{BB962C8B-B14F-4D97-AF65-F5344CB8AC3E}">
        <p14:creationId xmlns:p14="http://schemas.microsoft.com/office/powerpoint/2010/main" val="3973747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682477"/>
            <a:ext cx="9299051" cy="20291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Navigating the Excel Interface: Ribbon, Tabs, and Quick Access Toolbar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E9CE3-3BA4-6D55-02F6-057F72A2B9E4}"/>
              </a:ext>
            </a:extLst>
          </p:cNvPr>
          <p:cNvSpPr txBox="1"/>
          <p:nvPr/>
        </p:nvSpPr>
        <p:spPr>
          <a:xfrm>
            <a:off x="322279" y="3197221"/>
            <a:ext cx="16257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dirty="0"/>
            </a:b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EB7347-834E-D79B-C454-3392B1B2A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148" y="3209554"/>
            <a:ext cx="8643668" cy="576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1793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Overview: Utility for Chartered Accountants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2743;p180">
            <a:extLst>
              <a:ext uri="{FF2B5EF4-FFF2-40B4-BE49-F238E27FC236}">
                <a16:creationId xmlns:a16="http://schemas.microsoft.com/office/drawing/2014/main" id="{569503F5-3D9A-0E7D-8760-52B918B80394}"/>
              </a:ext>
            </a:extLst>
          </p:cNvPr>
          <p:cNvGrpSpPr/>
          <p:nvPr/>
        </p:nvGrpSpPr>
        <p:grpSpPr>
          <a:xfrm>
            <a:off x="759348" y="2596999"/>
            <a:ext cx="9618133" cy="4087084"/>
            <a:chOff x="0" y="3198"/>
            <a:chExt cx="9618133" cy="4087084"/>
          </a:xfrm>
        </p:grpSpPr>
        <p:sp>
          <p:nvSpPr>
            <p:cNvPr id="7" name="Google Shape;2744;p180">
              <a:extLst>
                <a:ext uri="{FF2B5EF4-FFF2-40B4-BE49-F238E27FC236}">
                  <a16:creationId xmlns:a16="http://schemas.microsoft.com/office/drawing/2014/main" id="{B941B2CE-475E-BDA4-A4AB-D775C5FDE879}"/>
                </a:ext>
              </a:extLst>
            </p:cNvPr>
            <p:cNvSpPr/>
            <p:nvPr/>
          </p:nvSpPr>
          <p:spPr>
            <a:xfrm>
              <a:off x="0" y="3198"/>
              <a:ext cx="9618133" cy="681180"/>
            </a:xfrm>
            <a:prstGeom prst="roundRect">
              <a:avLst>
                <a:gd name="adj" fmla="val 10000"/>
              </a:avLst>
            </a:prstGeom>
            <a:solidFill>
              <a:srgbClr val="2B8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45;p180">
              <a:extLst>
                <a:ext uri="{FF2B5EF4-FFF2-40B4-BE49-F238E27FC236}">
                  <a16:creationId xmlns:a16="http://schemas.microsoft.com/office/drawing/2014/main" id="{F4F966B0-E2BF-9107-A164-9F8338919AF2}"/>
                </a:ext>
              </a:extLst>
            </p:cNvPr>
            <p:cNvSpPr/>
            <p:nvPr/>
          </p:nvSpPr>
          <p:spPr>
            <a:xfrm>
              <a:off x="206057" y="156463"/>
              <a:ext cx="374649" cy="374649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746;p180">
              <a:extLst>
                <a:ext uri="{FF2B5EF4-FFF2-40B4-BE49-F238E27FC236}">
                  <a16:creationId xmlns:a16="http://schemas.microsoft.com/office/drawing/2014/main" id="{9C2D008D-92B2-4D95-49BE-B39DBC03F9D9}"/>
                </a:ext>
              </a:extLst>
            </p:cNvPr>
            <p:cNvSpPr/>
            <p:nvPr/>
          </p:nvSpPr>
          <p:spPr>
            <a:xfrm>
              <a:off x="786764" y="3198"/>
              <a:ext cx="4328159" cy="681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747;p180">
              <a:extLst>
                <a:ext uri="{FF2B5EF4-FFF2-40B4-BE49-F238E27FC236}">
                  <a16:creationId xmlns:a16="http://schemas.microsoft.com/office/drawing/2014/main" id="{3354C624-0978-5BEC-052C-643158D46417}"/>
                </a:ext>
              </a:extLst>
            </p:cNvPr>
            <p:cNvSpPr txBox="1"/>
            <p:nvPr/>
          </p:nvSpPr>
          <p:spPr>
            <a:xfrm>
              <a:off x="786764" y="3198"/>
              <a:ext cx="4328159" cy="681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075" tIns="72075" rIns="72075" bIns="720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None/>
              </a:pPr>
              <a:r>
                <a:rPr lang="en-US" sz="19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Essential Skill for Chartered Accountants</a:t>
              </a:r>
              <a:endParaRPr/>
            </a:p>
          </p:txBody>
        </p:sp>
        <p:sp>
          <p:nvSpPr>
            <p:cNvPr id="11" name="Google Shape;2748;p180">
              <a:extLst>
                <a:ext uri="{FF2B5EF4-FFF2-40B4-BE49-F238E27FC236}">
                  <a16:creationId xmlns:a16="http://schemas.microsoft.com/office/drawing/2014/main" id="{EAF7DF5C-1176-D57E-736C-6C87A8F2F65A}"/>
                </a:ext>
              </a:extLst>
            </p:cNvPr>
            <p:cNvSpPr/>
            <p:nvPr/>
          </p:nvSpPr>
          <p:spPr>
            <a:xfrm>
              <a:off x="5114923" y="3198"/>
              <a:ext cx="4503209" cy="681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49;p180">
              <a:extLst>
                <a:ext uri="{FF2B5EF4-FFF2-40B4-BE49-F238E27FC236}">
                  <a16:creationId xmlns:a16="http://schemas.microsoft.com/office/drawing/2014/main" id="{E1250D6D-47AE-DCF8-D44A-A7F01F432E44}"/>
                </a:ext>
              </a:extLst>
            </p:cNvPr>
            <p:cNvSpPr txBox="1"/>
            <p:nvPr/>
          </p:nvSpPr>
          <p:spPr>
            <a:xfrm>
              <a:off x="5114923" y="3198"/>
              <a:ext cx="4503209" cy="681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075" tIns="72075" rIns="72075" bIns="720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US" sz="14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Macros provide a strategic edge in accounting tasks.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US" sz="14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Essential for precision and timeliness in work.</a:t>
              </a:r>
              <a:endParaRPr/>
            </a:p>
          </p:txBody>
        </p:sp>
        <p:sp>
          <p:nvSpPr>
            <p:cNvPr id="13" name="Google Shape;2750;p180">
              <a:extLst>
                <a:ext uri="{FF2B5EF4-FFF2-40B4-BE49-F238E27FC236}">
                  <a16:creationId xmlns:a16="http://schemas.microsoft.com/office/drawing/2014/main" id="{C83FEB75-3227-B0FE-6315-8CC3F8E285AF}"/>
                </a:ext>
              </a:extLst>
            </p:cNvPr>
            <p:cNvSpPr/>
            <p:nvPr/>
          </p:nvSpPr>
          <p:spPr>
            <a:xfrm>
              <a:off x="0" y="854674"/>
              <a:ext cx="9618133" cy="681180"/>
            </a:xfrm>
            <a:prstGeom prst="roundRect">
              <a:avLst>
                <a:gd name="adj" fmla="val 10000"/>
              </a:avLst>
            </a:prstGeom>
            <a:solidFill>
              <a:srgbClr val="41C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51;p180">
              <a:extLst>
                <a:ext uri="{FF2B5EF4-FFF2-40B4-BE49-F238E27FC236}">
                  <a16:creationId xmlns:a16="http://schemas.microsoft.com/office/drawing/2014/main" id="{47F81743-3EE0-D005-EDE4-7A755BB686D9}"/>
                </a:ext>
              </a:extLst>
            </p:cNvPr>
            <p:cNvSpPr/>
            <p:nvPr/>
          </p:nvSpPr>
          <p:spPr>
            <a:xfrm>
              <a:off x="206057" y="1007939"/>
              <a:ext cx="374649" cy="374649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752;p180">
              <a:extLst>
                <a:ext uri="{FF2B5EF4-FFF2-40B4-BE49-F238E27FC236}">
                  <a16:creationId xmlns:a16="http://schemas.microsoft.com/office/drawing/2014/main" id="{C9506396-7E48-185F-8633-BC7EA72F951C}"/>
                </a:ext>
              </a:extLst>
            </p:cNvPr>
            <p:cNvSpPr/>
            <p:nvPr/>
          </p:nvSpPr>
          <p:spPr>
            <a:xfrm>
              <a:off x="786764" y="854674"/>
              <a:ext cx="4328159" cy="681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753;p180">
              <a:extLst>
                <a:ext uri="{FF2B5EF4-FFF2-40B4-BE49-F238E27FC236}">
                  <a16:creationId xmlns:a16="http://schemas.microsoft.com/office/drawing/2014/main" id="{688C83AB-8686-07FA-2D60-3B552CD22CA6}"/>
                </a:ext>
              </a:extLst>
            </p:cNvPr>
            <p:cNvSpPr txBox="1"/>
            <p:nvPr/>
          </p:nvSpPr>
          <p:spPr>
            <a:xfrm>
              <a:off x="786764" y="854674"/>
              <a:ext cx="4328159" cy="681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075" tIns="72075" rIns="72075" bIns="720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None/>
              </a:pPr>
              <a:r>
                <a:rPr lang="en-US" sz="19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Enhancing Efficiency</a:t>
              </a:r>
              <a:endParaRPr/>
            </a:p>
          </p:txBody>
        </p:sp>
        <p:sp>
          <p:nvSpPr>
            <p:cNvPr id="17" name="Google Shape;2754;p180">
              <a:extLst>
                <a:ext uri="{FF2B5EF4-FFF2-40B4-BE49-F238E27FC236}">
                  <a16:creationId xmlns:a16="http://schemas.microsoft.com/office/drawing/2014/main" id="{2292452F-11A6-B688-EC88-35668A96F61F}"/>
                </a:ext>
              </a:extLst>
            </p:cNvPr>
            <p:cNvSpPr/>
            <p:nvPr/>
          </p:nvSpPr>
          <p:spPr>
            <a:xfrm>
              <a:off x="5114923" y="854674"/>
              <a:ext cx="4503209" cy="681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755;p180">
              <a:extLst>
                <a:ext uri="{FF2B5EF4-FFF2-40B4-BE49-F238E27FC236}">
                  <a16:creationId xmlns:a16="http://schemas.microsoft.com/office/drawing/2014/main" id="{D89D2C04-4047-D15A-87C3-2FD27748C028}"/>
                </a:ext>
              </a:extLst>
            </p:cNvPr>
            <p:cNvSpPr txBox="1"/>
            <p:nvPr/>
          </p:nvSpPr>
          <p:spPr>
            <a:xfrm>
              <a:off x="5114923" y="854674"/>
              <a:ext cx="4503209" cy="681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075" tIns="72075" rIns="72075" bIns="720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US" sz="14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Automate complex financial models.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US" sz="14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Speed up data processing tasks.</a:t>
              </a:r>
              <a:endParaRPr/>
            </a:p>
          </p:txBody>
        </p:sp>
        <p:sp>
          <p:nvSpPr>
            <p:cNvPr id="19" name="Google Shape;2756;p180">
              <a:extLst>
                <a:ext uri="{FF2B5EF4-FFF2-40B4-BE49-F238E27FC236}">
                  <a16:creationId xmlns:a16="http://schemas.microsoft.com/office/drawing/2014/main" id="{9057CEC0-BAB0-9C9E-108B-D5A9016A47A1}"/>
                </a:ext>
              </a:extLst>
            </p:cNvPr>
            <p:cNvSpPr/>
            <p:nvPr/>
          </p:nvSpPr>
          <p:spPr>
            <a:xfrm>
              <a:off x="0" y="1706150"/>
              <a:ext cx="9618133" cy="681180"/>
            </a:xfrm>
            <a:prstGeom prst="roundRect">
              <a:avLst>
                <a:gd name="adj" fmla="val 10000"/>
              </a:avLst>
            </a:prstGeom>
            <a:solidFill>
              <a:srgbClr val="2B9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757;p180">
              <a:extLst>
                <a:ext uri="{FF2B5EF4-FFF2-40B4-BE49-F238E27FC236}">
                  <a16:creationId xmlns:a16="http://schemas.microsoft.com/office/drawing/2014/main" id="{EA5BB49B-BB3D-C0D9-603C-CFF68516D989}"/>
                </a:ext>
              </a:extLst>
            </p:cNvPr>
            <p:cNvSpPr/>
            <p:nvPr/>
          </p:nvSpPr>
          <p:spPr>
            <a:xfrm>
              <a:off x="206057" y="1859416"/>
              <a:ext cx="374649" cy="37464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58;p180">
              <a:extLst>
                <a:ext uri="{FF2B5EF4-FFF2-40B4-BE49-F238E27FC236}">
                  <a16:creationId xmlns:a16="http://schemas.microsoft.com/office/drawing/2014/main" id="{B799D3B2-F8EC-FA68-735C-F3A03FD7ACC5}"/>
                </a:ext>
              </a:extLst>
            </p:cNvPr>
            <p:cNvSpPr/>
            <p:nvPr/>
          </p:nvSpPr>
          <p:spPr>
            <a:xfrm>
              <a:off x="786764" y="1706150"/>
              <a:ext cx="4328159" cy="681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759;p180">
              <a:extLst>
                <a:ext uri="{FF2B5EF4-FFF2-40B4-BE49-F238E27FC236}">
                  <a16:creationId xmlns:a16="http://schemas.microsoft.com/office/drawing/2014/main" id="{4E610706-68BE-3BB2-BD07-6A4B1FA752E8}"/>
                </a:ext>
              </a:extLst>
            </p:cNvPr>
            <p:cNvSpPr txBox="1"/>
            <p:nvPr/>
          </p:nvSpPr>
          <p:spPr>
            <a:xfrm>
              <a:off x="786764" y="1706150"/>
              <a:ext cx="4328159" cy="681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075" tIns="72075" rIns="72075" bIns="720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None/>
              </a:pPr>
              <a:r>
                <a:rPr lang="en-US" sz="19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Error Mitigation</a:t>
              </a:r>
              <a:endParaRPr/>
            </a:p>
          </p:txBody>
        </p:sp>
        <p:sp>
          <p:nvSpPr>
            <p:cNvPr id="23" name="Google Shape;2760;p180">
              <a:extLst>
                <a:ext uri="{FF2B5EF4-FFF2-40B4-BE49-F238E27FC236}">
                  <a16:creationId xmlns:a16="http://schemas.microsoft.com/office/drawing/2014/main" id="{600DE39A-A816-0E7D-1DDC-9B7DF2FAF5FC}"/>
                </a:ext>
              </a:extLst>
            </p:cNvPr>
            <p:cNvSpPr/>
            <p:nvPr/>
          </p:nvSpPr>
          <p:spPr>
            <a:xfrm>
              <a:off x="5114923" y="1706150"/>
              <a:ext cx="4503209" cy="681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761;p180">
              <a:extLst>
                <a:ext uri="{FF2B5EF4-FFF2-40B4-BE49-F238E27FC236}">
                  <a16:creationId xmlns:a16="http://schemas.microsoft.com/office/drawing/2014/main" id="{AD720BD2-4379-96AC-D8DF-16A937BBAE45}"/>
                </a:ext>
              </a:extLst>
            </p:cNvPr>
            <p:cNvSpPr txBox="1"/>
            <p:nvPr/>
          </p:nvSpPr>
          <p:spPr>
            <a:xfrm>
              <a:off x="5114923" y="1706150"/>
              <a:ext cx="4503209" cy="681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075" tIns="72075" rIns="72075" bIns="720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US" sz="14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Reduce the risk of human error in calculations.</a:t>
              </a:r>
              <a:endParaRPr/>
            </a:p>
          </p:txBody>
        </p:sp>
        <p:sp>
          <p:nvSpPr>
            <p:cNvPr id="25" name="Google Shape;2762;p180">
              <a:extLst>
                <a:ext uri="{FF2B5EF4-FFF2-40B4-BE49-F238E27FC236}">
                  <a16:creationId xmlns:a16="http://schemas.microsoft.com/office/drawing/2014/main" id="{3CC1092E-C6BC-EC6D-2721-3BEF06582534}"/>
                </a:ext>
              </a:extLst>
            </p:cNvPr>
            <p:cNvSpPr/>
            <p:nvPr/>
          </p:nvSpPr>
          <p:spPr>
            <a:xfrm>
              <a:off x="0" y="2557626"/>
              <a:ext cx="9618133" cy="681180"/>
            </a:xfrm>
            <a:prstGeom prst="roundRect">
              <a:avLst>
                <a:gd name="adj" fmla="val 10000"/>
              </a:avLst>
            </a:prstGeom>
            <a:solidFill>
              <a:srgbClr val="3FB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763;p180">
              <a:extLst>
                <a:ext uri="{FF2B5EF4-FFF2-40B4-BE49-F238E27FC236}">
                  <a16:creationId xmlns:a16="http://schemas.microsoft.com/office/drawing/2014/main" id="{EEE2BC2B-0696-EB14-A340-3532BE6630C3}"/>
                </a:ext>
              </a:extLst>
            </p:cNvPr>
            <p:cNvSpPr/>
            <p:nvPr/>
          </p:nvSpPr>
          <p:spPr>
            <a:xfrm>
              <a:off x="206057" y="2710892"/>
              <a:ext cx="374649" cy="374649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64;p180">
              <a:extLst>
                <a:ext uri="{FF2B5EF4-FFF2-40B4-BE49-F238E27FC236}">
                  <a16:creationId xmlns:a16="http://schemas.microsoft.com/office/drawing/2014/main" id="{5CC26D6E-6015-E0A0-3CED-512F78276E55}"/>
                </a:ext>
              </a:extLst>
            </p:cNvPr>
            <p:cNvSpPr/>
            <p:nvPr/>
          </p:nvSpPr>
          <p:spPr>
            <a:xfrm>
              <a:off x="786764" y="2557626"/>
              <a:ext cx="4328159" cy="681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765;p180">
              <a:extLst>
                <a:ext uri="{FF2B5EF4-FFF2-40B4-BE49-F238E27FC236}">
                  <a16:creationId xmlns:a16="http://schemas.microsoft.com/office/drawing/2014/main" id="{5D44AB9E-8317-4A3E-E73F-9D45FA2E5267}"/>
                </a:ext>
              </a:extLst>
            </p:cNvPr>
            <p:cNvSpPr txBox="1"/>
            <p:nvPr/>
          </p:nvSpPr>
          <p:spPr>
            <a:xfrm>
              <a:off x="786764" y="2557626"/>
              <a:ext cx="4328159" cy="681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075" tIns="72075" rIns="72075" bIns="720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None/>
              </a:pPr>
              <a:r>
                <a:rPr lang="en-US" sz="19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Applications in Accounting</a:t>
              </a:r>
              <a:endParaRPr/>
            </a:p>
          </p:txBody>
        </p:sp>
        <p:sp>
          <p:nvSpPr>
            <p:cNvPr id="29" name="Google Shape;2766;p180">
              <a:extLst>
                <a:ext uri="{FF2B5EF4-FFF2-40B4-BE49-F238E27FC236}">
                  <a16:creationId xmlns:a16="http://schemas.microsoft.com/office/drawing/2014/main" id="{C9911B4C-F769-FDAD-C9EA-BA0B93454297}"/>
                </a:ext>
              </a:extLst>
            </p:cNvPr>
            <p:cNvSpPr/>
            <p:nvPr/>
          </p:nvSpPr>
          <p:spPr>
            <a:xfrm>
              <a:off x="5114923" y="2557626"/>
              <a:ext cx="4503209" cy="681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767;p180">
              <a:extLst>
                <a:ext uri="{FF2B5EF4-FFF2-40B4-BE49-F238E27FC236}">
                  <a16:creationId xmlns:a16="http://schemas.microsoft.com/office/drawing/2014/main" id="{D95E8C35-986B-2C68-1641-2D5175B99C9E}"/>
                </a:ext>
              </a:extLst>
            </p:cNvPr>
            <p:cNvSpPr txBox="1"/>
            <p:nvPr/>
          </p:nvSpPr>
          <p:spPr>
            <a:xfrm>
              <a:off x="5114923" y="2557626"/>
              <a:ext cx="4503209" cy="681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075" tIns="72075" rIns="72075" bIns="720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US" sz="14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Macros have diverse uses in analytical and reporting tasks.</a:t>
              </a:r>
              <a:endParaRPr/>
            </a:p>
          </p:txBody>
        </p:sp>
        <p:sp>
          <p:nvSpPr>
            <p:cNvPr id="31" name="Google Shape;2768;p180">
              <a:extLst>
                <a:ext uri="{FF2B5EF4-FFF2-40B4-BE49-F238E27FC236}">
                  <a16:creationId xmlns:a16="http://schemas.microsoft.com/office/drawing/2014/main" id="{09290D26-52EA-DC87-857F-BC9EFD3024AD}"/>
                </a:ext>
              </a:extLst>
            </p:cNvPr>
            <p:cNvSpPr/>
            <p:nvPr/>
          </p:nvSpPr>
          <p:spPr>
            <a:xfrm>
              <a:off x="0" y="3409102"/>
              <a:ext cx="9618133" cy="681180"/>
            </a:xfrm>
            <a:prstGeom prst="roundRect">
              <a:avLst>
                <a:gd name="adj" fmla="val 10000"/>
              </a:avLst>
            </a:prstGeom>
            <a:solidFill>
              <a:srgbClr val="95D1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769;p180">
              <a:extLst>
                <a:ext uri="{FF2B5EF4-FFF2-40B4-BE49-F238E27FC236}">
                  <a16:creationId xmlns:a16="http://schemas.microsoft.com/office/drawing/2014/main" id="{AD77C5B8-DB58-C441-6B13-BD0DBBEFE6B4}"/>
                </a:ext>
              </a:extLst>
            </p:cNvPr>
            <p:cNvSpPr/>
            <p:nvPr/>
          </p:nvSpPr>
          <p:spPr>
            <a:xfrm>
              <a:off x="206057" y="3562368"/>
              <a:ext cx="374649" cy="374649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770;p180">
              <a:extLst>
                <a:ext uri="{FF2B5EF4-FFF2-40B4-BE49-F238E27FC236}">
                  <a16:creationId xmlns:a16="http://schemas.microsoft.com/office/drawing/2014/main" id="{E6DF587B-D402-C0CE-43B6-EFC7A62FFED1}"/>
                </a:ext>
              </a:extLst>
            </p:cNvPr>
            <p:cNvSpPr/>
            <p:nvPr/>
          </p:nvSpPr>
          <p:spPr>
            <a:xfrm>
              <a:off x="786764" y="3409102"/>
              <a:ext cx="4328159" cy="681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771;p180">
              <a:extLst>
                <a:ext uri="{FF2B5EF4-FFF2-40B4-BE49-F238E27FC236}">
                  <a16:creationId xmlns:a16="http://schemas.microsoft.com/office/drawing/2014/main" id="{3731A3F6-F25A-59C1-4D43-A3ACB026B574}"/>
                </a:ext>
              </a:extLst>
            </p:cNvPr>
            <p:cNvSpPr txBox="1"/>
            <p:nvPr/>
          </p:nvSpPr>
          <p:spPr>
            <a:xfrm>
              <a:off x="786764" y="3409102"/>
              <a:ext cx="4328159" cy="681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075" tIns="72075" rIns="72075" bIns="720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None/>
              </a:pPr>
              <a:r>
                <a:rPr lang="en-US" sz="19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Professional Empowerment</a:t>
              </a:r>
              <a:endParaRPr/>
            </a:p>
          </p:txBody>
        </p:sp>
        <p:sp>
          <p:nvSpPr>
            <p:cNvPr id="37" name="Google Shape;2772;p180">
              <a:extLst>
                <a:ext uri="{FF2B5EF4-FFF2-40B4-BE49-F238E27FC236}">
                  <a16:creationId xmlns:a16="http://schemas.microsoft.com/office/drawing/2014/main" id="{C82BC720-6F5B-129C-250B-512F7806020E}"/>
                </a:ext>
              </a:extLst>
            </p:cNvPr>
            <p:cNvSpPr/>
            <p:nvPr/>
          </p:nvSpPr>
          <p:spPr>
            <a:xfrm>
              <a:off x="5114923" y="3409102"/>
              <a:ext cx="4503209" cy="681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773;p180">
              <a:extLst>
                <a:ext uri="{FF2B5EF4-FFF2-40B4-BE49-F238E27FC236}">
                  <a16:creationId xmlns:a16="http://schemas.microsoft.com/office/drawing/2014/main" id="{5EEE5508-55CB-2799-CDBD-D225CE0F094B}"/>
                </a:ext>
              </a:extLst>
            </p:cNvPr>
            <p:cNvSpPr txBox="1"/>
            <p:nvPr/>
          </p:nvSpPr>
          <p:spPr>
            <a:xfrm>
              <a:off x="5114923" y="3409102"/>
              <a:ext cx="4503209" cy="681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075" tIns="72075" rIns="72075" bIns="720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US" sz="14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Macro proficiency equips accountants for demanding tasks.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4038804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Introduction to Macros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105101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Definition of Macros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Automate repetitive Excel tasks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Range from simple keystrokes to complex VBA programming</a:t>
            </a:r>
          </a:p>
        </p:txBody>
      </p:sp>
    </p:spTree>
    <p:extLst>
      <p:ext uri="{BB962C8B-B14F-4D97-AF65-F5344CB8AC3E}">
        <p14:creationId xmlns:p14="http://schemas.microsoft.com/office/powerpoint/2010/main" val="402057578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Benefits of Macros in Financial Modelling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1252533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Enhanced Efficiency and Precision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Macros minimize human errors, saving time for consistent, error-free financial models.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Automated Complex Calculations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Macros can swiftly update data and calculations across multiple sheets in complex models.</a:t>
            </a:r>
          </a:p>
        </p:txBody>
      </p:sp>
    </p:spTree>
    <p:extLst>
      <p:ext uri="{BB962C8B-B14F-4D97-AF65-F5344CB8AC3E}">
        <p14:creationId xmlns:p14="http://schemas.microsoft.com/office/powerpoint/2010/main" val="340259067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Handling Large Datasets with Macros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107655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Scalable Financial </a:t>
            </a:r>
            <a:r>
              <a:rPr lang="en-GB" sz="2800" dirty="0" err="1"/>
              <a:t>Modeling</a:t>
            </a:r>
            <a:endParaRPr lang="en-GB" sz="2800" dirty="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Macros facilitate efficient processing of extensive datasets.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They enhance model scalability for financial analysis.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Automation in Data Handling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Macros automate tasks like data cleansing and sorting.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They enable quick derivation of insights from financial data.</a:t>
            </a:r>
          </a:p>
        </p:txBody>
      </p:sp>
    </p:spTree>
    <p:extLst>
      <p:ext uri="{BB962C8B-B14F-4D97-AF65-F5344CB8AC3E}">
        <p14:creationId xmlns:p14="http://schemas.microsoft.com/office/powerpoint/2010/main" val="353879619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Types of Macros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1074829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Recorded Macros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Created by recording actions in Excel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Automates repetitive tasks efficiently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VBA Macros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Uses Visual Basic for Applications language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Enables complex, customized automation</a:t>
            </a:r>
          </a:p>
        </p:txBody>
      </p:sp>
    </p:spTree>
    <p:extLst>
      <p:ext uri="{BB962C8B-B14F-4D97-AF65-F5344CB8AC3E}">
        <p14:creationId xmlns:p14="http://schemas.microsoft.com/office/powerpoint/2010/main" val="186488594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Enabling Developer Tab in Excel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1390555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400" dirty="0"/>
              <a:t>Initiating Developer Tab Activation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400" dirty="0"/>
              <a:t>Start by opening Excel on your computer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400" dirty="0"/>
              <a:t>Navigating Excel Options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400" dirty="0"/>
              <a:t>Click 'File' and select 'Options' from the dropdown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400" dirty="0"/>
              <a:t>Customizing the Ribbon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400" dirty="0"/>
              <a:t>Choose 'Customize Ribbon' in the Excel Options dialog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400" dirty="0"/>
              <a:t>Enabling the Developer Tab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400" dirty="0"/>
              <a:t>Check the 'Developer' box in the main tabs list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400" dirty="0"/>
              <a:t>Finalizing the Setup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400" dirty="0"/>
              <a:t>Save changes by clicking 'OK'</a:t>
            </a:r>
          </a:p>
        </p:txBody>
      </p:sp>
      <p:pic>
        <p:nvPicPr>
          <p:cNvPr id="2" name="Google Shape;2813;p185" descr="A screenshot of a computer&#10;&#10;Description automatically generated">
            <a:extLst>
              <a:ext uri="{FF2B5EF4-FFF2-40B4-BE49-F238E27FC236}">
                <a16:creationId xmlns:a16="http://schemas.microsoft.com/office/drawing/2014/main" id="{7A84358B-EFBE-B8EF-CAF0-0DEAF977FCF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870" y="6895149"/>
            <a:ext cx="9807936" cy="2338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65825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Recording Macros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860894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Navigate to Developer Tab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Enable the tab if it's not visible in the Excel menu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Initiate Macro Recording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Select 'Record Macro' option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Macro Setup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Provide a name and assign a shortcut key if desired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Perform Recorded Actions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Carry out the tasks you want the macro to automate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Finalize Recording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Click 'Stop Recording' to save the macro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Example Use Case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Automate data formatting tasks in financial statements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D82530-EC3C-1990-3419-0EF017344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7634" y="2596999"/>
            <a:ext cx="6866404" cy="529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0538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Running Macros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2828;p187">
            <a:extLst>
              <a:ext uri="{FF2B5EF4-FFF2-40B4-BE49-F238E27FC236}">
                <a16:creationId xmlns:a16="http://schemas.microsoft.com/office/drawing/2014/main" id="{571AC6CA-F282-56FC-1FBD-88385372F56E}"/>
              </a:ext>
            </a:extLst>
          </p:cNvPr>
          <p:cNvGrpSpPr/>
          <p:nvPr/>
        </p:nvGrpSpPr>
        <p:grpSpPr>
          <a:xfrm>
            <a:off x="631326" y="2596999"/>
            <a:ext cx="9618133" cy="3994133"/>
            <a:chOff x="0" y="49674"/>
            <a:chExt cx="9618133" cy="3994133"/>
          </a:xfrm>
        </p:grpSpPr>
        <p:sp>
          <p:nvSpPr>
            <p:cNvPr id="7" name="Google Shape;2829;p187">
              <a:extLst>
                <a:ext uri="{FF2B5EF4-FFF2-40B4-BE49-F238E27FC236}">
                  <a16:creationId xmlns:a16="http://schemas.microsoft.com/office/drawing/2014/main" id="{89C07DA5-4747-DA4C-5329-BFE777F0447B}"/>
                </a:ext>
              </a:extLst>
            </p:cNvPr>
            <p:cNvSpPr/>
            <p:nvPr/>
          </p:nvSpPr>
          <p:spPr>
            <a:xfrm>
              <a:off x="0" y="330114"/>
              <a:ext cx="9618133" cy="793012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5ECB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830;p187">
              <a:extLst>
                <a:ext uri="{FF2B5EF4-FFF2-40B4-BE49-F238E27FC236}">
                  <a16:creationId xmlns:a16="http://schemas.microsoft.com/office/drawing/2014/main" id="{992EC92F-B490-B69E-F0B1-8B2D675323D4}"/>
                </a:ext>
              </a:extLst>
            </p:cNvPr>
            <p:cNvSpPr txBox="1"/>
            <p:nvPr/>
          </p:nvSpPr>
          <p:spPr>
            <a:xfrm>
              <a:off x="0" y="330114"/>
              <a:ext cx="9618133" cy="7930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395725" rIns="746450" bIns="135125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Use shortcut keys or the 'Macros' dialog box for execution</a:t>
              </a:r>
              <a:endParaRPr/>
            </a:p>
          </p:txBody>
        </p:sp>
        <p:sp>
          <p:nvSpPr>
            <p:cNvPr id="9" name="Google Shape;2831;p187">
              <a:extLst>
                <a:ext uri="{FF2B5EF4-FFF2-40B4-BE49-F238E27FC236}">
                  <a16:creationId xmlns:a16="http://schemas.microsoft.com/office/drawing/2014/main" id="{43600EC0-1DFE-6C60-8696-BF81197F8CB2}"/>
                </a:ext>
              </a:extLst>
            </p:cNvPr>
            <p:cNvSpPr/>
            <p:nvPr/>
          </p:nvSpPr>
          <p:spPr>
            <a:xfrm>
              <a:off x="480906" y="49674"/>
              <a:ext cx="6732693" cy="560880"/>
            </a:xfrm>
            <a:prstGeom prst="roundRect">
              <a:avLst>
                <a:gd name="adj" fmla="val 16667"/>
              </a:avLst>
            </a:prstGeom>
            <a:solidFill>
              <a:srgbClr val="5ECBE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832;p187">
              <a:extLst>
                <a:ext uri="{FF2B5EF4-FFF2-40B4-BE49-F238E27FC236}">
                  <a16:creationId xmlns:a16="http://schemas.microsoft.com/office/drawing/2014/main" id="{AF000CEC-131D-FD7B-33AD-C3162ACB1511}"/>
                </a:ext>
              </a:extLst>
            </p:cNvPr>
            <p:cNvSpPr txBox="1"/>
            <p:nvPr/>
          </p:nvSpPr>
          <p:spPr>
            <a:xfrm>
              <a:off x="508286" y="77054"/>
              <a:ext cx="6677933" cy="506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rebuchet MS"/>
                <a:buNone/>
              </a:pPr>
              <a:r>
                <a:rPr lang="en-US" sz="19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Executing Macros</a:t>
              </a:r>
              <a:endParaRPr/>
            </a:p>
          </p:txBody>
        </p:sp>
        <p:sp>
          <p:nvSpPr>
            <p:cNvPr id="11" name="Google Shape;2833;p187">
              <a:extLst>
                <a:ext uri="{FF2B5EF4-FFF2-40B4-BE49-F238E27FC236}">
                  <a16:creationId xmlns:a16="http://schemas.microsoft.com/office/drawing/2014/main" id="{9550CE92-8B5C-F5E0-B837-AC6CD12EA013}"/>
                </a:ext>
              </a:extLst>
            </p:cNvPr>
            <p:cNvSpPr/>
            <p:nvPr/>
          </p:nvSpPr>
          <p:spPr>
            <a:xfrm>
              <a:off x="0" y="1506167"/>
              <a:ext cx="9618133" cy="10773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5ECB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834;p187">
              <a:extLst>
                <a:ext uri="{FF2B5EF4-FFF2-40B4-BE49-F238E27FC236}">
                  <a16:creationId xmlns:a16="http://schemas.microsoft.com/office/drawing/2014/main" id="{C4DF5795-23F8-D05D-02C5-F07649869EBA}"/>
                </a:ext>
              </a:extLst>
            </p:cNvPr>
            <p:cNvSpPr txBox="1"/>
            <p:nvPr/>
          </p:nvSpPr>
          <p:spPr>
            <a:xfrm>
              <a:off x="0" y="1506167"/>
              <a:ext cx="9618133" cy="10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395725" rIns="746450" bIns="135125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Char char="•"/>
              </a:pPr>
              <a:r>
                <a:rPr lang="en-US" sz="19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Record macro for consistent data formatting</a:t>
              </a:r>
              <a:endParaRPr dirty="0"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Char char="•"/>
              </a:pPr>
              <a:r>
                <a:rPr lang="en-US" sz="19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Apply to new data sets for uniformity and time-saving</a:t>
              </a:r>
              <a:endParaRPr dirty="0"/>
            </a:p>
          </p:txBody>
        </p:sp>
        <p:sp>
          <p:nvSpPr>
            <p:cNvPr id="13" name="Google Shape;2835;p187">
              <a:extLst>
                <a:ext uri="{FF2B5EF4-FFF2-40B4-BE49-F238E27FC236}">
                  <a16:creationId xmlns:a16="http://schemas.microsoft.com/office/drawing/2014/main" id="{FBCF380B-12DF-4C23-2D3F-2371215B3368}"/>
                </a:ext>
              </a:extLst>
            </p:cNvPr>
            <p:cNvSpPr/>
            <p:nvPr/>
          </p:nvSpPr>
          <p:spPr>
            <a:xfrm>
              <a:off x="480906" y="1225727"/>
              <a:ext cx="6732693" cy="560880"/>
            </a:xfrm>
            <a:prstGeom prst="roundRect">
              <a:avLst>
                <a:gd name="adj" fmla="val 16667"/>
              </a:avLst>
            </a:prstGeom>
            <a:solidFill>
              <a:srgbClr val="5ECBE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836;p187">
              <a:extLst>
                <a:ext uri="{FF2B5EF4-FFF2-40B4-BE49-F238E27FC236}">
                  <a16:creationId xmlns:a16="http://schemas.microsoft.com/office/drawing/2014/main" id="{A835EEFF-3E03-5E83-D1E7-6C02DB68571D}"/>
                </a:ext>
              </a:extLst>
            </p:cNvPr>
            <p:cNvSpPr txBox="1"/>
            <p:nvPr/>
          </p:nvSpPr>
          <p:spPr>
            <a:xfrm>
              <a:off x="508286" y="1253107"/>
              <a:ext cx="6677933" cy="506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rebuchet MS"/>
                <a:buNone/>
              </a:pPr>
              <a:r>
                <a:rPr lang="en-US" sz="19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Applying to Financial Data</a:t>
              </a:r>
              <a:endParaRPr/>
            </a:p>
          </p:txBody>
        </p:sp>
        <p:sp>
          <p:nvSpPr>
            <p:cNvPr id="15" name="Google Shape;2837;p187">
              <a:extLst>
                <a:ext uri="{FF2B5EF4-FFF2-40B4-BE49-F238E27FC236}">
                  <a16:creationId xmlns:a16="http://schemas.microsoft.com/office/drawing/2014/main" id="{7F4799E3-4C65-4B05-46A9-AD9F8C3635E8}"/>
                </a:ext>
              </a:extLst>
            </p:cNvPr>
            <p:cNvSpPr/>
            <p:nvPr/>
          </p:nvSpPr>
          <p:spPr>
            <a:xfrm>
              <a:off x="0" y="2966507"/>
              <a:ext cx="9618133" cy="10773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5ECB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838;p187">
              <a:extLst>
                <a:ext uri="{FF2B5EF4-FFF2-40B4-BE49-F238E27FC236}">
                  <a16:creationId xmlns:a16="http://schemas.microsoft.com/office/drawing/2014/main" id="{5626B84D-B117-03AA-6F9B-34B0AFB23876}"/>
                </a:ext>
              </a:extLst>
            </p:cNvPr>
            <p:cNvSpPr txBox="1"/>
            <p:nvPr/>
          </p:nvSpPr>
          <p:spPr>
            <a:xfrm>
              <a:off x="0" y="2966507"/>
              <a:ext cx="9618133" cy="10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6450" tIns="395725" rIns="746450" bIns="135125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Start and stop recording for specific formatting tasks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Run the macro for instant formatting on similar data</a:t>
              </a:r>
              <a:endParaRPr/>
            </a:p>
          </p:txBody>
        </p:sp>
        <p:sp>
          <p:nvSpPr>
            <p:cNvPr id="17" name="Google Shape;2839;p187">
              <a:extLst>
                <a:ext uri="{FF2B5EF4-FFF2-40B4-BE49-F238E27FC236}">
                  <a16:creationId xmlns:a16="http://schemas.microsoft.com/office/drawing/2014/main" id="{F3AC7F56-8C03-B27E-1FC9-17EBA0B43BA6}"/>
                </a:ext>
              </a:extLst>
            </p:cNvPr>
            <p:cNvSpPr/>
            <p:nvPr/>
          </p:nvSpPr>
          <p:spPr>
            <a:xfrm>
              <a:off x="480906" y="2686067"/>
              <a:ext cx="6732693" cy="560880"/>
            </a:xfrm>
            <a:prstGeom prst="roundRect">
              <a:avLst>
                <a:gd name="adj" fmla="val 16667"/>
              </a:avLst>
            </a:prstGeom>
            <a:solidFill>
              <a:srgbClr val="5ECBE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40;p187">
              <a:extLst>
                <a:ext uri="{FF2B5EF4-FFF2-40B4-BE49-F238E27FC236}">
                  <a16:creationId xmlns:a16="http://schemas.microsoft.com/office/drawing/2014/main" id="{D7D2FAE1-D4F7-381F-C93E-446F59162318}"/>
                </a:ext>
              </a:extLst>
            </p:cNvPr>
            <p:cNvSpPr txBox="1"/>
            <p:nvPr/>
          </p:nvSpPr>
          <p:spPr>
            <a:xfrm>
              <a:off x="508286" y="2713447"/>
              <a:ext cx="6677933" cy="506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475" tIns="0" rIns="254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rebuchet MS"/>
                <a:buNone/>
              </a:pPr>
              <a:r>
                <a:rPr lang="en-US" sz="19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Steps for Macro Usage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4624175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Summary of Macros in Excel: Introduction to Macros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2847;p188">
            <a:extLst>
              <a:ext uri="{FF2B5EF4-FFF2-40B4-BE49-F238E27FC236}">
                <a16:creationId xmlns:a16="http://schemas.microsoft.com/office/drawing/2014/main" id="{8BBD0826-5275-E3D7-D686-8E19EA7EA037}"/>
              </a:ext>
            </a:extLst>
          </p:cNvPr>
          <p:cNvGrpSpPr/>
          <p:nvPr/>
        </p:nvGrpSpPr>
        <p:grpSpPr>
          <a:xfrm>
            <a:off x="948490" y="2915346"/>
            <a:ext cx="8731461" cy="4092190"/>
            <a:chOff x="443335" y="645"/>
            <a:chExt cx="8731461" cy="4092190"/>
          </a:xfrm>
        </p:grpSpPr>
        <p:sp>
          <p:nvSpPr>
            <p:cNvPr id="7" name="Google Shape;2848;p188">
              <a:extLst>
                <a:ext uri="{FF2B5EF4-FFF2-40B4-BE49-F238E27FC236}">
                  <a16:creationId xmlns:a16="http://schemas.microsoft.com/office/drawing/2014/main" id="{24A7917B-616D-03BD-77BB-FAF2FAB2BF32}"/>
                </a:ext>
              </a:extLst>
            </p:cNvPr>
            <p:cNvSpPr/>
            <p:nvPr/>
          </p:nvSpPr>
          <p:spPr>
            <a:xfrm>
              <a:off x="7628357" y="1560030"/>
              <a:ext cx="91440" cy="71420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9050" cap="rnd" cmpd="sng">
              <a:solidFill>
                <a:srgbClr val="4BA0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Google Shape;2849;p188">
              <a:extLst>
                <a:ext uri="{FF2B5EF4-FFF2-40B4-BE49-F238E27FC236}">
                  <a16:creationId xmlns:a16="http://schemas.microsoft.com/office/drawing/2014/main" id="{5FB89857-3E44-2C68-7049-261B6EBB969E}"/>
                </a:ext>
              </a:extLst>
            </p:cNvPr>
            <p:cNvSpPr/>
            <p:nvPr/>
          </p:nvSpPr>
          <p:spPr>
            <a:xfrm>
              <a:off x="3171917" y="1560030"/>
              <a:ext cx="1500719" cy="71420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81776"/>
                  </a:lnTo>
                  <a:lnTo>
                    <a:pt x="120000" y="81776"/>
                  </a:lnTo>
                  <a:lnTo>
                    <a:pt x="120000" y="120000"/>
                  </a:lnTo>
                </a:path>
              </a:pathLst>
            </a:custGeom>
            <a:noFill/>
            <a:ln w="19050" cap="rnd" cmpd="sng">
              <a:solidFill>
                <a:srgbClr val="4BA0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Google Shape;2850;p188">
              <a:extLst>
                <a:ext uri="{FF2B5EF4-FFF2-40B4-BE49-F238E27FC236}">
                  <a16:creationId xmlns:a16="http://schemas.microsoft.com/office/drawing/2014/main" id="{06774AE9-2C26-51C8-157F-56A49707B16E}"/>
                </a:ext>
              </a:extLst>
            </p:cNvPr>
            <p:cNvSpPr/>
            <p:nvPr/>
          </p:nvSpPr>
          <p:spPr>
            <a:xfrm>
              <a:off x="1671197" y="1560030"/>
              <a:ext cx="1500719" cy="71420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81776"/>
                  </a:lnTo>
                  <a:lnTo>
                    <a:pt x="0" y="81776"/>
                  </a:lnTo>
                  <a:lnTo>
                    <a:pt x="0" y="120000"/>
                  </a:lnTo>
                </a:path>
              </a:pathLst>
            </a:custGeom>
            <a:noFill/>
            <a:ln w="19050" cap="rnd" cmpd="sng">
              <a:solidFill>
                <a:srgbClr val="4BA0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10" name="Google Shape;2851;p188">
              <a:extLst>
                <a:ext uri="{FF2B5EF4-FFF2-40B4-BE49-F238E27FC236}">
                  <a16:creationId xmlns:a16="http://schemas.microsoft.com/office/drawing/2014/main" id="{C5D2B09B-4359-7384-CAAA-2090719CC8DD}"/>
                </a:ext>
              </a:extLst>
            </p:cNvPr>
            <p:cNvSpPr/>
            <p:nvPr/>
          </p:nvSpPr>
          <p:spPr>
            <a:xfrm>
              <a:off x="1944055" y="645"/>
              <a:ext cx="2455723" cy="1559384"/>
            </a:xfrm>
            <a:prstGeom prst="roundRect">
              <a:avLst>
                <a:gd name="adj" fmla="val 10000"/>
              </a:avLst>
            </a:prstGeom>
            <a:solidFill>
              <a:srgbClr val="5ECBE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852;p188">
              <a:extLst>
                <a:ext uri="{FF2B5EF4-FFF2-40B4-BE49-F238E27FC236}">
                  <a16:creationId xmlns:a16="http://schemas.microsoft.com/office/drawing/2014/main" id="{6D4A3D94-6FFC-06A6-D7F0-2773284EA332}"/>
                </a:ext>
              </a:extLst>
            </p:cNvPr>
            <p:cNvSpPr/>
            <p:nvPr/>
          </p:nvSpPr>
          <p:spPr>
            <a:xfrm>
              <a:off x="2216913" y="259861"/>
              <a:ext cx="2455723" cy="155938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5ECB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853;p188">
              <a:extLst>
                <a:ext uri="{FF2B5EF4-FFF2-40B4-BE49-F238E27FC236}">
                  <a16:creationId xmlns:a16="http://schemas.microsoft.com/office/drawing/2014/main" id="{BBD675AE-7DCF-DC69-7EEE-8CC83F3CA97B}"/>
                </a:ext>
              </a:extLst>
            </p:cNvPr>
            <p:cNvSpPr txBox="1"/>
            <p:nvPr/>
          </p:nvSpPr>
          <p:spPr>
            <a:xfrm>
              <a:off x="2262586" y="305534"/>
              <a:ext cx="2364377" cy="1468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Automating Repetitive Tasks</a:t>
              </a:r>
              <a:endParaRPr/>
            </a:p>
          </p:txBody>
        </p:sp>
        <p:sp>
          <p:nvSpPr>
            <p:cNvPr id="13" name="Google Shape;2854;p188">
              <a:extLst>
                <a:ext uri="{FF2B5EF4-FFF2-40B4-BE49-F238E27FC236}">
                  <a16:creationId xmlns:a16="http://schemas.microsoft.com/office/drawing/2014/main" id="{4256F0E6-F1B7-F878-3CD9-009790911B96}"/>
                </a:ext>
              </a:extLst>
            </p:cNvPr>
            <p:cNvSpPr/>
            <p:nvPr/>
          </p:nvSpPr>
          <p:spPr>
            <a:xfrm>
              <a:off x="443335" y="2274236"/>
              <a:ext cx="2455723" cy="1559384"/>
            </a:xfrm>
            <a:prstGeom prst="roundRect">
              <a:avLst>
                <a:gd name="adj" fmla="val 10000"/>
              </a:avLst>
            </a:prstGeom>
            <a:solidFill>
              <a:srgbClr val="5ECBE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855;p188">
              <a:extLst>
                <a:ext uri="{FF2B5EF4-FFF2-40B4-BE49-F238E27FC236}">
                  <a16:creationId xmlns:a16="http://schemas.microsoft.com/office/drawing/2014/main" id="{461F78C6-A72B-F57F-9FDF-3D68D7A2A66B}"/>
                </a:ext>
              </a:extLst>
            </p:cNvPr>
            <p:cNvSpPr/>
            <p:nvPr/>
          </p:nvSpPr>
          <p:spPr>
            <a:xfrm>
              <a:off x="716193" y="2533451"/>
              <a:ext cx="2455723" cy="155938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5ECB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856;p188">
              <a:extLst>
                <a:ext uri="{FF2B5EF4-FFF2-40B4-BE49-F238E27FC236}">
                  <a16:creationId xmlns:a16="http://schemas.microsoft.com/office/drawing/2014/main" id="{DC039A70-3F55-147E-0AA3-14562D4C4F80}"/>
                </a:ext>
              </a:extLst>
            </p:cNvPr>
            <p:cNvSpPr txBox="1"/>
            <p:nvPr/>
          </p:nvSpPr>
          <p:spPr>
            <a:xfrm>
              <a:off x="761866" y="2579124"/>
              <a:ext cx="2364377" cy="1468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Macros are designed to simplify repetitive operations in Excel.</a:t>
              </a:r>
              <a:endParaRPr/>
            </a:p>
          </p:txBody>
        </p:sp>
        <p:sp>
          <p:nvSpPr>
            <p:cNvPr id="16" name="Google Shape;2857;p188">
              <a:extLst>
                <a:ext uri="{FF2B5EF4-FFF2-40B4-BE49-F238E27FC236}">
                  <a16:creationId xmlns:a16="http://schemas.microsoft.com/office/drawing/2014/main" id="{C319111C-2DE9-1F2C-6BD2-368DD88BEAB9}"/>
                </a:ext>
              </a:extLst>
            </p:cNvPr>
            <p:cNvSpPr/>
            <p:nvPr/>
          </p:nvSpPr>
          <p:spPr>
            <a:xfrm>
              <a:off x="3444775" y="2274236"/>
              <a:ext cx="2455723" cy="1559384"/>
            </a:xfrm>
            <a:prstGeom prst="roundRect">
              <a:avLst>
                <a:gd name="adj" fmla="val 10000"/>
              </a:avLst>
            </a:prstGeom>
            <a:solidFill>
              <a:srgbClr val="5ECBE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858;p188">
              <a:extLst>
                <a:ext uri="{FF2B5EF4-FFF2-40B4-BE49-F238E27FC236}">
                  <a16:creationId xmlns:a16="http://schemas.microsoft.com/office/drawing/2014/main" id="{CE838721-55CB-E6DD-C0E3-1429008DEEE4}"/>
                </a:ext>
              </a:extLst>
            </p:cNvPr>
            <p:cNvSpPr/>
            <p:nvPr/>
          </p:nvSpPr>
          <p:spPr>
            <a:xfrm>
              <a:off x="3717633" y="2533451"/>
              <a:ext cx="2455723" cy="155938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5ECB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59;p188">
              <a:extLst>
                <a:ext uri="{FF2B5EF4-FFF2-40B4-BE49-F238E27FC236}">
                  <a16:creationId xmlns:a16="http://schemas.microsoft.com/office/drawing/2014/main" id="{C2659F19-5FD0-ED5D-B1DE-A4302C129CAB}"/>
                </a:ext>
              </a:extLst>
            </p:cNvPr>
            <p:cNvSpPr txBox="1"/>
            <p:nvPr/>
          </p:nvSpPr>
          <p:spPr>
            <a:xfrm>
              <a:off x="3763306" y="2579124"/>
              <a:ext cx="2364377" cy="1468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They range from basic keystroke recordings to advanced VBA scripts.</a:t>
              </a:r>
              <a:endParaRPr/>
            </a:p>
          </p:txBody>
        </p:sp>
        <p:sp>
          <p:nvSpPr>
            <p:cNvPr id="19" name="Google Shape;2860;p188">
              <a:extLst>
                <a:ext uri="{FF2B5EF4-FFF2-40B4-BE49-F238E27FC236}">
                  <a16:creationId xmlns:a16="http://schemas.microsoft.com/office/drawing/2014/main" id="{4DCC6B5E-4DC5-845D-8750-A8915F27D5DC}"/>
                </a:ext>
              </a:extLst>
            </p:cNvPr>
            <p:cNvSpPr/>
            <p:nvPr/>
          </p:nvSpPr>
          <p:spPr>
            <a:xfrm>
              <a:off x="6446215" y="645"/>
              <a:ext cx="2455723" cy="1559384"/>
            </a:xfrm>
            <a:prstGeom prst="roundRect">
              <a:avLst>
                <a:gd name="adj" fmla="val 10000"/>
              </a:avLst>
            </a:prstGeom>
            <a:solidFill>
              <a:srgbClr val="5ECBE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861;p188">
              <a:extLst>
                <a:ext uri="{FF2B5EF4-FFF2-40B4-BE49-F238E27FC236}">
                  <a16:creationId xmlns:a16="http://schemas.microsoft.com/office/drawing/2014/main" id="{0A1C1A50-BB40-44F1-A6DB-EA5F4E0DE1C3}"/>
                </a:ext>
              </a:extLst>
            </p:cNvPr>
            <p:cNvSpPr/>
            <p:nvPr/>
          </p:nvSpPr>
          <p:spPr>
            <a:xfrm>
              <a:off x="6719073" y="259861"/>
              <a:ext cx="2455723" cy="155938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5ECB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862;p188">
              <a:extLst>
                <a:ext uri="{FF2B5EF4-FFF2-40B4-BE49-F238E27FC236}">
                  <a16:creationId xmlns:a16="http://schemas.microsoft.com/office/drawing/2014/main" id="{3CC921F9-6C1B-36F1-CA0E-83C60591BCDC}"/>
                </a:ext>
              </a:extLst>
            </p:cNvPr>
            <p:cNvSpPr txBox="1"/>
            <p:nvPr/>
          </p:nvSpPr>
          <p:spPr>
            <a:xfrm>
              <a:off x="6764746" y="305534"/>
              <a:ext cx="2364377" cy="1468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Practical Application</a:t>
              </a:r>
              <a:endParaRPr/>
            </a:p>
          </p:txBody>
        </p:sp>
        <p:sp>
          <p:nvSpPr>
            <p:cNvPr id="22" name="Google Shape;2863;p188">
              <a:extLst>
                <a:ext uri="{FF2B5EF4-FFF2-40B4-BE49-F238E27FC236}">
                  <a16:creationId xmlns:a16="http://schemas.microsoft.com/office/drawing/2014/main" id="{4FC34834-2A8C-1CB0-D883-415C1C1DFAC9}"/>
                </a:ext>
              </a:extLst>
            </p:cNvPr>
            <p:cNvSpPr/>
            <p:nvPr/>
          </p:nvSpPr>
          <p:spPr>
            <a:xfrm>
              <a:off x="6446215" y="2274236"/>
              <a:ext cx="2455723" cy="1559384"/>
            </a:xfrm>
            <a:prstGeom prst="roundRect">
              <a:avLst>
                <a:gd name="adj" fmla="val 10000"/>
              </a:avLst>
            </a:prstGeom>
            <a:solidFill>
              <a:srgbClr val="5ECBE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64;p188">
              <a:extLst>
                <a:ext uri="{FF2B5EF4-FFF2-40B4-BE49-F238E27FC236}">
                  <a16:creationId xmlns:a16="http://schemas.microsoft.com/office/drawing/2014/main" id="{A4600CB2-B332-A41A-02E7-4E56E3FE63C0}"/>
                </a:ext>
              </a:extLst>
            </p:cNvPr>
            <p:cNvSpPr/>
            <p:nvPr/>
          </p:nvSpPr>
          <p:spPr>
            <a:xfrm>
              <a:off x="6719073" y="2533451"/>
              <a:ext cx="2455723" cy="155938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9050" cap="rnd" cmpd="sng">
              <a:solidFill>
                <a:srgbClr val="5ECB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865;p188">
              <a:extLst>
                <a:ext uri="{FF2B5EF4-FFF2-40B4-BE49-F238E27FC236}">
                  <a16:creationId xmlns:a16="http://schemas.microsoft.com/office/drawing/2014/main" id="{96F94FAD-9CB5-4203-266B-7B8F8EBD2013}"/>
                </a:ext>
              </a:extLst>
            </p:cNvPr>
            <p:cNvSpPr txBox="1"/>
            <p:nvPr/>
          </p:nvSpPr>
          <p:spPr>
            <a:xfrm>
              <a:off x="6764746" y="2579124"/>
              <a:ext cx="2364377" cy="1468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For instance, macros can automate the monthly formatting of extensive financial datasets.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39401920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23130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Summary of Macros in Excel: Benefits of Macros in Financial Modelling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846717"/>
            <a:ext cx="980793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Efficiency and Accuracy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Reduces human error and saves time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Ensures consistent, error-free financial modelling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Automates data updates and calculations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Handling Large Datasets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Processes large financial datasets effectively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Enhances scalability of financial models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Automates data cleansing, sorting, and analysis</a:t>
            </a:r>
          </a:p>
        </p:txBody>
      </p:sp>
    </p:spTree>
    <p:extLst>
      <p:ext uri="{BB962C8B-B14F-4D97-AF65-F5344CB8AC3E}">
        <p14:creationId xmlns:p14="http://schemas.microsoft.com/office/powerpoint/2010/main" val="1957231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1540" y="431323"/>
            <a:ext cx="11027943" cy="7418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Excel Interface - Visual Guide</a:t>
            </a:r>
            <a:endParaRPr lang="en-US" sz="66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0DC965-0DF2-7DDF-6743-E293C65B2C48}"/>
              </a:ext>
            </a:extLst>
          </p:cNvPr>
          <p:cNvSpPr txBox="1"/>
          <p:nvPr/>
        </p:nvSpPr>
        <p:spPr>
          <a:xfrm>
            <a:off x="461784" y="1604516"/>
            <a:ext cx="9807936" cy="3303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Figure: Basic layout of MS Excel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Above is the example of home screen of Excel with multiple sheets added to the default workbook named “ Book1”.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Figure: Basic layout of MS Excel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sz="3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04AAAE-5D95-3277-F413-721F3BB88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60" y="4641011"/>
            <a:ext cx="9480170" cy="5214666"/>
          </a:xfrm>
          <a:prstGeom prst="rect">
            <a:avLst/>
          </a:prstGeom>
          <a:ln>
            <a:solidFill>
              <a:srgbClr val="043817"/>
            </a:solidFill>
          </a:ln>
        </p:spPr>
      </p:pic>
    </p:spTree>
    <p:extLst>
      <p:ext uri="{BB962C8B-B14F-4D97-AF65-F5344CB8AC3E}">
        <p14:creationId xmlns:p14="http://schemas.microsoft.com/office/powerpoint/2010/main" val="167775736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Summary of Macros in Excel: Types of Macros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2880;p190">
            <a:extLst>
              <a:ext uri="{FF2B5EF4-FFF2-40B4-BE49-F238E27FC236}">
                <a16:creationId xmlns:a16="http://schemas.microsoft.com/office/drawing/2014/main" id="{F02BD284-747D-7489-DCF2-9E9BEA9BCF3D}"/>
              </a:ext>
            </a:extLst>
          </p:cNvPr>
          <p:cNvGrpSpPr/>
          <p:nvPr/>
        </p:nvGrpSpPr>
        <p:grpSpPr>
          <a:xfrm>
            <a:off x="907371" y="2802297"/>
            <a:ext cx="9618133" cy="2763100"/>
            <a:chOff x="0" y="665190"/>
            <a:chExt cx="9618133" cy="2763100"/>
          </a:xfrm>
        </p:grpSpPr>
        <p:sp>
          <p:nvSpPr>
            <p:cNvPr id="7" name="Google Shape;2881;p190">
              <a:extLst>
                <a:ext uri="{FF2B5EF4-FFF2-40B4-BE49-F238E27FC236}">
                  <a16:creationId xmlns:a16="http://schemas.microsoft.com/office/drawing/2014/main" id="{7F7100AA-8AD9-86AF-1708-10574885598C}"/>
                </a:ext>
              </a:extLst>
            </p:cNvPr>
            <p:cNvSpPr/>
            <p:nvPr/>
          </p:nvSpPr>
          <p:spPr>
            <a:xfrm>
              <a:off x="0" y="665190"/>
              <a:ext cx="9618133" cy="1228044"/>
            </a:xfrm>
            <a:prstGeom prst="roundRect">
              <a:avLst>
                <a:gd name="adj" fmla="val 10000"/>
              </a:avLst>
            </a:prstGeom>
            <a:solidFill>
              <a:srgbClr val="2B8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882;p190">
              <a:extLst>
                <a:ext uri="{FF2B5EF4-FFF2-40B4-BE49-F238E27FC236}">
                  <a16:creationId xmlns:a16="http://schemas.microsoft.com/office/drawing/2014/main" id="{FF527FAC-AB1B-A340-991A-687F1B4C1AD9}"/>
                </a:ext>
              </a:extLst>
            </p:cNvPr>
            <p:cNvSpPr/>
            <p:nvPr/>
          </p:nvSpPr>
          <p:spPr>
            <a:xfrm>
              <a:off x="371483" y="941500"/>
              <a:ext cx="675424" cy="67542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883;p190">
              <a:extLst>
                <a:ext uri="{FF2B5EF4-FFF2-40B4-BE49-F238E27FC236}">
                  <a16:creationId xmlns:a16="http://schemas.microsoft.com/office/drawing/2014/main" id="{23A3C442-9F97-F8B4-672C-94DC42672892}"/>
                </a:ext>
              </a:extLst>
            </p:cNvPr>
            <p:cNvSpPr/>
            <p:nvPr/>
          </p:nvSpPr>
          <p:spPr>
            <a:xfrm>
              <a:off x="1418391" y="665190"/>
              <a:ext cx="4328159" cy="1228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884;p190">
              <a:extLst>
                <a:ext uri="{FF2B5EF4-FFF2-40B4-BE49-F238E27FC236}">
                  <a16:creationId xmlns:a16="http://schemas.microsoft.com/office/drawing/2014/main" id="{3052D137-217D-7464-90AF-F18EA4313362}"/>
                </a:ext>
              </a:extLst>
            </p:cNvPr>
            <p:cNvSpPr txBox="1"/>
            <p:nvPr/>
          </p:nvSpPr>
          <p:spPr>
            <a:xfrm>
              <a:off x="1418391" y="665190"/>
              <a:ext cx="4328159" cy="1228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950" tIns="129950" rIns="129950" bIns="129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Recorded Macros</a:t>
              </a:r>
              <a:endParaRPr/>
            </a:p>
          </p:txBody>
        </p:sp>
        <p:sp>
          <p:nvSpPr>
            <p:cNvPr id="11" name="Google Shape;2885;p190">
              <a:extLst>
                <a:ext uri="{FF2B5EF4-FFF2-40B4-BE49-F238E27FC236}">
                  <a16:creationId xmlns:a16="http://schemas.microsoft.com/office/drawing/2014/main" id="{56396C0B-12F5-B4D5-6AD4-0263E59FD981}"/>
                </a:ext>
              </a:extLst>
            </p:cNvPr>
            <p:cNvSpPr/>
            <p:nvPr/>
          </p:nvSpPr>
          <p:spPr>
            <a:xfrm>
              <a:off x="5746551" y="665190"/>
              <a:ext cx="3871581" cy="1228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886;p190">
              <a:extLst>
                <a:ext uri="{FF2B5EF4-FFF2-40B4-BE49-F238E27FC236}">
                  <a16:creationId xmlns:a16="http://schemas.microsoft.com/office/drawing/2014/main" id="{D571AE05-A0EA-78A2-AB25-F70C1BA4C481}"/>
                </a:ext>
              </a:extLst>
            </p:cNvPr>
            <p:cNvSpPr txBox="1"/>
            <p:nvPr/>
          </p:nvSpPr>
          <p:spPr>
            <a:xfrm>
              <a:off x="5746551" y="665190"/>
              <a:ext cx="3871581" cy="1228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950" tIns="129950" rIns="129950" bIns="129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Automate repetitive tasks in Excel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Created by recording a sequence of actions</a:t>
              </a:r>
              <a:endParaRPr/>
            </a:p>
          </p:txBody>
        </p:sp>
        <p:sp>
          <p:nvSpPr>
            <p:cNvPr id="13" name="Google Shape;2887;p190">
              <a:extLst>
                <a:ext uri="{FF2B5EF4-FFF2-40B4-BE49-F238E27FC236}">
                  <a16:creationId xmlns:a16="http://schemas.microsoft.com/office/drawing/2014/main" id="{58EE2CB7-DBD2-F878-D1E0-5F21E1DA8EAE}"/>
                </a:ext>
              </a:extLst>
            </p:cNvPr>
            <p:cNvSpPr/>
            <p:nvPr/>
          </p:nvSpPr>
          <p:spPr>
            <a:xfrm>
              <a:off x="0" y="2200246"/>
              <a:ext cx="9618133" cy="1228044"/>
            </a:xfrm>
            <a:prstGeom prst="roundRect">
              <a:avLst>
                <a:gd name="adj" fmla="val 10000"/>
              </a:avLst>
            </a:prstGeom>
            <a:solidFill>
              <a:srgbClr val="3ED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888;p190">
              <a:extLst>
                <a:ext uri="{FF2B5EF4-FFF2-40B4-BE49-F238E27FC236}">
                  <a16:creationId xmlns:a16="http://schemas.microsoft.com/office/drawing/2014/main" id="{40B725B2-83ED-845F-84CF-05D45D568AE6}"/>
                </a:ext>
              </a:extLst>
            </p:cNvPr>
            <p:cNvSpPr/>
            <p:nvPr/>
          </p:nvSpPr>
          <p:spPr>
            <a:xfrm>
              <a:off x="371483" y="2476556"/>
              <a:ext cx="675424" cy="67542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889;p190">
              <a:extLst>
                <a:ext uri="{FF2B5EF4-FFF2-40B4-BE49-F238E27FC236}">
                  <a16:creationId xmlns:a16="http://schemas.microsoft.com/office/drawing/2014/main" id="{47EF2949-E251-1BD8-4D4B-484C37B29FA1}"/>
                </a:ext>
              </a:extLst>
            </p:cNvPr>
            <p:cNvSpPr/>
            <p:nvPr/>
          </p:nvSpPr>
          <p:spPr>
            <a:xfrm>
              <a:off x="1418391" y="2200246"/>
              <a:ext cx="4328159" cy="1228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890;p190">
              <a:extLst>
                <a:ext uri="{FF2B5EF4-FFF2-40B4-BE49-F238E27FC236}">
                  <a16:creationId xmlns:a16="http://schemas.microsoft.com/office/drawing/2014/main" id="{68D9776F-2ADF-6F77-7813-5A2219D0343A}"/>
                </a:ext>
              </a:extLst>
            </p:cNvPr>
            <p:cNvSpPr txBox="1"/>
            <p:nvPr/>
          </p:nvSpPr>
          <p:spPr>
            <a:xfrm>
              <a:off x="1418391" y="2200246"/>
              <a:ext cx="4328159" cy="1228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950" tIns="129950" rIns="129950" bIns="129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VBA Macros</a:t>
              </a:r>
              <a:endParaRPr/>
            </a:p>
          </p:txBody>
        </p:sp>
        <p:sp>
          <p:nvSpPr>
            <p:cNvPr id="17" name="Google Shape;2891;p190">
              <a:extLst>
                <a:ext uri="{FF2B5EF4-FFF2-40B4-BE49-F238E27FC236}">
                  <a16:creationId xmlns:a16="http://schemas.microsoft.com/office/drawing/2014/main" id="{27373841-5D95-66D3-5509-08DA9989C7F5}"/>
                </a:ext>
              </a:extLst>
            </p:cNvPr>
            <p:cNvSpPr/>
            <p:nvPr/>
          </p:nvSpPr>
          <p:spPr>
            <a:xfrm>
              <a:off x="5746551" y="2200246"/>
              <a:ext cx="3871581" cy="1228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92;p190">
              <a:extLst>
                <a:ext uri="{FF2B5EF4-FFF2-40B4-BE49-F238E27FC236}">
                  <a16:creationId xmlns:a16="http://schemas.microsoft.com/office/drawing/2014/main" id="{41817C2B-99A7-42A6-709F-8442FDB3B2A0}"/>
                </a:ext>
              </a:extLst>
            </p:cNvPr>
            <p:cNvSpPr txBox="1"/>
            <p:nvPr/>
          </p:nvSpPr>
          <p:spPr>
            <a:xfrm>
              <a:off x="5746551" y="2200246"/>
              <a:ext cx="3871581" cy="1228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950" tIns="129950" rIns="129950" bIns="1299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Enable complex, customized automation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Utilize VBA programming language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5908067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23130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Summary of Macros in Excel: Recording and Running Macros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2899;p191">
            <a:extLst>
              <a:ext uri="{FF2B5EF4-FFF2-40B4-BE49-F238E27FC236}">
                <a16:creationId xmlns:a16="http://schemas.microsoft.com/office/drawing/2014/main" id="{28D66436-AF7A-74D6-1E52-1716D7478864}"/>
              </a:ext>
            </a:extLst>
          </p:cNvPr>
          <p:cNvGrpSpPr/>
          <p:nvPr/>
        </p:nvGrpSpPr>
        <p:grpSpPr>
          <a:xfrm>
            <a:off x="613235" y="3240986"/>
            <a:ext cx="8581461" cy="3201013"/>
            <a:chOff x="7425" y="340211"/>
            <a:chExt cx="8581461" cy="3201013"/>
          </a:xfrm>
        </p:grpSpPr>
        <p:sp>
          <p:nvSpPr>
            <p:cNvPr id="7" name="Google Shape;2900;p191">
              <a:extLst>
                <a:ext uri="{FF2B5EF4-FFF2-40B4-BE49-F238E27FC236}">
                  <a16:creationId xmlns:a16="http://schemas.microsoft.com/office/drawing/2014/main" id="{7503ADCD-ACFB-8567-1E2E-8F078BBF2B03}"/>
                </a:ext>
              </a:extLst>
            </p:cNvPr>
            <p:cNvSpPr/>
            <p:nvPr/>
          </p:nvSpPr>
          <p:spPr>
            <a:xfrm>
              <a:off x="7425" y="340211"/>
              <a:ext cx="2788557" cy="836567"/>
            </a:xfrm>
            <a:prstGeom prst="rect">
              <a:avLst/>
            </a:prstGeom>
            <a:solidFill>
              <a:srgbClr val="2B82C3"/>
            </a:solidFill>
            <a:ln w="19050" cap="rnd" cmpd="sng">
              <a:solidFill>
                <a:srgbClr val="2B8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01;p191">
              <a:extLst>
                <a:ext uri="{FF2B5EF4-FFF2-40B4-BE49-F238E27FC236}">
                  <a16:creationId xmlns:a16="http://schemas.microsoft.com/office/drawing/2014/main" id="{7FC70A45-5584-E5C8-4034-512D6251652C}"/>
                </a:ext>
              </a:extLst>
            </p:cNvPr>
            <p:cNvSpPr txBox="1"/>
            <p:nvPr/>
          </p:nvSpPr>
          <p:spPr>
            <a:xfrm>
              <a:off x="7425" y="340211"/>
              <a:ext cx="2788557" cy="836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0350" tIns="220350" rIns="220350" bIns="220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Trebuchet MS"/>
                <a:buNone/>
              </a:pPr>
              <a:r>
                <a:rPr lang="en-US" sz="29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Enabling</a:t>
              </a:r>
              <a:endParaRPr/>
            </a:p>
          </p:txBody>
        </p:sp>
        <p:sp>
          <p:nvSpPr>
            <p:cNvPr id="9" name="Google Shape;2902;p191">
              <a:extLst>
                <a:ext uri="{FF2B5EF4-FFF2-40B4-BE49-F238E27FC236}">
                  <a16:creationId xmlns:a16="http://schemas.microsoft.com/office/drawing/2014/main" id="{A6D5ED3F-644C-8D07-D37E-AED3AC87F945}"/>
                </a:ext>
              </a:extLst>
            </p:cNvPr>
            <p:cNvSpPr/>
            <p:nvPr/>
          </p:nvSpPr>
          <p:spPr>
            <a:xfrm>
              <a:off x="7425" y="1176778"/>
              <a:ext cx="2788557" cy="2364446"/>
            </a:xfrm>
            <a:prstGeom prst="rect">
              <a:avLst/>
            </a:prstGeom>
            <a:solidFill>
              <a:srgbClr val="CCD8E9">
                <a:alpha val="89803"/>
              </a:srgbClr>
            </a:solidFill>
            <a:ln w="19050" cap="rnd" cmpd="sng">
              <a:solidFill>
                <a:srgbClr val="CCD8E9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03;p191">
              <a:extLst>
                <a:ext uri="{FF2B5EF4-FFF2-40B4-BE49-F238E27FC236}">
                  <a16:creationId xmlns:a16="http://schemas.microsoft.com/office/drawing/2014/main" id="{8BAAF60B-51F2-91F3-3D16-D830223593FB}"/>
                </a:ext>
              </a:extLst>
            </p:cNvPr>
            <p:cNvSpPr txBox="1"/>
            <p:nvPr/>
          </p:nvSpPr>
          <p:spPr>
            <a:xfrm>
              <a:off x="7425" y="1176778"/>
              <a:ext cx="2788557" cy="2364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5425" tIns="275425" rIns="275425" bIns="2754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rebuchet MS"/>
                <a:buNone/>
              </a:pPr>
              <a:r>
                <a:rPr lang="en-US" sz="22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Enabling Developer Tab in Excel</a:t>
              </a:r>
              <a:endParaRPr dirty="0"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77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Char char="•"/>
              </a:pPr>
              <a:r>
                <a:rPr lang="en-US" sz="17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Follow steps to access macro tools via Developer tab</a:t>
              </a:r>
              <a:endParaRPr dirty="0"/>
            </a:p>
          </p:txBody>
        </p:sp>
        <p:sp>
          <p:nvSpPr>
            <p:cNvPr id="11" name="Google Shape;2904;p191">
              <a:extLst>
                <a:ext uri="{FF2B5EF4-FFF2-40B4-BE49-F238E27FC236}">
                  <a16:creationId xmlns:a16="http://schemas.microsoft.com/office/drawing/2014/main" id="{772E47DA-2705-3708-8749-D3B63ADD5629}"/>
                </a:ext>
              </a:extLst>
            </p:cNvPr>
            <p:cNvSpPr/>
            <p:nvPr/>
          </p:nvSpPr>
          <p:spPr>
            <a:xfrm>
              <a:off x="2903877" y="340211"/>
              <a:ext cx="2788557" cy="836567"/>
            </a:xfrm>
            <a:prstGeom prst="rect">
              <a:avLst/>
            </a:prstGeom>
            <a:solidFill>
              <a:srgbClr val="41CEA1"/>
            </a:solidFill>
            <a:ln w="19050" cap="rnd" cmpd="sng">
              <a:solidFill>
                <a:srgbClr val="41CE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05;p191">
              <a:extLst>
                <a:ext uri="{FF2B5EF4-FFF2-40B4-BE49-F238E27FC236}">
                  <a16:creationId xmlns:a16="http://schemas.microsoft.com/office/drawing/2014/main" id="{C539D4A3-1A97-1B36-B24A-AC3413E7CD8E}"/>
                </a:ext>
              </a:extLst>
            </p:cNvPr>
            <p:cNvSpPr txBox="1"/>
            <p:nvPr/>
          </p:nvSpPr>
          <p:spPr>
            <a:xfrm>
              <a:off x="2903877" y="340211"/>
              <a:ext cx="2788557" cy="836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0350" tIns="220350" rIns="220350" bIns="220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Trebuchet MS"/>
                <a:buNone/>
              </a:pPr>
              <a:r>
                <a:rPr lang="en-US" sz="29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Recording</a:t>
              </a:r>
              <a:endParaRPr/>
            </a:p>
          </p:txBody>
        </p:sp>
        <p:sp>
          <p:nvSpPr>
            <p:cNvPr id="13" name="Google Shape;2906;p191">
              <a:extLst>
                <a:ext uri="{FF2B5EF4-FFF2-40B4-BE49-F238E27FC236}">
                  <a16:creationId xmlns:a16="http://schemas.microsoft.com/office/drawing/2014/main" id="{4C022265-B26C-7994-3D1E-D357762EA7F3}"/>
                </a:ext>
              </a:extLst>
            </p:cNvPr>
            <p:cNvSpPr/>
            <p:nvPr/>
          </p:nvSpPr>
          <p:spPr>
            <a:xfrm>
              <a:off x="2903877" y="1176778"/>
              <a:ext cx="2788557" cy="2364446"/>
            </a:xfrm>
            <a:prstGeom prst="rect">
              <a:avLst/>
            </a:prstGeom>
            <a:solidFill>
              <a:srgbClr val="CDEDDE">
                <a:alpha val="89803"/>
              </a:srgbClr>
            </a:solidFill>
            <a:ln w="19050" cap="rnd" cmpd="sng">
              <a:solidFill>
                <a:srgbClr val="CDEDDE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07;p191">
              <a:extLst>
                <a:ext uri="{FF2B5EF4-FFF2-40B4-BE49-F238E27FC236}">
                  <a16:creationId xmlns:a16="http://schemas.microsoft.com/office/drawing/2014/main" id="{10259BA7-F29F-1902-4781-556A19D07EED}"/>
                </a:ext>
              </a:extLst>
            </p:cNvPr>
            <p:cNvSpPr txBox="1"/>
            <p:nvPr/>
          </p:nvSpPr>
          <p:spPr>
            <a:xfrm>
              <a:off x="2903877" y="1176778"/>
              <a:ext cx="2788557" cy="2364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5425" tIns="275425" rIns="275425" bIns="2754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rebuchet MS"/>
                <a:buNone/>
              </a:pPr>
              <a:r>
                <a:rPr lang="en-US" sz="22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Recording Macros</a:t>
              </a:r>
              <a:endParaRPr dirty="0"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77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Char char="•"/>
              </a:pPr>
              <a:r>
                <a:rPr lang="en-US" sz="17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Guidance on naming and assigning shortcut keys</a:t>
              </a:r>
              <a:endParaRPr dirty="0"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Char char="•"/>
              </a:pPr>
              <a:r>
                <a:rPr lang="en-US" sz="17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Automate tasks like data formatting in financial statements</a:t>
              </a:r>
              <a:endParaRPr dirty="0"/>
            </a:p>
          </p:txBody>
        </p:sp>
        <p:sp>
          <p:nvSpPr>
            <p:cNvPr id="15" name="Google Shape;2908;p191">
              <a:extLst>
                <a:ext uri="{FF2B5EF4-FFF2-40B4-BE49-F238E27FC236}">
                  <a16:creationId xmlns:a16="http://schemas.microsoft.com/office/drawing/2014/main" id="{0590487C-422B-ECB1-1B4E-3C3EED2EED7A}"/>
                </a:ext>
              </a:extLst>
            </p:cNvPr>
            <p:cNvSpPr/>
            <p:nvPr/>
          </p:nvSpPr>
          <p:spPr>
            <a:xfrm>
              <a:off x="5800329" y="340211"/>
              <a:ext cx="2788557" cy="836567"/>
            </a:xfrm>
            <a:prstGeom prst="rect">
              <a:avLst/>
            </a:prstGeom>
            <a:solidFill>
              <a:srgbClr val="2B9468"/>
            </a:solidFill>
            <a:ln w="19050" cap="rnd" cmpd="sng">
              <a:solidFill>
                <a:srgbClr val="2B94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09;p191">
              <a:extLst>
                <a:ext uri="{FF2B5EF4-FFF2-40B4-BE49-F238E27FC236}">
                  <a16:creationId xmlns:a16="http://schemas.microsoft.com/office/drawing/2014/main" id="{57A10581-4A05-B84B-ECFC-2C9628A34F1B}"/>
                </a:ext>
              </a:extLst>
            </p:cNvPr>
            <p:cNvSpPr txBox="1"/>
            <p:nvPr/>
          </p:nvSpPr>
          <p:spPr>
            <a:xfrm>
              <a:off x="5800329" y="340211"/>
              <a:ext cx="2788557" cy="836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0350" tIns="220350" rIns="220350" bIns="220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Trebuchet MS"/>
                <a:buNone/>
              </a:pPr>
              <a:r>
                <a:rPr lang="en-US" sz="29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Running</a:t>
              </a:r>
              <a:endParaRPr/>
            </a:p>
          </p:txBody>
        </p:sp>
        <p:sp>
          <p:nvSpPr>
            <p:cNvPr id="17" name="Google Shape;2910;p191">
              <a:extLst>
                <a:ext uri="{FF2B5EF4-FFF2-40B4-BE49-F238E27FC236}">
                  <a16:creationId xmlns:a16="http://schemas.microsoft.com/office/drawing/2014/main" id="{961A13FE-D410-4249-2E75-B813D0866782}"/>
                </a:ext>
              </a:extLst>
            </p:cNvPr>
            <p:cNvSpPr/>
            <p:nvPr/>
          </p:nvSpPr>
          <p:spPr>
            <a:xfrm>
              <a:off x="5800329" y="1176778"/>
              <a:ext cx="2788557" cy="2364446"/>
            </a:xfrm>
            <a:prstGeom prst="rect">
              <a:avLst/>
            </a:prstGeom>
            <a:solidFill>
              <a:srgbClr val="CADBD3">
                <a:alpha val="89803"/>
              </a:srgbClr>
            </a:solidFill>
            <a:ln w="19050" cap="rnd" cmpd="sng">
              <a:solidFill>
                <a:srgbClr val="CADBD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11;p191">
              <a:extLst>
                <a:ext uri="{FF2B5EF4-FFF2-40B4-BE49-F238E27FC236}">
                  <a16:creationId xmlns:a16="http://schemas.microsoft.com/office/drawing/2014/main" id="{CCE734EE-1A8F-8D82-7BEF-2EC20DF280B6}"/>
                </a:ext>
              </a:extLst>
            </p:cNvPr>
            <p:cNvSpPr txBox="1"/>
            <p:nvPr/>
          </p:nvSpPr>
          <p:spPr>
            <a:xfrm>
              <a:off x="5800329" y="1176778"/>
              <a:ext cx="2788557" cy="2364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5425" tIns="275425" rIns="275425" bIns="2754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Trebuchet MS"/>
                <a:buNone/>
              </a:pPr>
              <a:r>
                <a:rPr lang="en-US" sz="2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Running Macros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77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Char char="•"/>
              </a:pPr>
              <a:r>
                <a:rPr lang="en-US" sz="17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Use shortcut keys or Macros dialog box for execution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Char char="•"/>
              </a:pPr>
              <a:r>
                <a:rPr lang="en-US" sz="17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Apply macros to new financial datasets efficiently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324253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69638" y="5525176"/>
            <a:ext cx="4011929" cy="2228850"/>
          </a:xfrm>
          <a:prstGeom prst="rect">
            <a:avLst/>
          </a:prstGeom>
        </p:spPr>
        <p:txBody>
          <a:bodyPr vert="horz" wrap="square" lIns="0" tIns="299720" rIns="0" bIns="0" rtlCol="0">
            <a:spAutoFit/>
          </a:bodyPr>
          <a:lstStyle/>
          <a:p>
            <a:pPr marL="778510" marR="5080" indent="-766445">
              <a:lnSpc>
                <a:spcPct val="77100"/>
              </a:lnSpc>
              <a:spcBef>
                <a:spcPts val="2360"/>
              </a:spcBef>
            </a:pPr>
            <a:r>
              <a:rPr sz="8150" b="1" spc="480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8150" b="1" spc="1320" dirty="0">
                <a:solidFill>
                  <a:srgbClr val="231F20"/>
                </a:solidFill>
                <a:latin typeface="Trebuchet MS"/>
                <a:cs typeface="Trebuchet MS"/>
              </a:rPr>
              <a:t>H</a:t>
            </a:r>
            <a:r>
              <a:rPr sz="8150" b="1" spc="139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8150" b="1" spc="1505" dirty="0">
                <a:solidFill>
                  <a:srgbClr val="231F20"/>
                </a:solidFill>
                <a:latin typeface="Trebuchet MS"/>
                <a:cs typeface="Trebuchet MS"/>
              </a:rPr>
              <a:t>N</a:t>
            </a:r>
            <a:r>
              <a:rPr sz="8150" b="1" spc="310" dirty="0">
                <a:solidFill>
                  <a:srgbClr val="231F20"/>
                </a:solidFill>
                <a:latin typeface="Trebuchet MS"/>
                <a:cs typeface="Trebuchet MS"/>
              </a:rPr>
              <a:t>K  </a:t>
            </a:r>
            <a:r>
              <a:rPr sz="8150" b="1" spc="1019" dirty="0">
                <a:solidFill>
                  <a:srgbClr val="231F20"/>
                </a:solidFill>
                <a:latin typeface="Trebuchet MS"/>
                <a:cs typeface="Trebuchet MS"/>
              </a:rPr>
              <a:t>YOU</a:t>
            </a:r>
            <a:endParaRPr sz="815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15599" y="96075"/>
            <a:ext cx="8603573" cy="102869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647220" y="4437544"/>
            <a:ext cx="1645920" cy="5849620"/>
          </a:xfrm>
          <a:custGeom>
            <a:avLst/>
            <a:gdLst/>
            <a:ahLst/>
            <a:cxnLst/>
            <a:rect l="l" t="t" r="r" b="b"/>
            <a:pathLst>
              <a:path w="1645920" h="5849620">
                <a:moveTo>
                  <a:pt x="0" y="5849455"/>
                </a:moveTo>
                <a:lnTo>
                  <a:pt x="1339385" y="0"/>
                </a:lnTo>
                <a:lnTo>
                  <a:pt x="1645300" y="70047"/>
                </a:lnTo>
                <a:lnTo>
                  <a:pt x="321953" y="5849455"/>
                </a:lnTo>
                <a:lnTo>
                  <a:pt x="0" y="5849455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6" name="object 6"/>
          <p:cNvGrpSpPr/>
          <p:nvPr/>
        </p:nvGrpSpPr>
        <p:grpSpPr>
          <a:xfrm>
            <a:off x="0" y="-165"/>
            <a:ext cx="3940223" cy="10287000"/>
            <a:chOff x="-16043" y="-10026"/>
            <a:chExt cx="3940223" cy="10287000"/>
          </a:xfrm>
        </p:grpSpPr>
        <p:sp>
          <p:nvSpPr>
            <p:cNvPr id="7" name="object 7"/>
            <p:cNvSpPr/>
            <p:nvPr/>
          </p:nvSpPr>
          <p:spPr>
            <a:xfrm>
              <a:off x="-16043" y="-10026"/>
              <a:ext cx="3683000" cy="10287000"/>
            </a:xfrm>
            <a:custGeom>
              <a:avLst/>
              <a:gdLst/>
              <a:ahLst/>
              <a:cxnLst/>
              <a:rect l="l" t="t" r="r" b="b"/>
              <a:pathLst>
                <a:path w="3683000" h="10287000">
                  <a:moveTo>
                    <a:pt x="0" y="10286999"/>
                  </a:moveTo>
                  <a:lnTo>
                    <a:pt x="0" y="0"/>
                  </a:lnTo>
                  <a:lnTo>
                    <a:pt x="3682859" y="0"/>
                  </a:lnTo>
                  <a:lnTo>
                    <a:pt x="1161101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1B573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2798960" y="0"/>
              <a:ext cx="1125220" cy="3576320"/>
            </a:xfrm>
            <a:custGeom>
              <a:avLst/>
              <a:gdLst/>
              <a:ahLst/>
              <a:cxnLst/>
              <a:rect l="l" t="t" r="r" b="b"/>
              <a:pathLst>
                <a:path w="1125220" h="3576320">
                  <a:moveTo>
                    <a:pt x="305915" y="3576100"/>
                  </a:moveTo>
                  <a:lnTo>
                    <a:pt x="0" y="3506053"/>
                  </a:lnTo>
                  <a:lnTo>
                    <a:pt x="802802" y="0"/>
                  </a:lnTo>
                  <a:lnTo>
                    <a:pt x="1124756" y="0"/>
                  </a:lnTo>
                  <a:lnTo>
                    <a:pt x="305915" y="3576100"/>
                  </a:lnTo>
                  <a:close/>
                </a:path>
              </a:pathLst>
            </a:custGeom>
            <a:solidFill>
              <a:srgbClr val="387D5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58213" y="2848801"/>
            <a:ext cx="2476499" cy="23907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-1"/>
            <a:ext cx="8384651" cy="2596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6600" u="sng" kern="1200" spc="285" dirty="0">
                <a:solidFill>
                  <a:schemeClr val="tx1"/>
                </a:solidFill>
                <a:latin typeface="+mj-lt"/>
                <a:cs typeface="Calibri"/>
              </a:rPr>
              <a:t>Agenda</a:t>
            </a:r>
            <a:br>
              <a:rPr lang="en-US" sz="6600" kern="1200" spc="285" dirty="0">
                <a:solidFill>
                  <a:schemeClr val="tx1"/>
                </a:solidFill>
                <a:latin typeface="+mj-lt"/>
                <a:cs typeface="Calibri"/>
              </a:rPr>
            </a:br>
            <a:endParaRPr lang="en-US" sz="66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11AB1-F9D2-A188-5047-606A0CAE7B88}"/>
              </a:ext>
            </a:extLst>
          </p:cNvPr>
          <p:cNvSpPr txBox="1"/>
          <p:nvPr/>
        </p:nvSpPr>
        <p:spPr>
          <a:xfrm>
            <a:off x="461783" y="2191109"/>
            <a:ext cx="13254217" cy="6673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Introduction to Microsoft Excel and Data Formatting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Learning Objectives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The Significance of Data Formatting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Historical Perspective and Relevance of Excel in Data Presentation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Key Topics Overview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Excel's Utility for Chartered Accountants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Introduction to Microsoft Excel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Excel's Importance in Accounting, Finance, and Data Analysis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Data Organization in Excel - An Example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Understanding Excel Versions and Platforms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Compatibility Considerations Across Excel Versions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Navigating the Excel Interface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9782" y="1155940"/>
            <a:ext cx="11532590" cy="23981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br>
              <a:rPr lang="en-US" sz="6600" kern="1200" spc="285" dirty="0">
                <a:solidFill>
                  <a:schemeClr val="tx1"/>
                </a:solidFill>
                <a:latin typeface="+mj-lt"/>
                <a:cs typeface="Calibri"/>
              </a:rPr>
            </a:b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Navigating Excel: Starting Excel and Opening Workbooks</a:t>
            </a:r>
            <a:b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</a:br>
            <a:br>
              <a:rPr lang="en-US" sz="6600" kern="1200" spc="285" dirty="0">
                <a:solidFill>
                  <a:schemeClr val="tx1"/>
                </a:solidFill>
                <a:latin typeface="+mj-lt"/>
                <a:cs typeface="Calibri"/>
              </a:rPr>
            </a:br>
            <a:endParaRPr lang="en-US" sz="66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E9CE3-3BA4-6D55-02F6-057F72A2B9E4}"/>
              </a:ext>
            </a:extLst>
          </p:cNvPr>
          <p:cNvSpPr txBox="1"/>
          <p:nvPr/>
        </p:nvSpPr>
        <p:spPr>
          <a:xfrm>
            <a:off x="4572000" y="3197221"/>
            <a:ext cx="12007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dirty="0"/>
            </a:b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428253-27E6-A0B6-EADC-22F89DB67E47}"/>
              </a:ext>
            </a:extLst>
          </p:cNvPr>
          <p:cNvSpPr txBox="1"/>
          <p:nvPr/>
        </p:nvSpPr>
        <p:spPr>
          <a:xfrm>
            <a:off x="4572000" y="491354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dirty="0">
                <a:effectLst/>
              </a:rPr>
              <a:t> </a:t>
            </a:r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8E2335-B8F3-D1DF-0B43-4E7D617CD276}"/>
              </a:ext>
            </a:extLst>
          </p:cNvPr>
          <p:cNvSpPr txBox="1"/>
          <p:nvPr/>
        </p:nvSpPr>
        <p:spPr>
          <a:xfrm>
            <a:off x="4572000" y="491354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F2EF66-C09F-2C68-FE87-39C14AAD51E6}"/>
              </a:ext>
            </a:extLst>
          </p:cNvPr>
          <p:cNvSpPr txBox="1"/>
          <p:nvPr/>
        </p:nvSpPr>
        <p:spPr>
          <a:xfrm>
            <a:off x="4572000" y="491354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dirty="0">
                <a:effectLst/>
              </a:rPr>
              <a:t> </a:t>
            </a:r>
            <a:endParaRPr lang="en-I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4E36C-4B97-7B08-88FB-EBCF2BAFA356}"/>
              </a:ext>
            </a:extLst>
          </p:cNvPr>
          <p:cNvSpPr txBox="1"/>
          <p:nvPr/>
        </p:nvSpPr>
        <p:spPr>
          <a:xfrm>
            <a:off x="4572000" y="491354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dirty="0">
                <a:effectLst/>
              </a:rPr>
              <a:t> </a:t>
            </a:r>
            <a:endParaRPr lang="en-I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B93065-AF2B-91AB-3003-A3D822A4EE6A}"/>
              </a:ext>
            </a:extLst>
          </p:cNvPr>
          <p:cNvSpPr txBox="1"/>
          <p:nvPr/>
        </p:nvSpPr>
        <p:spPr>
          <a:xfrm>
            <a:off x="4572000" y="491354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dirty="0">
                <a:effectLst/>
              </a:rPr>
              <a:t> </a:t>
            </a:r>
            <a:endParaRPr lang="en-IN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3750211-7E99-54CC-A6B4-927772C9D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96780"/>
              </p:ext>
            </p:extLst>
          </p:nvPr>
        </p:nvGraphicFramePr>
        <p:xfrm>
          <a:off x="449545" y="2873019"/>
          <a:ext cx="6106530" cy="4787238"/>
        </p:xfrm>
        <a:graphic>
          <a:graphicData uri="http://schemas.openxmlformats.org/drawingml/2006/table">
            <a:tbl>
              <a:tblPr/>
              <a:tblGrid>
                <a:gridCol w="2266568">
                  <a:extLst>
                    <a:ext uri="{9D8B030D-6E8A-4147-A177-3AD203B41FA5}">
                      <a16:colId xmlns:a16="http://schemas.microsoft.com/office/drawing/2014/main" val="2401554304"/>
                    </a:ext>
                  </a:extLst>
                </a:gridCol>
                <a:gridCol w="3839962">
                  <a:extLst>
                    <a:ext uri="{9D8B030D-6E8A-4147-A177-3AD203B41FA5}">
                      <a16:colId xmlns:a16="http://schemas.microsoft.com/office/drawing/2014/main" val="2075634215"/>
                    </a:ext>
                  </a:extLst>
                </a:gridCol>
              </a:tblGrid>
              <a:tr h="566232">
                <a:tc gridSpan="2"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5FCBEF"/>
                          </a:highlight>
                          <a:latin typeface="Trebuchet MS" panose="020B0603020202020204" pitchFamily="34" charset="0"/>
                        </a:rPr>
                        <a:t>Key Features of the Excel Start Screen</a:t>
                      </a:r>
                      <a:endParaRPr lang="en-GB" dirty="0">
                        <a:effectLst/>
                        <a:highlight>
                          <a:srgbClr val="5FCBEF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CB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000296"/>
                  </a:ext>
                </a:extLst>
              </a:tr>
              <a:tr h="566232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1ECF9"/>
                          </a:highlight>
                          <a:latin typeface="Trebuchet MS" panose="020B0603020202020204" pitchFamily="34" charset="0"/>
                        </a:rPr>
                        <a:t>Feature</a:t>
                      </a:r>
                      <a:endParaRPr lang="en-IN">
                        <a:effectLst/>
                        <a:highlight>
                          <a:srgbClr val="D1ECF9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C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1ECF9"/>
                          </a:highlight>
                          <a:latin typeface="Trebuchet MS" panose="020B0603020202020204" pitchFamily="34" charset="0"/>
                        </a:rPr>
                        <a:t>Description</a:t>
                      </a:r>
                      <a:endParaRPr lang="en-IN">
                        <a:effectLst/>
                        <a:highlight>
                          <a:srgbClr val="D1ECF9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197907"/>
                  </a:ext>
                </a:extLst>
              </a:tr>
              <a:tr h="1351237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9F6FC"/>
                          </a:highlight>
                          <a:latin typeface="Trebuchet MS" panose="020B0603020202020204" pitchFamily="34" charset="0"/>
                        </a:rPr>
                        <a:t>Recent Documents</a:t>
                      </a:r>
                      <a:endParaRPr lang="en-IN">
                        <a:effectLst/>
                        <a:highlight>
                          <a:srgbClr val="E9F6FC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9F6FC"/>
                          </a:highlight>
                          <a:latin typeface="Trebuchet MS" panose="020B0603020202020204" pitchFamily="34" charset="0"/>
                        </a:rPr>
                        <a:t>Displays a list of recently opened workbooks for quick access</a:t>
                      </a:r>
                      <a:endParaRPr lang="en-GB">
                        <a:effectLst/>
                        <a:highlight>
                          <a:srgbClr val="E9F6FC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508163"/>
                  </a:ext>
                </a:extLst>
              </a:tr>
              <a:tr h="95230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1ECF9"/>
                          </a:highlight>
                          <a:latin typeface="Trebuchet MS" panose="020B0603020202020204" pitchFamily="34" charset="0"/>
                        </a:rPr>
                        <a:t>Templates</a:t>
                      </a:r>
                      <a:endParaRPr lang="en-IN">
                        <a:effectLst/>
                        <a:highlight>
                          <a:srgbClr val="D1ECF9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C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1ECF9"/>
                          </a:highlight>
                          <a:latin typeface="Trebuchet MS" panose="020B0603020202020204" pitchFamily="34" charset="0"/>
                        </a:rPr>
                        <a:t>Offers various templates for creating new workbooks</a:t>
                      </a:r>
                      <a:endParaRPr lang="en-GB" dirty="0">
                        <a:effectLst/>
                        <a:highlight>
                          <a:srgbClr val="D1ECF9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229776"/>
                  </a:ext>
                </a:extLst>
              </a:tr>
              <a:tr h="1351237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9F6FC"/>
                          </a:highlight>
                          <a:latin typeface="Trebuchet MS" panose="020B0603020202020204" pitchFamily="34" charset="0"/>
                        </a:rPr>
                        <a:t>New Workbook Creation</a:t>
                      </a:r>
                      <a:endParaRPr lang="en-IN">
                        <a:effectLst/>
                        <a:highlight>
                          <a:srgbClr val="E9F6FC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9F6FC"/>
                          </a:highlight>
                          <a:latin typeface="Trebuchet MS" panose="020B0603020202020204" pitchFamily="34" charset="0"/>
                        </a:rPr>
                        <a:t>Option to start a new workbook from scratch or a template</a:t>
                      </a:r>
                      <a:endParaRPr lang="en-GB" dirty="0">
                        <a:effectLst/>
                        <a:highlight>
                          <a:srgbClr val="E9F6FC"/>
                        </a:highlight>
                      </a:endParaRPr>
                    </a:p>
                  </a:txBody>
                  <a:tcPr marL="95250" marR="95250" marT="47625" marB="47625" anchor="ctr">
                    <a:lnL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775257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17C05206-714C-8C73-F87B-6802B0832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45" y="2873019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789BF5-EE3E-02FA-3D77-E35E9C90ECF1}"/>
              </a:ext>
            </a:extLst>
          </p:cNvPr>
          <p:cNvSpPr/>
          <p:nvPr/>
        </p:nvSpPr>
        <p:spPr>
          <a:xfrm>
            <a:off x="8453887" y="2596999"/>
            <a:ext cx="5865962" cy="50632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898FA1-E2A5-DB29-E6C9-513D8B34711C}"/>
              </a:ext>
            </a:extLst>
          </p:cNvPr>
          <p:cNvSpPr txBox="1"/>
          <p:nvPr/>
        </p:nvSpPr>
        <p:spPr>
          <a:xfrm>
            <a:off x="8626415" y="2873019"/>
            <a:ext cx="5387196" cy="442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Initiating Microsoft Excel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For Windows: Use the Start button and search for 'Excel'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For macOS: Find Excel in the Applications folder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Using the Excel Start Screen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Access recent documents and templates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Create new workbooks from scratch or templates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581381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" y="283917"/>
            <a:ext cx="12180498" cy="24592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b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</a:br>
            <a:b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</a:b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NAVIGATING EXCEL: SCROLLING AND ZOOMING TECHNIQUES</a:t>
            </a:r>
            <a:b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</a:br>
            <a:endParaRPr lang="en-US" sz="66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E9CE3-3BA4-6D55-02F6-057F72A2B9E4}"/>
              </a:ext>
            </a:extLst>
          </p:cNvPr>
          <p:cNvSpPr txBox="1"/>
          <p:nvPr/>
        </p:nvSpPr>
        <p:spPr>
          <a:xfrm>
            <a:off x="4572000" y="3197221"/>
            <a:ext cx="120079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2000"/>
              </a:spcBef>
              <a:spcAft>
                <a:spcPts val="0"/>
              </a:spcAft>
            </a:pPr>
            <a:endParaRPr lang="en-GB" sz="3200" b="1" i="0" u="none" strike="noStrike" dirty="0">
              <a:solidFill>
                <a:srgbClr val="579858"/>
              </a:solidFill>
              <a:effectLst/>
              <a:latin typeface="Noto Sans Symbol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10F0FC-7255-5690-951E-E713874684F4}"/>
              </a:ext>
            </a:extLst>
          </p:cNvPr>
          <p:cNvSpPr txBox="1"/>
          <p:nvPr/>
        </p:nvSpPr>
        <p:spPr>
          <a:xfrm>
            <a:off x="4313207" y="4913545"/>
            <a:ext cx="93165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BB114C-FE8A-DDFE-5382-EFE17B5E71BA}"/>
              </a:ext>
            </a:extLst>
          </p:cNvPr>
          <p:cNvSpPr txBox="1"/>
          <p:nvPr/>
        </p:nvSpPr>
        <p:spPr>
          <a:xfrm>
            <a:off x="189781" y="2313110"/>
            <a:ext cx="13439954" cy="4057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36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Scrolling Techniques</a:t>
            </a:r>
            <a:endParaRPr lang="en-IN" sz="36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algn="just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36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Use scroll bars to navigate through worksheets</a:t>
            </a:r>
            <a:endParaRPr lang="en-IN" sz="36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algn="just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36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Scroll wheel on mouse allows vertical movement</a:t>
            </a:r>
            <a:endParaRPr lang="en-IN" sz="36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571500" indent="-5715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36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Zooming Techniques</a:t>
            </a:r>
            <a:endParaRPr lang="en-IN" sz="36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algn="just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36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Adjust worksheet view with zoom slider</a:t>
            </a:r>
            <a:endParaRPr lang="en-IN" sz="36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algn="just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36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Ideal for managing large datasets</a:t>
            </a:r>
            <a:endParaRPr lang="en-IN" sz="36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340481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105" y="431322"/>
            <a:ext cx="10910201" cy="27658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Navigating Excel: Switching Between Worksheets and Workbooks</a:t>
            </a:r>
            <a:endParaRPr lang="en-US" sz="66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E9CE3-3BA4-6D55-02F6-057F72A2B9E4}"/>
              </a:ext>
            </a:extLst>
          </p:cNvPr>
          <p:cNvSpPr txBox="1"/>
          <p:nvPr/>
        </p:nvSpPr>
        <p:spPr>
          <a:xfrm>
            <a:off x="4572000" y="3197221"/>
            <a:ext cx="12007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IN" dirty="0"/>
            </a:b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F25928-ACBD-9F9D-0469-E9FD1608C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59" y="3628543"/>
            <a:ext cx="7967393" cy="4307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F6873A-10CF-3640-6E2C-0FF6A202B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3403" y="3628543"/>
            <a:ext cx="3892893" cy="40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99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5"/>
            <a:ext cx="9299051" cy="23130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Navigating Excel: Selecting Cells, Ranges, and Columns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D8346C-003F-ED1C-2BEF-8AF92DEC3C9B}"/>
              </a:ext>
            </a:extLst>
          </p:cNvPr>
          <p:cNvSpPr txBox="1"/>
          <p:nvPr/>
        </p:nvSpPr>
        <p:spPr>
          <a:xfrm>
            <a:off x="759348" y="3140015"/>
            <a:ext cx="12956652" cy="4867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800" b="1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Selecting Individual Cells</a:t>
            </a:r>
            <a:endParaRPr lang="en-GB" sz="2800" b="1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Click directly on the cell to highlight it.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800" b="1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Choosing a Range of Cells</a:t>
            </a:r>
            <a:endParaRPr lang="en-GB" sz="2800" b="1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Click and drag to cover the desired cells.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800" b="1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Selecting Entire Columns</a:t>
            </a:r>
            <a:endParaRPr lang="en-GB" sz="2800" b="1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Click the column header, such as 'A' for the first column.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800" b="1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Selecting Non-Adjacent Cells/Ranges</a:t>
            </a:r>
            <a:endParaRPr lang="en-GB" sz="2800" b="1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Use 'Ctrl' (Windows) or 'Command' (macOS) while selecting each cell or range.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3668268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00720" y="8669447"/>
            <a:ext cx="2587278" cy="161755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7358127" cy="85116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45192" y="1873796"/>
            <a:ext cx="12025222" cy="1081706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4612005" algn="l"/>
              </a:tabLst>
            </a:pPr>
            <a:r>
              <a:rPr lang="en-US" sz="6950" spc="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9CA393-219F-76B6-FFDA-0A73F4DA1162}"/>
              </a:ext>
            </a:extLst>
          </p:cNvPr>
          <p:cNvSpPr txBox="1"/>
          <p:nvPr/>
        </p:nvSpPr>
        <p:spPr>
          <a:xfrm>
            <a:off x="7263442" y="5143499"/>
            <a:ext cx="87471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DATA ENTRY AND EDITING IN EXCEL</a:t>
            </a:r>
          </a:p>
        </p:txBody>
      </p:sp>
      <p:grpSp>
        <p:nvGrpSpPr>
          <p:cNvPr id="5" name="object 8">
            <a:extLst>
              <a:ext uri="{FF2B5EF4-FFF2-40B4-BE49-F238E27FC236}">
                <a16:creationId xmlns:a16="http://schemas.microsoft.com/office/drawing/2014/main" id="{3C68C95B-EE02-4EAE-F548-634CFEEF13C1}"/>
              </a:ext>
            </a:extLst>
          </p:cNvPr>
          <p:cNvGrpSpPr/>
          <p:nvPr/>
        </p:nvGrpSpPr>
        <p:grpSpPr>
          <a:xfrm>
            <a:off x="0" y="0"/>
            <a:ext cx="4055745" cy="10287000"/>
            <a:chOff x="0" y="0"/>
            <a:chExt cx="4055745" cy="1028700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6644FB53-07D5-A47B-C491-77F5CD38DDA0}"/>
                </a:ext>
              </a:extLst>
            </p:cNvPr>
            <p:cNvSpPr/>
            <p:nvPr/>
          </p:nvSpPr>
          <p:spPr>
            <a:xfrm>
              <a:off x="0" y="0"/>
              <a:ext cx="1543050" cy="10287000"/>
            </a:xfrm>
            <a:custGeom>
              <a:avLst/>
              <a:gdLst/>
              <a:ahLst/>
              <a:cxnLst/>
              <a:rect l="l" t="t" r="r" b="b"/>
              <a:pathLst>
                <a:path w="1543050" h="10287000">
                  <a:moveTo>
                    <a:pt x="0" y="10287000"/>
                  </a:moveTo>
                  <a:lnTo>
                    <a:pt x="0" y="0"/>
                  </a:lnTo>
                  <a:lnTo>
                    <a:pt x="1543049" y="0"/>
                  </a:lnTo>
                  <a:lnTo>
                    <a:pt x="1543049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1B5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0">
              <a:extLst>
                <a:ext uri="{FF2B5EF4-FFF2-40B4-BE49-F238E27FC236}">
                  <a16:creationId xmlns:a16="http://schemas.microsoft.com/office/drawing/2014/main" id="{6396E911-148A-B963-E860-4568D155C1CB}"/>
                </a:ext>
              </a:extLst>
            </p:cNvPr>
            <p:cNvSpPr/>
            <p:nvPr/>
          </p:nvSpPr>
          <p:spPr>
            <a:xfrm>
              <a:off x="1227773" y="4163621"/>
              <a:ext cx="110489" cy="2819400"/>
            </a:xfrm>
            <a:custGeom>
              <a:avLst/>
              <a:gdLst/>
              <a:ahLst/>
              <a:cxnLst/>
              <a:rect l="l" t="t" r="r" b="b"/>
              <a:pathLst>
                <a:path w="110490" h="2819400">
                  <a:moveTo>
                    <a:pt x="110236" y="2819206"/>
                  </a:moveTo>
                  <a:lnTo>
                    <a:pt x="0" y="2819206"/>
                  </a:lnTo>
                  <a:lnTo>
                    <a:pt x="0" y="0"/>
                  </a:lnTo>
                  <a:lnTo>
                    <a:pt x="110236" y="0"/>
                  </a:lnTo>
                  <a:lnTo>
                    <a:pt x="110236" y="2819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8989487-0A8E-014C-E337-630155885A04}"/>
                </a:ext>
              </a:extLst>
            </p:cNvPr>
            <p:cNvSpPr/>
            <p:nvPr/>
          </p:nvSpPr>
          <p:spPr>
            <a:xfrm>
              <a:off x="118959" y="195491"/>
              <a:ext cx="904875" cy="1678305"/>
            </a:xfrm>
            <a:custGeom>
              <a:avLst/>
              <a:gdLst/>
              <a:ahLst/>
              <a:cxnLst/>
              <a:rect l="l" t="t" r="r" b="b"/>
              <a:pathLst>
                <a:path w="904875" h="1678305">
                  <a:moveTo>
                    <a:pt x="44445" y="78210"/>
                  </a:moveTo>
                  <a:lnTo>
                    <a:pt x="34084" y="78210"/>
                  </a:lnTo>
                  <a:lnTo>
                    <a:pt x="29101" y="77218"/>
                  </a:lnTo>
                  <a:lnTo>
                    <a:pt x="1190" y="49308"/>
                  </a:lnTo>
                  <a:lnTo>
                    <a:pt x="199" y="44325"/>
                  </a:lnTo>
                  <a:lnTo>
                    <a:pt x="203" y="33947"/>
                  </a:lnTo>
                  <a:lnTo>
                    <a:pt x="29101" y="1070"/>
                  </a:lnTo>
                  <a:lnTo>
                    <a:pt x="44263" y="52"/>
                  </a:lnTo>
                  <a:lnTo>
                    <a:pt x="49266" y="1024"/>
                  </a:lnTo>
                  <a:lnTo>
                    <a:pt x="77339" y="28981"/>
                  </a:lnTo>
                  <a:lnTo>
                    <a:pt x="78330" y="33947"/>
                  </a:lnTo>
                  <a:lnTo>
                    <a:pt x="78330" y="44325"/>
                  </a:lnTo>
                  <a:lnTo>
                    <a:pt x="49428" y="77218"/>
                  </a:lnTo>
                  <a:lnTo>
                    <a:pt x="44445" y="78210"/>
                  </a:lnTo>
                  <a:close/>
                </a:path>
                <a:path w="904875" h="1678305">
                  <a:moveTo>
                    <a:pt x="457677" y="78210"/>
                  </a:moveTo>
                  <a:lnTo>
                    <a:pt x="447316" y="78210"/>
                  </a:lnTo>
                  <a:lnTo>
                    <a:pt x="442333" y="77218"/>
                  </a:lnTo>
                  <a:lnTo>
                    <a:pt x="414423" y="49308"/>
                  </a:lnTo>
                  <a:lnTo>
                    <a:pt x="413431" y="44325"/>
                  </a:lnTo>
                  <a:lnTo>
                    <a:pt x="413435" y="33947"/>
                  </a:lnTo>
                  <a:lnTo>
                    <a:pt x="442333" y="1070"/>
                  </a:lnTo>
                  <a:lnTo>
                    <a:pt x="457495" y="52"/>
                  </a:lnTo>
                  <a:lnTo>
                    <a:pt x="462499" y="1024"/>
                  </a:lnTo>
                  <a:lnTo>
                    <a:pt x="490571" y="28981"/>
                  </a:lnTo>
                  <a:lnTo>
                    <a:pt x="491562" y="33947"/>
                  </a:lnTo>
                  <a:lnTo>
                    <a:pt x="491562" y="44325"/>
                  </a:lnTo>
                  <a:lnTo>
                    <a:pt x="462660" y="77218"/>
                  </a:lnTo>
                  <a:lnTo>
                    <a:pt x="457677" y="78210"/>
                  </a:lnTo>
                  <a:close/>
                </a:path>
                <a:path w="904875" h="1678305">
                  <a:moveTo>
                    <a:pt x="869986" y="78248"/>
                  </a:moveTo>
                  <a:lnTo>
                    <a:pt x="833592" y="62769"/>
                  </a:lnTo>
                  <a:lnTo>
                    <a:pt x="826130" y="33481"/>
                  </a:lnTo>
                  <a:lnTo>
                    <a:pt x="827185" y="28500"/>
                  </a:lnTo>
                  <a:lnTo>
                    <a:pt x="855530" y="918"/>
                  </a:lnTo>
                  <a:lnTo>
                    <a:pt x="860538" y="0"/>
                  </a:lnTo>
                  <a:lnTo>
                    <a:pt x="865729" y="79"/>
                  </a:lnTo>
                  <a:lnTo>
                    <a:pt x="865530" y="79"/>
                  </a:lnTo>
                  <a:lnTo>
                    <a:pt x="870693" y="132"/>
                  </a:lnTo>
                  <a:lnTo>
                    <a:pt x="903263" y="29208"/>
                  </a:lnTo>
                  <a:lnTo>
                    <a:pt x="904222" y="34181"/>
                  </a:lnTo>
                  <a:lnTo>
                    <a:pt x="904168" y="44536"/>
                  </a:lnTo>
                  <a:lnTo>
                    <a:pt x="874988" y="77296"/>
                  </a:lnTo>
                  <a:lnTo>
                    <a:pt x="869986" y="78248"/>
                  </a:lnTo>
                  <a:close/>
                </a:path>
                <a:path w="904875" h="1678305">
                  <a:moveTo>
                    <a:pt x="33949" y="478362"/>
                  </a:moveTo>
                  <a:lnTo>
                    <a:pt x="1001" y="449490"/>
                  </a:lnTo>
                  <a:lnTo>
                    <a:pt x="4" y="444505"/>
                  </a:lnTo>
                  <a:lnTo>
                    <a:pt x="20" y="434017"/>
                  </a:lnTo>
                  <a:lnTo>
                    <a:pt x="28917" y="401211"/>
                  </a:lnTo>
                  <a:lnTo>
                    <a:pt x="33881" y="400223"/>
                  </a:lnTo>
                  <a:lnTo>
                    <a:pt x="44237" y="400223"/>
                  </a:lnTo>
                  <a:lnTo>
                    <a:pt x="77116" y="429044"/>
                  </a:lnTo>
                  <a:lnTo>
                    <a:pt x="78117" y="434017"/>
                  </a:lnTo>
                  <a:lnTo>
                    <a:pt x="78117" y="444505"/>
                  </a:lnTo>
                  <a:lnTo>
                    <a:pt x="49299" y="477344"/>
                  </a:lnTo>
                  <a:lnTo>
                    <a:pt x="33949" y="478362"/>
                  </a:lnTo>
                  <a:close/>
                </a:path>
                <a:path w="904875" h="1678305">
                  <a:moveTo>
                    <a:pt x="447181" y="478362"/>
                  </a:moveTo>
                  <a:lnTo>
                    <a:pt x="414233" y="449490"/>
                  </a:lnTo>
                  <a:lnTo>
                    <a:pt x="413237" y="444505"/>
                  </a:lnTo>
                  <a:lnTo>
                    <a:pt x="413252" y="434017"/>
                  </a:lnTo>
                  <a:lnTo>
                    <a:pt x="442150" y="401211"/>
                  </a:lnTo>
                  <a:lnTo>
                    <a:pt x="447114" y="400223"/>
                  </a:lnTo>
                  <a:lnTo>
                    <a:pt x="457469" y="400223"/>
                  </a:lnTo>
                  <a:lnTo>
                    <a:pt x="490349" y="429044"/>
                  </a:lnTo>
                  <a:lnTo>
                    <a:pt x="491350" y="444505"/>
                  </a:lnTo>
                  <a:lnTo>
                    <a:pt x="490396" y="449360"/>
                  </a:lnTo>
                  <a:lnTo>
                    <a:pt x="462532" y="477344"/>
                  </a:lnTo>
                  <a:lnTo>
                    <a:pt x="447181" y="478362"/>
                  </a:lnTo>
                  <a:close/>
                </a:path>
                <a:path w="904875" h="1678305">
                  <a:moveTo>
                    <a:pt x="869912" y="478403"/>
                  </a:moveTo>
                  <a:lnTo>
                    <a:pt x="833602" y="462925"/>
                  </a:lnTo>
                  <a:lnTo>
                    <a:pt x="826122" y="433707"/>
                  </a:lnTo>
                  <a:lnTo>
                    <a:pt x="827164" y="428735"/>
                  </a:lnTo>
                  <a:lnTo>
                    <a:pt x="855357" y="401111"/>
                  </a:lnTo>
                  <a:lnTo>
                    <a:pt x="860350" y="400170"/>
                  </a:lnTo>
                  <a:lnTo>
                    <a:pt x="870710" y="400276"/>
                  </a:lnTo>
                  <a:lnTo>
                    <a:pt x="903308" y="429514"/>
                  </a:lnTo>
                  <a:lnTo>
                    <a:pt x="904249" y="434508"/>
                  </a:lnTo>
                  <a:lnTo>
                    <a:pt x="904142" y="444868"/>
                  </a:lnTo>
                  <a:lnTo>
                    <a:pt x="874905" y="477462"/>
                  </a:lnTo>
                  <a:lnTo>
                    <a:pt x="869912" y="478403"/>
                  </a:lnTo>
                  <a:close/>
                </a:path>
                <a:path w="904875" h="1678305">
                  <a:moveTo>
                    <a:pt x="44245" y="877998"/>
                  </a:moveTo>
                  <a:lnTo>
                    <a:pt x="33884" y="877998"/>
                  </a:lnTo>
                  <a:lnTo>
                    <a:pt x="28901" y="877007"/>
                  </a:lnTo>
                  <a:lnTo>
                    <a:pt x="991" y="849096"/>
                  </a:lnTo>
                  <a:lnTo>
                    <a:pt x="0" y="844113"/>
                  </a:lnTo>
                  <a:lnTo>
                    <a:pt x="0" y="833753"/>
                  </a:lnTo>
                  <a:lnTo>
                    <a:pt x="28901" y="800859"/>
                  </a:lnTo>
                  <a:lnTo>
                    <a:pt x="33884" y="799868"/>
                  </a:lnTo>
                  <a:lnTo>
                    <a:pt x="39065" y="799868"/>
                  </a:lnTo>
                  <a:lnTo>
                    <a:pt x="39065" y="800067"/>
                  </a:lnTo>
                  <a:lnTo>
                    <a:pt x="44229" y="800067"/>
                  </a:lnTo>
                  <a:lnTo>
                    <a:pt x="77093" y="828807"/>
                  </a:lnTo>
                  <a:lnTo>
                    <a:pt x="78130" y="844113"/>
                  </a:lnTo>
                  <a:lnTo>
                    <a:pt x="77138" y="849096"/>
                  </a:lnTo>
                  <a:lnTo>
                    <a:pt x="49229" y="877007"/>
                  </a:lnTo>
                  <a:lnTo>
                    <a:pt x="44245" y="877998"/>
                  </a:lnTo>
                  <a:close/>
                </a:path>
                <a:path w="904875" h="1678305">
                  <a:moveTo>
                    <a:pt x="457477" y="877998"/>
                  </a:moveTo>
                  <a:lnTo>
                    <a:pt x="447117" y="877998"/>
                  </a:lnTo>
                  <a:lnTo>
                    <a:pt x="442133" y="877007"/>
                  </a:lnTo>
                  <a:lnTo>
                    <a:pt x="414223" y="849096"/>
                  </a:lnTo>
                  <a:lnTo>
                    <a:pt x="413232" y="844113"/>
                  </a:lnTo>
                  <a:lnTo>
                    <a:pt x="413232" y="833753"/>
                  </a:lnTo>
                  <a:lnTo>
                    <a:pt x="442133" y="800859"/>
                  </a:lnTo>
                  <a:lnTo>
                    <a:pt x="447117" y="799868"/>
                  </a:lnTo>
                  <a:lnTo>
                    <a:pt x="452297" y="799868"/>
                  </a:lnTo>
                  <a:lnTo>
                    <a:pt x="452297" y="800067"/>
                  </a:lnTo>
                  <a:lnTo>
                    <a:pt x="457461" y="800067"/>
                  </a:lnTo>
                  <a:lnTo>
                    <a:pt x="490326" y="828807"/>
                  </a:lnTo>
                  <a:lnTo>
                    <a:pt x="491362" y="844113"/>
                  </a:lnTo>
                  <a:lnTo>
                    <a:pt x="490371" y="849096"/>
                  </a:lnTo>
                  <a:lnTo>
                    <a:pt x="462460" y="877007"/>
                  </a:lnTo>
                  <a:lnTo>
                    <a:pt x="457477" y="877998"/>
                  </a:lnTo>
                  <a:close/>
                </a:path>
                <a:path w="904875" h="1678305">
                  <a:moveTo>
                    <a:pt x="869912" y="878047"/>
                  </a:moveTo>
                  <a:lnTo>
                    <a:pt x="833602" y="862570"/>
                  </a:lnTo>
                  <a:lnTo>
                    <a:pt x="826122" y="833352"/>
                  </a:lnTo>
                  <a:lnTo>
                    <a:pt x="827164" y="828379"/>
                  </a:lnTo>
                  <a:lnTo>
                    <a:pt x="855357" y="800755"/>
                  </a:lnTo>
                  <a:lnTo>
                    <a:pt x="860350" y="799815"/>
                  </a:lnTo>
                  <a:lnTo>
                    <a:pt x="865530" y="799868"/>
                  </a:lnTo>
                  <a:lnTo>
                    <a:pt x="865530" y="800067"/>
                  </a:lnTo>
                  <a:lnTo>
                    <a:pt x="870693" y="800120"/>
                  </a:lnTo>
                  <a:lnTo>
                    <a:pt x="903263" y="829196"/>
                  </a:lnTo>
                  <a:lnTo>
                    <a:pt x="904222" y="834169"/>
                  </a:lnTo>
                  <a:lnTo>
                    <a:pt x="904142" y="844512"/>
                  </a:lnTo>
                  <a:lnTo>
                    <a:pt x="874905" y="877107"/>
                  </a:lnTo>
                  <a:lnTo>
                    <a:pt x="869912" y="878047"/>
                  </a:lnTo>
                  <a:close/>
                </a:path>
                <a:path w="904875" h="1678305">
                  <a:moveTo>
                    <a:pt x="33949" y="1278151"/>
                  </a:moveTo>
                  <a:lnTo>
                    <a:pt x="1001" y="1249279"/>
                  </a:lnTo>
                  <a:lnTo>
                    <a:pt x="5" y="1244294"/>
                  </a:lnTo>
                  <a:lnTo>
                    <a:pt x="20" y="1233805"/>
                  </a:lnTo>
                  <a:lnTo>
                    <a:pt x="28917" y="1201000"/>
                  </a:lnTo>
                  <a:lnTo>
                    <a:pt x="33882" y="1200012"/>
                  </a:lnTo>
                  <a:lnTo>
                    <a:pt x="44237" y="1200012"/>
                  </a:lnTo>
                  <a:lnTo>
                    <a:pt x="77116" y="1228833"/>
                  </a:lnTo>
                  <a:lnTo>
                    <a:pt x="78117" y="1233805"/>
                  </a:lnTo>
                  <a:lnTo>
                    <a:pt x="78117" y="1244294"/>
                  </a:lnTo>
                  <a:lnTo>
                    <a:pt x="49299" y="1277133"/>
                  </a:lnTo>
                  <a:lnTo>
                    <a:pt x="33949" y="1278151"/>
                  </a:lnTo>
                  <a:close/>
                </a:path>
                <a:path w="904875" h="1678305">
                  <a:moveTo>
                    <a:pt x="447181" y="1278152"/>
                  </a:moveTo>
                  <a:lnTo>
                    <a:pt x="414233" y="1249279"/>
                  </a:lnTo>
                  <a:lnTo>
                    <a:pt x="413237" y="1244294"/>
                  </a:lnTo>
                  <a:lnTo>
                    <a:pt x="413252" y="1233805"/>
                  </a:lnTo>
                  <a:lnTo>
                    <a:pt x="442152" y="1201000"/>
                  </a:lnTo>
                  <a:lnTo>
                    <a:pt x="447114" y="1200012"/>
                  </a:lnTo>
                  <a:lnTo>
                    <a:pt x="457470" y="1200012"/>
                  </a:lnTo>
                  <a:lnTo>
                    <a:pt x="490349" y="1228833"/>
                  </a:lnTo>
                  <a:lnTo>
                    <a:pt x="491350" y="1244294"/>
                  </a:lnTo>
                  <a:lnTo>
                    <a:pt x="490396" y="1249149"/>
                  </a:lnTo>
                  <a:lnTo>
                    <a:pt x="462532" y="1277133"/>
                  </a:lnTo>
                  <a:lnTo>
                    <a:pt x="447181" y="1278152"/>
                  </a:lnTo>
                  <a:close/>
                </a:path>
                <a:path w="904875" h="1678305">
                  <a:moveTo>
                    <a:pt x="870257" y="1278149"/>
                  </a:moveTo>
                  <a:lnTo>
                    <a:pt x="833742" y="1262904"/>
                  </a:lnTo>
                  <a:lnTo>
                    <a:pt x="826061" y="1244172"/>
                  </a:lnTo>
                  <a:lnTo>
                    <a:pt x="826096" y="1233647"/>
                  </a:lnTo>
                  <a:lnTo>
                    <a:pt x="855329" y="1200904"/>
                  </a:lnTo>
                  <a:lnTo>
                    <a:pt x="860335" y="1199959"/>
                  </a:lnTo>
                  <a:lnTo>
                    <a:pt x="870667" y="1200064"/>
                  </a:lnTo>
                  <a:lnTo>
                    <a:pt x="903195" y="1228897"/>
                  </a:lnTo>
                  <a:lnTo>
                    <a:pt x="904208" y="1244172"/>
                  </a:lnTo>
                  <a:lnTo>
                    <a:pt x="903225" y="1249170"/>
                  </a:lnTo>
                  <a:lnTo>
                    <a:pt x="875255" y="1277162"/>
                  </a:lnTo>
                  <a:lnTo>
                    <a:pt x="870257" y="1278149"/>
                  </a:lnTo>
                  <a:close/>
                </a:path>
                <a:path w="904875" h="1678305">
                  <a:moveTo>
                    <a:pt x="44245" y="1677787"/>
                  </a:moveTo>
                  <a:lnTo>
                    <a:pt x="33884" y="1677787"/>
                  </a:lnTo>
                  <a:lnTo>
                    <a:pt x="28901" y="1676796"/>
                  </a:lnTo>
                  <a:lnTo>
                    <a:pt x="991" y="1648885"/>
                  </a:lnTo>
                  <a:lnTo>
                    <a:pt x="0" y="1643902"/>
                  </a:lnTo>
                  <a:lnTo>
                    <a:pt x="0" y="1633541"/>
                  </a:lnTo>
                  <a:lnTo>
                    <a:pt x="28901" y="1600648"/>
                  </a:lnTo>
                  <a:lnTo>
                    <a:pt x="33884" y="1599656"/>
                  </a:lnTo>
                  <a:lnTo>
                    <a:pt x="39065" y="1599656"/>
                  </a:lnTo>
                  <a:lnTo>
                    <a:pt x="39065" y="1599856"/>
                  </a:lnTo>
                  <a:lnTo>
                    <a:pt x="44229" y="1599856"/>
                  </a:lnTo>
                  <a:lnTo>
                    <a:pt x="77093" y="1628596"/>
                  </a:lnTo>
                  <a:lnTo>
                    <a:pt x="78130" y="1643902"/>
                  </a:lnTo>
                  <a:lnTo>
                    <a:pt x="77138" y="1648885"/>
                  </a:lnTo>
                  <a:lnTo>
                    <a:pt x="49229" y="1676796"/>
                  </a:lnTo>
                  <a:lnTo>
                    <a:pt x="44245" y="1677787"/>
                  </a:lnTo>
                  <a:close/>
                </a:path>
                <a:path w="904875" h="1678305">
                  <a:moveTo>
                    <a:pt x="457477" y="1677787"/>
                  </a:moveTo>
                  <a:lnTo>
                    <a:pt x="447117" y="1677787"/>
                  </a:lnTo>
                  <a:lnTo>
                    <a:pt x="442133" y="1676796"/>
                  </a:lnTo>
                  <a:lnTo>
                    <a:pt x="414223" y="1648885"/>
                  </a:lnTo>
                  <a:lnTo>
                    <a:pt x="413232" y="1643902"/>
                  </a:lnTo>
                  <a:lnTo>
                    <a:pt x="413232" y="1633541"/>
                  </a:lnTo>
                  <a:lnTo>
                    <a:pt x="442133" y="1600647"/>
                  </a:lnTo>
                  <a:lnTo>
                    <a:pt x="447117" y="1599656"/>
                  </a:lnTo>
                  <a:lnTo>
                    <a:pt x="452297" y="1599656"/>
                  </a:lnTo>
                  <a:lnTo>
                    <a:pt x="452297" y="1599856"/>
                  </a:lnTo>
                  <a:lnTo>
                    <a:pt x="457461" y="1599856"/>
                  </a:lnTo>
                  <a:lnTo>
                    <a:pt x="490326" y="1628596"/>
                  </a:lnTo>
                  <a:lnTo>
                    <a:pt x="491362" y="1643902"/>
                  </a:lnTo>
                  <a:lnTo>
                    <a:pt x="490371" y="1648885"/>
                  </a:lnTo>
                  <a:lnTo>
                    <a:pt x="462460" y="1676796"/>
                  </a:lnTo>
                  <a:lnTo>
                    <a:pt x="457477" y="1677787"/>
                  </a:lnTo>
                  <a:close/>
                </a:path>
                <a:path w="904875" h="1678305">
                  <a:moveTo>
                    <a:pt x="870257" y="1677794"/>
                  </a:moveTo>
                  <a:lnTo>
                    <a:pt x="833742" y="1662549"/>
                  </a:lnTo>
                  <a:lnTo>
                    <a:pt x="826061" y="1643816"/>
                  </a:lnTo>
                  <a:lnTo>
                    <a:pt x="826096" y="1633292"/>
                  </a:lnTo>
                  <a:lnTo>
                    <a:pt x="855329" y="1600549"/>
                  </a:lnTo>
                  <a:lnTo>
                    <a:pt x="860335" y="1599603"/>
                  </a:lnTo>
                  <a:lnTo>
                    <a:pt x="865530" y="1599656"/>
                  </a:lnTo>
                  <a:lnTo>
                    <a:pt x="865530" y="1599856"/>
                  </a:lnTo>
                  <a:lnTo>
                    <a:pt x="870649" y="1599908"/>
                  </a:lnTo>
                  <a:lnTo>
                    <a:pt x="903149" y="1628580"/>
                  </a:lnTo>
                  <a:lnTo>
                    <a:pt x="904208" y="1643816"/>
                  </a:lnTo>
                  <a:lnTo>
                    <a:pt x="903225" y="1648815"/>
                  </a:lnTo>
                  <a:lnTo>
                    <a:pt x="875255" y="1676806"/>
                  </a:lnTo>
                  <a:lnTo>
                    <a:pt x="870257" y="1677794"/>
                  </a:lnTo>
                  <a:close/>
                </a:path>
              </a:pathLst>
            </a:custGeom>
            <a:solidFill>
              <a:srgbClr val="FD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2">
              <a:extLst>
                <a:ext uri="{FF2B5EF4-FFF2-40B4-BE49-F238E27FC236}">
                  <a16:creationId xmlns:a16="http://schemas.microsoft.com/office/drawing/2014/main" id="{E9B8D35E-4CBB-2964-3C21-42424A844BB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8758" y="0"/>
              <a:ext cx="2476499" cy="2314482"/>
            </a:xfrm>
            <a:prstGeom prst="rect">
              <a:avLst/>
            </a:prstGeom>
          </p:spPr>
        </p:pic>
      </p:grpSp>
      <p:grpSp>
        <p:nvGrpSpPr>
          <p:cNvPr id="11" name="object 8">
            <a:extLst>
              <a:ext uri="{FF2B5EF4-FFF2-40B4-BE49-F238E27FC236}">
                <a16:creationId xmlns:a16="http://schemas.microsoft.com/office/drawing/2014/main" id="{55BF40F6-AE5B-BECC-1BEF-717AD4CB2C20}"/>
              </a:ext>
            </a:extLst>
          </p:cNvPr>
          <p:cNvGrpSpPr/>
          <p:nvPr/>
        </p:nvGrpSpPr>
        <p:grpSpPr>
          <a:xfrm>
            <a:off x="118959" y="0"/>
            <a:ext cx="4055745" cy="10287000"/>
            <a:chOff x="0" y="0"/>
            <a:chExt cx="4055745" cy="10287000"/>
          </a:xfrm>
        </p:grpSpPr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8C9E9220-7D0D-AF67-8FB8-90E2A284ED6A}"/>
                </a:ext>
              </a:extLst>
            </p:cNvPr>
            <p:cNvSpPr/>
            <p:nvPr/>
          </p:nvSpPr>
          <p:spPr>
            <a:xfrm>
              <a:off x="0" y="0"/>
              <a:ext cx="1543050" cy="10287000"/>
            </a:xfrm>
            <a:custGeom>
              <a:avLst/>
              <a:gdLst/>
              <a:ahLst/>
              <a:cxnLst/>
              <a:rect l="l" t="t" r="r" b="b"/>
              <a:pathLst>
                <a:path w="1543050" h="10287000">
                  <a:moveTo>
                    <a:pt x="0" y="10287000"/>
                  </a:moveTo>
                  <a:lnTo>
                    <a:pt x="0" y="0"/>
                  </a:lnTo>
                  <a:lnTo>
                    <a:pt x="1543049" y="0"/>
                  </a:lnTo>
                  <a:lnTo>
                    <a:pt x="1543049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1B5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72E44CD7-FD3B-AC89-90C3-2DA0D5D0DAB6}"/>
                </a:ext>
              </a:extLst>
            </p:cNvPr>
            <p:cNvSpPr/>
            <p:nvPr/>
          </p:nvSpPr>
          <p:spPr>
            <a:xfrm>
              <a:off x="1227773" y="4163621"/>
              <a:ext cx="110489" cy="2819400"/>
            </a:xfrm>
            <a:custGeom>
              <a:avLst/>
              <a:gdLst/>
              <a:ahLst/>
              <a:cxnLst/>
              <a:rect l="l" t="t" r="r" b="b"/>
              <a:pathLst>
                <a:path w="110490" h="2819400">
                  <a:moveTo>
                    <a:pt x="110236" y="2819206"/>
                  </a:moveTo>
                  <a:lnTo>
                    <a:pt x="0" y="2819206"/>
                  </a:lnTo>
                  <a:lnTo>
                    <a:pt x="0" y="0"/>
                  </a:lnTo>
                  <a:lnTo>
                    <a:pt x="110236" y="0"/>
                  </a:lnTo>
                  <a:lnTo>
                    <a:pt x="110236" y="2819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A6F2DACE-278E-8956-80F4-AE5C26A05CD6}"/>
                </a:ext>
              </a:extLst>
            </p:cNvPr>
            <p:cNvSpPr/>
            <p:nvPr/>
          </p:nvSpPr>
          <p:spPr>
            <a:xfrm>
              <a:off x="118959" y="195491"/>
              <a:ext cx="904875" cy="1678305"/>
            </a:xfrm>
            <a:custGeom>
              <a:avLst/>
              <a:gdLst/>
              <a:ahLst/>
              <a:cxnLst/>
              <a:rect l="l" t="t" r="r" b="b"/>
              <a:pathLst>
                <a:path w="904875" h="1678305">
                  <a:moveTo>
                    <a:pt x="44445" y="78210"/>
                  </a:moveTo>
                  <a:lnTo>
                    <a:pt x="34084" y="78210"/>
                  </a:lnTo>
                  <a:lnTo>
                    <a:pt x="29101" y="77218"/>
                  </a:lnTo>
                  <a:lnTo>
                    <a:pt x="1190" y="49308"/>
                  </a:lnTo>
                  <a:lnTo>
                    <a:pt x="199" y="44325"/>
                  </a:lnTo>
                  <a:lnTo>
                    <a:pt x="203" y="33947"/>
                  </a:lnTo>
                  <a:lnTo>
                    <a:pt x="29101" y="1070"/>
                  </a:lnTo>
                  <a:lnTo>
                    <a:pt x="44263" y="52"/>
                  </a:lnTo>
                  <a:lnTo>
                    <a:pt x="49266" y="1024"/>
                  </a:lnTo>
                  <a:lnTo>
                    <a:pt x="77339" y="28981"/>
                  </a:lnTo>
                  <a:lnTo>
                    <a:pt x="78330" y="33947"/>
                  </a:lnTo>
                  <a:lnTo>
                    <a:pt x="78330" y="44325"/>
                  </a:lnTo>
                  <a:lnTo>
                    <a:pt x="49428" y="77218"/>
                  </a:lnTo>
                  <a:lnTo>
                    <a:pt x="44445" y="78210"/>
                  </a:lnTo>
                  <a:close/>
                </a:path>
                <a:path w="904875" h="1678305">
                  <a:moveTo>
                    <a:pt x="457677" y="78210"/>
                  </a:moveTo>
                  <a:lnTo>
                    <a:pt x="447316" y="78210"/>
                  </a:lnTo>
                  <a:lnTo>
                    <a:pt x="442333" y="77218"/>
                  </a:lnTo>
                  <a:lnTo>
                    <a:pt x="414423" y="49308"/>
                  </a:lnTo>
                  <a:lnTo>
                    <a:pt x="413431" y="44325"/>
                  </a:lnTo>
                  <a:lnTo>
                    <a:pt x="413435" y="33947"/>
                  </a:lnTo>
                  <a:lnTo>
                    <a:pt x="442333" y="1070"/>
                  </a:lnTo>
                  <a:lnTo>
                    <a:pt x="457495" y="52"/>
                  </a:lnTo>
                  <a:lnTo>
                    <a:pt x="462499" y="1024"/>
                  </a:lnTo>
                  <a:lnTo>
                    <a:pt x="490571" y="28981"/>
                  </a:lnTo>
                  <a:lnTo>
                    <a:pt x="491562" y="33947"/>
                  </a:lnTo>
                  <a:lnTo>
                    <a:pt x="491562" y="44325"/>
                  </a:lnTo>
                  <a:lnTo>
                    <a:pt x="462660" y="77218"/>
                  </a:lnTo>
                  <a:lnTo>
                    <a:pt x="457677" y="78210"/>
                  </a:lnTo>
                  <a:close/>
                </a:path>
                <a:path w="904875" h="1678305">
                  <a:moveTo>
                    <a:pt x="869986" y="78248"/>
                  </a:moveTo>
                  <a:lnTo>
                    <a:pt x="833592" y="62769"/>
                  </a:lnTo>
                  <a:lnTo>
                    <a:pt x="826130" y="33481"/>
                  </a:lnTo>
                  <a:lnTo>
                    <a:pt x="827185" y="28500"/>
                  </a:lnTo>
                  <a:lnTo>
                    <a:pt x="855530" y="918"/>
                  </a:lnTo>
                  <a:lnTo>
                    <a:pt x="860538" y="0"/>
                  </a:lnTo>
                  <a:lnTo>
                    <a:pt x="865729" y="79"/>
                  </a:lnTo>
                  <a:lnTo>
                    <a:pt x="865530" y="79"/>
                  </a:lnTo>
                  <a:lnTo>
                    <a:pt x="870693" y="132"/>
                  </a:lnTo>
                  <a:lnTo>
                    <a:pt x="903263" y="29208"/>
                  </a:lnTo>
                  <a:lnTo>
                    <a:pt x="904222" y="34181"/>
                  </a:lnTo>
                  <a:lnTo>
                    <a:pt x="904168" y="44536"/>
                  </a:lnTo>
                  <a:lnTo>
                    <a:pt x="874988" y="77296"/>
                  </a:lnTo>
                  <a:lnTo>
                    <a:pt x="869986" y="78248"/>
                  </a:lnTo>
                  <a:close/>
                </a:path>
                <a:path w="904875" h="1678305">
                  <a:moveTo>
                    <a:pt x="33949" y="478362"/>
                  </a:moveTo>
                  <a:lnTo>
                    <a:pt x="1001" y="449490"/>
                  </a:lnTo>
                  <a:lnTo>
                    <a:pt x="4" y="444505"/>
                  </a:lnTo>
                  <a:lnTo>
                    <a:pt x="20" y="434017"/>
                  </a:lnTo>
                  <a:lnTo>
                    <a:pt x="28917" y="401211"/>
                  </a:lnTo>
                  <a:lnTo>
                    <a:pt x="33881" y="400223"/>
                  </a:lnTo>
                  <a:lnTo>
                    <a:pt x="44237" y="400223"/>
                  </a:lnTo>
                  <a:lnTo>
                    <a:pt x="77116" y="429044"/>
                  </a:lnTo>
                  <a:lnTo>
                    <a:pt x="78117" y="434017"/>
                  </a:lnTo>
                  <a:lnTo>
                    <a:pt x="78117" y="444505"/>
                  </a:lnTo>
                  <a:lnTo>
                    <a:pt x="49299" y="477344"/>
                  </a:lnTo>
                  <a:lnTo>
                    <a:pt x="33949" y="478362"/>
                  </a:lnTo>
                  <a:close/>
                </a:path>
                <a:path w="904875" h="1678305">
                  <a:moveTo>
                    <a:pt x="447181" y="478362"/>
                  </a:moveTo>
                  <a:lnTo>
                    <a:pt x="414233" y="449490"/>
                  </a:lnTo>
                  <a:lnTo>
                    <a:pt x="413237" y="444505"/>
                  </a:lnTo>
                  <a:lnTo>
                    <a:pt x="413252" y="434017"/>
                  </a:lnTo>
                  <a:lnTo>
                    <a:pt x="442150" y="401211"/>
                  </a:lnTo>
                  <a:lnTo>
                    <a:pt x="447114" y="400223"/>
                  </a:lnTo>
                  <a:lnTo>
                    <a:pt x="457469" y="400223"/>
                  </a:lnTo>
                  <a:lnTo>
                    <a:pt x="490349" y="429044"/>
                  </a:lnTo>
                  <a:lnTo>
                    <a:pt x="491350" y="444505"/>
                  </a:lnTo>
                  <a:lnTo>
                    <a:pt x="490396" y="449360"/>
                  </a:lnTo>
                  <a:lnTo>
                    <a:pt x="462532" y="477344"/>
                  </a:lnTo>
                  <a:lnTo>
                    <a:pt x="447181" y="478362"/>
                  </a:lnTo>
                  <a:close/>
                </a:path>
                <a:path w="904875" h="1678305">
                  <a:moveTo>
                    <a:pt x="869912" y="478403"/>
                  </a:moveTo>
                  <a:lnTo>
                    <a:pt x="833602" y="462925"/>
                  </a:lnTo>
                  <a:lnTo>
                    <a:pt x="826122" y="433707"/>
                  </a:lnTo>
                  <a:lnTo>
                    <a:pt x="827164" y="428735"/>
                  </a:lnTo>
                  <a:lnTo>
                    <a:pt x="855357" y="401111"/>
                  </a:lnTo>
                  <a:lnTo>
                    <a:pt x="860350" y="400170"/>
                  </a:lnTo>
                  <a:lnTo>
                    <a:pt x="870710" y="400276"/>
                  </a:lnTo>
                  <a:lnTo>
                    <a:pt x="903308" y="429514"/>
                  </a:lnTo>
                  <a:lnTo>
                    <a:pt x="904249" y="434508"/>
                  </a:lnTo>
                  <a:lnTo>
                    <a:pt x="904142" y="444868"/>
                  </a:lnTo>
                  <a:lnTo>
                    <a:pt x="874905" y="477462"/>
                  </a:lnTo>
                  <a:lnTo>
                    <a:pt x="869912" y="478403"/>
                  </a:lnTo>
                  <a:close/>
                </a:path>
                <a:path w="904875" h="1678305">
                  <a:moveTo>
                    <a:pt x="44245" y="877998"/>
                  </a:moveTo>
                  <a:lnTo>
                    <a:pt x="33884" y="877998"/>
                  </a:lnTo>
                  <a:lnTo>
                    <a:pt x="28901" y="877007"/>
                  </a:lnTo>
                  <a:lnTo>
                    <a:pt x="991" y="849096"/>
                  </a:lnTo>
                  <a:lnTo>
                    <a:pt x="0" y="844113"/>
                  </a:lnTo>
                  <a:lnTo>
                    <a:pt x="0" y="833753"/>
                  </a:lnTo>
                  <a:lnTo>
                    <a:pt x="28901" y="800859"/>
                  </a:lnTo>
                  <a:lnTo>
                    <a:pt x="33884" y="799868"/>
                  </a:lnTo>
                  <a:lnTo>
                    <a:pt x="39065" y="799868"/>
                  </a:lnTo>
                  <a:lnTo>
                    <a:pt x="39065" y="800067"/>
                  </a:lnTo>
                  <a:lnTo>
                    <a:pt x="44229" y="800067"/>
                  </a:lnTo>
                  <a:lnTo>
                    <a:pt x="77093" y="828807"/>
                  </a:lnTo>
                  <a:lnTo>
                    <a:pt x="78130" y="844113"/>
                  </a:lnTo>
                  <a:lnTo>
                    <a:pt x="77138" y="849096"/>
                  </a:lnTo>
                  <a:lnTo>
                    <a:pt x="49229" y="877007"/>
                  </a:lnTo>
                  <a:lnTo>
                    <a:pt x="44245" y="877998"/>
                  </a:lnTo>
                  <a:close/>
                </a:path>
                <a:path w="904875" h="1678305">
                  <a:moveTo>
                    <a:pt x="457477" y="877998"/>
                  </a:moveTo>
                  <a:lnTo>
                    <a:pt x="447117" y="877998"/>
                  </a:lnTo>
                  <a:lnTo>
                    <a:pt x="442133" y="877007"/>
                  </a:lnTo>
                  <a:lnTo>
                    <a:pt x="414223" y="849096"/>
                  </a:lnTo>
                  <a:lnTo>
                    <a:pt x="413232" y="844113"/>
                  </a:lnTo>
                  <a:lnTo>
                    <a:pt x="413232" y="833753"/>
                  </a:lnTo>
                  <a:lnTo>
                    <a:pt x="442133" y="800859"/>
                  </a:lnTo>
                  <a:lnTo>
                    <a:pt x="447117" y="799868"/>
                  </a:lnTo>
                  <a:lnTo>
                    <a:pt x="452297" y="799868"/>
                  </a:lnTo>
                  <a:lnTo>
                    <a:pt x="452297" y="800067"/>
                  </a:lnTo>
                  <a:lnTo>
                    <a:pt x="457461" y="800067"/>
                  </a:lnTo>
                  <a:lnTo>
                    <a:pt x="490326" y="828807"/>
                  </a:lnTo>
                  <a:lnTo>
                    <a:pt x="491362" y="844113"/>
                  </a:lnTo>
                  <a:lnTo>
                    <a:pt x="490371" y="849096"/>
                  </a:lnTo>
                  <a:lnTo>
                    <a:pt x="462460" y="877007"/>
                  </a:lnTo>
                  <a:lnTo>
                    <a:pt x="457477" y="877998"/>
                  </a:lnTo>
                  <a:close/>
                </a:path>
                <a:path w="904875" h="1678305">
                  <a:moveTo>
                    <a:pt x="869912" y="878047"/>
                  </a:moveTo>
                  <a:lnTo>
                    <a:pt x="833602" y="862570"/>
                  </a:lnTo>
                  <a:lnTo>
                    <a:pt x="826122" y="833352"/>
                  </a:lnTo>
                  <a:lnTo>
                    <a:pt x="827164" y="828379"/>
                  </a:lnTo>
                  <a:lnTo>
                    <a:pt x="855357" y="800755"/>
                  </a:lnTo>
                  <a:lnTo>
                    <a:pt x="860350" y="799815"/>
                  </a:lnTo>
                  <a:lnTo>
                    <a:pt x="865530" y="799868"/>
                  </a:lnTo>
                  <a:lnTo>
                    <a:pt x="865530" y="800067"/>
                  </a:lnTo>
                  <a:lnTo>
                    <a:pt x="870693" y="800120"/>
                  </a:lnTo>
                  <a:lnTo>
                    <a:pt x="903263" y="829196"/>
                  </a:lnTo>
                  <a:lnTo>
                    <a:pt x="904222" y="834169"/>
                  </a:lnTo>
                  <a:lnTo>
                    <a:pt x="904142" y="844512"/>
                  </a:lnTo>
                  <a:lnTo>
                    <a:pt x="874905" y="877107"/>
                  </a:lnTo>
                  <a:lnTo>
                    <a:pt x="869912" y="878047"/>
                  </a:lnTo>
                  <a:close/>
                </a:path>
                <a:path w="904875" h="1678305">
                  <a:moveTo>
                    <a:pt x="33949" y="1278151"/>
                  </a:moveTo>
                  <a:lnTo>
                    <a:pt x="1001" y="1249279"/>
                  </a:lnTo>
                  <a:lnTo>
                    <a:pt x="5" y="1244294"/>
                  </a:lnTo>
                  <a:lnTo>
                    <a:pt x="20" y="1233805"/>
                  </a:lnTo>
                  <a:lnTo>
                    <a:pt x="28917" y="1201000"/>
                  </a:lnTo>
                  <a:lnTo>
                    <a:pt x="33882" y="1200012"/>
                  </a:lnTo>
                  <a:lnTo>
                    <a:pt x="44237" y="1200012"/>
                  </a:lnTo>
                  <a:lnTo>
                    <a:pt x="77116" y="1228833"/>
                  </a:lnTo>
                  <a:lnTo>
                    <a:pt x="78117" y="1233805"/>
                  </a:lnTo>
                  <a:lnTo>
                    <a:pt x="78117" y="1244294"/>
                  </a:lnTo>
                  <a:lnTo>
                    <a:pt x="49299" y="1277133"/>
                  </a:lnTo>
                  <a:lnTo>
                    <a:pt x="33949" y="1278151"/>
                  </a:lnTo>
                  <a:close/>
                </a:path>
                <a:path w="904875" h="1678305">
                  <a:moveTo>
                    <a:pt x="447181" y="1278152"/>
                  </a:moveTo>
                  <a:lnTo>
                    <a:pt x="414233" y="1249279"/>
                  </a:lnTo>
                  <a:lnTo>
                    <a:pt x="413237" y="1244294"/>
                  </a:lnTo>
                  <a:lnTo>
                    <a:pt x="413252" y="1233805"/>
                  </a:lnTo>
                  <a:lnTo>
                    <a:pt x="442152" y="1201000"/>
                  </a:lnTo>
                  <a:lnTo>
                    <a:pt x="447114" y="1200012"/>
                  </a:lnTo>
                  <a:lnTo>
                    <a:pt x="457470" y="1200012"/>
                  </a:lnTo>
                  <a:lnTo>
                    <a:pt x="490349" y="1228833"/>
                  </a:lnTo>
                  <a:lnTo>
                    <a:pt x="491350" y="1244294"/>
                  </a:lnTo>
                  <a:lnTo>
                    <a:pt x="490396" y="1249149"/>
                  </a:lnTo>
                  <a:lnTo>
                    <a:pt x="462532" y="1277133"/>
                  </a:lnTo>
                  <a:lnTo>
                    <a:pt x="447181" y="1278152"/>
                  </a:lnTo>
                  <a:close/>
                </a:path>
                <a:path w="904875" h="1678305">
                  <a:moveTo>
                    <a:pt x="870257" y="1278149"/>
                  </a:moveTo>
                  <a:lnTo>
                    <a:pt x="833742" y="1262904"/>
                  </a:lnTo>
                  <a:lnTo>
                    <a:pt x="826061" y="1244172"/>
                  </a:lnTo>
                  <a:lnTo>
                    <a:pt x="826096" y="1233647"/>
                  </a:lnTo>
                  <a:lnTo>
                    <a:pt x="855329" y="1200904"/>
                  </a:lnTo>
                  <a:lnTo>
                    <a:pt x="860335" y="1199959"/>
                  </a:lnTo>
                  <a:lnTo>
                    <a:pt x="870667" y="1200064"/>
                  </a:lnTo>
                  <a:lnTo>
                    <a:pt x="903195" y="1228897"/>
                  </a:lnTo>
                  <a:lnTo>
                    <a:pt x="904208" y="1244172"/>
                  </a:lnTo>
                  <a:lnTo>
                    <a:pt x="903225" y="1249170"/>
                  </a:lnTo>
                  <a:lnTo>
                    <a:pt x="875255" y="1277162"/>
                  </a:lnTo>
                  <a:lnTo>
                    <a:pt x="870257" y="1278149"/>
                  </a:lnTo>
                  <a:close/>
                </a:path>
                <a:path w="904875" h="1678305">
                  <a:moveTo>
                    <a:pt x="44245" y="1677787"/>
                  </a:moveTo>
                  <a:lnTo>
                    <a:pt x="33884" y="1677787"/>
                  </a:lnTo>
                  <a:lnTo>
                    <a:pt x="28901" y="1676796"/>
                  </a:lnTo>
                  <a:lnTo>
                    <a:pt x="991" y="1648885"/>
                  </a:lnTo>
                  <a:lnTo>
                    <a:pt x="0" y="1643902"/>
                  </a:lnTo>
                  <a:lnTo>
                    <a:pt x="0" y="1633541"/>
                  </a:lnTo>
                  <a:lnTo>
                    <a:pt x="28901" y="1600648"/>
                  </a:lnTo>
                  <a:lnTo>
                    <a:pt x="33884" y="1599656"/>
                  </a:lnTo>
                  <a:lnTo>
                    <a:pt x="39065" y="1599656"/>
                  </a:lnTo>
                  <a:lnTo>
                    <a:pt x="39065" y="1599856"/>
                  </a:lnTo>
                  <a:lnTo>
                    <a:pt x="44229" y="1599856"/>
                  </a:lnTo>
                  <a:lnTo>
                    <a:pt x="77093" y="1628596"/>
                  </a:lnTo>
                  <a:lnTo>
                    <a:pt x="78130" y="1643902"/>
                  </a:lnTo>
                  <a:lnTo>
                    <a:pt x="77138" y="1648885"/>
                  </a:lnTo>
                  <a:lnTo>
                    <a:pt x="49229" y="1676796"/>
                  </a:lnTo>
                  <a:lnTo>
                    <a:pt x="44245" y="1677787"/>
                  </a:lnTo>
                  <a:close/>
                </a:path>
                <a:path w="904875" h="1678305">
                  <a:moveTo>
                    <a:pt x="457477" y="1677787"/>
                  </a:moveTo>
                  <a:lnTo>
                    <a:pt x="447117" y="1677787"/>
                  </a:lnTo>
                  <a:lnTo>
                    <a:pt x="442133" y="1676796"/>
                  </a:lnTo>
                  <a:lnTo>
                    <a:pt x="414223" y="1648885"/>
                  </a:lnTo>
                  <a:lnTo>
                    <a:pt x="413232" y="1643902"/>
                  </a:lnTo>
                  <a:lnTo>
                    <a:pt x="413232" y="1633541"/>
                  </a:lnTo>
                  <a:lnTo>
                    <a:pt x="442133" y="1600647"/>
                  </a:lnTo>
                  <a:lnTo>
                    <a:pt x="447117" y="1599656"/>
                  </a:lnTo>
                  <a:lnTo>
                    <a:pt x="452297" y="1599656"/>
                  </a:lnTo>
                  <a:lnTo>
                    <a:pt x="452297" y="1599856"/>
                  </a:lnTo>
                  <a:lnTo>
                    <a:pt x="457461" y="1599856"/>
                  </a:lnTo>
                  <a:lnTo>
                    <a:pt x="490326" y="1628596"/>
                  </a:lnTo>
                  <a:lnTo>
                    <a:pt x="491362" y="1643902"/>
                  </a:lnTo>
                  <a:lnTo>
                    <a:pt x="490371" y="1648885"/>
                  </a:lnTo>
                  <a:lnTo>
                    <a:pt x="462460" y="1676796"/>
                  </a:lnTo>
                  <a:lnTo>
                    <a:pt x="457477" y="1677787"/>
                  </a:lnTo>
                  <a:close/>
                </a:path>
                <a:path w="904875" h="1678305">
                  <a:moveTo>
                    <a:pt x="870257" y="1677794"/>
                  </a:moveTo>
                  <a:lnTo>
                    <a:pt x="833742" y="1662549"/>
                  </a:lnTo>
                  <a:lnTo>
                    <a:pt x="826061" y="1643816"/>
                  </a:lnTo>
                  <a:lnTo>
                    <a:pt x="826096" y="1633292"/>
                  </a:lnTo>
                  <a:lnTo>
                    <a:pt x="855329" y="1600549"/>
                  </a:lnTo>
                  <a:lnTo>
                    <a:pt x="860335" y="1599603"/>
                  </a:lnTo>
                  <a:lnTo>
                    <a:pt x="865530" y="1599656"/>
                  </a:lnTo>
                  <a:lnTo>
                    <a:pt x="865530" y="1599856"/>
                  </a:lnTo>
                  <a:lnTo>
                    <a:pt x="870649" y="1599908"/>
                  </a:lnTo>
                  <a:lnTo>
                    <a:pt x="903149" y="1628580"/>
                  </a:lnTo>
                  <a:lnTo>
                    <a:pt x="904208" y="1643816"/>
                  </a:lnTo>
                  <a:lnTo>
                    <a:pt x="903225" y="1648815"/>
                  </a:lnTo>
                  <a:lnTo>
                    <a:pt x="875255" y="1676806"/>
                  </a:lnTo>
                  <a:lnTo>
                    <a:pt x="870257" y="1677794"/>
                  </a:lnTo>
                  <a:close/>
                </a:path>
              </a:pathLst>
            </a:custGeom>
            <a:solidFill>
              <a:srgbClr val="FD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080425B6-F5AD-CADB-02F7-9E82D8061DA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8758" y="0"/>
              <a:ext cx="2476499" cy="2314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871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155275"/>
            <a:ext cx="10510136" cy="33125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DATA ENTRY AND EDITING IN EXCEL: METHODS OF DATA ENTRY</a:t>
            </a:r>
            <a:br>
              <a:rPr lang="en-US" sz="6600" kern="1200" spc="285" dirty="0">
                <a:solidFill>
                  <a:schemeClr val="tx1"/>
                </a:solidFill>
                <a:latin typeface="+mj-lt"/>
                <a:cs typeface="Calibri"/>
              </a:rPr>
            </a:br>
            <a:endParaRPr lang="en-US" sz="66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AF3779-DFFB-2606-1AC8-0B93CDDB5357}"/>
              </a:ext>
            </a:extLst>
          </p:cNvPr>
          <p:cNvSpPr txBox="1"/>
          <p:nvPr/>
        </p:nvSpPr>
        <p:spPr>
          <a:xfrm>
            <a:off x="759348" y="3174522"/>
            <a:ext cx="12956652" cy="499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800" b="1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Manual Data Entry</a:t>
            </a:r>
            <a:endParaRPr lang="en-IN" sz="2800" b="1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Direct typing into Excel cells</a:t>
            </a:r>
            <a:endParaRPr lang="en-IN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Useful for individual financial transactions</a:t>
            </a:r>
            <a:endParaRPr lang="en-IN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800" b="1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Copy-Paste Method</a:t>
            </a:r>
            <a:endParaRPr lang="en-IN" sz="2800" b="1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Copying from external sources like PDFs</a:t>
            </a:r>
            <a:endParaRPr lang="en-IN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Ensures alignment with Excel's layout</a:t>
            </a:r>
            <a:endParaRPr lang="en-IN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800" b="1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Data Import Options</a:t>
            </a:r>
            <a:endParaRPr lang="en-IN" sz="2800" b="1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Importing from CSV files or databases</a:t>
            </a:r>
            <a:endParaRPr lang="en-IN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N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Ideal for large datasets or external systems</a:t>
            </a:r>
            <a:endParaRPr lang="en-IN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0B162A-0741-186F-203D-BA1A944041BE}"/>
              </a:ext>
            </a:extLst>
          </p:cNvPr>
          <p:cNvSpPr txBox="1"/>
          <p:nvPr/>
        </p:nvSpPr>
        <p:spPr>
          <a:xfrm>
            <a:off x="4572000" y="481865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dirty="0">
                <a:effectLst/>
              </a:rPr>
              <a:t>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4546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682477"/>
            <a:ext cx="9299051" cy="17846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br>
              <a:rPr lang="en-US" sz="6600" kern="1200" spc="285">
                <a:solidFill>
                  <a:schemeClr val="tx1"/>
                </a:solidFill>
                <a:latin typeface="+mj-lt"/>
                <a:cs typeface="Calibri"/>
              </a:rPr>
            </a:br>
            <a:endParaRPr lang="en-US" sz="66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E9CE3-3BA4-6D55-02F6-057F72A2B9E4}"/>
              </a:ext>
            </a:extLst>
          </p:cNvPr>
          <p:cNvSpPr txBox="1"/>
          <p:nvPr/>
        </p:nvSpPr>
        <p:spPr>
          <a:xfrm>
            <a:off x="7228936" y="3197221"/>
            <a:ext cx="104379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dirty="0"/>
            </a:b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1ECCAA-547E-C642-9F7B-8C3B4F7EF311}"/>
              </a:ext>
            </a:extLst>
          </p:cNvPr>
          <p:cNvSpPr txBox="1"/>
          <p:nvPr/>
        </p:nvSpPr>
        <p:spPr>
          <a:xfrm>
            <a:off x="4572000" y="4956677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dirty="0">
                <a:effectLst/>
              </a:rPr>
              <a:t> </a:t>
            </a:r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8E390-4A1D-E1B3-F44B-AE3F78DFAACE}"/>
              </a:ext>
            </a:extLst>
          </p:cNvPr>
          <p:cNvSpPr txBox="1"/>
          <p:nvPr/>
        </p:nvSpPr>
        <p:spPr>
          <a:xfrm>
            <a:off x="155276" y="301663"/>
            <a:ext cx="102826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/>
              <a:t>Data Entry and Editing in Excel: Data Validation and Error Checking</a:t>
            </a:r>
            <a:endParaRPr lang="en-IN" sz="48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19A0D9-B40C-5769-DBD4-C0FFC0A55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02" y="2298780"/>
            <a:ext cx="7858395" cy="637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88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9299051" cy="24832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ctr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Data Entry and Editing in Excel: Editing and Deleting Data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AB6ED7-DD01-732B-4E8C-664B594136D2}"/>
              </a:ext>
            </a:extLst>
          </p:cNvPr>
          <p:cNvSpPr txBox="1"/>
          <p:nvPr/>
        </p:nvSpPr>
        <p:spPr>
          <a:xfrm>
            <a:off x="448573" y="3243532"/>
            <a:ext cx="8885207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1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Editing Data in Cells</a:t>
            </a:r>
            <a:endParaRPr lang="en-GB" sz="2800" b="1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Double-click the desired cell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Modify the data as needed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Press “Enter” to save changes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1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Deleting Data</a:t>
            </a:r>
            <a:endParaRPr lang="en-GB" sz="2800" b="1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Select the cell, row, or column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Press the “Delete” key to remove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2699172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00720" y="8669447"/>
            <a:ext cx="2587278" cy="161755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7358127" cy="85116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45192" y="1873796"/>
            <a:ext cx="12025222" cy="1081706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4612005" algn="l"/>
              </a:tabLst>
            </a:pPr>
            <a:r>
              <a:rPr lang="en-US" sz="6950" spc="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9CA393-219F-76B6-FFDA-0A73F4DA1162}"/>
              </a:ext>
            </a:extLst>
          </p:cNvPr>
          <p:cNvSpPr txBox="1"/>
          <p:nvPr/>
        </p:nvSpPr>
        <p:spPr>
          <a:xfrm>
            <a:off x="7263442" y="5143499"/>
            <a:ext cx="87471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AUTOFILL AND FLASH FILL FOR EFFICIENT DATA MANAGEMENT</a:t>
            </a:r>
          </a:p>
        </p:txBody>
      </p:sp>
      <p:grpSp>
        <p:nvGrpSpPr>
          <p:cNvPr id="5" name="object 8">
            <a:extLst>
              <a:ext uri="{FF2B5EF4-FFF2-40B4-BE49-F238E27FC236}">
                <a16:creationId xmlns:a16="http://schemas.microsoft.com/office/drawing/2014/main" id="{3C68C95B-EE02-4EAE-F548-634CFEEF13C1}"/>
              </a:ext>
            </a:extLst>
          </p:cNvPr>
          <p:cNvGrpSpPr/>
          <p:nvPr/>
        </p:nvGrpSpPr>
        <p:grpSpPr>
          <a:xfrm>
            <a:off x="0" y="0"/>
            <a:ext cx="4055745" cy="10287000"/>
            <a:chOff x="0" y="0"/>
            <a:chExt cx="4055745" cy="1028700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6644FB53-07D5-A47B-C491-77F5CD38DDA0}"/>
                </a:ext>
              </a:extLst>
            </p:cNvPr>
            <p:cNvSpPr/>
            <p:nvPr/>
          </p:nvSpPr>
          <p:spPr>
            <a:xfrm>
              <a:off x="0" y="0"/>
              <a:ext cx="1543050" cy="10287000"/>
            </a:xfrm>
            <a:custGeom>
              <a:avLst/>
              <a:gdLst/>
              <a:ahLst/>
              <a:cxnLst/>
              <a:rect l="l" t="t" r="r" b="b"/>
              <a:pathLst>
                <a:path w="1543050" h="10287000">
                  <a:moveTo>
                    <a:pt x="0" y="10287000"/>
                  </a:moveTo>
                  <a:lnTo>
                    <a:pt x="0" y="0"/>
                  </a:lnTo>
                  <a:lnTo>
                    <a:pt x="1543049" y="0"/>
                  </a:lnTo>
                  <a:lnTo>
                    <a:pt x="1543049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1B5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0">
              <a:extLst>
                <a:ext uri="{FF2B5EF4-FFF2-40B4-BE49-F238E27FC236}">
                  <a16:creationId xmlns:a16="http://schemas.microsoft.com/office/drawing/2014/main" id="{6396E911-148A-B963-E860-4568D155C1CB}"/>
                </a:ext>
              </a:extLst>
            </p:cNvPr>
            <p:cNvSpPr/>
            <p:nvPr/>
          </p:nvSpPr>
          <p:spPr>
            <a:xfrm>
              <a:off x="1227773" y="4163621"/>
              <a:ext cx="110489" cy="2819400"/>
            </a:xfrm>
            <a:custGeom>
              <a:avLst/>
              <a:gdLst/>
              <a:ahLst/>
              <a:cxnLst/>
              <a:rect l="l" t="t" r="r" b="b"/>
              <a:pathLst>
                <a:path w="110490" h="2819400">
                  <a:moveTo>
                    <a:pt x="110236" y="2819206"/>
                  </a:moveTo>
                  <a:lnTo>
                    <a:pt x="0" y="2819206"/>
                  </a:lnTo>
                  <a:lnTo>
                    <a:pt x="0" y="0"/>
                  </a:lnTo>
                  <a:lnTo>
                    <a:pt x="110236" y="0"/>
                  </a:lnTo>
                  <a:lnTo>
                    <a:pt x="110236" y="2819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8989487-0A8E-014C-E337-630155885A04}"/>
                </a:ext>
              </a:extLst>
            </p:cNvPr>
            <p:cNvSpPr/>
            <p:nvPr/>
          </p:nvSpPr>
          <p:spPr>
            <a:xfrm>
              <a:off x="118959" y="195491"/>
              <a:ext cx="904875" cy="1678305"/>
            </a:xfrm>
            <a:custGeom>
              <a:avLst/>
              <a:gdLst/>
              <a:ahLst/>
              <a:cxnLst/>
              <a:rect l="l" t="t" r="r" b="b"/>
              <a:pathLst>
                <a:path w="904875" h="1678305">
                  <a:moveTo>
                    <a:pt x="44445" y="78210"/>
                  </a:moveTo>
                  <a:lnTo>
                    <a:pt x="34084" y="78210"/>
                  </a:lnTo>
                  <a:lnTo>
                    <a:pt x="29101" y="77218"/>
                  </a:lnTo>
                  <a:lnTo>
                    <a:pt x="1190" y="49308"/>
                  </a:lnTo>
                  <a:lnTo>
                    <a:pt x="199" y="44325"/>
                  </a:lnTo>
                  <a:lnTo>
                    <a:pt x="203" y="33947"/>
                  </a:lnTo>
                  <a:lnTo>
                    <a:pt x="29101" y="1070"/>
                  </a:lnTo>
                  <a:lnTo>
                    <a:pt x="44263" y="52"/>
                  </a:lnTo>
                  <a:lnTo>
                    <a:pt x="49266" y="1024"/>
                  </a:lnTo>
                  <a:lnTo>
                    <a:pt x="77339" y="28981"/>
                  </a:lnTo>
                  <a:lnTo>
                    <a:pt x="78330" y="33947"/>
                  </a:lnTo>
                  <a:lnTo>
                    <a:pt x="78330" y="44325"/>
                  </a:lnTo>
                  <a:lnTo>
                    <a:pt x="49428" y="77218"/>
                  </a:lnTo>
                  <a:lnTo>
                    <a:pt x="44445" y="78210"/>
                  </a:lnTo>
                  <a:close/>
                </a:path>
                <a:path w="904875" h="1678305">
                  <a:moveTo>
                    <a:pt x="457677" y="78210"/>
                  </a:moveTo>
                  <a:lnTo>
                    <a:pt x="447316" y="78210"/>
                  </a:lnTo>
                  <a:lnTo>
                    <a:pt x="442333" y="77218"/>
                  </a:lnTo>
                  <a:lnTo>
                    <a:pt x="414423" y="49308"/>
                  </a:lnTo>
                  <a:lnTo>
                    <a:pt x="413431" y="44325"/>
                  </a:lnTo>
                  <a:lnTo>
                    <a:pt x="413435" y="33947"/>
                  </a:lnTo>
                  <a:lnTo>
                    <a:pt x="442333" y="1070"/>
                  </a:lnTo>
                  <a:lnTo>
                    <a:pt x="457495" y="52"/>
                  </a:lnTo>
                  <a:lnTo>
                    <a:pt x="462499" y="1024"/>
                  </a:lnTo>
                  <a:lnTo>
                    <a:pt x="490571" y="28981"/>
                  </a:lnTo>
                  <a:lnTo>
                    <a:pt x="491562" y="33947"/>
                  </a:lnTo>
                  <a:lnTo>
                    <a:pt x="491562" y="44325"/>
                  </a:lnTo>
                  <a:lnTo>
                    <a:pt x="462660" y="77218"/>
                  </a:lnTo>
                  <a:lnTo>
                    <a:pt x="457677" y="78210"/>
                  </a:lnTo>
                  <a:close/>
                </a:path>
                <a:path w="904875" h="1678305">
                  <a:moveTo>
                    <a:pt x="869986" y="78248"/>
                  </a:moveTo>
                  <a:lnTo>
                    <a:pt x="833592" y="62769"/>
                  </a:lnTo>
                  <a:lnTo>
                    <a:pt x="826130" y="33481"/>
                  </a:lnTo>
                  <a:lnTo>
                    <a:pt x="827185" y="28500"/>
                  </a:lnTo>
                  <a:lnTo>
                    <a:pt x="855530" y="918"/>
                  </a:lnTo>
                  <a:lnTo>
                    <a:pt x="860538" y="0"/>
                  </a:lnTo>
                  <a:lnTo>
                    <a:pt x="865729" y="79"/>
                  </a:lnTo>
                  <a:lnTo>
                    <a:pt x="865530" y="79"/>
                  </a:lnTo>
                  <a:lnTo>
                    <a:pt x="870693" y="132"/>
                  </a:lnTo>
                  <a:lnTo>
                    <a:pt x="903263" y="29208"/>
                  </a:lnTo>
                  <a:lnTo>
                    <a:pt x="904222" y="34181"/>
                  </a:lnTo>
                  <a:lnTo>
                    <a:pt x="904168" y="44536"/>
                  </a:lnTo>
                  <a:lnTo>
                    <a:pt x="874988" y="77296"/>
                  </a:lnTo>
                  <a:lnTo>
                    <a:pt x="869986" y="78248"/>
                  </a:lnTo>
                  <a:close/>
                </a:path>
                <a:path w="904875" h="1678305">
                  <a:moveTo>
                    <a:pt x="33949" y="478362"/>
                  </a:moveTo>
                  <a:lnTo>
                    <a:pt x="1001" y="449490"/>
                  </a:lnTo>
                  <a:lnTo>
                    <a:pt x="4" y="444505"/>
                  </a:lnTo>
                  <a:lnTo>
                    <a:pt x="20" y="434017"/>
                  </a:lnTo>
                  <a:lnTo>
                    <a:pt x="28917" y="401211"/>
                  </a:lnTo>
                  <a:lnTo>
                    <a:pt x="33881" y="400223"/>
                  </a:lnTo>
                  <a:lnTo>
                    <a:pt x="44237" y="400223"/>
                  </a:lnTo>
                  <a:lnTo>
                    <a:pt x="77116" y="429044"/>
                  </a:lnTo>
                  <a:lnTo>
                    <a:pt x="78117" y="434017"/>
                  </a:lnTo>
                  <a:lnTo>
                    <a:pt x="78117" y="444505"/>
                  </a:lnTo>
                  <a:lnTo>
                    <a:pt x="49299" y="477344"/>
                  </a:lnTo>
                  <a:lnTo>
                    <a:pt x="33949" y="478362"/>
                  </a:lnTo>
                  <a:close/>
                </a:path>
                <a:path w="904875" h="1678305">
                  <a:moveTo>
                    <a:pt x="447181" y="478362"/>
                  </a:moveTo>
                  <a:lnTo>
                    <a:pt x="414233" y="449490"/>
                  </a:lnTo>
                  <a:lnTo>
                    <a:pt x="413237" y="444505"/>
                  </a:lnTo>
                  <a:lnTo>
                    <a:pt x="413252" y="434017"/>
                  </a:lnTo>
                  <a:lnTo>
                    <a:pt x="442150" y="401211"/>
                  </a:lnTo>
                  <a:lnTo>
                    <a:pt x="447114" y="400223"/>
                  </a:lnTo>
                  <a:lnTo>
                    <a:pt x="457469" y="400223"/>
                  </a:lnTo>
                  <a:lnTo>
                    <a:pt x="490349" y="429044"/>
                  </a:lnTo>
                  <a:lnTo>
                    <a:pt x="491350" y="444505"/>
                  </a:lnTo>
                  <a:lnTo>
                    <a:pt x="490396" y="449360"/>
                  </a:lnTo>
                  <a:lnTo>
                    <a:pt x="462532" y="477344"/>
                  </a:lnTo>
                  <a:lnTo>
                    <a:pt x="447181" y="478362"/>
                  </a:lnTo>
                  <a:close/>
                </a:path>
                <a:path w="904875" h="1678305">
                  <a:moveTo>
                    <a:pt x="869912" y="478403"/>
                  </a:moveTo>
                  <a:lnTo>
                    <a:pt x="833602" y="462925"/>
                  </a:lnTo>
                  <a:lnTo>
                    <a:pt x="826122" y="433707"/>
                  </a:lnTo>
                  <a:lnTo>
                    <a:pt x="827164" y="428735"/>
                  </a:lnTo>
                  <a:lnTo>
                    <a:pt x="855357" y="401111"/>
                  </a:lnTo>
                  <a:lnTo>
                    <a:pt x="860350" y="400170"/>
                  </a:lnTo>
                  <a:lnTo>
                    <a:pt x="870710" y="400276"/>
                  </a:lnTo>
                  <a:lnTo>
                    <a:pt x="903308" y="429514"/>
                  </a:lnTo>
                  <a:lnTo>
                    <a:pt x="904249" y="434508"/>
                  </a:lnTo>
                  <a:lnTo>
                    <a:pt x="904142" y="444868"/>
                  </a:lnTo>
                  <a:lnTo>
                    <a:pt x="874905" y="477462"/>
                  </a:lnTo>
                  <a:lnTo>
                    <a:pt x="869912" y="478403"/>
                  </a:lnTo>
                  <a:close/>
                </a:path>
                <a:path w="904875" h="1678305">
                  <a:moveTo>
                    <a:pt x="44245" y="877998"/>
                  </a:moveTo>
                  <a:lnTo>
                    <a:pt x="33884" y="877998"/>
                  </a:lnTo>
                  <a:lnTo>
                    <a:pt x="28901" y="877007"/>
                  </a:lnTo>
                  <a:lnTo>
                    <a:pt x="991" y="849096"/>
                  </a:lnTo>
                  <a:lnTo>
                    <a:pt x="0" y="844113"/>
                  </a:lnTo>
                  <a:lnTo>
                    <a:pt x="0" y="833753"/>
                  </a:lnTo>
                  <a:lnTo>
                    <a:pt x="28901" y="800859"/>
                  </a:lnTo>
                  <a:lnTo>
                    <a:pt x="33884" y="799868"/>
                  </a:lnTo>
                  <a:lnTo>
                    <a:pt x="39065" y="799868"/>
                  </a:lnTo>
                  <a:lnTo>
                    <a:pt x="39065" y="800067"/>
                  </a:lnTo>
                  <a:lnTo>
                    <a:pt x="44229" y="800067"/>
                  </a:lnTo>
                  <a:lnTo>
                    <a:pt x="77093" y="828807"/>
                  </a:lnTo>
                  <a:lnTo>
                    <a:pt x="78130" y="844113"/>
                  </a:lnTo>
                  <a:lnTo>
                    <a:pt x="77138" y="849096"/>
                  </a:lnTo>
                  <a:lnTo>
                    <a:pt x="49229" y="877007"/>
                  </a:lnTo>
                  <a:lnTo>
                    <a:pt x="44245" y="877998"/>
                  </a:lnTo>
                  <a:close/>
                </a:path>
                <a:path w="904875" h="1678305">
                  <a:moveTo>
                    <a:pt x="457477" y="877998"/>
                  </a:moveTo>
                  <a:lnTo>
                    <a:pt x="447117" y="877998"/>
                  </a:lnTo>
                  <a:lnTo>
                    <a:pt x="442133" y="877007"/>
                  </a:lnTo>
                  <a:lnTo>
                    <a:pt x="414223" y="849096"/>
                  </a:lnTo>
                  <a:lnTo>
                    <a:pt x="413232" y="844113"/>
                  </a:lnTo>
                  <a:lnTo>
                    <a:pt x="413232" y="833753"/>
                  </a:lnTo>
                  <a:lnTo>
                    <a:pt x="442133" y="800859"/>
                  </a:lnTo>
                  <a:lnTo>
                    <a:pt x="447117" y="799868"/>
                  </a:lnTo>
                  <a:lnTo>
                    <a:pt x="452297" y="799868"/>
                  </a:lnTo>
                  <a:lnTo>
                    <a:pt x="452297" y="800067"/>
                  </a:lnTo>
                  <a:lnTo>
                    <a:pt x="457461" y="800067"/>
                  </a:lnTo>
                  <a:lnTo>
                    <a:pt x="490326" y="828807"/>
                  </a:lnTo>
                  <a:lnTo>
                    <a:pt x="491362" y="844113"/>
                  </a:lnTo>
                  <a:lnTo>
                    <a:pt x="490371" y="849096"/>
                  </a:lnTo>
                  <a:lnTo>
                    <a:pt x="462460" y="877007"/>
                  </a:lnTo>
                  <a:lnTo>
                    <a:pt x="457477" y="877998"/>
                  </a:lnTo>
                  <a:close/>
                </a:path>
                <a:path w="904875" h="1678305">
                  <a:moveTo>
                    <a:pt x="869912" y="878047"/>
                  </a:moveTo>
                  <a:lnTo>
                    <a:pt x="833602" y="862570"/>
                  </a:lnTo>
                  <a:lnTo>
                    <a:pt x="826122" y="833352"/>
                  </a:lnTo>
                  <a:lnTo>
                    <a:pt x="827164" y="828379"/>
                  </a:lnTo>
                  <a:lnTo>
                    <a:pt x="855357" y="800755"/>
                  </a:lnTo>
                  <a:lnTo>
                    <a:pt x="860350" y="799815"/>
                  </a:lnTo>
                  <a:lnTo>
                    <a:pt x="865530" y="799868"/>
                  </a:lnTo>
                  <a:lnTo>
                    <a:pt x="865530" y="800067"/>
                  </a:lnTo>
                  <a:lnTo>
                    <a:pt x="870693" y="800120"/>
                  </a:lnTo>
                  <a:lnTo>
                    <a:pt x="903263" y="829196"/>
                  </a:lnTo>
                  <a:lnTo>
                    <a:pt x="904222" y="834169"/>
                  </a:lnTo>
                  <a:lnTo>
                    <a:pt x="904142" y="844512"/>
                  </a:lnTo>
                  <a:lnTo>
                    <a:pt x="874905" y="877107"/>
                  </a:lnTo>
                  <a:lnTo>
                    <a:pt x="869912" y="878047"/>
                  </a:lnTo>
                  <a:close/>
                </a:path>
                <a:path w="904875" h="1678305">
                  <a:moveTo>
                    <a:pt x="33949" y="1278151"/>
                  </a:moveTo>
                  <a:lnTo>
                    <a:pt x="1001" y="1249279"/>
                  </a:lnTo>
                  <a:lnTo>
                    <a:pt x="5" y="1244294"/>
                  </a:lnTo>
                  <a:lnTo>
                    <a:pt x="20" y="1233805"/>
                  </a:lnTo>
                  <a:lnTo>
                    <a:pt x="28917" y="1201000"/>
                  </a:lnTo>
                  <a:lnTo>
                    <a:pt x="33882" y="1200012"/>
                  </a:lnTo>
                  <a:lnTo>
                    <a:pt x="44237" y="1200012"/>
                  </a:lnTo>
                  <a:lnTo>
                    <a:pt x="77116" y="1228833"/>
                  </a:lnTo>
                  <a:lnTo>
                    <a:pt x="78117" y="1233805"/>
                  </a:lnTo>
                  <a:lnTo>
                    <a:pt x="78117" y="1244294"/>
                  </a:lnTo>
                  <a:lnTo>
                    <a:pt x="49299" y="1277133"/>
                  </a:lnTo>
                  <a:lnTo>
                    <a:pt x="33949" y="1278151"/>
                  </a:lnTo>
                  <a:close/>
                </a:path>
                <a:path w="904875" h="1678305">
                  <a:moveTo>
                    <a:pt x="447181" y="1278152"/>
                  </a:moveTo>
                  <a:lnTo>
                    <a:pt x="414233" y="1249279"/>
                  </a:lnTo>
                  <a:lnTo>
                    <a:pt x="413237" y="1244294"/>
                  </a:lnTo>
                  <a:lnTo>
                    <a:pt x="413252" y="1233805"/>
                  </a:lnTo>
                  <a:lnTo>
                    <a:pt x="442152" y="1201000"/>
                  </a:lnTo>
                  <a:lnTo>
                    <a:pt x="447114" y="1200012"/>
                  </a:lnTo>
                  <a:lnTo>
                    <a:pt x="457470" y="1200012"/>
                  </a:lnTo>
                  <a:lnTo>
                    <a:pt x="490349" y="1228833"/>
                  </a:lnTo>
                  <a:lnTo>
                    <a:pt x="491350" y="1244294"/>
                  </a:lnTo>
                  <a:lnTo>
                    <a:pt x="490396" y="1249149"/>
                  </a:lnTo>
                  <a:lnTo>
                    <a:pt x="462532" y="1277133"/>
                  </a:lnTo>
                  <a:lnTo>
                    <a:pt x="447181" y="1278152"/>
                  </a:lnTo>
                  <a:close/>
                </a:path>
                <a:path w="904875" h="1678305">
                  <a:moveTo>
                    <a:pt x="870257" y="1278149"/>
                  </a:moveTo>
                  <a:lnTo>
                    <a:pt x="833742" y="1262904"/>
                  </a:lnTo>
                  <a:lnTo>
                    <a:pt x="826061" y="1244172"/>
                  </a:lnTo>
                  <a:lnTo>
                    <a:pt x="826096" y="1233647"/>
                  </a:lnTo>
                  <a:lnTo>
                    <a:pt x="855329" y="1200904"/>
                  </a:lnTo>
                  <a:lnTo>
                    <a:pt x="860335" y="1199959"/>
                  </a:lnTo>
                  <a:lnTo>
                    <a:pt x="870667" y="1200064"/>
                  </a:lnTo>
                  <a:lnTo>
                    <a:pt x="903195" y="1228897"/>
                  </a:lnTo>
                  <a:lnTo>
                    <a:pt x="904208" y="1244172"/>
                  </a:lnTo>
                  <a:lnTo>
                    <a:pt x="903225" y="1249170"/>
                  </a:lnTo>
                  <a:lnTo>
                    <a:pt x="875255" y="1277162"/>
                  </a:lnTo>
                  <a:lnTo>
                    <a:pt x="870257" y="1278149"/>
                  </a:lnTo>
                  <a:close/>
                </a:path>
                <a:path w="904875" h="1678305">
                  <a:moveTo>
                    <a:pt x="44245" y="1677787"/>
                  </a:moveTo>
                  <a:lnTo>
                    <a:pt x="33884" y="1677787"/>
                  </a:lnTo>
                  <a:lnTo>
                    <a:pt x="28901" y="1676796"/>
                  </a:lnTo>
                  <a:lnTo>
                    <a:pt x="991" y="1648885"/>
                  </a:lnTo>
                  <a:lnTo>
                    <a:pt x="0" y="1643902"/>
                  </a:lnTo>
                  <a:lnTo>
                    <a:pt x="0" y="1633541"/>
                  </a:lnTo>
                  <a:lnTo>
                    <a:pt x="28901" y="1600648"/>
                  </a:lnTo>
                  <a:lnTo>
                    <a:pt x="33884" y="1599656"/>
                  </a:lnTo>
                  <a:lnTo>
                    <a:pt x="39065" y="1599656"/>
                  </a:lnTo>
                  <a:lnTo>
                    <a:pt x="39065" y="1599856"/>
                  </a:lnTo>
                  <a:lnTo>
                    <a:pt x="44229" y="1599856"/>
                  </a:lnTo>
                  <a:lnTo>
                    <a:pt x="77093" y="1628596"/>
                  </a:lnTo>
                  <a:lnTo>
                    <a:pt x="78130" y="1643902"/>
                  </a:lnTo>
                  <a:lnTo>
                    <a:pt x="77138" y="1648885"/>
                  </a:lnTo>
                  <a:lnTo>
                    <a:pt x="49229" y="1676796"/>
                  </a:lnTo>
                  <a:lnTo>
                    <a:pt x="44245" y="1677787"/>
                  </a:lnTo>
                  <a:close/>
                </a:path>
                <a:path w="904875" h="1678305">
                  <a:moveTo>
                    <a:pt x="457477" y="1677787"/>
                  </a:moveTo>
                  <a:lnTo>
                    <a:pt x="447117" y="1677787"/>
                  </a:lnTo>
                  <a:lnTo>
                    <a:pt x="442133" y="1676796"/>
                  </a:lnTo>
                  <a:lnTo>
                    <a:pt x="414223" y="1648885"/>
                  </a:lnTo>
                  <a:lnTo>
                    <a:pt x="413232" y="1643902"/>
                  </a:lnTo>
                  <a:lnTo>
                    <a:pt x="413232" y="1633541"/>
                  </a:lnTo>
                  <a:lnTo>
                    <a:pt x="442133" y="1600647"/>
                  </a:lnTo>
                  <a:lnTo>
                    <a:pt x="447117" y="1599656"/>
                  </a:lnTo>
                  <a:lnTo>
                    <a:pt x="452297" y="1599656"/>
                  </a:lnTo>
                  <a:lnTo>
                    <a:pt x="452297" y="1599856"/>
                  </a:lnTo>
                  <a:lnTo>
                    <a:pt x="457461" y="1599856"/>
                  </a:lnTo>
                  <a:lnTo>
                    <a:pt x="490326" y="1628596"/>
                  </a:lnTo>
                  <a:lnTo>
                    <a:pt x="491362" y="1643902"/>
                  </a:lnTo>
                  <a:lnTo>
                    <a:pt x="490371" y="1648885"/>
                  </a:lnTo>
                  <a:lnTo>
                    <a:pt x="462460" y="1676796"/>
                  </a:lnTo>
                  <a:lnTo>
                    <a:pt x="457477" y="1677787"/>
                  </a:lnTo>
                  <a:close/>
                </a:path>
                <a:path w="904875" h="1678305">
                  <a:moveTo>
                    <a:pt x="870257" y="1677794"/>
                  </a:moveTo>
                  <a:lnTo>
                    <a:pt x="833742" y="1662549"/>
                  </a:lnTo>
                  <a:lnTo>
                    <a:pt x="826061" y="1643816"/>
                  </a:lnTo>
                  <a:lnTo>
                    <a:pt x="826096" y="1633292"/>
                  </a:lnTo>
                  <a:lnTo>
                    <a:pt x="855329" y="1600549"/>
                  </a:lnTo>
                  <a:lnTo>
                    <a:pt x="860335" y="1599603"/>
                  </a:lnTo>
                  <a:lnTo>
                    <a:pt x="865530" y="1599656"/>
                  </a:lnTo>
                  <a:lnTo>
                    <a:pt x="865530" y="1599856"/>
                  </a:lnTo>
                  <a:lnTo>
                    <a:pt x="870649" y="1599908"/>
                  </a:lnTo>
                  <a:lnTo>
                    <a:pt x="903149" y="1628580"/>
                  </a:lnTo>
                  <a:lnTo>
                    <a:pt x="904208" y="1643816"/>
                  </a:lnTo>
                  <a:lnTo>
                    <a:pt x="903225" y="1648815"/>
                  </a:lnTo>
                  <a:lnTo>
                    <a:pt x="875255" y="1676806"/>
                  </a:lnTo>
                  <a:lnTo>
                    <a:pt x="870257" y="1677794"/>
                  </a:lnTo>
                  <a:close/>
                </a:path>
              </a:pathLst>
            </a:custGeom>
            <a:solidFill>
              <a:srgbClr val="FD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2">
              <a:extLst>
                <a:ext uri="{FF2B5EF4-FFF2-40B4-BE49-F238E27FC236}">
                  <a16:creationId xmlns:a16="http://schemas.microsoft.com/office/drawing/2014/main" id="{E9B8D35E-4CBB-2964-3C21-42424A844BB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8758" y="0"/>
              <a:ext cx="2476499" cy="2314482"/>
            </a:xfrm>
            <a:prstGeom prst="rect">
              <a:avLst/>
            </a:prstGeom>
          </p:spPr>
        </p:pic>
      </p:grpSp>
      <p:grpSp>
        <p:nvGrpSpPr>
          <p:cNvPr id="11" name="object 8">
            <a:extLst>
              <a:ext uri="{FF2B5EF4-FFF2-40B4-BE49-F238E27FC236}">
                <a16:creationId xmlns:a16="http://schemas.microsoft.com/office/drawing/2014/main" id="{55BF40F6-AE5B-BECC-1BEF-717AD4CB2C20}"/>
              </a:ext>
            </a:extLst>
          </p:cNvPr>
          <p:cNvGrpSpPr/>
          <p:nvPr/>
        </p:nvGrpSpPr>
        <p:grpSpPr>
          <a:xfrm>
            <a:off x="118959" y="0"/>
            <a:ext cx="4055745" cy="10287000"/>
            <a:chOff x="0" y="0"/>
            <a:chExt cx="4055745" cy="10287000"/>
          </a:xfrm>
        </p:grpSpPr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8C9E9220-7D0D-AF67-8FB8-90E2A284ED6A}"/>
                </a:ext>
              </a:extLst>
            </p:cNvPr>
            <p:cNvSpPr/>
            <p:nvPr/>
          </p:nvSpPr>
          <p:spPr>
            <a:xfrm>
              <a:off x="0" y="0"/>
              <a:ext cx="1543050" cy="10287000"/>
            </a:xfrm>
            <a:custGeom>
              <a:avLst/>
              <a:gdLst/>
              <a:ahLst/>
              <a:cxnLst/>
              <a:rect l="l" t="t" r="r" b="b"/>
              <a:pathLst>
                <a:path w="1543050" h="10287000">
                  <a:moveTo>
                    <a:pt x="0" y="10287000"/>
                  </a:moveTo>
                  <a:lnTo>
                    <a:pt x="0" y="0"/>
                  </a:lnTo>
                  <a:lnTo>
                    <a:pt x="1543049" y="0"/>
                  </a:lnTo>
                  <a:lnTo>
                    <a:pt x="1543049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1B5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72E44CD7-FD3B-AC89-90C3-2DA0D5D0DAB6}"/>
                </a:ext>
              </a:extLst>
            </p:cNvPr>
            <p:cNvSpPr/>
            <p:nvPr/>
          </p:nvSpPr>
          <p:spPr>
            <a:xfrm>
              <a:off x="1227773" y="4163621"/>
              <a:ext cx="110489" cy="2819400"/>
            </a:xfrm>
            <a:custGeom>
              <a:avLst/>
              <a:gdLst/>
              <a:ahLst/>
              <a:cxnLst/>
              <a:rect l="l" t="t" r="r" b="b"/>
              <a:pathLst>
                <a:path w="110490" h="2819400">
                  <a:moveTo>
                    <a:pt x="110236" y="2819206"/>
                  </a:moveTo>
                  <a:lnTo>
                    <a:pt x="0" y="2819206"/>
                  </a:lnTo>
                  <a:lnTo>
                    <a:pt x="0" y="0"/>
                  </a:lnTo>
                  <a:lnTo>
                    <a:pt x="110236" y="0"/>
                  </a:lnTo>
                  <a:lnTo>
                    <a:pt x="110236" y="2819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A6F2DACE-278E-8956-80F4-AE5C26A05CD6}"/>
                </a:ext>
              </a:extLst>
            </p:cNvPr>
            <p:cNvSpPr/>
            <p:nvPr/>
          </p:nvSpPr>
          <p:spPr>
            <a:xfrm>
              <a:off x="118959" y="195491"/>
              <a:ext cx="904875" cy="1678305"/>
            </a:xfrm>
            <a:custGeom>
              <a:avLst/>
              <a:gdLst/>
              <a:ahLst/>
              <a:cxnLst/>
              <a:rect l="l" t="t" r="r" b="b"/>
              <a:pathLst>
                <a:path w="904875" h="1678305">
                  <a:moveTo>
                    <a:pt x="44445" y="78210"/>
                  </a:moveTo>
                  <a:lnTo>
                    <a:pt x="34084" y="78210"/>
                  </a:lnTo>
                  <a:lnTo>
                    <a:pt x="29101" y="77218"/>
                  </a:lnTo>
                  <a:lnTo>
                    <a:pt x="1190" y="49308"/>
                  </a:lnTo>
                  <a:lnTo>
                    <a:pt x="199" y="44325"/>
                  </a:lnTo>
                  <a:lnTo>
                    <a:pt x="203" y="33947"/>
                  </a:lnTo>
                  <a:lnTo>
                    <a:pt x="29101" y="1070"/>
                  </a:lnTo>
                  <a:lnTo>
                    <a:pt x="44263" y="52"/>
                  </a:lnTo>
                  <a:lnTo>
                    <a:pt x="49266" y="1024"/>
                  </a:lnTo>
                  <a:lnTo>
                    <a:pt x="77339" y="28981"/>
                  </a:lnTo>
                  <a:lnTo>
                    <a:pt x="78330" y="33947"/>
                  </a:lnTo>
                  <a:lnTo>
                    <a:pt x="78330" y="44325"/>
                  </a:lnTo>
                  <a:lnTo>
                    <a:pt x="49428" y="77218"/>
                  </a:lnTo>
                  <a:lnTo>
                    <a:pt x="44445" y="78210"/>
                  </a:lnTo>
                  <a:close/>
                </a:path>
                <a:path w="904875" h="1678305">
                  <a:moveTo>
                    <a:pt x="457677" y="78210"/>
                  </a:moveTo>
                  <a:lnTo>
                    <a:pt x="447316" y="78210"/>
                  </a:lnTo>
                  <a:lnTo>
                    <a:pt x="442333" y="77218"/>
                  </a:lnTo>
                  <a:lnTo>
                    <a:pt x="414423" y="49308"/>
                  </a:lnTo>
                  <a:lnTo>
                    <a:pt x="413431" y="44325"/>
                  </a:lnTo>
                  <a:lnTo>
                    <a:pt x="413435" y="33947"/>
                  </a:lnTo>
                  <a:lnTo>
                    <a:pt x="442333" y="1070"/>
                  </a:lnTo>
                  <a:lnTo>
                    <a:pt x="457495" y="52"/>
                  </a:lnTo>
                  <a:lnTo>
                    <a:pt x="462499" y="1024"/>
                  </a:lnTo>
                  <a:lnTo>
                    <a:pt x="490571" y="28981"/>
                  </a:lnTo>
                  <a:lnTo>
                    <a:pt x="491562" y="33947"/>
                  </a:lnTo>
                  <a:lnTo>
                    <a:pt x="491562" y="44325"/>
                  </a:lnTo>
                  <a:lnTo>
                    <a:pt x="462660" y="77218"/>
                  </a:lnTo>
                  <a:lnTo>
                    <a:pt x="457677" y="78210"/>
                  </a:lnTo>
                  <a:close/>
                </a:path>
                <a:path w="904875" h="1678305">
                  <a:moveTo>
                    <a:pt x="869986" y="78248"/>
                  </a:moveTo>
                  <a:lnTo>
                    <a:pt x="833592" y="62769"/>
                  </a:lnTo>
                  <a:lnTo>
                    <a:pt x="826130" y="33481"/>
                  </a:lnTo>
                  <a:lnTo>
                    <a:pt x="827185" y="28500"/>
                  </a:lnTo>
                  <a:lnTo>
                    <a:pt x="855530" y="918"/>
                  </a:lnTo>
                  <a:lnTo>
                    <a:pt x="860538" y="0"/>
                  </a:lnTo>
                  <a:lnTo>
                    <a:pt x="865729" y="79"/>
                  </a:lnTo>
                  <a:lnTo>
                    <a:pt x="865530" y="79"/>
                  </a:lnTo>
                  <a:lnTo>
                    <a:pt x="870693" y="132"/>
                  </a:lnTo>
                  <a:lnTo>
                    <a:pt x="903263" y="29208"/>
                  </a:lnTo>
                  <a:lnTo>
                    <a:pt x="904222" y="34181"/>
                  </a:lnTo>
                  <a:lnTo>
                    <a:pt x="904168" y="44536"/>
                  </a:lnTo>
                  <a:lnTo>
                    <a:pt x="874988" y="77296"/>
                  </a:lnTo>
                  <a:lnTo>
                    <a:pt x="869986" y="78248"/>
                  </a:lnTo>
                  <a:close/>
                </a:path>
                <a:path w="904875" h="1678305">
                  <a:moveTo>
                    <a:pt x="33949" y="478362"/>
                  </a:moveTo>
                  <a:lnTo>
                    <a:pt x="1001" y="449490"/>
                  </a:lnTo>
                  <a:lnTo>
                    <a:pt x="4" y="444505"/>
                  </a:lnTo>
                  <a:lnTo>
                    <a:pt x="20" y="434017"/>
                  </a:lnTo>
                  <a:lnTo>
                    <a:pt x="28917" y="401211"/>
                  </a:lnTo>
                  <a:lnTo>
                    <a:pt x="33881" y="400223"/>
                  </a:lnTo>
                  <a:lnTo>
                    <a:pt x="44237" y="400223"/>
                  </a:lnTo>
                  <a:lnTo>
                    <a:pt x="77116" y="429044"/>
                  </a:lnTo>
                  <a:lnTo>
                    <a:pt x="78117" y="434017"/>
                  </a:lnTo>
                  <a:lnTo>
                    <a:pt x="78117" y="444505"/>
                  </a:lnTo>
                  <a:lnTo>
                    <a:pt x="49299" y="477344"/>
                  </a:lnTo>
                  <a:lnTo>
                    <a:pt x="33949" y="478362"/>
                  </a:lnTo>
                  <a:close/>
                </a:path>
                <a:path w="904875" h="1678305">
                  <a:moveTo>
                    <a:pt x="447181" y="478362"/>
                  </a:moveTo>
                  <a:lnTo>
                    <a:pt x="414233" y="449490"/>
                  </a:lnTo>
                  <a:lnTo>
                    <a:pt x="413237" y="444505"/>
                  </a:lnTo>
                  <a:lnTo>
                    <a:pt x="413252" y="434017"/>
                  </a:lnTo>
                  <a:lnTo>
                    <a:pt x="442150" y="401211"/>
                  </a:lnTo>
                  <a:lnTo>
                    <a:pt x="447114" y="400223"/>
                  </a:lnTo>
                  <a:lnTo>
                    <a:pt x="457469" y="400223"/>
                  </a:lnTo>
                  <a:lnTo>
                    <a:pt x="490349" y="429044"/>
                  </a:lnTo>
                  <a:lnTo>
                    <a:pt x="491350" y="444505"/>
                  </a:lnTo>
                  <a:lnTo>
                    <a:pt x="490396" y="449360"/>
                  </a:lnTo>
                  <a:lnTo>
                    <a:pt x="462532" y="477344"/>
                  </a:lnTo>
                  <a:lnTo>
                    <a:pt x="447181" y="478362"/>
                  </a:lnTo>
                  <a:close/>
                </a:path>
                <a:path w="904875" h="1678305">
                  <a:moveTo>
                    <a:pt x="869912" y="478403"/>
                  </a:moveTo>
                  <a:lnTo>
                    <a:pt x="833602" y="462925"/>
                  </a:lnTo>
                  <a:lnTo>
                    <a:pt x="826122" y="433707"/>
                  </a:lnTo>
                  <a:lnTo>
                    <a:pt x="827164" y="428735"/>
                  </a:lnTo>
                  <a:lnTo>
                    <a:pt x="855357" y="401111"/>
                  </a:lnTo>
                  <a:lnTo>
                    <a:pt x="860350" y="400170"/>
                  </a:lnTo>
                  <a:lnTo>
                    <a:pt x="870710" y="400276"/>
                  </a:lnTo>
                  <a:lnTo>
                    <a:pt x="903308" y="429514"/>
                  </a:lnTo>
                  <a:lnTo>
                    <a:pt x="904249" y="434508"/>
                  </a:lnTo>
                  <a:lnTo>
                    <a:pt x="904142" y="444868"/>
                  </a:lnTo>
                  <a:lnTo>
                    <a:pt x="874905" y="477462"/>
                  </a:lnTo>
                  <a:lnTo>
                    <a:pt x="869912" y="478403"/>
                  </a:lnTo>
                  <a:close/>
                </a:path>
                <a:path w="904875" h="1678305">
                  <a:moveTo>
                    <a:pt x="44245" y="877998"/>
                  </a:moveTo>
                  <a:lnTo>
                    <a:pt x="33884" y="877998"/>
                  </a:lnTo>
                  <a:lnTo>
                    <a:pt x="28901" y="877007"/>
                  </a:lnTo>
                  <a:lnTo>
                    <a:pt x="991" y="849096"/>
                  </a:lnTo>
                  <a:lnTo>
                    <a:pt x="0" y="844113"/>
                  </a:lnTo>
                  <a:lnTo>
                    <a:pt x="0" y="833753"/>
                  </a:lnTo>
                  <a:lnTo>
                    <a:pt x="28901" y="800859"/>
                  </a:lnTo>
                  <a:lnTo>
                    <a:pt x="33884" y="799868"/>
                  </a:lnTo>
                  <a:lnTo>
                    <a:pt x="39065" y="799868"/>
                  </a:lnTo>
                  <a:lnTo>
                    <a:pt x="39065" y="800067"/>
                  </a:lnTo>
                  <a:lnTo>
                    <a:pt x="44229" y="800067"/>
                  </a:lnTo>
                  <a:lnTo>
                    <a:pt x="77093" y="828807"/>
                  </a:lnTo>
                  <a:lnTo>
                    <a:pt x="78130" y="844113"/>
                  </a:lnTo>
                  <a:lnTo>
                    <a:pt x="77138" y="849096"/>
                  </a:lnTo>
                  <a:lnTo>
                    <a:pt x="49229" y="877007"/>
                  </a:lnTo>
                  <a:lnTo>
                    <a:pt x="44245" y="877998"/>
                  </a:lnTo>
                  <a:close/>
                </a:path>
                <a:path w="904875" h="1678305">
                  <a:moveTo>
                    <a:pt x="457477" y="877998"/>
                  </a:moveTo>
                  <a:lnTo>
                    <a:pt x="447117" y="877998"/>
                  </a:lnTo>
                  <a:lnTo>
                    <a:pt x="442133" y="877007"/>
                  </a:lnTo>
                  <a:lnTo>
                    <a:pt x="414223" y="849096"/>
                  </a:lnTo>
                  <a:lnTo>
                    <a:pt x="413232" y="844113"/>
                  </a:lnTo>
                  <a:lnTo>
                    <a:pt x="413232" y="833753"/>
                  </a:lnTo>
                  <a:lnTo>
                    <a:pt x="442133" y="800859"/>
                  </a:lnTo>
                  <a:lnTo>
                    <a:pt x="447117" y="799868"/>
                  </a:lnTo>
                  <a:lnTo>
                    <a:pt x="452297" y="799868"/>
                  </a:lnTo>
                  <a:lnTo>
                    <a:pt x="452297" y="800067"/>
                  </a:lnTo>
                  <a:lnTo>
                    <a:pt x="457461" y="800067"/>
                  </a:lnTo>
                  <a:lnTo>
                    <a:pt x="490326" y="828807"/>
                  </a:lnTo>
                  <a:lnTo>
                    <a:pt x="491362" y="844113"/>
                  </a:lnTo>
                  <a:lnTo>
                    <a:pt x="490371" y="849096"/>
                  </a:lnTo>
                  <a:lnTo>
                    <a:pt x="462460" y="877007"/>
                  </a:lnTo>
                  <a:lnTo>
                    <a:pt x="457477" y="877998"/>
                  </a:lnTo>
                  <a:close/>
                </a:path>
                <a:path w="904875" h="1678305">
                  <a:moveTo>
                    <a:pt x="869912" y="878047"/>
                  </a:moveTo>
                  <a:lnTo>
                    <a:pt x="833602" y="862570"/>
                  </a:lnTo>
                  <a:lnTo>
                    <a:pt x="826122" y="833352"/>
                  </a:lnTo>
                  <a:lnTo>
                    <a:pt x="827164" y="828379"/>
                  </a:lnTo>
                  <a:lnTo>
                    <a:pt x="855357" y="800755"/>
                  </a:lnTo>
                  <a:lnTo>
                    <a:pt x="860350" y="799815"/>
                  </a:lnTo>
                  <a:lnTo>
                    <a:pt x="865530" y="799868"/>
                  </a:lnTo>
                  <a:lnTo>
                    <a:pt x="865530" y="800067"/>
                  </a:lnTo>
                  <a:lnTo>
                    <a:pt x="870693" y="800120"/>
                  </a:lnTo>
                  <a:lnTo>
                    <a:pt x="903263" y="829196"/>
                  </a:lnTo>
                  <a:lnTo>
                    <a:pt x="904222" y="834169"/>
                  </a:lnTo>
                  <a:lnTo>
                    <a:pt x="904142" y="844512"/>
                  </a:lnTo>
                  <a:lnTo>
                    <a:pt x="874905" y="877107"/>
                  </a:lnTo>
                  <a:lnTo>
                    <a:pt x="869912" y="878047"/>
                  </a:lnTo>
                  <a:close/>
                </a:path>
                <a:path w="904875" h="1678305">
                  <a:moveTo>
                    <a:pt x="33949" y="1278151"/>
                  </a:moveTo>
                  <a:lnTo>
                    <a:pt x="1001" y="1249279"/>
                  </a:lnTo>
                  <a:lnTo>
                    <a:pt x="5" y="1244294"/>
                  </a:lnTo>
                  <a:lnTo>
                    <a:pt x="20" y="1233805"/>
                  </a:lnTo>
                  <a:lnTo>
                    <a:pt x="28917" y="1201000"/>
                  </a:lnTo>
                  <a:lnTo>
                    <a:pt x="33882" y="1200012"/>
                  </a:lnTo>
                  <a:lnTo>
                    <a:pt x="44237" y="1200012"/>
                  </a:lnTo>
                  <a:lnTo>
                    <a:pt x="77116" y="1228833"/>
                  </a:lnTo>
                  <a:lnTo>
                    <a:pt x="78117" y="1233805"/>
                  </a:lnTo>
                  <a:lnTo>
                    <a:pt x="78117" y="1244294"/>
                  </a:lnTo>
                  <a:lnTo>
                    <a:pt x="49299" y="1277133"/>
                  </a:lnTo>
                  <a:lnTo>
                    <a:pt x="33949" y="1278151"/>
                  </a:lnTo>
                  <a:close/>
                </a:path>
                <a:path w="904875" h="1678305">
                  <a:moveTo>
                    <a:pt x="447181" y="1278152"/>
                  </a:moveTo>
                  <a:lnTo>
                    <a:pt x="414233" y="1249279"/>
                  </a:lnTo>
                  <a:lnTo>
                    <a:pt x="413237" y="1244294"/>
                  </a:lnTo>
                  <a:lnTo>
                    <a:pt x="413252" y="1233805"/>
                  </a:lnTo>
                  <a:lnTo>
                    <a:pt x="442152" y="1201000"/>
                  </a:lnTo>
                  <a:lnTo>
                    <a:pt x="447114" y="1200012"/>
                  </a:lnTo>
                  <a:lnTo>
                    <a:pt x="457470" y="1200012"/>
                  </a:lnTo>
                  <a:lnTo>
                    <a:pt x="490349" y="1228833"/>
                  </a:lnTo>
                  <a:lnTo>
                    <a:pt x="491350" y="1244294"/>
                  </a:lnTo>
                  <a:lnTo>
                    <a:pt x="490396" y="1249149"/>
                  </a:lnTo>
                  <a:lnTo>
                    <a:pt x="462532" y="1277133"/>
                  </a:lnTo>
                  <a:lnTo>
                    <a:pt x="447181" y="1278152"/>
                  </a:lnTo>
                  <a:close/>
                </a:path>
                <a:path w="904875" h="1678305">
                  <a:moveTo>
                    <a:pt x="870257" y="1278149"/>
                  </a:moveTo>
                  <a:lnTo>
                    <a:pt x="833742" y="1262904"/>
                  </a:lnTo>
                  <a:lnTo>
                    <a:pt x="826061" y="1244172"/>
                  </a:lnTo>
                  <a:lnTo>
                    <a:pt x="826096" y="1233647"/>
                  </a:lnTo>
                  <a:lnTo>
                    <a:pt x="855329" y="1200904"/>
                  </a:lnTo>
                  <a:lnTo>
                    <a:pt x="860335" y="1199959"/>
                  </a:lnTo>
                  <a:lnTo>
                    <a:pt x="870667" y="1200064"/>
                  </a:lnTo>
                  <a:lnTo>
                    <a:pt x="903195" y="1228897"/>
                  </a:lnTo>
                  <a:lnTo>
                    <a:pt x="904208" y="1244172"/>
                  </a:lnTo>
                  <a:lnTo>
                    <a:pt x="903225" y="1249170"/>
                  </a:lnTo>
                  <a:lnTo>
                    <a:pt x="875255" y="1277162"/>
                  </a:lnTo>
                  <a:lnTo>
                    <a:pt x="870257" y="1278149"/>
                  </a:lnTo>
                  <a:close/>
                </a:path>
                <a:path w="904875" h="1678305">
                  <a:moveTo>
                    <a:pt x="44245" y="1677787"/>
                  </a:moveTo>
                  <a:lnTo>
                    <a:pt x="33884" y="1677787"/>
                  </a:lnTo>
                  <a:lnTo>
                    <a:pt x="28901" y="1676796"/>
                  </a:lnTo>
                  <a:lnTo>
                    <a:pt x="991" y="1648885"/>
                  </a:lnTo>
                  <a:lnTo>
                    <a:pt x="0" y="1643902"/>
                  </a:lnTo>
                  <a:lnTo>
                    <a:pt x="0" y="1633541"/>
                  </a:lnTo>
                  <a:lnTo>
                    <a:pt x="28901" y="1600648"/>
                  </a:lnTo>
                  <a:lnTo>
                    <a:pt x="33884" y="1599656"/>
                  </a:lnTo>
                  <a:lnTo>
                    <a:pt x="39065" y="1599656"/>
                  </a:lnTo>
                  <a:lnTo>
                    <a:pt x="39065" y="1599856"/>
                  </a:lnTo>
                  <a:lnTo>
                    <a:pt x="44229" y="1599856"/>
                  </a:lnTo>
                  <a:lnTo>
                    <a:pt x="77093" y="1628596"/>
                  </a:lnTo>
                  <a:lnTo>
                    <a:pt x="78130" y="1643902"/>
                  </a:lnTo>
                  <a:lnTo>
                    <a:pt x="77138" y="1648885"/>
                  </a:lnTo>
                  <a:lnTo>
                    <a:pt x="49229" y="1676796"/>
                  </a:lnTo>
                  <a:lnTo>
                    <a:pt x="44245" y="1677787"/>
                  </a:lnTo>
                  <a:close/>
                </a:path>
                <a:path w="904875" h="1678305">
                  <a:moveTo>
                    <a:pt x="457477" y="1677787"/>
                  </a:moveTo>
                  <a:lnTo>
                    <a:pt x="447117" y="1677787"/>
                  </a:lnTo>
                  <a:lnTo>
                    <a:pt x="442133" y="1676796"/>
                  </a:lnTo>
                  <a:lnTo>
                    <a:pt x="414223" y="1648885"/>
                  </a:lnTo>
                  <a:lnTo>
                    <a:pt x="413232" y="1643902"/>
                  </a:lnTo>
                  <a:lnTo>
                    <a:pt x="413232" y="1633541"/>
                  </a:lnTo>
                  <a:lnTo>
                    <a:pt x="442133" y="1600647"/>
                  </a:lnTo>
                  <a:lnTo>
                    <a:pt x="447117" y="1599656"/>
                  </a:lnTo>
                  <a:lnTo>
                    <a:pt x="452297" y="1599656"/>
                  </a:lnTo>
                  <a:lnTo>
                    <a:pt x="452297" y="1599856"/>
                  </a:lnTo>
                  <a:lnTo>
                    <a:pt x="457461" y="1599856"/>
                  </a:lnTo>
                  <a:lnTo>
                    <a:pt x="490326" y="1628596"/>
                  </a:lnTo>
                  <a:lnTo>
                    <a:pt x="491362" y="1643902"/>
                  </a:lnTo>
                  <a:lnTo>
                    <a:pt x="490371" y="1648885"/>
                  </a:lnTo>
                  <a:lnTo>
                    <a:pt x="462460" y="1676796"/>
                  </a:lnTo>
                  <a:lnTo>
                    <a:pt x="457477" y="1677787"/>
                  </a:lnTo>
                  <a:close/>
                </a:path>
                <a:path w="904875" h="1678305">
                  <a:moveTo>
                    <a:pt x="870257" y="1677794"/>
                  </a:moveTo>
                  <a:lnTo>
                    <a:pt x="833742" y="1662549"/>
                  </a:lnTo>
                  <a:lnTo>
                    <a:pt x="826061" y="1643816"/>
                  </a:lnTo>
                  <a:lnTo>
                    <a:pt x="826096" y="1633292"/>
                  </a:lnTo>
                  <a:lnTo>
                    <a:pt x="855329" y="1600549"/>
                  </a:lnTo>
                  <a:lnTo>
                    <a:pt x="860335" y="1599603"/>
                  </a:lnTo>
                  <a:lnTo>
                    <a:pt x="865530" y="1599656"/>
                  </a:lnTo>
                  <a:lnTo>
                    <a:pt x="865530" y="1599856"/>
                  </a:lnTo>
                  <a:lnTo>
                    <a:pt x="870649" y="1599908"/>
                  </a:lnTo>
                  <a:lnTo>
                    <a:pt x="903149" y="1628580"/>
                  </a:lnTo>
                  <a:lnTo>
                    <a:pt x="904208" y="1643816"/>
                  </a:lnTo>
                  <a:lnTo>
                    <a:pt x="903225" y="1648815"/>
                  </a:lnTo>
                  <a:lnTo>
                    <a:pt x="875255" y="1676806"/>
                  </a:lnTo>
                  <a:lnTo>
                    <a:pt x="870257" y="1677794"/>
                  </a:lnTo>
                  <a:close/>
                </a:path>
              </a:pathLst>
            </a:custGeom>
            <a:solidFill>
              <a:srgbClr val="FD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080425B6-F5AD-CADB-02F7-9E82D8061DA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8758" y="0"/>
              <a:ext cx="2476499" cy="2314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5376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4440" y="120770"/>
            <a:ext cx="10557833" cy="33470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AutoFill and Flash Fill for Efficient Data Management: Utilizing AutoFill for Series and Patterns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ADF9BF-48F4-FF76-A9A5-5034BA503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0" y="3588589"/>
            <a:ext cx="8139173" cy="533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3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00720" y="8669447"/>
            <a:ext cx="2587278" cy="161755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7358127" cy="85116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45192" y="1873796"/>
            <a:ext cx="12025222" cy="1081706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4612005" algn="l"/>
              </a:tabLst>
            </a:pPr>
            <a:r>
              <a:rPr lang="en-US" sz="6950" spc="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9CA393-219F-76B6-FFDA-0A73F4DA1162}"/>
              </a:ext>
            </a:extLst>
          </p:cNvPr>
          <p:cNvSpPr txBox="1"/>
          <p:nvPr/>
        </p:nvSpPr>
        <p:spPr>
          <a:xfrm>
            <a:off x="7573992" y="5143499"/>
            <a:ext cx="812672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INTRODUCTION TO MICROSOFT EXCEL AND DATA FORMATTING</a:t>
            </a:r>
          </a:p>
        </p:txBody>
      </p:sp>
      <p:grpSp>
        <p:nvGrpSpPr>
          <p:cNvPr id="5" name="object 8">
            <a:extLst>
              <a:ext uri="{FF2B5EF4-FFF2-40B4-BE49-F238E27FC236}">
                <a16:creationId xmlns:a16="http://schemas.microsoft.com/office/drawing/2014/main" id="{3C68C95B-EE02-4EAE-F548-634CFEEF13C1}"/>
              </a:ext>
            </a:extLst>
          </p:cNvPr>
          <p:cNvGrpSpPr/>
          <p:nvPr/>
        </p:nvGrpSpPr>
        <p:grpSpPr>
          <a:xfrm>
            <a:off x="0" y="0"/>
            <a:ext cx="4055745" cy="10287000"/>
            <a:chOff x="0" y="0"/>
            <a:chExt cx="4055745" cy="1028700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6644FB53-07D5-A47B-C491-77F5CD38DDA0}"/>
                </a:ext>
              </a:extLst>
            </p:cNvPr>
            <p:cNvSpPr/>
            <p:nvPr/>
          </p:nvSpPr>
          <p:spPr>
            <a:xfrm>
              <a:off x="0" y="0"/>
              <a:ext cx="1543050" cy="10287000"/>
            </a:xfrm>
            <a:custGeom>
              <a:avLst/>
              <a:gdLst/>
              <a:ahLst/>
              <a:cxnLst/>
              <a:rect l="l" t="t" r="r" b="b"/>
              <a:pathLst>
                <a:path w="1543050" h="10287000">
                  <a:moveTo>
                    <a:pt x="0" y="10287000"/>
                  </a:moveTo>
                  <a:lnTo>
                    <a:pt x="0" y="0"/>
                  </a:lnTo>
                  <a:lnTo>
                    <a:pt x="1543049" y="0"/>
                  </a:lnTo>
                  <a:lnTo>
                    <a:pt x="1543049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1B573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10">
              <a:extLst>
                <a:ext uri="{FF2B5EF4-FFF2-40B4-BE49-F238E27FC236}">
                  <a16:creationId xmlns:a16="http://schemas.microsoft.com/office/drawing/2014/main" id="{6396E911-148A-B963-E860-4568D155C1CB}"/>
                </a:ext>
              </a:extLst>
            </p:cNvPr>
            <p:cNvSpPr/>
            <p:nvPr/>
          </p:nvSpPr>
          <p:spPr>
            <a:xfrm>
              <a:off x="1227773" y="4163621"/>
              <a:ext cx="110489" cy="2819400"/>
            </a:xfrm>
            <a:custGeom>
              <a:avLst/>
              <a:gdLst/>
              <a:ahLst/>
              <a:cxnLst/>
              <a:rect l="l" t="t" r="r" b="b"/>
              <a:pathLst>
                <a:path w="110490" h="2819400">
                  <a:moveTo>
                    <a:pt x="110236" y="2819206"/>
                  </a:moveTo>
                  <a:lnTo>
                    <a:pt x="0" y="2819206"/>
                  </a:lnTo>
                  <a:lnTo>
                    <a:pt x="0" y="0"/>
                  </a:lnTo>
                  <a:lnTo>
                    <a:pt x="110236" y="0"/>
                  </a:lnTo>
                  <a:lnTo>
                    <a:pt x="110236" y="2819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8989487-0A8E-014C-E337-630155885A04}"/>
                </a:ext>
              </a:extLst>
            </p:cNvPr>
            <p:cNvSpPr/>
            <p:nvPr/>
          </p:nvSpPr>
          <p:spPr>
            <a:xfrm>
              <a:off x="118959" y="195491"/>
              <a:ext cx="904875" cy="1678305"/>
            </a:xfrm>
            <a:custGeom>
              <a:avLst/>
              <a:gdLst/>
              <a:ahLst/>
              <a:cxnLst/>
              <a:rect l="l" t="t" r="r" b="b"/>
              <a:pathLst>
                <a:path w="904875" h="1678305">
                  <a:moveTo>
                    <a:pt x="44445" y="78210"/>
                  </a:moveTo>
                  <a:lnTo>
                    <a:pt x="34084" y="78210"/>
                  </a:lnTo>
                  <a:lnTo>
                    <a:pt x="29101" y="77218"/>
                  </a:lnTo>
                  <a:lnTo>
                    <a:pt x="1190" y="49308"/>
                  </a:lnTo>
                  <a:lnTo>
                    <a:pt x="199" y="44325"/>
                  </a:lnTo>
                  <a:lnTo>
                    <a:pt x="203" y="33947"/>
                  </a:lnTo>
                  <a:lnTo>
                    <a:pt x="29101" y="1070"/>
                  </a:lnTo>
                  <a:lnTo>
                    <a:pt x="44263" y="52"/>
                  </a:lnTo>
                  <a:lnTo>
                    <a:pt x="49266" y="1024"/>
                  </a:lnTo>
                  <a:lnTo>
                    <a:pt x="77339" y="28981"/>
                  </a:lnTo>
                  <a:lnTo>
                    <a:pt x="78330" y="33947"/>
                  </a:lnTo>
                  <a:lnTo>
                    <a:pt x="78330" y="44325"/>
                  </a:lnTo>
                  <a:lnTo>
                    <a:pt x="49428" y="77218"/>
                  </a:lnTo>
                  <a:lnTo>
                    <a:pt x="44445" y="78210"/>
                  </a:lnTo>
                  <a:close/>
                </a:path>
                <a:path w="904875" h="1678305">
                  <a:moveTo>
                    <a:pt x="457677" y="78210"/>
                  </a:moveTo>
                  <a:lnTo>
                    <a:pt x="447316" y="78210"/>
                  </a:lnTo>
                  <a:lnTo>
                    <a:pt x="442333" y="77218"/>
                  </a:lnTo>
                  <a:lnTo>
                    <a:pt x="414423" y="49308"/>
                  </a:lnTo>
                  <a:lnTo>
                    <a:pt x="413431" y="44325"/>
                  </a:lnTo>
                  <a:lnTo>
                    <a:pt x="413435" y="33947"/>
                  </a:lnTo>
                  <a:lnTo>
                    <a:pt x="442333" y="1070"/>
                  </a:lnTo>
                  <a:lnTo>
                    <a:pt x="457495" y="52"/>
                  </a:lnTo>
                  <a:lnTo>
                    <a:pt x="462499" y="1024"/>
                  </a:lnTo>
                  <a:lnTo>
                    <a:pt x="490571" y="28981"/>
                  </a:lnTo>
                  <a:lnTo>
                    <a:pt x="491562" y="33947"/>
                  </a:lnTo>
                  <a:lnTo>
                    <a:pt x="491562" y="44325"/>
                  </a:lnTo>
                  <a:lnTo>
                    <a:pt x="462660" y="77218"/>
                  </a:lnTo>
                  <a:lnTo>
                    <a:pt x="457677" y="78210"/>
                  </a:lnTo>
                  <a:close/>
                </a:path>
                <a:path w="904875" h="1678305">
                  <a:moveTo>
                    <a:pt x="869986" y="78248"/>
                  </a:moveTo>
                  <a:lnTo>
                    <a:pt x="833592" y="62769"/>
                  </a:lnTo>
                  <a:lnTo>
                    <a:pt x="826130" y="33481"/>
                  </a:lnTo>
                  <a:lnTo>
                    <a:pt x="827185" y="28500"/>
                  </a:lnTo>
                  <a:lnTo>
                    <a:pt x="855530" y="918"/>
                  </a:lnTo>
                  <a:lnTo>
                    <a:pt x="860538" y="0"/>
                  </a:lnTo>
                  <a:lnTo>
                    <a:pt x="865729" y="79"/>
                  </a:lnTo>
                  <a:lnTo>
                    <a:pt x="865530" y="79"/>
                  </a:lnTo>
                  <a:lnTo>
                    <a:pt x="870693" y="132"/>
                  </a:lnTo>
                  <a:lnTo>
                    <a:pt x="903263" y="29208"/>
                  </a:lnTo>
                  <a:lnTo>
                    <a:pt x="904222" y="34181"/>
                  </a:lnTo>
                  <a:lnTo>
                    <a:pt x="904168" y="44536"/>
                  </a:lnTo>
                  <a:lnTo>
                    <a:pt x="874988" y="77296"/>
                  </a:lnTo>
                  <a:lnTo>
                    <a:pt x="869986" y="78248"/>
                  </a:lnTo>
                  <a:close/>
                </a:path>
                <a:path w="904875" h="1678305">
                  <a:moveTo>
                    <a:pt x="33949" y="478362"/>
                  </a:moveTo>
                  <a:lnTo>
                    <a:pt x="1001" y="449490"/>
                  </a:lnTo>
                  <a:lnTo>
                    <a:pt x="4" y="444505"/>
                  </a:lnTo>
                  <a:lnTo>
                    <a:pt x="20" y="434017"/>
                  </a:lnTo>
                  <a:lnTo>
                    <a:pt x="28917" y="401211"/>
                  </a:lnTo>
                  <a:lnTo>
                    <a:pt x="33881" y="400223"/>
                  </a:lnTo>
                  <a:lnTo>
                    <a:pt x="44237" y="400223"/>
                  </a:lnTo>
                  <a:lnTo>
                    <a:pt x="77116" y="429044"/>
                  </a:lnTo>
                  <a:lnTo>
                    <a:pt x="78117" y="434017"/>
                  </a:lnTo>
                  <a:lnTo>
                    <a:pt x="78117" y="444505"/>
                  </a:lnTo>
                  <a:lnTo>
                    <a:pt x="49299" y="477344"/>
                  </a:lnTo>
                  <a:lnTo>
                    <a:pt x="33949" y="478362"/>
                  </a:lnTo>
                  <a:close/>
                </a:path>
                <a:path w="904875" h="1678305">
                  <a:moveTo>
                    <a:pt x="447181" y="478362"/>
                  </a:moveTo>
                  <a:lnTo>
                    <a:pt x="414233" y="449490"/>
                  </a:lnTo>
                  <a:lnTo>
                    <a:pt x="413237" y="444505"/>
                  </a:lnTo>
                  <a:lnTo>
                    <a:pt x="413252" y="434017"/>
                  </a:lnTo>
                  <a:lnTo>
                    <a:pt x="442150" y="401211"/>
                  </a:lnTo>
                  <a:lnTo>
                    <a:pt x="447114" y="400223"/>
                  </a:lnTo>
                  <a:lnTo>
                    <a:pt x="457469" y="400223"/>
                  </a:lnTo>
                  <a:lnTo>
                    <a:pt x="490349" y="429044"/>
                  </a:lnTo>
                  <a:lnTo>
                    <a:pt x="491350" y="444505"/>
                  </a:lnTo>
                  <a:lnTo>
                    <a:pt x="490396" y="449360"/>
                  </a:lnTo>
                  <a:lnTo>
                    <a:pt x="462532" y="477344"/>
                  </a:lnTo>
                  <a:lnTo>
                    <a:pt x="447181" y="478362"/>
                  </a:lnTo>
                  <a:close/>
                </a:path>
                <a:path w="904875" h="1678305">
                  <a:moveTo>
                    <a:pt x="869912" y="478403"/>
                  </a:moveTo>
                  <a:lnTo>
                    <a:pt x="833602" y="462925"/>
                  </a:lnTo>
                  <a:lnTo>
                    <a:pt x="826122" y="433707"/>
                  </a:lnTo>
                  <a:lnTo>
                    <a:pt x="827164" y="428735"/>
                  </a:lnTo>
                  <a:lnTo>
                    <a:pt x="855357" y="401111"/>
                  </a:lnTo>
                  <a:lnTo>
                    <a:pt x="860350" y="400170"/>
                  </a:lnTo>
                  <a:lnTo>
                    <a:pt x="870710" y="400276"/>
                  </a:lnTo>
                  <a:lnTo>
                    <a:pt x="903308" y="429514"/>
                  </a:lnTo>
                  <a:lnTo>
                    <a:pt x="904249" y="434508"/>
                  </a:lnTo>
                  <a:lnTo>
                    <a:pt x="904142" y="444868"/>
                  </a:lnTo>
                  <a:lnTo>
                    <a:pt x="874905" y="477462"/>
                  </a:lnTo>
                  <a:lnTo>
                    <a:pt x="869912" y="478403"/>
                  </a:lnTo>
                  <a:close/>
                </a:path>
                <a:path w="904875" h="1678305">
                  <a:moveTo>
                    <a:pt x="44245" y="877998"/>
                  </a:moveTo>
                  <a:lnTo>
                    <a:pt x="33884" y="877998"/>
                  </a:lnTo>
                  <a:lnTo>
                    <a:pt x="28901" y="877007"/>
                  </a:lnTo>
                  <a:lnTo>
                    <a:pt x="991" y="849096"/>
                  </a:lnTo>
                  <a:lnTo>
                    <a:pt x="0" y="844113"/>
                  </a:lnTo>
                  <a:lnTo>
                    <a:pt x="0" y="833753"/>
                  </a:lnTo>
                  <a:lnTo>
                    <a:pt x="28901" y="800859"/>
                  </a:lnTo>
                  <a:lnTo>
                    <a:pt x="33884" y="799868"/>
                  </a:lnTo>
                  <a:lnTo>
                    <a:pt x="39065" y="799868"/>
                  </a:lnTo>
                  <a:lnTo>
                    <a:pt x="39065" y="800067"/>
                  </a:lnTo>
                  <a:lnTo>
                    <a:pt x="44229" y="800067"/>
                  </a:lnTo>
                  <a:lnTo>
                    <a:pt x="77093" y="828807"/>
                  </a:lnTo>
                  <a:lnTo>
                    <a:pt x="78130" y="844113"/>
                  </a:lnTo>
                  <a:lnTo>
                    <a:pt x="77138" y="849096"/>
                  </a:lnTo>
                  <a:lnTo>
                    <a:pt x="49229" y="877007"/>
                  </a:lnTo>
                  <a:lnTo>
                    <a:pt x="44245" y="877998"/>
                  </a:lnTo>
                  <a:close/>
                </a:path>
                <a:path w="904875" h="1678305">
                  <a:moveTo>
                    <a:pt x="457477" y="877998"/>
                  </a:moveTo>
                  <a:lnTo>
                    <a:pt x="447117" y="877998"/>
                  </a:lnTo>
                  <a:lnTo>
                    <a:pt x="442133" y="877007"/>
                  </a:lnTo>
                  <a:lnTo>
                    <a:pt x="414223" y="849096"/>
                  </a:lnTo>
                  <a:lnTo>
                    <a:pt x="413232" y="844113"/>
                  </a:lnTo>
                  <a:lnTo>
                    <a:pt x="413232" y="833753"/>
                  </a:lnTo>
                  <a:lnTo>
                    <a:pt x="442133" y="800859"/>
                  </a:lnTo>
                  <a:lnTo>
                    <a:pt x="447117" y="799868"/>
                  </a:lnTo>
                  <a:lnTo>
                    <a:pt x="452297" y="799868"/>
                  </a:lnTo>
                  <a:lnTo>
                    <a:pt x="452297" y="800067"/>
                  </a:lnTo>
                  <a:lnTo>
                    <a:pt x="457461" y="800067"/>
                  </a:lnTo>
                  <a:lnTo>
                    <a:pt x="490326" y="828807"/>
                  </a:lnTo>
                  <a:lnTo>
                    <a:pt x="491362" y="844113"/>
                  </a:lnTo>
                  <a:lnTo>
                    <a:pt x="490371" y="849096"/>
                  </a:lnTo>
                  <a:lnTo>
                    <a:pt x="462460" y="877007"/>
                  </a:lnTo>
                  <a:lnTo>
                    <a:pt x="457477" y="877998"/>
                  </a:lnTo>
                  <a:close/>
                </a:path>
                <a:path w="904875" h="1678305">
                  <a:moveTo>
                    <a:pt x="869912" y="878047"/>
                  </a:moveTo>
                  <a:lnTo>
                    <a:pt x="833602" y="862570"/>
                  </a:lnTo>
                  <a:lnTo>
                    <a:pt x="826122" y="833352"/>
                  </a:lnTo>
                  <a:lnTo>
                    <a:pt x="827164" y="828379"/>
                  </a:lnTo>
                  <a:lnTo>
                    <a:pt x="855357" y="800755"/>
                  </a:lnTo>
                  <a:lnTo>
                    <a:pt x="860350" y="799815"/>
                  </a:lnTo>
                  <a:lnTo>
                    <a:pt x="865530" y="799868"/>
                  </a:lnTo>
                  <a:lnTo>
                    <a:pt x="865530" y="800067"/>
                  </a:lnTo>
                  <a:lnTo>
                    <a:pt x="870693" y="800120"/>
                  </a:lnTo>
                  <a:lnTo>
                    <a:pt x="903263" y="829196"/>
                  </a:lnTo>
                  <a:lnTo>
                    <a:pt x="904222" y="834169"/>
                  </a:lnTo>
                  <a:lnTo>
                    <a:pt x="904142" y="844512"/>
                  </a:lnTo>
                  <a:lnTo>
                    <a:pt x="874905" y="877107"/>
                  </a:lnTo>
                  <a:lnTo>
                    <a:pt x="869912" y="878047"/>
                  </a:lnTo>
                  <a:close/>
                </a:path>
                <a:path w="904875" h="1678305">
                  <a:moveTo>
                    <a:pt x="33949" y="1278151"/>
                  </a:moveTo>
                  <a:lnTo>
                    <a:pt x="1001" y="1249279"/>
                  </a:lnTo>
                  <a:lnTo>
                    <a:pt x="5" y="1244294"/>
                  </a:lnTo>
                  <a:lnTo>
                    <a:pt x="20" y="1233805"/>
                  </a:lnTo>
                  <a:lnTo>
                    <a:pt x="28917" y="1201000"/>
                  </a:lnTo>
                  <a:lnTo>
                    <a:pt x="33882" y="1200012"/>
                  </a:lnTo>
                  <a:lnTo>
                    <a:pt x="44237" y="1200012"/>
                  </a:lnTo>
                  <a:lnTo>
                    <a:pt x="77116" y="1228833"/>
                  </a:lnTo>
                  <a:lnTo>
                    <a:pt x="78117" y="1233805"/>
                  </a:lnTo>
                  <a:lnTo>
                    <a:pt x="78117" y="1244294"/>
                  </a:lnTo>
                  <a:lnTo>
                    <a:pt x="49299" y="1277133"/>
                  </a:lnTo>
                  <a:lnTo>
                    <a:pt x="33949" y="1278151"/>
                  </a:lnTo>
                  <a:close/>
                </a:path>
                <a:path w="904875" h="1678305">
                  <a:moveTo>
                    <a:pt x="447181" y="1278152"/>
                  </a:moveTo>
                  <a:lnTo>
                    <a:pt x="414233" y="1249279"/>
                  </a:lnTo>
                  <a:lnTo>
                    <a:pt x="413237" y="1244294"/>
                  </a:lnTo>
                  <a:lnTo>
                    <a:pt x="413252" y="1233805"/>
                  </a:lnTo>
                  <a:lnTo>
                    <a:pt x="442152" y="1201000"/>
                  </a:lnTo>
                  <a:lnTo>
                    <a:pt x="447114" y="1200012"/>
                  </a:lnTo>
                  <a:lnTo>
                    <a:pt x="457470" y="1200012"/>
                  </a:lnTo>
                  <a:lnTo>
                    <a:pt x="490349" y="1228833"/>
                  </a:lnTo>
                  <a:lnTo>
                    <a:pt x="491350" y="1244294"/>
                  </a:lnTo>
                  <a:lnTo>
                    <a:pt x="490396" y="1249149"/>
                  </a:lnTo>
                  <a:lnTo>
                    <a:pt x="462532" y="1277133"/>
                  </a:lnTo>
                  <a:lnTo>
                    <a:pt x="447181" y="1278152"/>
                  </a:lnTo>
                  <a:close/>
                </a:path>
                <a:path w="904875" h="1678305">
                  <a:moveTo>
                    <a:pt x="870257" y="1278149"/>
                  </a:moveTo>
                  <a:lnTo>
                    <a:pt x="833742" y="1262904"/>
                  </a:lnTo>
                  <a:lnTo>
                    <a:pt x="826061" y="1244172"/>
                  </a:lnTo>
                  <a:lnTo>
                    <a:pt x="826096" y="1233647"/>
                  </a:lnTo>
                  <a:lnTo>
                    <a:pt x="855329" y="1200904"/>
                  </a:lnTo>
                  <a:lnTo>
                    <a:pt x="860335" y="1199959"/>
                  </a:lnTo>
                  <a:lnTo>
                    <a:pt x="870667" y="1200064"/>
                  </a:lnTo>
                  <a:lnTo>
                    <a:pt x="903195" y="1228897"/>
                  </a:lnTo>
                  <a:lnTo>
                    <a:pt x="904208" y="1244172"/>
                  </a:lnTo>
                  <a:lnTo>
                    <a:pt x="903225" y="1249170"/>
                  </a:lnTo>
                  <a:lnTo>
                    <a:pt x="875255" y="1277162"/>
                  </a:lnTo>
                  <a:lnTo>
                    <a:pt x="870257" y="1278149"/>
                  </a:lnTo>
                  <a:close/>
                </a:path>
                <a:path w="904875" h="1678305">
                  <a:moveTo>
                    <a:pt x="44245" y="1677787"/>
                  </a:moveTo>
                  <a:lnTo>
                    <a:pt x="33884" y="1677787"/>
                  </a:lnTo>
                  <a:lnTo>
                    <a:pt x="28901" y="1676796"/>
                  </a:lnTo>
                  <a:lnTo>
                    <a:pt x="991" y="1648885"/>
                  </a:lnTo>
                  <a:lnTo>
                    <a:pt x="0" y="1643902"/>
                  </a:lnTo>
                  <a:lnTo>
                    <a:pt x="0" y="1633541"/>
                  </a:lnTo>
                  <a:lnTo>
                    <a:pt x="28901" y="1600648"/>
                  </a:lnTo>
                  <a:lnTo>
                    <a:pt x="33884" y="1599656"/>
                  </a:lnTo>
                  <a:lnTo>
                    <a:pt x="39065" y="1599656"/>
                  </a:lnTo>
                  <a:lnTo>
                    <a:pt x="39065" y="1599856"/>
                  </a:lnTo>
                  <a:lnTo>
                    <a:pt x="44229" y="1599856"/>
                  </a:lnTo>
                  <a:lnTo>
                    <a:pt x="77093" y="1628596"/>
                  </a:lnTo>
                  <a:lnTo>
                    <a:pt x="78130" y="1643902"/>
                  </a:lnTo>
                  <a:lnTo>
                    <a:pt x="77138" y="1648885"/>
                  </a:lnTo>
                  <a:lnTo>
                    <a:pt x="49229" y="1676796"/>
                  </a:lnTo>
                  <a:lnTo>
                    <a:pt x="44245" y="1677787"/>
                  </a:lnTo>
                  <a:close/>
                </a:path>
                <a:path w="904875" h="1678305">
                  <a:moveTo>
                    <a:pt x="457477" y="1677787"/>
                  </a:moveTo>
                  <a:lnTo>
                    <a:pt x="447117" y="1677787"/>
                  </a:lnTo>
                  <a:lnTo>
                    <a:pt x="442133" y="1676796"/>
                  </a:lnTo>
                  <a:lnTo>
                    <a:pt x="414223" y="1648885"/>
                  </a:lnTo>
                  <a:lnTo>
                    <a:pt x="413232" y="1643902"/>
                  </a:lnTo>
                  <a:lnTo>
                    <a:pt x="413232" y="1633541"/>
                  </a:lnTo>
                  <a:lnTo>
                    <a:pt x="442133" y="1600647"/>
                  </a:lnTo>
                  <a:lnTo>
                    <a:pt x="447117" y="1599656"/>
                  </a:lnTo>
                  <a:lnTo>
                    <a:pt x="452297" y="1599656"/>
                  </a:lnTo>
                  <a:lnTo>
                    <a:pt x="452297" y="1599856"/>
                  </a:lnTo>
                  <a:lnTo>
                    <a:pt x="457461" y="1599856"/>
                  </a:lnTo>
                  <a:lnTo>
                    <a:pt x="490326" y="1628596"/>
                  </a:lnTo>
                  <a:lnTo>
                    <a:pt x="491362" y="1643902"/>
                  </a:lnTo>
                  <a:lnTo>
                    <a:pt x="490371" y="1648885"/>
                  </a:lnTo>
                  <a:lnTo>
                    <a:pt x="462460" y="1676796"/>
                  </a:lnTo>
                  <a:lnTo>
                    <a:pt x="457477" y="1677787"/>
                  </a:lnTo>
                  <a:close/>
                </a:path>
                <a:path w="904875" h="1678305">
                  <a:moveTo>
                    <a:pt x="870257" y="1677794"/>
                  </a:moveTo>
                  <a:lnTo>
                    <a:pt x="833742" y="1662549"/>
                  </a:lnTo>
                  <a:lnTo>
                    <a:pt x="826061" y="1643816"/>
                  </a:lnTo>
                  <a:lnTo>
                    <a:pt x="826096" y="1633292"/>
                  </a:lnTo>
                  <a:lnTo>
                    <a:pt x="855329" y="1600549"/>
                  </a:lnTo>
                  <a:lnTo>
                    <a:pt x="860335" y="1599603"/>
                  </a:lnTo>
                  <a:lnTo>
                    <a:pt x="865530" y="1599656"/>
                  </a:lnTo>
                  <a:lnTo>
                    <a:pt x="865530" y="1599856"/>
                  </a:lnTo>
                  <a:lnTo>
                    <a:pt x="870649" y="1599908"/>
                  </a:lnTo>
                  <a:lnTo>
                    <a:pt x="903149" y="1628580"/>
                  </a:lnTo>
                  <a:lnTo>
                    <a:pt x="904208" y="1643816"/>
                  </a:lnTo>
                  <a:lnTo>
                    <a:pt x="903225" y="1648815"/>
                  </a:lnTo>
                  <a:lnTo>
                    <a:pt x="875255" y="1676806"/>
                  </a:lnTo>
                  <a:lnTo>
                    <a:pt x="870257" y="1677794"/>
                  </a:lnTo>
                  <a:close/>
                </a:path>
              </a:pathLst>
            </a:custGeom>
            <a:solidFill>
              <a:srgbClr val="FDFAF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0" name="object 12">
              <a:extLst>
                <a:ext uri="{FF2B5EF4-FFF2-40B4-BE49-F238E27FC236}">
                  <a16:creationId xmlns:a16="http://schemas.microsoft.com/office/drawing/2014/main" id="{E9B8D35E-4CBB-2964-3C21-42424A844BB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8758" y="0"/>
              <a:ext cx="2476499" cy="2314482"/>
            </a:xfrm>
            <a:prstGeom prst="rect">
              <a:avLst/>
            </a:prstGeom>
          </p:spPr>
        </p:pic>
      </p:grpSp>
      <p:grpSp>
        <p:nvGrpSpPr>
          <p:cNvPr id="11" name="object 8">
            <a:extLst>
              <a:ext uri="{FF2B5EF4-FFF2-40B4-BE49-F238E27FC236}">
                <a16:creationId xmlns:a16="http://schemas.microsoft.com/office/drawing/2014/main" id="{55BF40F6-AE5B-BECC-1BEF-717AD4CB2C20}"/>
              </a:ext>
            </a:extLst>
          </p:cNvPr>
          <p:cNvGrpSpPr/>
          <p:nvPr/>
        </p:nvGrpSpPr>
        <p:grpSpPr>
          <a:xfrm>
            <a:off x="118959" y="0"/>
            <a:ext cx="4055745" cy="10287000"/>
            <a:chOff x="0" y="0"/>
            <a:chExt cx="4055745" cy="10287000"/>
          </a:xfrm>
        </p:grpSpPr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8C9E9220-7D0D-AF67-8FB8-90E2A284ED6A}"/>
                </a:ext>
              </a:extLst>
            </p:cNvPr>
            <p:cNvSpPr/>
            <p:nvPr/>
          </p:nvSpPr>
          <p:spPr>
            <a:xfrm>
              <a:off x="0" y="0"/>
              <a:ext cx="1543050" cy="10287000"/>
            </a:xfrm>
            <a:custGeom>
              <a:avLst/>
              <a:gdLst/>
              <a:ahLst/>
              <a:cxnLst/>
              <a:rect l="l" t="t" r="r" b="b"/>
              <a:pathLst>
                <a:path w="1543050" h="10287000">
                  <a:moveTo>
                    <a:pt x="0" y="10287000"/>
                  </a:moveTo>
                  <a:lnTo>
                    <a:pt x="0" y="0"/>
                  </a:lnTo>
                  <a:lnTo>
                    <a:pt x="1543049" y="0"/>
                  </a:lnTo>
                  <a:lnTo>
                    <a:pt x="1543049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1B573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72E44CD7-FD3B-AC89-90C3-2DA0D5D0DAB6}"/>
                </a:ext>
              </a:extLst>
            </p:cNvPr>
            <p:cNvSpPr/>
            <p:nvPr/>
          </p:nvSpPr>
          <p:spPr>
            <a:xfrm>
              <a:off x="1227773" y="4163621"/>
              <a:ext cx="110489" cy="2819400"/>
            </a:xfrm>
            <a:custGeom>
              <a:avLst/>
              <a:gdLst/>
              <a:ahLst/>
              <a:cxnLst/>
              <a:rect l="l" t="t" r="r" b="b"/>
              <a:pathLst>
                <a:path w="110490" h="2819400">
                  <a:moveTo>
                    <a:pt x="110236" y="2819206"/>
                  </a:moveTo>
                  <a:lnTo>
                    <a:pt x="0" y="2819206"/>
                  </a:lnTo>
                  <a:lnTo>
                    <a:pt x="0" y="0"/>
                  </a:lnTo>
                  <a:lnTo>
                    <a:pt x="110236" y="0"/>
                  </a:lnTo>
                  <a:lnTo>
                    <a:pt x="110236" y="2819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A6F2DACE-278E-8956-80F4-AE5C26A05CD6}"/>
                </a:ext>
              </a:extLst>
            </p:cNvPr>
            <p:cNvSpPr/>
            <p:nvPr/>
          </p:nvSpPr>
          <p:spPr>
            <a:xfrm>
              <a:off x="118959" y="195491"/>
              <a:ext cx="904875" cy="1678305"/>
            </a:xfrm>
            <a:custGeom>
              <a:avLst/>
              <a:gdLst/>
              <a:ahLst/>
              <a:cxnLst/>
              <a:rect l="l" t="t" r="r" b="b"/>
              <a:pathLst>
                <a:path w="904875" h="1678305">
                  <a:moveTo>
                    <a:pt x="44445" y="78210"/>
                  </a:moveTo>
                  <a:lnTo>
                    <a:pt x="34084" y="78210"/>
                  </a:lnTo>
                  <a:lnTo>
                    <a:pt x="29101" y="77218"/>
                  </a:lnTo>
                  <a:lnTo>
                    <a:pt x="1190" y="49308"/>
                  </a:lnTo>
                  <a:lnTo>
                    <a:pt x="199" y="44325"/>
                  </a:lnTo>
                  <a:lnTo>
                    <a:pt x="203" y="33947"/>
                  </a:lnTo>
                  <a:lnTo>
                    <a:pt x="29101" y="1070"/>
                  </a:lnTo>
                  <a:lnTo>
                    <a:pt x="44263" y="52"/>
                  </a:lnTo>
                  <a:lnTo>
                    <a:pt x="49266" y="1024"/>
                  </a:lnTo>
                  <a:lnTo>
                    <a:pt x="77339" y="28981"/>
                  </a:lnTo>
                  <a:lnTo>
                    <a:pt x="78330" y="33947"/>
                  </a:lnTo>
                  <a:lnTo>
                    <a:pt x="78330" y="44325"/>
                  </a:lnTo>
                  <a:lnTo>
                    <a:pt x="49428" y="77218"/>
                  </a:lnTo>
                  <a:lnTo>
                    <a:pt x="44445" y="78210"/>
                  </a:lnTo>
                  <a:close/>
                </a:path>
                <a:path w="904875" h="1678305">
                  <a:moveTo>
                    <a:pt x="457677" y="78210"/>
                  </a:moveTo>
                  <a:lnTo>
                    <a:pt x="447316" y="78210"/>
                  </a:lnTo>
                  <a:lnTo>
                    <a:pt x="442333" y="77218"/>
                  </a:lnTo>
                  <a:lnTo>
                    <a:pt x="414423" y="49308"/>
                  </a:lnTo>
                  <a:lnTo>
                    <a:pt x="413431" y="44325"/>
                  </a:lnTo>
                  <a:lnTo>
                    <a:pt x="413435" y="33947"/>
                  </a:lnTo>
                  <a:lnTo>
                    <a:pt x="442333" y="1070"/>
                  </a:lnTo>
                  <a:lnTo>
                    <a:pt x="457495" y="52"/>
                  </a:lnTo>
                  <a:lnTo>
                    <a:pt x="462499" y="1024"/>
                  </a:lnTo>
                  <a:lnTo>
                    <a:pt x="490571" y="28981"/>
                  </a:lnTo>
                  <a:lnTo>
                    <a:pt x="491562" y="33947"/>
                  </a:lnTo>
                  <a:lnTo>
                    <a:pt x="491562" y="44325"/>
                  </a:lnTo>
                  <a:lnTo>
                    <a:pt x="462660" y="77218"/>
                  </a:lnTo>
                  <a:lnTo>
                    <a:pt x="457677" y="78210"/>
                  </a:lnTo>
                  <a:close/>
                </a:path>
                <a:path w="904875" h="1678305">
                  <a:moveTo>
                    <a:pt x="869986" y="78248"/>
                  </a:moveTo>
                  <a:lnTo>
                    <a:pt x="833592" y="62769"/>
                  </a:lnTo>
                  <a:lnTo>
                    <a:pt x="826130" y="33481"/>
                  </a:lnTo>
                  <a:lnTo>
                    <a:pt x="827185" y="28500"/>
                  </a:lnTo>
                  <a:lnTo>
                    <a:pt x="855530" y="918"/>
                  </a:lnTo>
                  <a:lnTo>
                    <a:pt x="860538" y="0"/>
                  </a:lnTo>
                  <a:lnTo>
                    <a:pt x="865729" y="79"/>
                  </a:lnTo>
                  <a:lnTo>
                    <a:pt x="865530" y="79"/>
                  </a:lnTo>
                  <a:lnTo>
                    <a:pt x="870693" y="132"/>
                  </a:lnTo>
                  <a:lnTo>
                    <a:pt x="903263" y="29208"/>
                  </a:lnTo>
                  <a:lnTo>
                    <a:pt x="904222" y="34181"/>
                  </a:lnTo>
                  <a:lnTo>
                    <a:pt x="904168" y="44536"/>
                  </a:lnTo>
                  <a:lnTo>
                    <a:pt x="874988" y="77296"/>
                  </a:lnTo>
                  <a:lnTo>
                    <a:pt x="869986" y="78248"/>
                  </a:lnTo>
                  <a:close/>
                </a:path>
                <a:path w="904875" h="1678305">
                  <a:moveTo>
                    <a:pt x="33949" y="478362"/>
                  </a:moveTo>
                  <a:lnTo>
                    <a:pt x="1001" y="449490"/>
                  </a:lnTo>
                  <a:lnTo>
                    <a:pt x="4" y="444505"/>
                  </a:lnTo>
                  <a:lnTo>
                    <a:pt x="20" y="434017"/>
                  </a:lnTo>
                  <a:lnTo>
                    <a:pt x="28917" y="401211"/>
                  </a:lnTo>
                  <a:lnTo>
                    <a:pt x="33881" y="400223"/>
                  </a:lnTo>
                  <a:lnTo>
                    <a:pt x="44237" y="400223"/>
                  </a:lnTo>
                  <a:lnTo>
                    <a:pt x="77116" y="429044"/>
                  </a:lnTo>
                  <a:lnTo>
                    <a:pt x="78117" y="434017"/>
                  </a:lnTo>
                  <a:lnTo>
                    <a:pt x="78117" y="444505"/>
                  </a:lnTo>
                  <a:lnTo>
                    <a:pt x="49299" y="477344"/>
                  </a:lnTo>
                  <a:lnTo>
                    <a:pt x="33949" y="478362"/>
                  </a:lnTo>
                  <a:close/>
                </a:path>
                <a:path w="904875" h="1678305">
                  <a:moveTo>
                    <a:pt x="447181" y="478362"/>
                  </a:moveTo>
                  <a:lnTo>
                    <a:pt x="414233" y="449490"/>
                  </a:lnTo>
                  <a:lnTo>
                    <a:pt x="413237" y="444505"/>
                  </a:lnTo>
                  <a:lnTo>
                    <a:pt x="413252" y="434017"/>
                  </a:lnTo>
                  <a:lnTo>
                    <a:pt x="442150" y="401211"/>
                  </a:lnTo>
                  <a:lnTo>
                    <a:pt x="447114" y="400223"/>
                  </a:lnTo>
                  <a:lnTo>
                    <a:pt x="457469" y="400223"/>
                  </a:lnTo>
                  <a:lnTo>
                    <a:pt x="490349" y="429044"/>
                  </a:lnTo>
                  <a:lnTo>
                    <a:pt x="491350" y="444505"/>
                  </a:lnTo>
                  <a:lnTo>
                    <a:pt x="490396" y="449360"/>
                  </a:lnTo>
                  <a:lnTo>
                    <a:pt x="462532" y="477344"/>
                  </a:lnTo>
                  <a:lnTo>
                    <a:pt x="447181" y="478362"/>
                  </a:lnTo>
                  <a:close/>
                </a:path>
                <a:path w="904875" h="1678305">
                  <a:moveTo>
                    <a:pt x="869912" y="478403"/>
                  </a:moveTo>
                  <a:lnTo>
                    <a:pt x="833602" y="462925"/>
                  </a:lnTo>
                  <a:lnTo>
                    <a:pt x="826122" y="433707"/>
                  </a:lnTo>
                  <a:lnTo>
                    <a:pt x="827164" y="428735"/>
                  </a:lnTo>
                  <a:lnTo>
                    <a:pt x="855357" y="401111"/>
                  </a:lnTo>
                  <a:lnTo>
                    <a:pt x="860350" y="400170"/>
                  </a:lnTo>
                  <a:lnTo>
                    <a:pt x="870710" y="400276"/>
                  </a:lnTo>
                  <a:lnTo>
                    <a:pt x="903308" y="429514"/>
                  </a:lnTo>
                  <a:lnTo>
                    <a:pt x="904249" y="434508"/>
                  </a:lnTo>
                  <a:lnTo>
                    <a:pt x="904142" y="444868"/>
                  </a:lnTo>
                  <a:lnTo>
                    <a:pt x="874905" y="477462"/>
                  </a:lnTo>
                  <a:lnTo>
                    <a:pt x="869912" y="478403"/>
                  </a:lnTo>
                  <a:close/>
                </a:path>
                <a:path w="904875" h="1678305">
                  <a:moveTo>
                    <a:pt x="44245" y="877998"/>
                  </a:moveTo>
                  <a:lnTo>
                    <a:pt x="33884" y="877998"/>
                  </a:lnTo>
                  <a:lnTo>
                    <a:pt x="28901" y="877007"/>
                  </a:lnTo>
                  <a:lnTo>
                    <a:pt x="991" y="849096"/>
                  </a:lnTo>
                  <a:lnTo>
                    <a:pt x="0" y="844113"/>
                  </a:lnTo>
                  <a:lnTo>
                    <a:pt x="0" y="833753"/>
                  </a:lnTo>
                  <a:lnTo>
                    <a:pt x="28901" y="800859"/>
                  </a:lnTo>
                  <a:lnTo>
                    <a:pt x="33884" y="799868"/>
                  </a:lnTo>
                  <a:lnTo>
                    <a:pt x="39065" y="799868"/>
                  </a:lnTo>
                  <a:lnTo>
                    <a:pt x="39065" y="800067"/>
                  </a:lnTo>
                  <a:lnTo>
                    <a:pt x="44229" y="800067"/>
                  </a:lnTo>
                  <a:lnTo>
                    <a:pt x="77093" y="828807"/>
                  </a:lnTo>
                  <a:lnTo>
                    <a:pt x="78130" y="844113"/>
                  </a:lnTo>
                  <a:lnTo>
                    <a:pt x="77138" y="849096"/>
                  </a:lnTo>
                  <a:lnTo>
                    <a:pt x="49229" y="877007"/>
                  </a:lnTo>
                  <a:lnTo>
                    <a:pt x="44245" y="877998"/>
                  </a:lnTo>
                  <a:close/>
                </a:path>
                <a:path w="904875" h="1678305">
                  <a:moveTo>
                    <a:pt x="457477" y="877998"/>
                  </a:moveTo>
                  <a:lnTo>
                    <a:pt x="447117" y="877998"/>
                  </a:lnTo>
                  <a:lnTo>
                    <a:pt x="442133" y="877007"/>
                  </a:lnTo>
                  <a:lnTo>
                    <a:pt x="414223" y="849096"/>
                  </a:lnTo>
                  <a:lnTo>
                    <a:pt x="413232" y="844113"/>
                  </a:lnTo>
                  <a:lnTo>
                    <a:pt x="413232" y="833753"/>
                  </a:lnTo>
                  <a:lnTo>
                    <a:pt x="442133" y="800859"/>
                  </a:lnTo>
                  <a:lnTo>
                    <a:pt x="447117" y="799868"/>
                  </a:lnTo>
                  <a:lnTo>
                    <a:pt x="452297" y="799868"/>
                  </a:lnTo>
                  <a:lnTo>
                    <a:pt x="452297" y="800067"/>
                  </a:lnTo>
                  <a:lnTo>
                    <a:pt x="457461" y="800067"/>
                  </a:lnTo>
                  <a:lnTo>
                    <a:pt x="490326" y="828807"/>
                  </a:lnTo>
                  <a:lnTo>
                    <a:pt x="491362" y="844113"/>
                  </a:lnTo>
                  <a:lnTo>
                    <a:pt x="490371" y="849096"/>
                  </a:lnTo>
                  <a:lnTo>
                    <a:pt x="462460" y="877007"/>
                  </a:lnTo>
                  <a:lnTo>
                    <a:pt x="457477" y="877998"/>
                  </a:lnTo>
                  <a:close/>
                </a:path>
                <a:path w="904875" h="1678305">
                  <a:moveTo>
                    <a:pt x="869912" y="878047"/>
                  </a:moveTo>
                  <a:lnTo>
                    <a:pt x="833602" y="862570"/>
                  </a:lnTo>
                  <a:lnTo>
                    <a:pt x="826122" y="833352"/>
                  </a:lnTo>
                  <a:lnTo>
                    <a:pt x="827164" y="828379"/>
                  </a:lnTo>
                  <a:lnTo>
                    <a:pt x="855357" y="800755"/>
                  </a:lnTo>
                  <a:lnTo>
                    <a:pt x="860350" y="799815"/>
                  </a:lnTo>
                  <a:lnTo>
                    <a:pt x="865530" y="799868"/>
                  </a:lnTo>
                  <a:lnTo>
                    <a:pt x="865530" y="800067"/>
                  </a:lnTo>
                  <a:lnTo>
                    <a:pt x="870693" y="800120"/>
                  </a:lnTo>
                  <a:lnTo>
                    <a:pt x="903263" y="829196"/>
                  </a:lnTo>
                  <a:lnTo>
                    <a:pt x="904222" y="834169"/>
                  </a:lnTo>
                  <a:lnTo>
                    <a:pt x="904142" y="844512"/>
                  </a:lnTo>
                  <a:lnTo>
                    <a:pt x="874905" y="877107"/>
                  </a:lnTo>
                  <a:lnTo>
                    <a:pt x="869912" y="878047"/>
                  </a:lnTo>
                  <a:close/>
                </a:path>
                <a:path w="904875" h="1678305">
                  <a:moveTo>
                    <a:pt x="33949" y="1278151"/>
                  </a:moveTo>
                  <a:lnTo>
                    <a:pt x="1001" y="1249279"/>
                  </a:lnTo>
                  <a:lnTo>
                    <a:pt x="5" y="1244294"/>
                  </a:lnTo>
                  <a:lnTo>
                    <a:pt x="20" y="1233805"/>
                  </a:lnTo>
                  <a:lnTo>
                    <a:pt x="28917" y="1201000"/>
                  </a:lnTo>
                  <a:lnTo>
                    <a:pt x="33882" y="1200012"/>
                  </a:lnTo>
                  <a:lnTo>
                    <a:pt x="44237" y="1200012"/>
                  </a:lnTo>
                  <a:lnTo>
                    <a:pt x="77116" y="1228833"/>
                  </a:lnTo>
                  <a:lnTo>
                    <a:pt x="78117" y="1233805"/>
                  </a:lnTo>
                  <a:lnTo>
                    <a:pt x="78117" y="1244294"/>
                  </a:lnTo>
                  <a:lnTo>
                    <a:pt x="49299" y="1277133"/>
                  </a:lnTo>
                  <a:lnTo>
                    <a:pt x="33949" y="1278151"/>
                  </a:lnTo>
                  <a:close/>
                </a:path>
                <a:path w="904875" h="1678305">
                  <a:moveTo>
                    <a:pt x="447181" y="1278152"/>
                  </a:moveTo>
                  <a:lnTo>
                    <a:pt x="414233" y="1249279"/>
                  </a:lnTo>
                  <a:lnTo>
                    <a:pt x="413237" y="1244294"/>
                  </a:lnTo>
                  <a:lnTo>
                    <a:pt x="413252" y="1233805"/>
                  </a:lnTo>
                  <a:lnTo>
                    <a:pt x="442152" y="1201000"/>
                  </a:lnTo>
                  <a:lnTo>
                    <a:pt x="447114" y="1200012"/>
                  </a:lnTo>
                  <a:lnTo>
                    <a:pt x="457470" y="1200012"/>
                  </a:lnTo>
                  <a:lnTo>
                    <a:pt x="490349" y="1228833"/>
                  </a:lnTo>
                  <a:lnTo>
                    <a:pt x="491350" y="1244294"/>
                  </a:lnTo>
                  <a:lnTo>
                    <a:pt x="490396" y="1249149"/>
                  </a:lnTo>
                  <a:lnTo>
                    <a:pt x="462532" y="1277133"/>
                  </a:lnTo>
                  <a:lnTo>
                    <a:pt x="447181" y="1278152"/>
                  </a:lnTo>
                  <a:close/>
                </a:path>
                <a:path w="904875" h="1678305">
                  <a:moveTo>
                    <a:pt x="870257" y="1278149"/>
                  </a:moveTo>
                  <a:lnTo>
                    <a:pt x="833742" y="1262904"/>
                  </a:lnTo>
                  <a:lnTo>
                    <a:pt x="826061" y="1244172"/>
                  </a:lnTo>
                  <a:lnTo>
                    <a:pt x="826096" y="1233647"/>
                  </a:lnTo>
                  <a:lnTo>
                    <a:pt x="855329" y="1200904"/>
                  </a:lnTo>
                  <a:lnTo>
                    <a:pt x="860335" y="1199959"/>
                  </a:lnTo>
                  <a:lnTo>
                    <a:pt x="870667" y="1200064"/>
                  </a:lnTo>
                  <a:lnTo>
                    <a:pt x="903195" y="1228897"/>
                  </a:lnTo>
                  <a:lnTo>
                    <a:pt x="904208" y="1244172"/>
                  </a:lnTo>
                  <a:lnTo>
                    <a:pt x="903225" y="1249170"/>
                  </a:lnTo>
                  <a:lnTo>
                    <a:pt x="875255" y="1277162"/>
                  </a:lnTo>
                  <a:lnTo>
                    <a:pt x="870257" y="1278149"/>
                  </a:lnTo>
                  <a:close/>
                </a:path>
                <a:path w="904875" h="1678305">
                  <a:moveTo>
                    <a:pt x="44245" y="1677787"/>
                  </a:moveTo>
                  <a:lnTo>
                    <a:pt x="33884" y="1677787"/>
                  </a:lnTo>
                  <a:lnTo>
                    <a:pt x="28901" y="1676796"/>
                  </a:lnTo>
                  <a:lnTo>
                    <a:pt x="991" y="1648885"/>
                  </a:lnTo>
                  <a:lnTo>
                    <a:pt x="0" y="1643902"/>
                  </a:lnTo>
                  <a:lnTo>
                    <a:pt x="0" y="1633541"/>
                  </a:lnTo>
                  <a:lnTo>
                    <a:pt x="28901" y="1600648"/>
                  </a:lnTo>
                  <a:lnTo>
                    <a:pt x="33884" y="1599656"/>
                  </a:lnTo>
                  <a:lnTo>
                    <a:pt x="39065" y="1599656"/>
                  </a:lnTo>
                  <a:lnTo>
                    <a:pt x="39065" y="1599856"/>
                  </a:lnTo>
                  <a:lnTo>
                    <a:pt x="44229" y="1599856"/>
                  </a:lnTo>
                  <a:lnTo>
                    <a:pt x="77093" y="1628596"/>
                  </a:lnTo>
                  <a:lnTo>
                    <a:pt x="78130" y="1643902"/>
                  </a:lnTo>
                  <a:lnTo>
                    <a:pt x="77138" y="1648885"/>
                  </a:lnTo>
                  <a:lnTo>
                    <a:pt x="49229" y="1676796"/>
                  </a:lnTo>
                  <a:lnTo>
                    <a:pt x="44245" y="1677787"/>
                  </a:lnTo>
                  <a:close/>
                </a:path>
                <a:path w="904875" h="1678305">
                  <a:moveTo>
                    <a:pt x="457477" y="1677787"/>
                  </a:moveTo>
                  <a:lnTo>
                    <a:pt x="447117" y="1677787"/>
                  </a:lnTo>
                  <a:lnTo>
                    <a:pt x="442133" y="1676796"/>
                  </a:lnTo>
                  <a:lnTo>
                    <a:pt x="414223" y="1648885"/>
                  </a:lnTo>
                  <a:lnTo>
                    <a:pt x="413232" y="1643902"/>
                  </a:lnTo>
                  <a:lnTo>
                    <a:pt x="413232" y="1633541"/>
                  </a:lnTo>
                  <a:lnTo>
                    <a:pt x="442133" y="1600647"/>
                  </a:lnTo>
                  <a:lnTo>
                    <a:pt x="447117" y="1599656"/>
                  </a:lnTo>
                  <a:lnTo>
                    <a:pt x="452297" y="1599656"/>
                  </a:lnTo>
                  <a:lnTo>
                    <a:pt x="452297" y="1599856"/>
                  </a:lnTo>
                  <a:lnTo>
                    <a:pt x="457461" y="1599856"/>
                  </a:lnTo>
                  <a:lnTo>
                    <a:pt x="490326" y="1628596"/>
                  </a:lnTo>
                  <a:lnTo>
                    <a:pt x="491362" y="1643902"/>
                  </a:lnTo>
                  <a:lnTo>
                    <a:pt x="490371" y="1648885"/>
                  </a:lnTo>
                  <a:lnTo>
                    <a:pt x="462460" y="1676796"/>
                  </a:lnTo>
                  <a:lnTo>
                    <a:pt x="457477" y="1677787"/>
                  </a:lnTo>
                  <a:close/>
                </a:path>
                <a:path w="904875" h="1678305">
                  <a:moveTo>
                    <a:pt x="870257" y="1677794"/>
                  </a:moveTo>
                  <a:lnTo>
                    <a:pt x="833742" y="1662549"/>
                  </a:lnTo>
                  <a:lnTo>
                    <a:pt x="826061" y="1643816"/>
                  </a:lnTo>
                  <a:lnTo>
                    <a:pt x="826096" y="1633292"/>
                  </a:lnTo>
                  <a:lnTo>
                    <a:pt x="855329" y="1600549"/>
                  </a:lnTo>
                  <a:lnTo>
                    <a:pt x="860335" y="1599603"/>
                  </a:lnTo>
                  <a:lnTo>
                    <a:pt x="865530" y="1599656"/>
                  </a:lnTo>
                  <a:lnTo>
                    <a:pt x="865530" y="1599856"/>
                  </a:lnTo>
                  <a:lnTo>
                    <a:pt x="870649" y="1599908"/>
                  </a:lnTo>
                  <a:lnTo>
                    <a:pt x="903149" y="1628580"/>
                  </a:lnTo>
                  <a:lnTo>
                    <a:pt x="904208" y="1643816"/>
                  </a:lnTo>
                  <a:lnTo>
                    <a:pt x="903225" y="1648815"/>
                  </a:lnTo>
                  <a:lnTo>
                    <a:pt x="875255" y="1676806"/>
                  </a:lnTo>
                  <a:lnTo>
                    <a:pt x="870257" y="1677794"/>
                  </a:lnTo>
                  <a:close/>
                </a:path>
              </a:pathLst>
            </a:custGeom>
            <a:solidFill>
              <a:srgbClr val="FDFAF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080425B6-F5AD-CADB-02F7-9E82D8061DA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8758" y="0"/>
              <a:ext cx="2476499" cy="2314482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57D83A7-3010-E742-C1ED-2E58CC2AE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491" y="672861"/>
            <a:ext cx="8643667" cy="341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66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0552" y="283916"/>
            <a:ext cx="10817524" cy="20291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4800" kern="1200" spc="285" dirty="0">
                <a:solidFill>
                  <a:schemeClr val="tx1"/>
                </a:solidFill>
                <a:latin typeface="+mj-lt"/>
                <a:cs typeface="Calibri"/>
              </a:rPr>
              <a:t>AutoFill and Flash Fill for Efficient Data Management: Introduction to Flash Fill for Data Transformation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1B11FA-5ADF-C4D7-8BDE-5972E1EDB45C}"/>
              </a:ext>
            </a:extLst>
          </p:cNvPr>
          <p:cNvSpPr txBox="1"/>
          <p:nvPr/>
        </p:nvSpPr>
        <p:spPr>
          <a:xfrm>
            <a:off x="5727940" y="2794958"/>
            <a:ext cx="7988059" cy="3888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1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Introduction to Flash Fill</a:t>
            </a:r>
            <a:endParaRPr lang="en-GB" sz="2000" b="1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An automated tool for data transformations in Excel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Useful for financial data extraction and reformatting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1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Step-by-Step Guide</a:t>
            </a:r>
            <a:endParaRPr lang="en-GB" sz="2000" b="1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Enter the desired pattern for data transformation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Activate Flash Fill with shortcuts or through the Ribbon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Watch as Excel applies the pattern to your data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1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Practical Example</a:t>
            </a:r>
            <a:endParaRPr lang="en-GB" sz="2000" b="1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Extract first names from a list of full names using Flash Fill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C17C6F-7971-1818-37E6-F0855DE08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87" y="2596999"/>
            <a:ext cx="4146970" cy="435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97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00720" y="8669447"/>
            <a:ext cx="2587278" cy="161755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7358127" cy="85116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45192" y="1873796"/>
            <a:ext cx="12025222" cy="1081706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4612005" algn="l"/>
              </a:tabLst>
            </a:pPr>
            <a:r>
              <a:rPr lang="en-US" sz="6950" spc="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9CA393-219F-76B6-FFDA-0A73F4DA1162}"/>
              </a:ext>
            </a:extLst>
          </p:cNvPr>
          <p:cNvSpPr txBox="1"/>
          <p:nvPr/>
        </p:nvSpPr>
        <p:spPr>
          <a:xfrm>
            <a:off x="7263442" y="5143499"/>
            <a:ext cx="87471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n-NO" sz="4800" b="1" dirty="0">
                <a:solidFill>
                  <a:schemeClr val="bg1"/>
                </a:solidFill>
              </a:rPr>
              <a:t>Data Formatting for Financial Analysis</a:t>
            </a:r>
            <a:endParaRPr lang="en-GB" sz="4800" b="1" dirty="0">
              <a:solidFill>
                <a:schemeClr val="bg1"/>
              </a:solidFill>
            </a:endParaRPr>
          </a:p>
        </p:txBody>
      </p:sp>
      <p:grpSp>
        <p:nvGrpSpPr>
          <p:cNvPr id="5" name="object 8">
            <a:extLst>
              <a:ext uri="{FF2B5EF4-FFF2-40B4-BE49-F238E27FC236}">
                <a16:creationId xmlns:a16="http://schemas.microsoft.com/office/drawing/2014/main" id="{3C68C95B-EE02-4EAE-F548-634CFEEF13C1}"/>
              </a:ext>
            </a:extLst>
          </p:cNvPr>
          <p:cNvGrpSpPr/>
          <p:nvPr/>
        </p:nvGrpSpPr>
        <p:grpSpPr>
          <a:xfrm>
            <a:off x="0" y="0"/>
            <a:ext cx="4055745" cy="10287000"/>
            <a:chOff x="0" y="0"/>
            <a:chExt cx="4055745" cy="1028700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6644FB53-07D5-A47B-C491-77F5CD38DDA0}"/>
                </a:ext>
              </a:extLst>
            </p:cNvPr>
            <p:cNvSpPr/>
            <p:nvPr/>
          </p:nvSpPr>
          <p:spPr>
            <a:xfrm>
              <a:off x="0" y="0"/>
              <a:ext cx="1543050" cy="10287000"/>
            </a:xfrm>
            <a:custGeom>
              <a:avLst/>
              <a:gdLst/>
              <a:ahLst/>
              <a:cxnLst/>
              <a:rect l="l" t="t" r="r" b="b"/>
              <a:pathLst>
                <a:path w="1543050" h="10287000">
                  <a:moveTo>
                    <a:pt x="0" y="10287000"/>
                  </a:moveTo>
                  <a:lnTo>
                    <a:pt x="0" y="0"/>
                  </a:lnTo>
                  <a:lnTo>
                    <a:pt x="1543049" y="0"/>
                  </a:lnTo>
                  <a:lnTo>
                    <a:pt x="1543049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1B5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0">
              <a:extLst>
                <a:ext uri="{FF2B5EF4-FFF2-40B4-BE49-F238E27FC236}">
                  <a16:creationId xmlns:a16="http://schemas.microsoft.com/office/drawing/2014/main" id="{6396E911-148A-B963-E860-4568D155C1CB}"/>
                </a:ext>
              </a:extLst>
            </p:cNvPr>
            <p:cNvSpPr/>
            <p:nvPr/>
          </p:nvSpPr>
          <p:spPr>
            <a:xfrm>
              <a:off x="1227773" y="4163621"/>
              <a:ext cx="110489" cy="2819400"/>
            </a:xfrm>
            <a:custGeom>
              <a:avLst/>
              <a:gdLst/>
              <a:ahLst/>
              <a:cxnLst/>
              <a:rect l="l" t="t" r="r" b="b"/>
              <a:pathLst>
                <a:path w="110490" h="2819400">
                  <a:moveTo>
                    <a:pt x="110236" y="2819206"/>
                  </a:moveTo>
                  <a:lnTo>
                    <a:pt x="0" y="2819206"/>
                  </a:lnTo>
                  <a:lnTo>
                    <a:pt x="0" y="0"/>
                  </a:lnTo>
                  <a:lnTo>
                    <a:pt x="110236" y="0"/>
                  </a:lnTo>
                  <a:lnTo>
                    <a:pt x="110236" y="2819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8989487-0A8E-014C-E337-630155885A04}"/>
                </a:ext>
              </a:extLst>
            </p:cNvPr>
            <p:cNvSpPr/>
            <p:nvPr/>
          </p:nvSpPr>
          <p:spPr>
            <a:xfrm>
              <a:off x="118959" y="195491"/>
              <a:ext cx="904875" cy="1678305"/>
            </a:xfrm>
            <a:custGeom>
              <a:avLst/>
              <a:gdLst/>
              <a:ahLst/>
              <a:cxnLst/>
              <a:rect l="l" t="t" r="r" b="b"/>
              <a:pathLst>
                <a:path w="904875" h="1678305">
                  <a:moveTo>
                    <a:pt x="44445" y="78210"/>
                  </a:moveTo>
                  <a:lnTo>
                    <a:pt x="34084" y="78210"/>
                  </a:lnTo>
                  <a:lnTo>
                    <a:pt x="29101" y="77218"/>
                  </a:lnTo>
                  <a:lnTo>
                    <a:pt x="1190" y="49308"/>
                  </a:lnTo>
                  <a:lnTo>
                    <a:pt x="199" y="44325"/>
                  </a:lnTo>
                  <a:lnTo>
                    <a:pt x="203" y="33947"/>
                  </a:lnTo>
                  <a:lnTo>
                    <a:pt x="29101" y="1070"/>
                  </a:lnTo>
                  <a:lnTo>
                    <a:pt x="44263" y="52"/>
                  </a:lnTo>
                  <a:lnTo>
                    <a:pt x="49266" y="1024"/>
                  </a:lnTo>
                  <a:lnTo>
                    <a:pt x="77339" y="28981"/>
                  </a:lnTo>
                  <a:lnTo>
                    <a:pt x="78330" y="33947"/>
                  </a:lnTo>
                  <a:lnTo>
                    <a:pt x="78330" y="44325"/>
                  </a:lnTo>
                  <a:lnTo>
                    <a:pt x="49428" y="77218"/>
                  </a:lnTo>
                  <a:lnTo>
                    <a:pt x="44445" y="78210"/>
                  </a:lnTo>
                  <a:close/>
                </a:path>
                <a:path w="904875" h="1678305">
                  <a:moveTo>
                    <a:pt x="457677" y="78210"/>
                  </a:moveTo>
                  <a:lnTo>
                    <a:pt x="447316" y="78210"/>
                  </a:lnTo>
                  <a:lnTo>
                    <a:pt x="442333" y="77218"/>
                  </a:lnTo>
                  <a:lnTo>
                    <a:pt x="414423" y="49308"/>
                  </a:lnTo>
                  <a:lnTo>
                    <a:pt x="413431" y="44325"/>
                  </a:lnTo>
                  <a:lnTo>
                    <a:pt x="413435" y="33947"/>
                  </a:lnTo>
                  <a:lnTo>
                    <a:pt x="442333" y="1070"/>
                  </a:lnTo>
                  <a:lnTo>
                    <a:pt x="457495" y="52"/>
                  </a:lnTo>
                  <a:lnTo>
                    <a:pt x="462499" y="1024"/>
                  </a:lnTo>
                  <a:lnTo>
                    <a:pt x="490571" y="28981"/>
                  </a:lnTo>
                  <a:lnTo>
                    <a:pt x="491562" y="33947"/>
                  </a:lnTo>
                  <a:lnTo>
                    <a:pt x="491562" y="44325"/>
                  </a:lnTo>
                  <a:lnTo>
                    <a:pt x="462660" y="77218"/>
                  </a:lnTo>
                  <a:lnTo>
                    <a:pt x="457677" y="78210"/>
                  </a:lnTo>
                  <a:close/>
                </a:path>
                <a:path w="904875" h="1678305">
                  <a:moveTo>
                    <a:pt x="869986" y="78248"/>
                  </a:moveTo>
                  <a:lnTo>
                    <a:pt x="833592" y="62769"/>
                  </a:lnTo>
                  <a:lnTo>
                    <a:pt x="826130" y="33481"/>
                  </a:lnTo>
                  <a:lnTo>
                    <a:pt x="827185" y="28500"/>
                  </a:lnTo>
                  <a:lnTo>
                    <a:pt x="855530" y="918"/>
                  </a:lnTo>
                  <a:lnTo>
                    <a:pt x="860538" y="0"/>
                  </a:lnTo>
                  <a:lnTo>
                    <a:pt x="865729" y="79"/>
                  </a:lnTo>
                  <a:lnTo>
                    <a:pt x="865530" y="79"/>
                  </a:lnTo>
                  <a:lnTo>
                    <a:pt x="870693" y="132"/>
                  </a:lnTo>
                  <a:lnTo>
                    <a:pt x="903263" y="29208"/>
                  </a:lnTo>
                  <a:lnTo>
                    <a:pt x="904222" y="34181"/>
                  </a:lnTo>
                  <a:lnTo>
                    <a:pt x="904168" y="44536"/>
                  </a:lnTo>
                  <a:lnTo>
                    <a:pt x="874988" y="77296"/>
                  </a:lnTo>
                  <a:lnTo>
                    <a:pt x="869986" y="78248"/>
                  </a:lnTo>
                  <a:close/>
                </a:path>
                <a:path w="904875" h="1678305">
                  <a:moveTo>
                    <a:pt x="33949" y="478362"/>
                  </a:moveTo>
                  <a:lnTo>
                    <a:pt x="1001" y="449490"/>
                  </a:lnTo>
                  <a:lnTo>
                    <a:pt x="4" y="444505"/>
                  </a:lnTo>
                  <a:lnTo>
                    <a:pt x="20" y="434017"/>
                  </a:lnTo>
                  <a:lnTo>
                    <a:pt x="28917" y="401211"/>
                  </a:lnTo>
                  <a:lnTo>
                    <a:pt x="33881" y="400223"/>
                  </a:lnTo>
                  <a:lnTo>
                    <a:pt x="44237" y="400223"/>
                  </a:lnTo>
                  <a:lnTo>
                    <a:pt x="77116" y="429044"/>
                  </a:lnTo>
                  <a:lnTo>
                    <a:pt x="78117" y="434017"/>
                  </a:lnTo>
                  <a:lnTo>
                    <a:pt x="78117" y="444505"/>
                  </a:lnTo>
                  <a:lnTo>
                    <a:pt x="49299" y="477344"/>
                  </a:lnTo>
                  <a:lnTo>
                    <a:pt x="33949" y="478362"/>
                  </a:lnTo>
                  <a:close/>
                </a:path>
                <a:path w="904875" h="1678305">
                  <a:moveTo>
                    <a:pt x="447181" y="478362"/>
                  </a:moveTo>
                  <a:lnTo>
                    <a:pt x="414233" y="449490"/>
                  </a:lnTo>
                  <a:lnTo>
                    <a:pt x="413237" y="444505"/>
                  </a:lnTo>
                  <a:lnTo>
                    <a:pt x="413252" y="434017"/>
                  </a:lnTo>
                  <a:lnTo>
                    <a:pt x="442150" y="401211"/>
                  </a:lnTo>
                  <a:lnTo>
                    <a:pt x="447114" y="400223"/>
                  </a:lnTo>
                  <a:lnTo>
                    <a:pt x="457469" y="400223"/>
                  </a:lnTo>
                  <a:lnTo>
                    <a:pt x="490349" y="429044"/>
                  </a:lnTo>
                  <a:lnTo>
                    <a:pt x="491350" y="444505"/>
                  </a:lnTo>
                  <a:lnTo>
                    <a:pt x="490396" y="449360"/>
                  </a:lnTo>
                  <a:lnTo>
                    <a:pt x="462532" y="477344"/>
                  </a:lnTo>
                  <a:lnTo>
                    <a:pt x="447181" y="478362"/>
                  </a:lnTo>
                  <a:close/>
                </a:path>
                <a:path w="904875" h="1678305">
                  <a:moveTo>
                    <a:pt x="869912" y="478403"/>
                  </a:moveTo>
                  <a:lnTo>
                    <a:pt x="833602" y="462925"/>
                  </a:lnTo>
                  <a:lnTo>
                    <a:pt x="826122" y="433707"/>
                  </a:lnTo>
                  <a:lnTo>
                    <a:pt x="827164" y="428735"/>
                  </a:lnTo>
                  <a:lnTo>
                    <a:pt x="855357" y="401111"/>
                  </a:lnTo>
                  <a:lnTo>
                    <a:pt x="860350" y="400170"/>
                  </a:lnTo>
                  <a:lnTo>
                    <a:pt x="870710" y="400276"/>
                  </a:lnTo>
                  <a:lnTo>
                    <a:pt x="903308" y="429514"/>
                  </a:lnTo>
                  <a:lnTo>
                    <a:pt x="904249" y="434508"/>
                  </a:lnTo>
                  <a:lnTo>
                    <a:pt x="904142" y="444868"/>
                  </a:lnTo>
                  <a:lnTo>
                    <a:pt x="874905" y="477462"/>
                  </a:lnTo>
                  <a:lnTo>
                    <a:pt x="869912" y="478403"/>
                  </a:lnTo>
                  <a:close/>
                </a:path>
                <a:path w="904875" h="1678305">
                  <a:moveTo>
                    <a:pt x="44245" y="877998"/>
                  </a:moveTo>
                  <a:lnTo>
                    <a:pt x="33884" y="877998"/>
                  </a:lnTo>
                  <a:lnTo>
                    <a:pt x="28901" y="877007"/>
                  </a:lnTo>
                  <a:lnTo>
                    <a:pt x="991" y="849096"/>
                  </a:lnTo>
                  <a:lnTo>
                    <a:pt x="0" y="844113"/>
                  </a:lnTo>
                  <a:lnTo>
                    <a:pt x="0" y="833753"/>
                  </a:lnTo>
                  <a:lnTo>
                    <a:pt x="28901" y="800859"/>
                  </a:lnTo>
                  <a:lnTo>
                    <a:pt x="33884" y="799868"/>
                  </a:lnTo>
                  <a:lnTo>
                    <a:pt x="39065" y="799868"/>
                  </a:lnTo>
                  <a:lnTo>
                    <a:pt x="39065" y="800067"/>
                  </a:lnTo>
                  <a:lnTo>
                    <a:pt x="44229" y="800067"/>
                  </a:lnTo>
                  <a:lnTo>
                    <a:pt x="77093" y="828807"/>
                  </a:lnTo>
                  <a:lnTo>
                    <a:pt x="78130" y="844113"/>
                  </a:lnTo>
                  <a:lnTo>
                    <a:pt x="77138" y="849096"/>
                  </a:lnTo>
                  <a:lnTo>
                    <a:pt x="49229" y="877007"/>
                  </a:lnTo>
                  <a:lnTo>
                    <a:pt x="44245" y="877998"/>
                  </a:lnTo>
                  <a:close/>
                </a:path>
                <a:path w="904875" h="1678305">
                  <a:moveTo>
                    <a:pt x="457477" y="877998"/>
                  </a:moveTo>
                  <a:lnTo>
                    <a:pt x="447117" y="877998"/>
                  </a:lnTo>
                  <a:lnTo>
                    <a:pt x="442133" y="877007"/>
                  </a:lnTo>
                  <a:lnTo>
                    <a:pt x="414223" y="849096"/>
                  </a:lnTo>
                  <a:lnTo>
                    <a:pt x="413232" y="844113"/>
                  </a:lnTo>
                  <a:lnTo>
                    <a:pt x="413232" y="833753"/>
                  </a:lnTo>
                  <a:lnTo>
                    <a:pt x="442133" y="800859"/>
                  </a:lnTo>
                  <a:lnTo>
                    <a:pt x="447117" y="799868"/>
                  </a:lnTo>
                  <a:lnTo>
                    <a:pt x="452297" y="799868"/>
                  </a:lnTo>
                  <a:lnTo>
                    <a:pt x="452297" y="800067"/>
                  </a:lnTo>
                  <a:lnTo>
                    <a:pt x="457461" y="800067"/>
                  </a:lnTo>
                  <a:lnTo>
                    <a:pt x="490326" y="828807"/>
                  </a:lnTo>
                  <a:lnTo>
                    <a:pt x="491362" y="844113"/>
                  </a:lnTo>
                  <a:lnTo>
                    <a:pt x="490371" y="849096"/>
                  </a:lnTo>
                  <a:lnTo>
                    <a:pt x="462460" y="877007"/>
                  </a:lnTo>
                  <a:lnTo>
                    <a:pt x="457477" y="877998"/>
                  </a:lnTo>
                  <a:close/>
                </a:path>
                <a:path w="904875" h="1678305">
                  <a:moveTo>
                    <a:pt x="869912" y="878047"/>
                  </a:moveTo>
                  <a:lnTo>
                    <a:pt x="833602" y="862570"/>
                  </a:lnTo>
                  <a:lnTo>
                    <a:pt x="826122" y="833352"/>
                  </a:lnTo>
                  <a:lnTo>
                    <a:pt x="827164" y="828379"/>
                  </a:lnTo>
                  <a:lnTo>
                    <a:pt x="855357" y="800755"/>
                  </a:lnTo>
                  <a:lnTo>
                    <a:pt x="860350" y="799815"/>
                  </a:lnTo>
                  <a:lnTo>
                    <a:pt x="865530" y="799868"/>
                  </a:lnTo>
                  <a:lnTo>
                    <a:pt x="865530" y="800067"/>
                  </a:lnTo>
                  <a:lnTo>
                    <a:pt x="870693" y="800120"/>
                  </a:lnTo>
                  <a:lnTo>
                    <a:pt x="903263" y="829196"/>
                  </a:lnTo>
                  <a:lnTo>
                    <a:pt x="904222" y="834169"/>
                  </a:lnTo>
                  <a:lnTo>
                    <a:pt x="904142" y="844512"/>
                  </a:lnTo>
                  <a:lnTo>
                    <a:pt x="874905" y="877107"/>
                  </a:lnTo>
                  <a:lnTo>
                    <a:pt x="869912" y="878047"/>
                  </a:lnTo>
                  <a:close/>
                </a:path>
                <a:path w="904875" h="1678305">
                  <a:moveTo>
                    <a:pt x="33949" y="1278151"/>
                  </a:moveTo>
                  <a:lnTo>
                    <a:pt x="1001" y="1249279"/>
                  </a:lnTo>
                  <a:lnTo>
                    <a:pt x="5" y="1244294"/>
                  </a:lnTo>
                  <a:lnTo>
                    <a:pt x="20" y="1233805"/>
                  </a:lnTo>
                  <a:lnTo>
                    <a:pt x="28917" y="1201000"/>
                  </a:lnTo>
                  <a:lnTo>
                    <a:pt x="33882" y="1200012"/>
                  </a:lnTo>
                  <a:lnTo>
                    <a:pt x="44237" y="1200012"/>
                  </a:lnTo>
                  <a:lnTo>
                    <a:pt x="77116" y="1228833"/>
                  </a:lnTo>
                  <a:lnTo>
                    <a:pt x="78117" y="1233805"/>
                  </a:lnTo>
                  <a:lnTo>
                    <a:pt x="78117" y="1244294"/>
                  </a:lnTo>
                  <a:lnTo>
                    <a:pt x="49299" y="1277133"/>
                  </a:lnTo>
                  <a:lnTo>
                    <a:pt x="33949" y="1278151"/>
                  </a:lnTo>
                  <a:close/>
                </a:path>
                <a:path w="904875" h="1678305">
                  <a:moveTo>
                    <a:pt x="447181" y="1278152"/>
                  </a:moveTo>
                  <a:lnTo>
                    <a:pt x="414233" y="1249279"/>
                  </a:lnTo>
                  <a:lnTo>
                    <a:pt x="413237" y="1244294"/>
                  </a:lnTo>
                  <a:lnTo>
                    <a:pt x="413252" y="1233805"/>
                  </a:lnTo>
                  <a:lnTo>
                    <a:pt x="442152" y="1201000"/>
                  </a:lnTo>
                  <a:lnTo>
                    <a:pt x="447114" y="1200012"/>
                  </a:lnTo>
                  <a:lnTo>
                    <a:pt x="457470" y="1200012"/>
                  </a:lnTo>
                  <a:lnTo>
                    <a:pt x="490349" y="1228833"/>
                  </a:lnTo>
                  <a:lnTo>
                    <a:pt x="491350" y="1244294"/>
                  </a:lnTo>
                  <a:lnTo>
                    <a:pt x="490396" y="1249149"/>
                  </a:lnTo>
                  <a:lnTo>
                    <a:pt x="462532" y="1277133"/>
                  </a:lnTo>
                  <a:lnTo>
                    <a:pt x="447181" y="1278152"/>
                  </a:lnTo>
                  <a:close/>
                </a:path>
                <a:path w="904875" h="1678305">
                  <a:moveTo>
                    <a:pt x="870257" y="1278149"/>
                  </a:moveTo>
                  <a:lnTo>
                    <a:pt x="833742" y="1262904"/>
                  </a:lnTo>
                  <a:lnTo>
                    <a:pt x="826061" y="1244172"/>
                  </a:lnTo>
                  <a:lnTo>
                    <a:pt x="826096" y="1233647"/>
                  </a:lnTo>
                  <a:lnTo>
                    <a:pt x="855329" y="1200904"/>
                  </a:lnTo>
                  <a:lnTo>
                    <a:pt x="860335" y="1199959"/>
                  </a:lnTo>
                  <a:lnTo>
                    <a:pt x="870667" y="1200064"/>
                  </a:lnTo>
                  <a:lnTo>
                    <a:pt x="903195" y="1228897"/>
                  </a:lnTo>
                  <a:lnTo>
                    <a:pt x="904208" y="1244172"/>
                  </a:lnTo>
                  <a:lnTo>
                    <a:pt x="903225" y="1249170"/>
                  </a:lnTo>
                  <a:lnTo>
                    <a:pt x="875255" y="1277162"/>
                  </a:lnTo>
                  <a:lnTo>
                    <a:pt x="870257" y="1278149"/>
                  </a:lnTo>
                  <a:close/>
                </a:path>
                <a:path w="904875" h="1678305">
                  <a:moveTo>
                    <a:pt x="44245" y="1677787"/>
                  </a:moveTo>
                  <a:lnTo>
                    <a:pt x="33884" y="1677787"/>
                  </a:lnTo>
                  <a:lnTo>
                    <a:pt x="28901" y="1676796"/>
                  </a:lnTo>
                  <a:lnTo>
                    <a:pt x="991" y="1648885"/>
                  </a:lnTo>
                  <a:lnTo>
                    <a:pt x="0" y="1643902"/>
                  </a:lnTo>
                  <a:lnTo>
                    <a:pt x="0" y="1633541"/>
                  </a:lnTo>
                  <a:lnTo>
                    <a:pt x="28901" y="1600648"/>
                  </a:lnTo>
                  <a:lnTo>
                    <a:pt x="33884" y="1599656"/>
                  </a:lnTo>
                  <a:lnTo>
                    <a:pt x="39065" y="1599656"/>
                  </a:lnTo>
                  <a:lnTo>
                    <a:pt x="39065" y="1599856"/>
                  </a:lnTo>
                  <a:lnTo>
                    <a:pt x="44229" y="1599856"/>
                  </a:lnTo>
                  <a:lnTo>
                    <a:pt x="77093" y="1628596"/>
                  </a:lnTo>
                  <a:lnTo>
                    <a:pt x="78130" y="1643902"/>
                  </a:lnTo>
                  <a:lnTo>
                    <a:pt x="77138" y="1648885"/>
                  </a:lnTo>
                  <a:lnTo>
                    <a:pt x="49229" y="1676796"/>
                  </a:lnTo>
                  <a:lnTo>
                    <a:pt x="44245" y="1677787"/>
                  </a:lnTo>
                  <a:close/>
                </a:path>
                <a:path w="904875" h="1678305">
                  <a:moveTo>
                    <a:pt x="457477" y="1677787"/>
                  </a:moveTo>
                  <a:lnTo>
                    <a:pt x="447117" y="1677787"/>
                  </a:lnTo>
                  <a:lnTo>
                    <a:pt x="442133" y="1676796"/>
                  </a:lnTo>
                  <a:lnTo>
                    <a:pt x="414223" y="1648885"/>
                  </a:lnTo>
                  <a:lnTo>
                    <a:pt x="413232" y="1643902"/>
                  </a:lnTo>
                  <a:lnTo>
                    <a:pt x="413232" y="1633541"/>
                  </a:lnTo>
                  <a:lnTo>
                    <a:pt x="442133" y="1600647"/>
                  </a:lnTo>
                  <a:lnTo>
                    <a:pt x="447117" y="1599656"/>
                  </a:lnTo>
                  <a:lnTo>
                    <a:pt x="452297" y="1599656"/>
                  </a:lnTo>
                  <a:lnTo>
                    <a:pt x="452297" y="1599856"/>
                  </a:lnTo>
                  <a:lnTo>
                    <a:pt x="457461" y="1599856"/>
                  </a:lnTo>
                  <a:lnTo>
                    <a:pt x="490326" y="1628596"/>
                  </a:lnTo>
                  <a:lnTo>
                    <a:pt x="491362" y="1643902"/>
                  </a:lnTo>
                  <a:lnTo>
                    <a:pt x="490371" y="1648885"/>
                  </a:lnTo>
                  <a:lnTo>
                    <a:pt x="462460" y="1676796"/>
                  </a:lnTo>
                  <a:lnTo>
                    <a:pt x="457477" y="1677787"/>
                  </a:lnTo>
                  <a:close/>
                </a:path>
                <a:path w="904875" h="1678305">
                  <a:moveTo>
                    <a:pt x="870257" y="1677794"/>
                  </a:moveTo>
                  <a:lnTo>
                    <a:pt x="833742" y="1662549"/>
                  </a:lnTo>
                  <a:lnTo>
                    <a:pt x="826061" y="1643816"/>
                  </a:lnTo>
                  <a:lnTo>
                    <a:pt x="826096" y="1633292"/>
                  </a:lnTo>
                  <a:lnTo>
                    <a:pt x="855329" y="1600549"/>
                  </a:lnTo>
                  <a:lnTo>
                    <a:pt x="860335" y="1599603"/>
                  </a:lnTo>
                  <a:lnTo>
                    <a:pt x="865530" y="1599656"/>
                  </a:lnTo>
                  <a:lnTo>
                    <a:pt x="865530" y="1599856"/>
                  </a:lnTo>
                  <a:lnTo>
                    <a:pt x="870649" y="1599908"/>
                  </a:lnTo>
                  <a:lnTo>
                    <a:pt x="903149" y="1628580"/>
                  </a:lnTo>
                  <a:lnTo>
                    <a:pt x="904208" y="1643816"/>
                  </a:lnTo>
                  <a:lnTo>
                    <a:pt x="903225" y="1648815"/>
                  </a:lnTo>
                  <a:lnTo>
                    <a:pt x="875255" y="1676806"/>
                  </a:lnTo>
                  <a:lnTo>
                    <a:pt x="870257" y="1677794"/>
                  </a:lnTo>
                  <a:close/>
                </a:path>
              </a:pathLst>
            </a:custGeom>
            <a:solidFill>
              <a:srgbClr val="FD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2">
              <a:extLst>
                <a:ext uri="{FF2B5EF4-FFF2-40B4-BE49-F238E27FC236}">
                  <a16:creationId xmlns:a16="http://schemas.microsoft.com/office/drawing/2014/main" id="{E9B8D35E-4CBB-2964-3C21-42424A844BB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8758" y="0"/>
              <a:ext cx="2476499" cy="2314482"/>
            </a:xfrm>
            <a:prstGeom prst="rect">
              <a:avLst/>
            </a:prstGeom>
          </p:spPr>
        </p:pic>
      </p:grpSp>
      <p:grpSp>
        <p:nvGrpSpPr>
          <p:cNvPr id="11" name="object 8">
            <a:extLst>
              <a:ext uri="{FF2B5EF4-FFF2-40B4-BE49-F238E27FC236}">
                <a16:creationId xmlns:a16="http://schemas.microsoft.com/office/drawing/2014/main" id="{55BF40F6-AE5B-BECC-1BEF-717AD4CB2C20}"/>
              </a:ext>
            </a:extLst>
          </p:cNvPr>
          <p:cNvGrpSpPr/>
          <p:nvPr/>
        </p:nvGrpSpPr>
        <p:grpSpPr>
          <a:xfrm>
            <a:off x="118959" y="0"/>
            <a:ext cx="4055745" cy="10287000"/>
            <a:chOff x="0" y="0"/>
            <a:chExt cx="4055745" cy="10287000"/>
          </a:xfrm>
        </p:grpSpPr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8C9E9220-7D0D-AF67-8FB8-90E2A284ED6A}"/>
                </a:ext>
              </a:extLst>
            </p:cNvPr>
            <p:cNvSpPr/>
            <p:nvPr/>
          </p:nvSpPr>
          <p:spPr>
            <a:xfrm>
              <a:off x="0" y="0"/>
              <a:ext cx="1543050" cy="10287000"/>
            </a:xfrm>
            <a:custGeom>
              <a:avLst/>
              <a:gdLst/>
              <a:ahLst/>
              <a:cxnLst/>
              <a:rect l="l" t="t" r="r" b="b"/>
              <a:pathLst>
                <a:path w="1543050" h="10287000">
                  <a:moveTo>
                    <a:pt x="0" y="10287000"/>
                  </a:moveTo>
                  <a:lnTo>
                    <a:pt x="0" y="0"/>
                  </a:lnTo>
                  <a:lnTo>
                    <a:pt x="1543049" y="0"/>
                  </a:lnTo>
                  <a:lnTo>
                    <a:pt x="1543049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1B5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72E44CD7-FD3B-AC89-90C3-2DA0D5D0DAB6}"/>
                </a:ext>
              </a:extLst>
            </p:cNvPr>
            <p:cNvSpPr/>
            <p:nvPr/>
          </p:nvSpPr>
          <p:spPr>
            <a:xfrm>
              <a:off x="1227773" y="4163621"/>
              <a:ext cx="110489" cy="2819400"/>
            </a:xfrm>
            <a:custGeom>
              <a:avLst/>
              <a:gdLst/>
              <a:ahLst/>
              <a:cxnLst/>
              <a:rect l="l" t="t" r="r" b="b"/>
              <a:pathLst>
                <a:path w="110490" h="2819400">
                  <a:moveTo>
                    <a:pt x="110236" y="2819206"/>
                  </a:moveTo>
                  <a:lnTo>
                    <a:pt x="0" y="2819206"/>
                  </a:lnTo>
                  <a:lnTo>
                    <a:pt x="0" y="0"/>
                  </a:lnTo>
                  <a:lnTo>
                    <a:pt x="110236" y="0"/>
                  </a:lnTo>
                  <a:lnTo>
                    <a:pt x="110236" y="2819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A6F2DACE-278E-8956-80F4-AE5C26A05CD6}"/>
                </a:ext>
              </a:extLst>
            </p:cNvPr>
            <p:cNvSpPr/>
            <p:nvPr/>
          </p:nvSpPr>
          <p:spPr>
            <a:xfrm>
              <a:off x="118959" y="195491"/>
              <a:ext cx="904875" cy="1678305"/>
            </a:xfrm>
            <a:custGeom>
              <a:avLst/>
              <a:gdLst/>
              <a:ahLst/>
              <a:cxnLst/>
              <a:rect l="l" t="t" r="r" b="b"/>
              <a:pathLst>
                <a:path w="904875" h="1678305">
                  <a:moveTo>
                    <a:pt x="44445" y="78210"/>
                  </a:moveTo>
                  <a:lnTo>
                    <a:pt x="34084" y="78210"/>
                  </a:lnTo>
                  <a:lnTo>
                    <a:pt x="29101" y="77218"/>
                  </a:lnTo>
                  <a:lnTo>
                    <a:pt x="1190" y="49308"/>
                  </a:lnTo>
                  <a:lnTo>
                    <a:pt x="199" y="44325"/>
                  </a:lnTo>
                  <a:lnTo>
                    <a:pt x="203" y="33947"/>
                  </a:lnTo>
                  <a:lnTo>
                    <a:pt x="29101" y="1070"/>
                  </a:lnTo>
                  <a:lnTo>
                    <a:pt x="44263" y="52"/>
                  </a:lnTo>
                  <a:lnTo>
                    <a:pt x="49266" y="1024"/>
                  </a:lnTo>
                  <a:lnTo>
                    <a:pt x="77339" y="28981"/>
                  </a:lnTo>
                  <a:lnTo>
                    <a:pt x="78330" y="33947"/>
                  </a:lnTo>
                  <a:lnTo>
                    <a:pt x="78330" y="44325"/>
                  </a:lnTo>
                  <a:lnTo>
                    <a:pt x="49428" y="77218"/>
                  </a:lnTo>
                  <a:lnTo>
                    <a:pt x="44445" y="78210"/>
                  </a:lnTo>
                  <a:close/>
                </a:path>
                <a:path w="904875" h="1678305">
                  <a:moveTo>
                    <a:pt x="457677" y="78210"/>
                  </a:moveTo>
                  <a:lnTo>
                    <a:pt x="447316" y="78210"/>
                  </a:lnTo>
                  <a:lnTo>
                    <a:pt x="442333" y="77218"/>
                  </a:lnTo>
                  <a:lnTo>
                    <a:pt x="414423" y="49308"/>
                  </a:lnTo>
                  <a:lnTo>
                    <a:pt x="413431" y="44325"/>
                  </a:lnTo>
                  <a:lnTo>
                    <a:pt x="413435" y="33947"/>
                  </a:lnTo>
                  <a:lnTo>
                    <a:pt x="442333" y="1070"/>
                  </a:lnTo>
                  <a:lnTo>
                    <a:pt x="457495" y="52"/>
                  </a:lnTo>
                  <a:lnTo>
                    <a:pt x="462499" y="1024"/>
                  </a:lnTo>
                  <a:lnTo>
                    <a:pt x="490571" y="28981"/>
                  </a:lnTo>
                  <a:lnTo>
                    <a:pt x="491562" y="33947"/>
                  </a:lnTo>
                  <a:lnTo>
                    <a:pt x="491562" y="44325"/>
                  </a:lnTo>
                  <a:lnTo>
                    <a:pt x="462660" y="77218"/>
                  </a:lnTo>
                  <a:lnTo>
                    <a:pt x="457677" y="78210"/>
                  </a:lnTo>
                  <a:close/>
                </a:path>
                <a:path w="904875" h="1678305">
                  <a:moveTo>
                    <a:pt x="869986" y="78248"/>
                  </a:moveTo>
                  <a:lnTo>
                    <a:pt x="833592" y="62769"/>
                  </a:lnTo>
                  <a:lnTo>
                    <a:pt x="826130" y="33481"/>
                  </a:lnTo>
                  <a:lnTo>
                    <a:pt x="827185" y="28500"/>
                  </a:lnTo>
                  <a:lnTo>
                    <a:pt x="855530" y="918"/>
                  </a:lnTo>
                  <a:lnTo>
                    <a:pt x="860538" y="0"/>
                  </a:lnTo>
                  <a:lnTo>
                    <a:pt x="865729" y="79"/>
                  </a:lnTo>
                  <a:lnTo>
                    <a:pt x="865530" y="79"/>
                  </a:lnTo>
                  <a:lnTo>
                    <a:pt x="870693" y="132"/>
                  </a:lnTo>
                  <a:lnTo>
                    <a:pt x="903263" y="29208"/>
                  </a:lnTo>
                  <a:lnTo>
                    <a:pt x="904222" y="34181"/>
                  </a:lnTo>
                  <a:lnTo>
                    <a:pt x="904168" y="44536"/>
                  </a:lnTo>
                  <a:lnTo>
                    <a:pt x="874988" y="77296"/>
                  </a:lnTo>
                  <a:lnTo>
                    <a:pt x="869986" y="78248"/>
                  </a:lnTo>
                  <a:close/>
                </a:path>
                <a:path w="904875" h="1678305">
                  <a:moveTo>
                    <a:pt x="33949" y="478362"/>
                  </a:moveTo>
                  <a:lnTo>
                    <a:pt x="1001" y="449490"/>
                  </a:lnTo>
                  <a:lnTo>
                    <a:pt x="4" y="444505"/>
                  </a:lnTo>
                  <a:lnTo>
                    <a:pt x="20" y="434017"/>
                  </a:lnTo>
                  <a:lnTo>
                    <a:pt x="28917" y="401211"/>
                  </a:lnTo>
                  <a:lnTo>
                    <a:pt x="33881" y="400223"/>
                  </a:lnTo>
                  <a:lnTo>
                    <a:pt x="44237" y="400223"/>
                  </a:lnTo>
                  <a:lnTo>
                    <a:pt x="77116" y="429044"/>
                  </a:lnTo>
                  <a:lnTo>
                    <a:pt x="78117" y="434017"/>
                  </a:lnTo>
                  <a:lnTo>
                    <a:pt x="78117" y="444505"/>
                  </a:lnTo>
                  <a:lnTo>
                    <a:pt x="49299" y="477344"/>
                  </a:lnTo>
                  <a:lnTo>
                    <a:pt x="33949" y="478362"/>
                  </a:lnTo>
                  <a:close/>
                </a:path>
                <a:path w="904875" h="1678305">
                  <a:moveTo>
                    <a:pt x="447181" y="478362"/>
                  </a:moveTo>
                  <a:lnTo>
                    <a:pt x="414233" y="449490"/>
                  </a:lnTo>
                  <a:lnTo>
                    <a:pt x="413237" y="444505"/>
                  </a:lnTo>
                  <a:lnTo>
                    <a:pt x="413252" y="434017"/>
                  </a:lnTo>
                  <a:lnTo>
                    <a:pt x="442150" y="401211"/>
                  </a:lnTo>
                  <a:lnTo>
                    <a:pt x="447114" y="400223"/>
                  </a:lnTo>
                  <a:lnTo>
                    <a:pt x="457469" y="400223"/>
                  </a:lnTo>
                  <a:lnTo>
                    <a:pt x="490349" y="429044"/>
                  </a:lnTo>
                  <a:lnTo>
                    <a:pt x="491350" y="444505"/>
                  </a:lnTo>
                  <a:lnTo>
                    <a:pt x="490396" y="449360"/>
                  </a:lnTo>
                  <a:lnTo>
                    <a:pt x="462532" y="477344"/>
                  </a:lnTo>
                  <a:lnTo>
                    <a:pt x="447181" y="478362"/>
                  </a:lnTo>
                  <a:close/>
                </a:path>
                <a:path w="904875" h="1678305">
                  <a:moveTo>
                    <a:pt x="869912" y="478403"/>
                  </a:moveTo>
                  <a:lnTo>
                    <a:pt x="833602" y="462925"/>
                  </a:lnTo>
                  <a:lnTo>
                    <a:pt x="826122" y="433707"/>
                  </a:lnTo>
                  <a:lnTo>
                    <a:pt x="827164" y="428735"/>
                  </a:lnTo>
                  <a:lnTo>
                    <a:pt x="855357" y="401111"/>
                  </a:lnTo>
                  <a:lnTo>
                    <a:pt x="860350" y="400170"/>
                  </a:lnTo>
                  <a:lnTo>
                    <a:pt x="870710" y="400276"/>
                  </a:lnTo>
                  <a:lnTo>
                    <a:pt x="903308" y="429514"/>
                  </a:lnTo>
                  <a:lnTo>
                    <a:pt x="904249" y="434508"/>
                  </a:lnTo>
                  <a:lnTo>
                    <a:pt x="904142" y="444868"/>
                  </a:lnTo>
                  <a:lnTo>
                    <a:pt x="874905" y="477462"/>
                  </a:lnTo>
                  <a:lnTo>
                    <a:pt x="869912" y="478403"/>
                  </a:lnTo>
                  <a:close/>
                </a:path>
                <a:path w="904875" h="1678305">
                  <a:moveTo>
                    <a:pt x="44245" y="877998"/>
                  </a:moveTo>
                  <a:lnTo>
                    <a:pt x="33884" y="877998"/>
                  </a:lnTo>
                  <a:lnTo>
                    <a:pt x="28901" y="877007"/>
                  </a:lnTo>
                  <a:lnTo>
                    <a:pt x="991" y="849096"/>
                  </a:lnTo>
                  <a:lnTo>
                    <a:pt x="0" y="844113"/>
                  </a:lnTo>
                  <a:lnTo>
                    <a:pt x="0" y="833753"/>
                  </a:lnTo>
                  <a:lnTo>
                    <a:pt x="28901" y="800859"/>
                  </a:lnTo>
                  <a:lnTo>
                    <a:pt x="33884" y="799868"/>
                  </a:lnTo>
                  <a:lnTo>
                    <a:pt x="39065" y="799868"/>
                  </a:lnTo>
                  <a:lnTo>
                    <a:pt x="39065" y="800067"/>
                  </a:lnTo>
                  <a:lnTo>
                    <a:pt x="44229" y="800067"/>
                  </a:lnTo>
                  <a:lnTo>
                    <a:pt x="77093" y="828807"/>
                  </a:lnTo>
                  <a:lnTo>
                    <a:pt x="78130" y="844113"/>
                  </a:lnTo>
                  <a:lnTo>
                    <a:pt x="77138" y="849096"/>
                  </a:lnTo>
                  <a:lnTo>
                    <a:pt x="49229" y="877007"/>
                  </a:lnTo>
                  <a:lnTo>
                    <a:pt x="44245" y="877998"/>
                  </a:lnTo>
                  <a:close/>
                </a:path>
                <a:path w="904875" h="1678305">
                  <a:moveTo>
                    <a:pt x="457477" y="877998"/>
                  </a:moveTo>
                  <a:lnTo>
                    <a:pt x="447117" y="877998"/>
                  </a:lnTo>
                  <a:lnTo>
                    <a:pt x="442133" y="877007"/>
                  </a:lnTo>
                  <a:lnTo>
                    <a:pt x="414223" y="849096"/>
                  </a:lnTo>
                  <a:lnTo>
                    <a:pt x="413232" y="844113"/>
                  </a:lnTo>
                  <a:lnTo>
                    <a:pt x="413232" y="833753"/>
                  </a:lnTo>
                  <a:lnTo>
                    <a:pt x="442133" y="800859"/>
                  </a:lnTo>
                  <a:lnTo>
                    <a:pt x="447117" y="799868"/>
                  </a:lnTo>
                  <a:lnTo>
                    <a:pt x="452297" y="799868"/>
                  </a:lnTo>
                  <a:lnTo>
                    <a:pt x="452297" y="800067"/>
                  </a:lnTo>
                  <a:lnTo>
                    <a:pt x="457461" y="800067"/>
                  </a:lnTo>
                  <a:lnTo>
                    <a:pt x="490326" y="828807"/>
                  </a:lnTo>
                  <a:lnTo>
                    <a:pt x="491362" y="844113"/>
                  </a:lnTo>
                  <a:lnTo>
                    <a:pt x="490371" y="849096"/>
                  </a:lnTo>
                  <a:lnTo>
                    <a:pt x="462460" y="877007"/>
                  </a:lnTo>
                  <a:lnTo>
                    <a:pt x="457477" y="877998"/>
                  </a:lnTo>
                  <a:close/>
                </a:path>
                <a:path w="904875" h="1678305">
                  <a:moveTo>
                    <a:pt x="869912" y="878047"/>
                  </a:moveTo>
                  <a:lnTo>
                    <a:pt x="833602" y="862570"/>
                  </a:lnTo>
                  <a:lnTo>
                    <a:pt x="826122" y="833352"/>
                  </a:lnTo>
                  <a:lnTo>
                    <a:pt x="827164" y="828379"/>
                  </a:lnTo>
                  <a:lnTo>
                    <a:pt x="855357" y="800755"/>
                  </a:lnTo>
                  <a:lnTo>
                    <a:pt x="860350" y="799815"/>
                  </a:lnTo>
                  <a:lnTo>
                    <a:pt x="865530" y="799868"/>
                  </a:lnTo>
                  <a:lnTo>
                    <a:pt x="865530" y="800067"/>
                  </a:lnTo>
                  <a:lnTo>
                    <a:pt x="870693" y="800120"/>
                  </a:lnTo>
                  <a:lnTo>
                    <a:pt x="903263" y="829196"/>
                  </a:lnTo>
                  <a:lnTo>
                    <a:pt x="904222" y="834169"/>
                  </a:lnTo>
                  <a:lnTo>
                    <a:pt x="904142" y="844512"/>
                  </a:lnTo>
                  <a:lnTo>
                    <a:pt x="874905" y="877107"/>
                  </a:lnTo>
                  <a:lnTo>
                    <a:pt x="869912" y="878047"/>
                  </a:lnTo>
                  <a:close/>
                </a:path>
                <a:path w="904875" h="1678305">
                  <a:moveTo>
                    <a:pt x="33949" y="1278151"/>
                  </a:moveTo>
                  <a:lnTo>
                    <a:pt x="1001" y="1249279"/>
                  </a:lnTo>
                  <a:lnTo>
                    <a:pt x="5" y="1244294"/>
                  </a:lnTo>
                  <a:lnTo>
                    <a:pt x="20" y="1233805"/>
                  </a:lnTo>
                  <a:lnTo>
                    <a:pt x="28917" y="1201000"/>
                  </a:lnTo>
                  <a:lnTo>
                    <a:pt x="33882" y="1200012"/>
                  </a:lnTo>
                  <a:lnTo>
                    <a:pt x="44237" y="1200012"/>
                  </a:lnTo>
                  <a:lnTo>
                    <a:pt x="77116" y="1228833"/>
                  </a:lnTo>
                  <a:lnTo>
                    <a:pt x="78117" y="1233805"/>
                  </a:lnTo>
                  <a:lnTo>
                    <a:pt x="78117" y="1244294"/>
                  </a:lnTo>
                  <a:lnTo>
                    <a:pt x="49299" y="1277133"/>
                  </a:lnTo>
                  <a:lnTo>
                    <a:pt x="33949" y="1278151"/>
                  </a:lnTo>
                  <a:close/>
                </a:path>
                <a:path w="904875" h="1678305">
                  <a:moveTo>
                    <a:pt x="447181" y="1278152"/>
                  </a:moveTo>
                  <a:lnTo>
                    <a:pt x="414233" y="1249279"/>
                  </a:lnTo>
                  <a:lnTo>
                    <a:pt x="413237" y="1244294"/>
                  </a:lnTo>
                  <a:lnTo>
                    <a:pt x="413252" y="1233805"/>
                  </a:lnTo>
                  <a:lnTo>
                    <a:pt x="442152" y="1201000"/>
                  </a:lnTo>
                  <a:lnTo>
                    <a:pt x="447114" y="1200012"/>
                  </a:lnTo>
                  <a:lnTo>
                    <a:pt x="457470" y="1200012"/>
                  </a:lnTo>
                  <a:lnTo>
                    <a:pt x="490349" y="1228833"/>
                  </a:lnTo>
                  <a:lnTo>
                    <a:pt x="491350" y="1244294"/>
                  </a:lnTo>
                  <a:lnTo>
                    <a:pt x="490396" y="1249149"/>
                  </a:lnTo>
                  <a:lnTo>
                    <a:pt x="462532" y="1277133"/>
                  </a:lnTo>
                  <a:lnTo>
                    <a:pt x="447181" y="1278152"/>
                  </a:lnTo>
                  <a:close/>
                </a:path>
                <a:path w="904875" h="1678305">
                  <a:moveTo>
                    <a:pt x="870257" y="1278149"/>
                  </a:moveTo>
                  <a:lnTo>
                    <a:pt x="833742" y="1262904"/>
                  </a:lnTo>
                  <a:lnTo>
                    <a:pt x="826061" y="1244172"/>
                  </a:lnTo>
                  <a:lnTo>
                    <a:pt x="826096" y="1233647"/>
                  </a:lnTo>
                  <a:lnTo>
                    <a:pt x="855329" y="1200904"/>
                  </a:lnTo>
                  <a:lnTo>
                    <a:pt x="860335" y="1199959"/>
                  </a:lnTo>
                  <a:lnTo>
                    <a:pt x="870667" y="1200064"/>
                  </a:lnTo>
                  <a:lnTo>
                    <a:pt x="903195" y="1228897"/>
                  </a:lnTo>
                  <a:lnTo>
                    <a:pt x="904208" y="1244172"/>
                  </a:lnTo>
                  <a:lnTo>
                    <a:pt x="903225" y="1249170"/>
                  </a:lnTo>
                  <a:lnTo>
                    <a:pt x="875255" y="1277162"/>
                  </a:lnTo>
                  <a:lnTo>
                    <a:pt x="870257" y="1278149"/>
                  </a:lnTo>
                  <a:close/>
                </a:path>
                <a:path w="904875" h="1678305">
                  <a:moveTo>
                    <a:pt x="44245" y="1677787"/>
                  </a:moveTo>
                  <a:lnTo>
                    <a:pt x="33884" y="1677787"/>
                  </a:lnTo>
                  <a:lnTo>
                    <a:pt x="28901" y="1676796"/>
                  </a:lnTo>
                  <a:lnTo>
                    <a:pt x="991" y="1648885"/>
                  </a:lnTo>
                  <a:lnTo>
                    <a:pt x="0" y="1643902"/>
                  </a:lnTo>
                  <a:lnTo>
                    <a:pt x="0" y="1633541"/>
                  </a:lnTo>
                  <a:lnTo>
                    <a:pt x="28901" y="1600648"/>
                  </a:lnTo>
                  <a:lnTo>
                    <a:pt x="33884" y="1599656"/>
                  </a:lnTo>
                  <a:lnTo>
                    <a:pt x="39065" y="1599656"/>
                  </a:lnTo>
                  <a:lnTo>
                    <a:pt x="39065" y="1599856"/>
                  </a:lnTo>
                  <a:lnTo>
                    <a:pt x="44229" y="1599856"/>
                  </a:lnTo>
                  <a:lnTo>
                    <a:pt x="77093" y="1628596"/>
                  </a:lnTo>
                  <a:lnTo>
                    <a:pt x="78130" y="1643902"/>
                  </a:lnTo>
                  <a:lnTo>
                    <a:pt x="77138" y="1648885"/>
                  </a:lnTo>
                  <a:lnTo>
                    <a:pt x="49229" y="1676796"/>
                  </a:lnTo>
                  <a:lnTo>
                    <a:pt x="44245" y="1677787"/>
                  </a:lnTo>
                  <a:close/>
                </a:path>
                <a:path w="904875" h="1678305">
                  <a:moveTo>
                    <a:pt x="457477" y="1677787"/>
                  </a:moveTo>
                  <a:lnTo>
                    <a:pt x="447117" y="1677787"/>
                  </a:lnTo>
                  <a:lnTo>
                    <a:pt x="442133" y="1676796"/>
                  </a:lnTo>
                  <a:lnTo>
                    <a:pt x="414223" y="1648885"/>
                  </a:lnTo>
                  <a:lnTo>
                    <a:pt x="413232" y="1643902"/>
                  </a:lnTo>
                  <a:lnTo>
                    <a:pt x="413232" y="1633541"/>
                  </a:lnTo>
                  <a:lnTo>
                    <a:pt x="442133" y="1600647"/>
                  </a:lnTo>
                  <a:lnTo>
                    <a:pt x="447117" y="1599656"/>
                  </a:lnTo>
                  <a:lnTo>
                    <a:pt x="452297" y="1599656"/>
                  </a:lnTo>
                  <a:lnTo>
                    <a:pt x="452297" y="1599856"/>
                  </a:lnTo>
                  <a:lnTo>
                    <a:pt x="457461" y="1599856"/>
                  </a:lnTo>
                  <a:lnTo>
                    <a:pt x="490326" y="1628596"/>
                  </a:lnTo>
                  <a:lnTo>
                    <a:pt x="491362" y="1643902"/>
                  </a:lnTo>
                  <a:lnTo>
                    <a:pt x="490371" y="1648885"/>
                  </a:lnTo>
                  <a:lnTo>
                    <a:pt x="462460" y="1676796"/>
                  </a:lnTo>
                  <a:lnTo>
                    <a:pt x="457477" y="1677787"/>
                  </a:lnTo>
                  <a:close/>
                </a:path>
                <a:path w="904875" h="1678305">
                  <a:moveTo>
                    <a:pt x="870257" y="1677794"/>
                  </a:moveTo>
                  <a:lnTo>
                    <a:pt x="833742" y="1662549"/>
                  </a:lnTo>
                  <a:lnTo>
                    <a:pt x="826061" y="1643816"/>
                  </a:lnTo>
                  <a:lnTo>
                    <a:pt x="826096" y="1633292"/>
                  </a:lnTo>
                  <a:lnTo>
                    <a:pt x="855329" y="1600549"/>
                  </a:lnTo>
                  <a:lnTo>
                    <a:pt x="860335" y="1599603"/>
                  </a:lnTo>
                  <a:lnTo>
                    <a:pt x="865530" y="1599656"/>
                  </a:lnTo>
                  <a:lnTo>
                    <a:pt x="865530" y="1599856"/>
                  </a:lnTo>
                  <a:lnTo>
                    <a:pt x="870649" y="1599908"/>
                  </a:lnTo>
                  <a:lnTo>
                    <a:pt x="903149" y="1628580"/>
                  </a:lnTo>
                  <a:lnTo>
                    <a:pt x="904208" y="1643816"/>
                  </a:lnTo>
                  <a:lnTo>
                    <a:pt x="903225" y="1648815"/>
                  </a:lnTo>
                  <a:lnTo>
                    <a:pt x="875255" y="1676806"/>
                  </a:lnTo>
                  <a:lnTo>
                    <a:pt x="870257" y="1677794"/>
                  </a:lnTo>
                  <a:close/>
                </a:path>
              </a:pathLst>
            </a:custGeom>
            <a:solidFill>
              <a:srgbClr val="FD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080425B6-F5AD-CADB-02F7-9E82D8061DA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8758" y="0"/>
              <a:ext cx="2476499" cy="2314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1958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3298" y="283916"/>
            <a:ext cx="10783019" cy="23130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6600" kern="1200" spc="285" dirty="0">
                <a:solidFill>
                  <a:schemeClr val="tx1"/>
                </a:solidFill>
                <a:latin typeface="+mj-lt"/>
                <a:cs typeface="Calibri"/>
              </a:rPr>
              <a:t>Data Formatting for Financial Analysis: Importance of Data Formatting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E9CE3-3BA4-6D55-02F6-057F72A2B9E4}"/>
              </a:ext>
            </a:extLst>
          </p:cNvPr>
          <p:cNvSpPr txBox="1"/>
          <p:nvPr/>
        </p:nvSpPr>
        <p:spPr>
          <a:xfrm>
            <a:off x="5839783" y="3052200"/>
            <a:ext cx="12007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IN" dirty="0"/>
            </a:b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BBC18-F625-D8A8-811A-75527AF07474}"/>
              </a:ext>
            </a:extLst>
          </p:cNvPr>
          <p:cNvSpPr txBox="1"/>
          <p:nvPr/>
        </p:nvSpPr>
        <p:spPr>
          <a:xfrm>
            <a:off x="759348" y="3381555"/>
            <a:ext cx="5806282" cy="5165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Significance of Proper Data Formatting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Boosts readability and interpretability in financial analysis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Benefits of Clear Data Presentation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Organized data aids stakeholder comprehension and insight extraction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Highlighting Critical Data Points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Draws focus to vital information and trends</a:t>
            </a:r>
            <a:endParaRPr lang="en-GB" sz="24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4C63E-550C-1799-8DE1-F74DACD9B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650" y="3381556"/>
            <a:ext cx="6351558" cy="467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01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4287" y="283916"/>
            <a:ext cx="10783019" cy="25545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Data Formatting for Financial Analysis: Formatting Options in Excel</a:t>
            </a:r>
            <a:endParaRPr lang="en-US" sz="66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4DF0D6-EEE1-493B-E540-DBEE618D8106}"/>
              </a:ext>
            </a:extLst>
          </p:cNvPr>
          <p:cNvSpPr txBox="1"/>
          <p:nvPr/>
        </p:nvSpPr>
        <p:spPr>
          <a:xfrm>
            <a:off x="224287" y="3122378"/>
            <a:ext cx="6349041" cy="5196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Font Customization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Select readable fonts for clarity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Font group adjustments for text appearance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Number Formats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Display numbers with precision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Includes currency, decimals, symbols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Alignment for Readability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Position data neatly within cells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Options for text alignment and orientation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Cell Fill for Emphasis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Use background </a:t>
            </a:r>
            <a:r>
              <a:rPr lang="en-GB" sz="2000" b="0" i="0" u="none" strike="noStrike" dirty="0" err="1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colors</a:t>
            </a: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 to highlight data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Create visual distinctions in cells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E60B70-EF8C-985A-1859-D2EE8C6CD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162" y="3632835"/>
            <a:ext cx="5994011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24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771" y="1"/>
            <a:ext cx="11601600" cy="20291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6600" kern="1200" spc="285" dirty="0">
                <a:solidFill>
                  <a:schemeClr val="tx1"/>
                </a:solidFill>
                <a:latin typeface="+mj-lt"/>
                <a:cs typeface="Calibri"/>
              </a:rPr>
              <a:t>Data Formatting for Financial Analysis: Conditional Formatting 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41C064-D138-A8DB-29E3-CECE10E384BA}"/>
              </a:ext>
            </a:extLst>
          </p:cNvPr>
          <p:cNvSpPr txBox="1"/>
          <p:nvPr/>
        </p:nvSpPr>
        <p:spPr>
          <a:xfrm>
            <a:off x="120772" y="2313109"/>
            <a:ext cx="5848708" cy="6417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Select the Data Range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Choose cells for conditional formatting application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Access Conditional Formatting Options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Find in 'Home' tab on the Ribbon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Set the Rule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Decide on rule type (e.g., highlight cells above a value)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Define the Rule Parameters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Specify criteria and formatting details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Example Use Case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Highlight sales figures above a threshold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2EEAAB-DCA1-139E-1A15-729971418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124" y="2455053"/>
            <a:ext cx="4160360" cy="60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04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8023" y="283917"/>
            <a:ext cx="11352361" cy="13378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br>
              <a:rPr lang="en-US" sz="4000" kern="1200" spc="285" dirty="0">
                <a:solidFill>
                  <a:schemeClr val="tx1"/>
                </a:solidFill>
                <a:latin typeface="+mj-lt"/>
                <a:cs typeface="Calibri"/>
              </a:rPr>
            </a:br>
            <a:br>
              <a:rPr lang="en-US" sz="4000" kern="1200" spc="285" dirty="0">
                <a:solidFill>
                  <a:schemeClr val="tx1"/>
                </a:solidFill>
                <a:latin typeface="+mj-lt"/>
                <a:cs typeface="Calibri"/>
              </a:rPr>
            </a:br>
            <a:br>
              <a:rPr lang="en-US" sz="4000" kern="1200" spc="285" dirty="0">
                <a:solidFill>
                  <a:schemeClr val="tx1"/>
                </a:solidFill>
                <a:latin typeface="+mj-lt"/>
                <a:cs typeface="Calibri"/>
              </a:rPr>
            </a:br>
            <a:r>
              <a:rPr lang="en-GB" sz="4000" kern="1200" spc="285" dirty="0">
                <a:solidFill>
                  <a:schemeClr val="tx1"/>
                </a:solidFill>
                <a:latin typeface="+mj-lt"/>
                <a:cs typeface="Calibri"/>
              </a:rPr>
              <a:t>UNDERSTANDING DATA TYPES AND CELL REFERENCES: DIFFERENTIATING DATA TYPES</a:t>
            </a:r>
            <a:endParaRPr lang="en-US" sz="4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28BE86-2CBF-0451-C856-4A26686D3941}"/>
              </a:ext>
            </a:extLst>
          </p:cNvPr>
          <p:cNvSpPr txBox="1"/>
          <p:nvPr/>
        </p:nvSpPr>
        <p:spPr>
          <a:xfrm>
            <a:off x="461783" y="1914524"/>
            <a:ext cx="13236963" cy="5437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Text Data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Includes non-numeric and non-date information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Examples: names, addresses, descriptions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Numeric Data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Used for mathematical operations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Types: whole numbers, decimals, percentages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Date Data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Specific type of numeric data for calendar dates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Other Data Types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Specialized types like currency, percentages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Boolean and error values also included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1581379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283917"/>
            <a:ext cx="11269484" cy="16306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Understanding Data Types and Cell References: Cell References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E48EFF-7FBB-ABB6-6F9D-E8EA597BC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61" y="2479615"/>
            <a:ext cx="11110823" cy="486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75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9299051" cy="16306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Summary of Microsoft Excel and Data Formatting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927C95-1921-610C-778B-7C1406FCF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69" y="2313109"/>
            <a:ext cx="10976215" cy="552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56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00720" y="8669447"/>
            <a:ext cx="2587278" cy="161755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7358127" cy="851166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45192" y="1873796"/>
            <a:ext cx="12025222" cy="1081706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4612005" algn="l"/>
              </a:tabLst>
            </a:pPr>
            <a:r>
              <a:rPr lang="en-US" sz="6950" spc="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9CA393-219F-76B6-FFDA-0A73F4DA1162}"/>
              </a:ext>
            </a:extLst>
          </p:cNvPr>
          <p:cNvSpPr txBox="1"/>
          <p:nvPr/>
        </p:nvSpPr>
        <p:spPr>
          <a:xfrm>
            <a:off x="7384211" y="5454062"/>
            <a:ext cx="874718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n-NO" sz="4800" b="1" dirty="0">
                <a:solidFill>
                  <a:schemeClr val="bg1"/>
                </a:solidFill>
              </a:rPr>
              <a:t>Mastering Excel for Financial Analysis</a:t>
            </a:r>
          </a:p>
          <a:p>
            <a:pPr algn="ctr"/>
            <a:r>
              <a:rPr lang="nn-NO" sz="2000" b="1" dirty="0">
                <a:solidFill>
                  <a:schemeClr val="bg1"/>
                </a:solidFill>
              </a:rPr>
              <a:t>Formatting, Tables, and Formulas</a:t>
            </a:r>
          </a:p>
        </p:txBody>
      </p:sp>
      <p:grpSp>
        <p:nvGrpSpPr>
          <p:cNvPr id="5" name="object 8">
            <a:extLst>
              <a:ext uri="{FF2B5EF4-FFF2-40B4-BE49-F238E27FC236}">
                <a16:creationId xmlns:a16="http://schemas.microsoft.com/office/drawing/2014/main" id="{3C68C95B-EE02-4EAE-F548-634CFEEF13C1}"/>
              </a:ext>
            </a:extLst>
          </p:cNvPr>
          <p:cNvGrpSpPr/>
          <p:nvPr/>
        </p:nvGrpSpPr>
        <p:grpSpPr>
          <a:xfrm>
            <a:off x="0" y="0"/>
            <a:ext cx="4055745" cy="10287000"/>
            <a:chOff x="0" y="0"/>
            <a:chExt cx="4055745" cy="10287000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6644FB53-07D5-A47B-C491-77F5CD38DDA0}"/>
                </a:ext>
              </a:extLst>
            </p:cNvPr>
            <p:cNvSpPr/>
            <p:nvPr/>
          </p:nvSpPr>
          <p:spPr>
            <a:xfrm>
              <a:off x="0" y="0"/>
              <a:ext cx="1543050" cy="10287000"/>
            </a:xfrm>
            <a:custGeom>
              <a:avLst/>
              <a:gdLst/>
              <a:ahLst/>
              <a:cxnLst/>
              <a:rect l="l" t="t" r="r" b="b"/>
              <a:pathLst>
                <a:path w="1543050" h="10287000">
                  <a:moveTo>
                    <a:pt x="0" y="10287000"/>
                  </a:moveTo>
                  <a:lnTo>
                    <a:pt x="0" y="0"/>
                  </a:lnTo>
                  <a:lnTo>
                    <a:pt x="1543049" y="0"/>
                  </a:lnTo>
                  <a:lnTo>
                    <a:pt x="1543049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1B5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0">
              <a:extLst>
                <a:ext uri="{FF2B5EF4-FFF2-40B4-BE49-F238E27FC236}">
                  <a16:creationId xmlns:a16="http://schemas.microsoft.com/office/drawing/2014/main" id="{6396E911-148A-B963-E860-4568D155C1CB}"/>
                </a:ext>
              </a:extLst>
            </p:cNvPr>
            <p:cNvSpPr/>
            <p:nvPr/>
          </p:nvSpPr>
          <p:spPr>
            <a:xfrm>
              <a:off x="1227773" y="4163621"/>
              <a:ext cx="110489" cy="2819400"/>
            </a:xfrm>
            <a:custGeom>
              <a:avLst/>
              <a:gdLst/>
              <a:ahLst/>
              <a:cxnLst/>
              <a:rect l="l" t="t" r="r" b="b"/>
              <a:pathLst>
                <a:path w="110490" h="2819400">
                  <a:moveTo>
                    <a:pt x="110236" y="2819206"/>
                  </a:moveTo>
                  <a:lnTo>
                    <a:pt x="0" y="2819206"/>
                  </a:lnTo>
                  <a:lnTo>
                    <a:pt x="0" y="0"/>
                  </a:lnTo>
                  <a:lnTo>
                    <a:pt x="110236" y="0"/>
                  </a:lnTo>
                  <a:lnTo>
                    <a:pt x="110236" y="2819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8989487-0A8E-014C-E337-630155885A04}"/>
                </a:ext>
              </a:extLst>
            </p:cNvPr>
            <p:cNvSpPr/>
            <p:nvPr/>
          </p:nvSpPr>
          <p:spPr>
            <a:xfrm>
              <a:off x="118959" y="195491"/>
              <a:ext cx="904875" cy="1678305"/>
            </a:xfrm>
            <a:custGeom>
              <a:avLst/>
              <a:gdLst/>
              <a:ahLst/>
              <a:cxnLst/>
              <a:rect l="l" t="t" r="r" b="b"/>
              <a:pathLst>
                <a:path w="904875" h="1678305">
                  <a:moveTo>
                    <a:pt x="44445" y="78210"/>
                  </a:moveTo>
                  <a:lnTo>
                    <a:pt x="34084" y="78210"/>
                  </a:lnTo>
                  <a:lnTo>
                    <a:pt x="29101" y="77218"/>
                  </a:lnTo>
                  <a:lnTo>
                    <a:pt x="1190" y="49308"/>
                  </a:lnTo>
                  <a:lnTo>
                    <a:pt x="199" y="44325"/>
                  </a:lnTo>
                  <a:lnTo>
                    <a:pt x="203" y="33947"/>
                  </a:lnTo>
                  <a:lnTo>
                    <a:pt x="29101" y="1070"/>
                  </a:lnTo>
                  <a:lnTo>
                    <a:pt x="44263" y="52"/>
                  </a:lnTo>
                  <a:lnTo>
                    <a:pt x="49266" y="1024"/>
                  </a:lnTo>
                  <a:lnTo>
                    <a:pt x="77339" y="28981"/>
                  </a:lnTo>
                  <a:lnTo>
                    <a:pt x="78330" y="33947"/>
                  </a:lnTo>
                  <a:lnTo>
                    <a:pt x="78330" y="44325"/>
                  </a:lnTo>
                  <a:lnTo>
                    <a:pt x="49428" y="77218"/>
                  </a:lnTo>
                  <a:lnTo>
                    <a:pt x="44445" y="78210"/>
                  </a:lnTo>
                  <a:close/>
                </a:path>
                <a:path w="904875" h="1678305">
                  <a:moveTo>
                    <a:pt x="457677" y="78210"/>
                  </a:moveTo>
                  <a:lnTo>
                    <a:pt x="447316" y="78210"/>
                  </a:lnTo>
                  <a:lnTo>
                    <a:pt x="442333" y="77218"/>
                  </a:lnTo>
                  <a:lnTo>
                    <a:pt x="414423" y="49308"/>
                  </a:lnTo>
                  <a:lnTo>
                    <a:pt x="413431" y="44325"/>
                  </a:lnTo>
                  <a:lnTo>
                    <a:pt x="413435" y="33947"/>
                  </a:lnTo>
                  <a:lnTo>
                    <a:pt x="442333" y="1070"/>
                  </a:lnTo>
                  <a:lnTo>
                    <a:pt x="457495" y="52"/>
                  </a:lnTo>
                  <a:lnTo>
                    <a:pt x="462499" y="1024"/>
                  </a:lnTo>
                  <a:lnTo>
                    <a:pt x="490571" y="28981"/>
                  </a:lnTo>
                  <a:lnTo>
                    <a:pt x="491562" y="33947"/>
                  </a:lnTo>
                  <a:lnTo>
                    <a:pt x="491562" y="44325"/>
                  </a:lnTo>
                  <a:lnTo>
                    <a:pt x="462660" y="77218"/>
                  </a:lnTo>
                  <a:lnTo>
                    <a:pt x="457677" y="78210"/>
                  </a:lnTo>
                  <a:close/>
                </a:path>
                <a:path w="904875" h="1678305">
                  <a:moveTo>
                    <a:pt x="869986" y="78248"/>
                  </a:moveTo>
                  <a:lnTo>
                    <a:pt x="833592" y="62769"/>
                  </a:lnTo>
                  <a:lnTo>
                    <a:pt x="826130" y="33481"/>
                  </a:lnTo>
                  <a:lnTo>
                    <a:pt x="827185" y="28500"/>
                  </a:lnTo>
                  <a:lnTo>
                    <a:pt x="855530" y="918"/>
                  </a:lnTo>
                  <a:lnTo>
                    <a:pt x="860538" y="0"/>
                  </a:lnTo>
                  <a:lnTo>
                    <a:pt x="865729" y="79"/>
                  </a:lnTo>
                  <a:lnTo>
                    <a:pt x="865530" y="79"/>
                  </a:lnTo>
                  <a:lnTo>
                    <a:pt x="870693" y="132"/>
                  </a:lnTo>
                  <a:lnTo>
                    <a:pt x="903263" y="29208"/>
                  </a:lnTo>
                  <a:lnTo>
                    <a:pt x="904222" y="34181"/>
                  </a:lnTo>
                  <a:lnTo>
                    <a:pt x="904168" y="44536"/>
                  </a:lnTo>
                  <a:lnTo>
                    <a:pt x="874988" y="77296"/>
                  </a:lnTo>
                  <a:lnTo>
                    <a:pt x="869986" y="78248"/>
                  </a:lnTo>
                  <a:close/>
                </a:path>
                <a:path w="904875" h="1678305">
                  <a:moveTo>
                    <a:pt x="33949" y="478362"/>
                  </a:moveTo>
                  <a:lnTo>
                    <a:pt x="1001" y="449490"/>
                  </a:lnTo>
                  <a:lnTo>
                    <a:pt x="4" y="444505"/>
                  </a:lnTo>
                  <a:lnTo>
                    <a:pt x="20" y="434017"/>
                  </a:lnTo>
                  <a:lnTo>
                    <a:pt x="28917" y="401211"/>
                  </a:lnTo>
                  <a:lnTo>
                    <a:pt x="33881" y="400223"/>
                  </a:lnTo>
                  <a:lnTo>
                    <a:pt x="44237" y="400223"/>
                  </a:lnTo>
                  <a:lnTo>
                    <a:pt x="77116" y="429044"/>
                  </a:lnTo>
                  <a:lnTo>
                    <a:pt x="78117" y="434017"/>
                  </a:lnTo>
                  <a:lnTo>
                    <a:pt x="78117" y="444505"/>
                  </a:lnTo>
                  <a:lnTo>
                    <a:pt x="49299" y="477344"/>
                  </a:lnTo>
                  <a:lnTo>
                    <a:pt x="33949" y="478362"/>
                  </a:lnTo>
                  <a:close/>
                </a:path>
                <a:path w="904875" h="1678305">
                  <a:moveTo>
                    <a:pt x="447181" y="478362"/>
                  </a:moveTo>
                  <a:lnTo>
                    <a:pt x="414233" y="449490"/>
                  </a:lnTo>
                  <a:lnTo>
                    <a:pt x="413237" y="444505"/>
                  </a:lnTo>
                  <a:lnTo>
                    <a:pt x="413252" y="434017"/>
                  </a:lnTo>
                  <a:lnTo>
                    <a:pt x="442150" y="401211"/>
                  </a:lnTo>
                  <a:lnTo>
                    <a:pt x="447114" y="400223"/>
                  </a:lnTo>
                  <a:lnTo>
                    <a:pt x="457469" y="400223"/>
                  </a:lnTo>
                  <a:lnTo>
                    <a:pt x="490349" y="429044"/>
                  </a:lnTo>
                  <a:lnTo>
                    <a:pt x="491350" y="444505"/>
                  </a:lnTo>
                  <a:lnTo>
                    <a:pt x="490396" y="449360"/>
                  </a:lnTo>
                  <a:lnTo>
                    <a:pt x="462532" y="477344"/>
                  </a:lnTo>
                  <a:lnTo>
                    <a:pt x="447181" y="478362"/>
                  </a:lnTo>
                  <a:close/>
                </a:path>
                <a:path w="904875" h="1678305">
                  <a:moveTo>
                    <a:pt x="869912" y="478403"/>
                  </a:moveTo>
                  <a:lnTo>
                    <a:pt x="833602" y="462925"/>
                  </a:lnTo>
                  <a:lnTo>
                    <a:pt x="826122" y="433707"/>
                  </a:lnTo>
                  <a:lnTo>
                    <a:pt x="827164" y="428735"/>
                  </a:lnTo>
                  <a:lnTo>
                    <a:pt x="855357" y="401111"/>
                  </a:lnTo>
                  <a:lnTo>
                    <a:pt x="860350" y="400170"/>
                  </a:lnTo>
                  <a:lnTo>
                    <a:pt x="870710" y="400276"/>
                  </a:lnTo>
                  <a:lnTo>
                    <a:pt x="903308" y="429514"/>
                  </a:lnTo>
                  <a:lnTo>
                    <a:pt x="904249" y="434508"/>
                  </a:lnTo>
                  <a:lnTo>
                    <a:pt x="904142" y="444868"/>
                  </a:lnTo>
                  <a:lnTo>
                    <a:pt x="874905" y="477462"/>
                  </a:lnTo>
                  <a:lnTo>
                    <a:pt x="869912" y="478403"/>
                  </a:lnTo>
                  <a:close/>
                </a:path>
                <a:path w="904875" h="1678305">
                  <a:moveTo>
                    <a:pt x="44245" y="877998"/>
                  </a:moveTo>
                  <a:lnTo>
                    <a:pt x="33884" y="877998"/>
                  </a:lnTo>
                  <a:lnTo>
                    <a:pt x="28901" y="877007"/>
                  </a:lnTo>
                  <a:lnTo>
                    <a:pt x="991" y="849096"/>
                  </a:lnTo>
                  <a:lnTo>
                    <a:pt x="0" y="844113"/>
                  </a:lnTo>
                  <a:lnTo>
                    <a:pt x="0" y="833753"/>
                  </a:lnTo>
                  <a:lnTo>
                    <a:pt x="28901" y="800859"/>
                  </a:lnTo>
                  <a:lnTo>
                    <a:pt x="33884" y="799868"/>
                  </a:lnTo>
                  <a:lnTo>
                    <a:pt x="39065" y="799868"/>
                  </a:lnTo>
                  <a:lnTo>
                    <a:pt x="39065" y="800067"/>
                  </a:lnTo>
                  <a:lnTo>
                    <a:pt x="44229" y="800067"/>
                  </a:lnTo>
                  <a:lnTo>
                    <a:pt x="77093" y="828807"/>
                  </a:lnTo>
                  <a:lnTo>
                    <a:pt x="78130" y="844113"/>
                  </a:lnTo>
                  <a:lnTo>
                    <a:pt x="77138" y="849096"/>
                  </a:lnTo>
                  <a:lnTo>
                    <a:pt x="49229" y="877007"/>
                  </a:lnTo>
                  <a:lnTo>
                    <a:pt x="44245" y="877998"/>
                  </a:lnTo>
                  <a:close/>
                </a:path>
                <a:path w="904875" h="1678305">
                  <a:moveTo>
                    <a:pt x="457477" y="877998"/>
                  </a:moveTo>
                  <a:lnTo>
                    <a:pt x="447117" y="877998"/>
                  </a:lnTo>
                  <a:lnTo>
                    <a:pt x="442133" y="877007"/>
                  </a:lnTo>
                  <a:lnTo>
                    <a:pt x="414223" y="849096"/>
                  </a:lnTo>
                  <a:lnTo>
                    <a:pt x="413232" y="844113"/>
                  </a:lnTo>
                  <a:lnTo>
                    <a:pt x="413232" y="833753"/>
                  </a:lnTo>
                  <a:lnTo>
                    <a:pt x="442133" y="800859"/>
                  </a:lnTo>
                  <a:lnTo>
                    <a:pt x="447117" y="799868"/>
                  </a:lnTo>
                  <a:lnTo>
                    <a:pt x="452297" y="799868"/>
                  </a:lnTo>
                  <a:lnTo>
                    <a:pt x="452297" y="800067"/>
                  </a:lnTo>
                  <a:lnTo>
                    <a:pt x="457461" y="800067"/>
                  </a:lnTo>
                  <a:lnTo>
                    <a:pt x="490326" y="828807"/>
                  </a:lnTo>
                  <a:lnTo>
                    <a:pt x="491362" y="844113"/>
                  </a:lnTo>
                  <a:lnTo>
                    <a:pt x="490371" y="849096"/>
                  </a:lnTo>
                  <a:lnTo>
                    <a:pt x="462460" y="877007"/>
                  </a:lnTo>
                  <a:lnTo>
                    <a:pt x="457477" y="877998"/>
                  </a:lnTo>
                  <a:close/>
                </a:path>
                <a:path w="904875" h="1678305">
                  <a:moveTo>
                    <a:pt x="869912" y="878047"/>
                  </a:moveTo>
                  <a:lnTo>
                    <a:pt x="833602" y="862570"/>
                  </a:lnTo>
                  <a:lnTo>
                    <a:pt x="826122" y="833352"/>
                  </a:lnTo>
                  <a:lnTo>
                    <a:pt x="827164" y="828379"/>
                  </a:lnTo>
                  <a:lnTo>
                    <a:pt x="855357" y="800755"/>
                  </a:lnTo>
                  <a:lnTo>
                    <a:pt x="860350" y="799815"/>
                  </a:lnTo>
                  <a:lnTo>
                    <a:pt x="865530" y="799868"/>
                  </a:lnTo>
                  <a:lnTo>
                    <a:pt x="865530" y="800067"/>
                  </a:lnTo>
                  <a:lnTo>
                    <a:pt x="870693" y="800120"/>
                  </a:lnTo>
                  <a:lnTo>
                    <a:pt x="903263" y="829196"/>
                  </a:lnTo>
                  <a:lnTo>
                    <a:pt x="904222" y="834169"/>
                  </a:lnTo>
                  <a:lnTo>
                    <a:pt x="904142" y="844512"/>
                  </a:lnTo>
                  <a:lnTo>
                    <a:pt x="874905" y="877107"/>
                  </a:lnTo>
                  <a:lnTo>
                    <a:pt x="869912" y="878047"/>
                  </a:lnTo>
                  <a:close/>
                </a:path>
                <a:path w="904875" h="1678305">
                  <a:moveTo>
                    <a:pt x="33949" y="1278151"/>
                  </a:moveTo>
                  <a:lnTo>
                    <a:pt x="1001" y="1249279"/>
                  </a:lnTo>
                  <a:lnTo>
                    <a:pt x="5" y="1244294"/>
                  </a:lnTo>
                  <a:lnTo>
                    <a:pt x="20" y="1233805"/>
                  </a:lnTo>
                  <a:lnTo>
                    <a:pt x="28917" y="1201000"/>
                  </a:lnTo>
                  <a:lnTo>
                    <a:pt x="33882" y="1200012"/>
                  </a:lnTo>
                  <a:lnTo>
                    <a:pt x="44237" y="1200012"/>
                  </a:lnTo>
                  <a:lnTo>
                    <a:pt x="77116" y="1228833"/>
                  </a:lnTo>
                  <a:lnTo>
                    <a:pt x="78117" y="1233805"/>
                  </a:lnTo>
                  <a:lnTo>
                    <a:pt x="78117" y="1244294"/>
                  </a:lnTo>
                  <a:lnTo>
                    <a:pt x="49299" y="1277133"/>
                  </a:lnTo>
                  <a:lnTo>
                    <a:pt x="33949" y="1278151"/>
                  </a:lnTo>
                  <a:close/>
                </a:path>
                <a:path w="904875" h="1678305">
                  <a:moveTo>
                    <a:pt x="447181" y="1278152"/>
                  </a:moveTo>
                  <a:lnTo>
                    <a:pt x="414233" y="1249279"/>
                  </a:lnTo>
                  <a:lnTo>
                    <a:pt x="413237" y="1244294"/>
                  </a:lnTo>
                  <a:lnTo>
                    <a:pt x="413252" y="1233805"/>
                  </a:lnTo>
                  <a:lnTo>
                    <a:pt x="442152" y="1201000"/>
                  </a:lnTo>
                  <a:lnTo>
                    <a:pt x="447114" y="1200012"/>
                  </a:lnTo>
                  <a:lnTo>
                    <a:pt x="457470" y="1200012"/>
                  </a:lnTo>
                  <a:lnTo>
                    <a:pt x="490349" y="1228833"/>
                  </a:lnTo>
                  <a:lnTo>
                    <a:pt x="491350" y="1244294"/>
                  </a:lnTo>
                  <a:lnTo>
                    <a:pt x="490396" y="1249149"/>
                  </a:lnTo>
                  <a:lnTo>
                    <a:pt x="462532" y="1277133"/>
                  </a:lnTo>
                  <a:lnTo>
                    <a:pt x="447181" y="1278152"/>
                  </a:lnTo>
                  <a:close/>
                </a:path>
                <a:path w="904875" h="1678305">
                  <a:moveTo>
                    <a:pt x="870257" y="1278149"/>
                  </a:moveTo>
                  <a:lnTo>
                    <a:pt x="833742" y="1262904"/>
                  </a:lnTo>
                  <a:lnTo>
                    <a:pt x="826061" y="1244172"/>
                  </a:lnTo>
                  <a:lnTo>
                    <a:pt x="826096" y="1233647"/>
                  </a:lnTo>
                  <a:lnTo>
                    <a:pt x="855329" y="1200904"/>
                  </a:lnTo>
                  <a:lnTo>
                    <a:pt x="860335" y="1199959"/>
                  </a:lnTo>
                  <a:lnTo>
                    <a:pt x="870667" y="1200064"/>
                  </a:lnTo>
                  <a:lnTo>
                    <a:pt x="903195" y="1228897"/>
                  </a:lnTo>
                  <a:lnTo>
                    <a:pt x="904208" y="1244172"/>
                  </a:lnTo>
                  <a:lnTo>
                    <a:pt x="903225" y="1249170"/>
                  </a:lnTo>
                  <a:lnTo>
                    <a:pt x="875255" y="1277162"/>
                  </a:lnTo>
                  <a:lnTo>
                    <a:pt x="870257" y="1278149"/>
                  </a:lnTo>
                  <a:close/>
                </a:path>
                <a:path w="904875" h="1678305">
                  <a:moveTo>
                    <a:pt x="44245" y="1677787"/>
                  </a:moveTo>
                  <a:lnTo>
                    <a:pt x="33884" y="1677787"/>
                  </a:lnTo>
                  <a:lnTo>
                    <a:pt x="28901" y="1676796"/>
                  </a:lnTo>
                  <a:lnTo>
                    <a:pt x="991" y="1648885"/>
                  </a:lnTo>
                  <a:lnTo>
                    <a:pt x="0" y="1643902"/>
                  </a:lnTo>
                  <a:lnTo>
                    <a:pt x="0" y="1633541"/>
                  </a:lnTo>
                  <a:lnTo>
                    <a:pt x="28901" y="1600648"/>
                  </a:lnTo>
                  <a:lnTo>
                    <a:pt x="33884" y="1599656"/>
                  </a:lnTo>
                  <a:lnTo>
                    <a:pt x="39065" y="1599656"/>
                  </a:lnTo>
                  <a:lnTo>
                    <a:pt x="39065" y="1599856"/>
                  </a:lnTo>
                  <a:lnTo>
                    <a:pt x="44229" y="1599856"/>
                  </a:lnTo>
                  <a:lnTo>
                    <a:pt x="77093" y="1628596"/>
                  </a:lnTo>
                  <a:lnTo>
                    <a:pt x="78130" y="1643902"/>
                  </a:lnTo>
                  <a:lnTo>
                    <a:pt x="77138" y="1648885"/>
                  </a:lnTo>
                  <a:lnTo>
                    <a:pt x="49229" y="1676796"/>
                  </a:lnTo>
                  <a:lnTo>
                    <a:pt x="44245" y="1677787"/>
                  </a:lnTo>
                  <a:close/>
                </a:path>
                <a:path w="904875" h="1678305">
                  <a:moveTo>
                    <a:pt x="457477" y="1677787"/>
                  </a:moveTo>
                  <a:lnTo>
                    <a:pt x="447117" y="1677787"/>
                  </a:lnTo>
                  <a:lnTo>
                    <a:pt x="442133" y="1676796"/>
                  </a:lnTo>
                  <a:lnTo>
                    <a:pt x="414223" y="1648885"/>
                  </a:lnTo>
                  <a:lnTo>
                    <a:pt x="413232" y="1643902"/>
                  </a:lnTo>
                  <a:lnTo>
                    <a:pt x="413232" y="1633541"/>
                  </a:lnTo>
                  <a:lnTo>
                    <a:pt x="442133" y="1600647"/>
                  </a:lnTo>
                  <a:lnTo>
                    <a:pt x="447117" y="1599656"/>
                  </a:lnTo>
                  <a:lnTo>
                    <a:pt x="452297" y="1599656"/>
                  </a:lnTo>
                  <a:lnTo>
                    <a:pt x="452297" y="1599856"/>
                  </a:lnTo>
                  <a:lnTo>
                    <a:pt x="457461" y="1599856"/>
                  </a:lnTo>
                  <a:lnTo>
                    <a:pt x="490326" y="1628596"/>
                  </a:lnTo>
                  <a:lnTo>
                    <a:pt x="491362" y="1643902"/>
                  </a:lnTo>
                  <a:lnTo>
                    <a:pt x="490371" y="1648885"/>
                  </a:lnTo>
                  <a:lnTo>
                    <a:pt x="462460" y="1676796"/>
                  </a:lnTo>
                  <a:lnTo>
                    <a:pt x="457477" y="1677787"/>
                  </a:lnTo>
                  <a:close/>
                </a:path>
                <a:path w="904875" h="1678305">
                  <a:moveTo>
                    <a:pt x="870257" y="1677794"/>
                  </a:moveTo>
                  <a:lnTo>
                    <a:pt x="833742" y="1662549"/>
                  </a:lnTo>
                  <a:lnTo>
                    <a:pt x="826061" y="1643816"/>
                  </a:lnTo>
                  <a:lnTo>
                    <a:pt x="826096" y="1633292"/>
                  </a:lnTo>
                  <a:lnTo>
                    <a:pt x="855329" y="1600549"/>
                  </a:lnTo>
                  <a:lnTo>
                    <a:pt x="860335" y="1599603"/>
                  </a:lnTo>
                  <a:lnTo>
                    <a:pt x="865530" y="1599656"/>
                  </a:lnTo>
                  <a:lnTo>
                    <a:pt x="865530" y="1599856"/>
                  </a:lnTo>
                  <a:lnTo>
                    <a:pt x="870649" y="1599908"/>
                  </a:lnTo>
                  <a:lnTo>
                    <a:pt x="903149" y="1628580"/>
                  </a:lnTo>
                  <a:lnTo>
                    <a:pt x="904208" y="1643816"/>
                  </a:lnTo>
                  <a:lnTo>
                    <a:pt x="903225" y="1648815"/>
                  </a:lnTo>
                  <a:lnTo>
                    <a:pt x="875255" y="1676806"/>
                  </a:lnTo>
                  <a:lnTo>
                    <a:pt x="870257" y="1677794"/>
                  </a:lnTo>
                  <a:close/>
                </a:path>
              </a:pathLst>
            </a:custGeom>
            <a:solidFill>
              <a:srgbClr val="FD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2">
              <a:extLst>
                <a:ext uri="{FF2B5EF4-FFF2-40B4-BE49-F238E27FC236}">
                  <a16:creationId xmlns:a16="http://schemas.microsoft.com/office/drawing/2014/main" id="{E9B8D35E-4CBB-2964-3C21-42424A844BB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8758" y="0"/>
              <a:ext cx="2476499" cy="2314482"/>
            </a:xfrm>
            <a:prstGeom prst="rect">
              <a:avLst/>
            </a:prstGeom>
          </p:spPr>
        </p:pic>
      </p:grpSp>
      <p:grpSp>
        <p:nvGrpSpPr>
          <p:cNvPr id="11" name="object 8">
            <a:extLst>
              <a:ext uri="{FF2B5EF4-FFF2-40B4-BE49-F238E27FC236}">
                <a16:creationId xmlns:a16="http://schemas.microsoft.com/office/drawing/2014/main" id="{55BF40F6-AE5B-BECC-1BEF-717AD4CB2C20}"/>
              </a:ext>
            </a:extLst>
          </p:cNvPr>
          <p:cNvGrpSpPr/>
          <p:nvPr/>
        </p:nvGrpSpPr>
        <p:grpSpPr>
          <a:xfrm>
            <a:off x="118959" y="0"/>
            <a:ext cx="4055745" cy="10287000"/>
            <a:chOff x="0" y="0"/>
            <a:chExt cx="4055745" cy="10287000"/>
          </a:xfrm>
        </p:grpSpPr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8C9E9220-7D0D-AF67-8FB8-90E2A284ED6A}"/>
                </a:ext>
              </a:extLst>
            </p:cNvPr>
            <p:cNvSpPr/>
            <p:nvPr/>
          </p:nvSpPr>
          <p:spPr>
            <a:xfrm>
              <a:off x="0" y="0"/>
              <a:ext cx="1543050" cy="10287000"/>
            </a:xfrm>
            <a:custGeom>
              <a:avLst/>
              <a:gdLst/>
              <a:ahLst/>
              <a:cxnLst/>
              <a:rect l="l" t="t" r="r" b="b"/>
              <a:pathLst>
                <a:path w="1543050" h="10287000">
                  <a:moveTo>
                    <a:pt x="0" y="10287000"/>
                  </a:moveTo>
                  <a:lnTo>
                    <a:pt x="0" y="0"/>
                  </a:lnTo>
                  <a:lnTo>
                    <a:pt x="1543049" y="0"/>
                  </a:lnTo>
                  <a:lnTo>
                    <a:pt x="1543049" y="1028700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1B5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72E44CD7-FD3B-AC89-90C3-2DA0D5D0DAB6}"/>
                </a:ext>
              </a:extLst>
            </p:cNvPr>
            <p:cNvSpPr/>
            <p:nvPr/>
          </p:nvSpPr>
          <p:spPr>
            <a:xfrm>
              <a:off x="1227773" y="4163621"/>
              <a:ext cx="110489" cy="2819400"/>
            </a:xfrm>
            <a:custGeom>
              <a:avLst/>
              <a:gdLst/>
              <a:ahLst/>
              <a:cxnLst/>
              <a:rect l="l" t="t" r="r" b="b"/>
              <a:pathLst>
                <a:path w="110490" h="2819400">
                  <a:moveTo>
                    <a:pt x="110236" y="2819206"/>
                  </a:moveTo>
                  <a:lnTo>
                    <a:pt x="0" y="2819206"/>
                  </a:lnTo>
                  <a:lnTo>
                    <a:pt x="0" y="0"/>
                  </a:lnTo>
                  <a:lnTo>
                    <a:pt x="110236" y="0"/>
                  </a:lnTo>
                  <a:lnTo>
                    <a:pt x="110236" y="28192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A6F2DACE-278E-8956-80F4-AE5C26A05CD6}"/>
                </a:ext>
              </a:extLst>
            </p:cNvPr>
            <p:cNvSpPr/>
            <p:nvPr/>
          </p:nvSpPr>
          <p:spPr>
            <a:xfrm>
              <a:off x="118959" y="195491"/>
              <a:ext cx="904875" cy="1678305"/>
            </a:xfrm>
            <a:custGeom>
              <a:avLst/>
              <a:gdLst/>
              <a:ahLst/>
              <a:cxnLst/>
              <a:rect l="l" t="t" r="r" b="b"/>
              <a:pathLst>
                <a:path w="904875" h="1678305">
                  <a:moveTo>
                    <a:pt x="44445" y="78210"/>
                  </a:moveTo>
                  <a:lnTo>
                    <a:pt x="34084" y="78210"/>
                  </a:lnTo>
                  <a:lnTo>
                    <a:pt x="29101" y="77218"/>
                  </a:lnTo>
                  <a:lnTo>
                    <a:pt x="1190" y="49308"/>
                  </a:lnTo>
                  <a:lnTo>
                    <a:pt x="199" y="44325"/>
                  </a:lnTo>
                  <a:lnTo>
                    <a:pt x="203" y="33947"/>
                  </a:lnTo>
                  <a:lnTo>
                    <a:pt x="29101" y="1070"/>
                  </a:lnTo>
                  <a:lnTo>
                    <a:pt x="44263" y="52"/>
                  </a:lnTo>
                  <a:lnTo>
                    <a:pt x="49266" y="1024"/>
                  </a:lnTo>
                  <a:lnTo>
                    <a:pt x="77339" y="28981"/>
                  </a:lnTo>
                  <a:lnTo>
                    <a:pt x="78330" y="33947"/>
                  </a:lnTo>
                  <a:lnTo>
                    <a:pt x="78330" y="44325"/>
                  </a:lnTo>
                  <a:lnTo>
                    <a:pt x="49428" y="77218"/>
                  </a:lnTo>
                  <a:lnTo>
                    <a:pt x="44445" y="78210"/>
                  </a:lnTo>
                  <a:close/>
                </a:path>
                <a:path w="904875" h="1678305">
                  <a:moveTo>
                    <a:pt x="457677" y="78210"/>
                  </a:moveTo>
                  <a:lnTo>
                    <a:pt x="447316" y="78210"/>
                  </a:lnTo>
                  <a:lnTo>
                    <a:pt x="442333" y="77218"/>
                  </a:lnTo>
                  <a:lnTo>
                    <a:pt x="414423" y="49308"/>
                  </a:lnTo>
                  <a:lnTo>
                    <a:pt x="413431" y="44325"/>
                  </a:lnTo>
                  <a:lnTo>
                    <a:pt x="413435" y="33947"/>
                  </a:lnTo>
                  <a:lnTo>
                    <a:pt x="442333" y="1070"/>
                  </a:lnTo>
                  <a:lnTo>
                    <a:pt x="457495" y="52"/>
                  </a:lnTo>
                  <a:lnTo>
                    <a:pt x="462499" y="1024"/>
                  </a:lnTo>
                  <a:lnTo>
                    <a:pt x="490571" y="28981"/>
                  </a:lnTo>
                  <a:lnTo>
                    <a:pt x="491562" y="33947"/>
                  </a:lnTo>
                  <a:lnTo>
                    <a:pt x="491562" y="44325"/>
                  </a:lnTo>
                  <a:lnTo>
                    <a:pt x="462660" y="77218"/>
                  </a:lnTo>
                  <a:lnTo>
                    <a:pt x="457677" y="78210"/>
                  </a:lnTo>
                  <a:close/>
                </a:path>
                <a:path w="904875" h="1678305">
                  <a:moveTo>
                    <a:pt x="869986" y="78248"/>
                  </a:moveTo>
                  <a:lnTo>
                    <a:pt x="833592" y="62769"/>
                  </a:lnTo>
                  <a:lnTo>
                    <a:pt x="826130" y="33481"/>
                  </a:lnTo>
                  <a:lnTo>
                    <a:pt x="827185" y="28500"/>
                  </a:lnTo>
                  <a:lnTo>
                    <a:pt x="855530" y="918"/>
                  </a:lnTo>
                  <a:lnTo>
                    <a:pt x="860538" y="0"/>
                  </a:lnTo>
                  <a:lnTo>
                    <a:pt x="865729" y="79"/>
                  </a:lnTo>
                  <a:lnTo>
                    <a:pt x="865530" y="79"/>
                  </a:lnTo>
                  <a:lnTo>
                    <a:pt x="870693" y="132"/>
                  </a:lnTo>
                  <a:lnTo>
                    <a:pt x="903263" y="29208"/>
                  </a:lnTo>
                  <a:lnTo>
                    <a:pt x="904222" y="34181"/>
                  </a:lnTo>
                  <a:lnTo>
                    <a:pt x="904168" y="44536"/>
                  </a:lnTo>
                  <a:lnTo>
                    <a:pt x="874988" y="77296"/>
                  </a:lnTo>
                  <a:lnTo>
                    <a:pt x="869986" y="78248"/>
                  </a:lnTo>
                  <a:close/>
                </a:path>
                <a:path w="904875" h="1678305">
                  <a:moveTo>
                    <a:pt x="33949" y="478362"/>
                  </a:moveTo>
                  <a:lnTo>
                    <a:pt x="1001" y="449490"/>
                  </a:lnTo>
                  <a:lnTo>
                    <a:pt x="4" y="444505"/>
                  </a:lnTo>
                  <a:lnTo>
                    <a:pt x="20" y="434017"/>
                  </a:lnTo>
                  <a:lnTo>
                    <a:pt x="28917" y="401211"/>
                  </a:lnTo>
                  <a:lnTo>
                    <a:pt x="33881" y="400223"/>
                  </a:lnTo>
                  <a:lnTo>
                    <a:pt x="44237" y="400223"/>
                  </a:lnTo>
                  <a:lnTo>
                    <a:pt x="77116" y="429044"/>
                  </a:lnTo>
                  <a:lnTo>
                    <a:pt x="78117" y="434017"/>
                  </a:lnTo>
                  <a:lnTo>
                    <a:pt x="78117" y="444505"/>
                  </a:lnTo>
                  <a:lnTo>
                    <a:pt x="49299" y="477344"/>
                  </a:lnTo>
                  <a:lnTo>
                    <a:pt x="33949" y="478362"/>
                  </a:lnTo>
                  <a:close/>
                </a:path>
                <a:path w="904875" h="1678305">
                  <a:moveTo>
                    <a:pt x="447181" y="478362"/>
                  </a:moveTo>
                  <a:lnTo>
                    <a:pt x="414233" y="449490"/>
                  </a:lnTo>
                  <a:lnTo>
                    <a:pt x="413237" y="444505"/>
                  </a:lnTo>
                  <a:lnTo>
                    <a:pt x="413252" y="434017"/>
                  </a:lnTo>
                  <a:lnTo>
                    <a:pt x="442150" y="401211"/>
                  </a:lnTo>
                  <a:lnTo>
                    <a:pt x="447114" y="400223"/>
                  </a:lnTo>
                  <a:lnTo>
                    <a:pt x="457469" y="400223"/>
                  </a:lnTo>
                  <a:lnTo>
                    <a:pt x="490349" y="429044"/>
                  </a:lnTo>
                  <a:lnTo>
                    <a:pt x="491350" y="444505"/>
                  </a:lnTo>
                  <a:lnTo>
                    <a:pt x="490396" y="449360"/>
                  </a:lnTo>
                  <a:lnTo>
                    <a:pt x="462532" y="477344"/>
                  </a:lnTo>
                  <a:lnTo>
                    <a:pt x="447181" y="478362"/>
                  </a:lnTo>
                  <a:close/>
                </a:path>
                <a:path w="904875" h="1678305">
                  <a:moveTo>
                    <a:pt x="869912" y="478403"/>
                  </a:moveTo>
                  <a:lnTo>
                    <a:pt x="833602" y="462925"/>
                  </a:lnTo>
                  <a:lnTo>
                    <a:pt x="826122" y="433707"/>
                  </a:lnTo>
                  <a:lnTo>
                    <a:pt x="827164" y="428735"/>
                  </a:lnTo>
                  <a:lnTo>
                    <a:pt x="855357" y="401111"/>
                  </a:lnTo>
                  <a:lnTo>
                    <a:pt x="860350" y="400170"/>
                  </a:lnTo>
                  <a:lnTo>
                    <a:pt x="870710" y="400276"/>
                  </a:lnTo>
                  <a:lnTo>
                    <a:pt x="903308" y="429514"/>
                  </a:lnTo>
                  <a:lnTo>
                    <a:pt x="904249" y="434508"/>
                  </a:lnTo>
                  <a:lnTo>
                    <a:pt x="904142" y="444868"/>
                  </a:lnTo>
                  <a:lnTo>
                    <a:pt x="874905" y="477462"/>
                  </a:lnTo>
                  <a:lnTo>
                    <a:pt x="869912" y="478403"/>
                  </a:lnTo>
                  <a:close/>
                </a:path>
                <a:path w="904875" h="1678305">
                  <a:moveTo>
                    <a:pt x="44245" y="877998"/>
                  </a:moveTo>
                  <a:lnTo>
                    <a:pt x="33884" y="877998"/>
                  </a:lnTo>
                  <a:lnTo>
                    <a:pt x="28901" y="877007"/>
                  </a:lnTo>
                  <a:lnTo>
                    <a:pt x="991" y="849096"/>
                  </a:lnTo>
                  <a:lnTo>
                    <a:pt x="0" y="844113"/>
                  </a:lnTo>
                  <a:lnTo>
                    <a:pt x="0" y="833753"/>
                  </a:lnTo>
                  <a:lnTo>
                    <a:pt x="28901" y="800859"/>
                  </a:lnTo>
                  <a:lnTo>
                    <a:pt x="33884" y="799868"/>
                  </a:lnTo>
                  <a:lnTo>
                    <a:pt x="39065" y="799868"/>
                  </a:lnTo>
                  <a:lnTo>
                    <a:pt x="39065" y="800067"/>
                  </a:lnTo>
                  <a:lnTo>
                    <a:pt x="44229" y="800067"/>
                  </a:lnTo>
                  <a:lnTo>
                    <a:pt x="77093" y="828807"/>
                  </a:lnTo>
                  <a:lnTo>
                    <a:pt x="78130" y="844113"/>
                  </a:lnTo>
                  <a:lnTo>
                    <a:pt x="77138" y="849096"/>
                  </a:lnTo>
                  <a:lnTo>
                    <a:pt x="49229" y="877007"/>
                  </a:lnTo>
                  <a:lnTo>
                    <a:pt x="44245" y="877998"/>
                  </a:lnTo>
                  <a:close/>
                </a:path>
                <a:path w="904875" h="1678305">
                  <a:moveTo>
                    <a:pt x="457477" y="877998"/>
                  </a:moveTo>
                  <a:lnTo>
                    <a:pt x="447117" y="877998"/>
                  </a:lnTo>
                  <a:lnTo>
                    <a:pt x="442133" y="877007"/>
                  </a:lnTo>
                  <a:lnTo>
                    <a:pt x="414223" y="849096"/>
                  </a:lnTo>
                  <a:lnTo>
                    <a:pt x="413232" y="844113"/>
                  </a:lnTo>
                  <a:lnTo>
                    <a:pt x="413232" y="833753"/>
                  </a:lnTo>
                  <a:lnTo>
                    <a:pt x="442133" y="800859"/>
                  </a:lnTo>
                  <a:lnTo>
                    <a:pt x="447117" y="799868"/>
                  </a:lnTo>
                  <a:lnTo>
                    <a:pt x="452297" y="799868"/>
                  </a:lnTo>
                  <a:lnTo>
                    <a:pt x="452297" y="800067"/>
                  </a:lnTo>
                  <a:lnTo>
                    <a:pt x="457461" y="800067"/>
                  </a:lnTo>
                  <a:lnTo>
                    <a:pt x="490326" y="828807"/>
                  </a:lnTo>
                  <a:lnTo>
                    <a:pt x="491362" y="844113"/>
                  </a:lnTo>
                  <a:lnTo>
                    <a:pt x="490371" y="849096"/>
                  </a:lnTo>
                  <a:lnTo>
                    <a:pt x="462460" y="877007"/>
                  </a:lnTo>
                  <a:lnTo>
                    <a:pt x="457477" y="877998"/>
                  </a:lnTo>
                  <a:close/>
                </a:path>
                <a:path w="904875" h="1678305">
                  <a:moveTo>
                    <a:pt x="869912" y="878047"/>
                  </a:moveTo>
                  <a:lnTo>
                    <a:pt x="833602" y="862570"/>
                  </a:lnTo>
                  <a:lnTo>
                    <a:pt x="826122" y="833352"/>
                  </a:lnTo>
                  <a:lnTo>
                    <a:pt x="827164" y="828379"/>
                  </a:lnTo>
                  <a:lnTo>
                    <a:pt x="855357" y="800755"/>
                  </a:lnTo>
                  <a:lnTo>
                    <a:pt x="860350" y="799815"/>
                  </a:lnTo>
                  <a:lnTo>
                    <a:pt x="865530" y="799868"/>
                  </a:lnTo>
                  <a:lnTo>
                    <a:pt x="865530" y="800067"/>
                  </a:lnTo>
                  <a:lnTo>
                    <a:pt x="870693" y="800120"/>
                  </a:lnTo>
                  <a:lnTo>
                    <a:pt x="903263" y="829196"/>
                  </a:lnTo>
                  <a:lnTo>
                    <a:pt x="904222" y="834169"/>
                  </a:lnTo>
                  <a:lnTo>
                    <a:pt x="904142" y="844512"/>
                  </a:lnTo>
                  <a:lnTo>
                    <a:pt x="874905" y="877107"/>
                  </a:lnTo>
                  <a:lnTo>
                    <a:pt x="869912" y="878047"/>
                  </a:lnTo>
                  <a:close/>
                </a:path>
                <a:path w="904875" h="1678305">
                  <a:moveTo>
                    <a:pt x="33949" y="1278151"/>
                  </a:moveTo>
                  <a:lnTo>
                    <a:pt x="1001" y="1249279"/>
                  </a:lnTo>
                  <a:lnTo>
                    <a:pt x="5" y="1244294"/>
                  </a:lnTo>
                  <a:lnTo>
                    <a:pt x="20" y="1233805"/>
                  </a:lnTo>
                  <a:lnTo>
                    <a:pt x="28917" y="1201000"/>
                  </a:lnTo>
                  <a:lnTo>
                    <a:pt x="33882" y="1200012"/>
                  </a:lnTo>
                  <a:lnTo>
                    <a:pt x="44237" y="1200012"/>
                  </a:lnTo>
                  <a:lnTo>
                    <a:pt x="77116" y="1228833"/>
                  </a:lnTo>
                  <a:lnTo>
                    <a:pt x="78117" y="1233805"/>
                  </a:lnTo>
                  <a:lnTo>
                    <a:pt x="78117" y="1244294"/>
                  </a:lnTo>
                  <a:lnTo>
                    <a:pt x="49299" y="1277133"/>
                  </a:lnTo>
                  <a:lnTo>
                    <a:pt x="33949" y="1278151"/>
                  </a:lnTo>
                  <a:close/>
                </a:path>
                <a:path w="904875" h="1678305">
                  <a:moveTo>
                    <a:pt x="447181" y="1278152"/>
                  </a:moveTo>
                  <a:lnTo>
                    <a:pt x="414233" y="1249279"/>
                  </a:lnTo>
                  <a:lnTo>
                    <a:pt x="413237" y="1244294"/>
                  </a:lnTo>
                  <a:lnTo>
                    <a:pt x="413252" y="1233805"/>
                  </a:lnTo>
                  <a:lnTo>
                    <a:pt x="442152" y="1201000"/>
                  </a:lnTo>
                  <a:lnTo>
                    <a:pt x="447114" y="1200012"/>
                  </a:lnTo>
                  <a:lnTo>
                    <a:pt x="457470" y="1200012"/>
                  </a:lnTo>
                  <a:lnTo>
                    <a:pt x="490349" y="1228833"/>
                  </a:lnTo>
                  <a:lnTo>
                    <a:pt x="491350" y="1244294"/>
                  </a:lnTo>
                  <a:lnTo>
                    <a:pt x="490396" y="1249149"/>
                  </a:lnTo>
                  <a:lnTo>
                    <a:pt x="462532" y="1277133"/>
                  </a:lnTo>
                  <a:lnTo>
                    <a:pt x="447181" y="1278152"/>
                  </a:lnTo>
                  <a:close/>
                </a:path>
                <a:path w="904875" h="1678305">
                  <a:moveTo>
                    <a:pt x="870257" y="1278149"/>
                  </a:moveTo>
                  <a:lnTo>
                    <a:pt x="833742" y="1262904"/>
                  </a:lnTo>
                  <a:lnTo>
                    <a:pt x="826061" y="1244172"/>
                  </a:lnTo>
                  <a:lnTo>
                    <a:pt x="826096" y="1233647"/>
                  </a:lnTo>
                  <a:lnTo>
                    <a:pt x="855329" y="1200904"/>
                  </a:lnTo>
                  <a:lnTo>
                    <a:pt x="860335" y="1199959"/>
                  </a:lnTo>
                  <a:lnTo>
                    <a:pt x="870667" y="1200064"/>
                  </a:lnTo>
                  <a:lnTo>
                    <a:pt x="903195" y="1228897"/>
                  </a:lnTo>
                  <a:lnTo>
                    <a:pt x="904208" y="1244172"/>
                  </a:lnTo>
                  <a:lnTo>
                    <a:pt x="903225" y="1249170"/>
                  </a:lnTo>
                  <a:lnTo>
                    <a:pt x="875255" y="1277162"/>
                  </a:lnTo>
                  <a:lnTo>
                    <a:pt x="870257" y="1278149"/>
                  </a:lnTo>
                  <a:close/>
                </a:path>
                <a:path w="904875" h="1678305">
                  <a:moveTo>
                    <a:pt x="44245" y="1677787"/>
                  </a:moveTo>
                  <a:lnTo>
                    <a:pt x="33884" y="1677787"/>
                  </a:lnTo>
                  <a:lnTo>
                    <a:pt x="28901" y="1676796"/>
                  </a:lnTo>
                  <a:lnTo>
                    <a:pt x="991" y="1648885"/>
                  </a:lnTo>
                  <a:lnTo>
                    <a:pt x="0" y="1643902"/>
                  </a:lnTo>
                  <a:lnTo>
                    <a:pt x="0" y="1633541"/>
                  </a:lnTo>
                  <a:lnTo>
                    <a:pt x="28901" y="1600648"/>
                  </a:lnTo>
                  <a:lnTo>
                    <a:pt x="33884" y="1599656"/>
                  </a:lnTo>
                  <a:lnTo>
                    <a:pt x="39065" y="1599656"/>
                  </a:lnTo>
                  <a:lnTo>
                    <a:pt x="39065" y="1599856"/>
                  </a:lnTo>
                  <a:lnTo>
                    <a:pt x="44229" y="1599856"/>
                  </a:lnTo>
                  <a:lnTo>
                    <a:pt x="77093" y="1628596"/>
                  </a:lnTo>
                  <a:lnTo>
                    <a:pt x="78130" y="1643902"/>
                  </a:lnTo>
                  <a:lnTo>
                    <a:pt x="77138" y="1648885"/>
                  </a:lnTo>
                  <a:lnTo>
                    <a:pt x="49229" y="1676796"/>
                  </a:lnTo>
                  <a:lnTo>
                    <a:pt x="44245" y="1677787"/>
                  </a:lnTo>
                  <a:close/>
                </a:path>
                <a:path w="904875" h="1678305">
                  <a:moveTo>
                    <a:pt x="457477" y="1677787"/>
                  </a:moveTo>
                  <a:lnTo>
                    <a:pt x="447117" y="1677787"/>
                  </a:lnTo>
                  <a:lnTo>
                    <a:pt x="442133" y="1676796"/>
                  </a:lnTo>
                  <a:lnTo>
                    <a:pt x="414223" y="1648885"/>
                  </a:lnTo>
                  <a:lnTo>
                    <a:pt x="413232" y="1643902"/>
                  </a:lnTo>
                  <a:lnTo>
                    <a:pt x="413232" y="1633541"/>
                  </a:lnTo>
                  <a:lnTo>
                    <a:pt x="442133" y="1600647"/>
                  </a:lnTo>
                  <a:lnTo>
                    <a:pt x="447117" y="1599656"/>
                  </a:lnTo>
                  <a:lnTo>
                    <a:pt x="452297" y="1599656"/>
                  </a:lnTo>
                  <a:lnTo>
                    <a:pt x="452297" y="1599856"/>
                  </a:lnTo>
                  <a:lnTo>
                    <a:pt x="457461" y="1599856"/>
                  </a:lnTo>
                  <a:lnTo>
                    <a:pt x="490326" y="1628596"/>
                  </a:lnTo>
                  <a:lnTo>
                    <a:pt x="491362" y="1643902"/>
                  </a:lnTo>
                  <a:lnTo>
                    <a:pt x="490371" y="1648885"/>
                  </a:lnTo>
                  <a:lnTo>
                    <a:pt x="462460" y="1676796"/>
                  </a:lnTo>
                  <a:lnTo>
                    <a:pt x="457477" y="1677787"/>
                  </a:lnTo>
                  <a:close/>
                </a:path>
                <a:path w="904875" h="1678305">
                  <a:moveTo>
                    <a:pt x="870257" y="1677794"/>
                  </a:moveTo>
                  <a:lnTo>
                    <a:pt x="833742" y="1662549"/>
                  </a:lnTo>
                  <a:lnTo>
                    <a:pt x="826061" y="1643816"/>
                  </a:lnTo>
                  <a:lnTo>
                    <a:pt x="826096" y="1633292"/>
                  </a:lnTo>
                  <a:lnTo>
                    <a:pt x="855329" y="1600549"/>
                  </a:lnTo>
                  <a:lnTo>
                    <a:pt x="860335" y="1599603"/>
                  </a:lnTo>
                  <a:lnTo>
                    <a:pt x="865530" y="1599656"/>
                  </a:lnTo>
                  <a:lnTo>
                    <a:pt x="865530" y="1599856"/>
                  </a:lnTo>
                  <a:lnTo>
                    <a:pt x="870649" y="1599908"/>
                  </a:lnTo>
                  <a:lnTo>
                    <a:pt x="903149" y="1628580"/>
                  </a:lnTo>
                  <a:lnTo>
                    <a:pt x="904208" y="1643816"/>
                  </a:lnTo>
                  <a:lnTo>
                    <a:pt x="903225" y="1648815"/>
                  </a:lnTo>
                  <a:lnTo>
                    <a:pt x="875255" y="1676806"/>
                  </a:lnTo>
                  <a:lnTo>
                    <a:pt x="870257" y="1677794"/>
                  </a:lnTo>
                  <a:close/>
                </a:path>
              </a:pathLst>
            </a:custGeom>
            <a:solidFill>
              <a:srgbClr val="FD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080425B6-F5AD-CADB-02F7-9E82D8061DA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8758" y="0"/>
              <a:ext cx="2476499" cy="2314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55772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9299051" cy="7769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6600" u="sng" kern="1200" spc="285" dirty="0">
                <a:solidFill>
                  <a:schemeClr val="tx1"/>
                </a:solidFill>
                <a:latin typeface="+mj-lt"/>
                <a:cs typeface="Calibri"/>
              </a:rPr>
              <a:t>Agenda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9DFDE7-B898-44DE-679E-570344F52F18}"/>
              </a:ext>
            </a:extLst>
          </p:cNvPr>
          <p:cNvSpPr txBox="1"/>
          <p:nvPr/>
        </p:nvSpPr>
        <p:spPr>
          <a:xfrm>
            <a:off x="759348" y="1690777"/>
            <a:ext cx="10505812" cy="753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Title Slide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Introduction to Excel Tables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Utility of Tables for Chartered Accountants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Formatting Steps and Image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Merging and </a:t>
            </a:r>
            <a:r>
              <a:rPr lang="en-GB" sz="2800" b="0" i="0" u="none" strike="noStrike" dirty="0" err="1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Centering</a:t>
            </a: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 Cells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Using Borders and Gridlines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Adding Data to a Table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Resizing and Formatting Tables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Formulas in Excel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Summary of Chapter 2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Historical Perspective and Relevance of Data Consolidation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Totalling Across Multiple Sheets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br>
              <a:rPr lang="en-GB" sz="2800" dirty="0"/>
            </a:b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795575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682477"/>
            <a:ext cx="9299051" cy="12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6600" kern="1200" spc="285" dirty="0">
                <a:solidFill>
                  <a:schemeClr val="tx1"/>
                </a:solidFill>
                <a:latin typeface="+mj-lt"/>
                <a:cs typeface="Calibri"/>
              </a:rPr>
              <a:t>Learning Objectives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E9CE3-3BA4-6D55-02F6-057F72A2B9E4}"/>
              </a:ext>
            </a:extLst>
          </p:cNvPr>
          <p:cNvSpPr txBox="1"/>
          <p:nvPr/>
        </p:nvSpPr>
        <p:spPr>
          <a:xfrm>
            <a:off x="759348" y="2191109"/>
            <a:ext cx="15820622" cy="6304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Understanding Excel's Role</a:t>
            </a:r>
            <a:endParaRPr lang="en-IN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Versions and Compatibility</a:t>
            </a:r>
            <a:endParaRPr lang="en-IN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Excel Interface Components</a:t>
            </a:r>
            <a:endParaRPr lang="en-IN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Navigation Skills</a:t>
            </a:r>
            <a:endParaRPr lang="en-IN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Effective Selection Techniques</a:t>
            </a:r>
            <a:endParaRPr lang="en-IN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Data Entry Methods</a:t>
            </a:r>
            <a:endParaRPr lang="en-IN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Editing and Deleting Data</a:t>
            </a:r>
            <a:endParaRPr lang="en-IN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AutoFill and Flash Fill</a:t>
            </a:r>
            <a:endParaRPr lang="en-IN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Data Formatting Importance</a:t>
            </a:r>
            <a:endParaRPr lang="en-IN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Formatting Options and Styles</a:t>
            </a:r>
            <a:endParaRPr lang="en-IN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Conditional Formatting Rules</a:t>
            </a:r>
            <a:endParaRPr lang="en-IN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Data Types and Calculations</a:t>
            </a:r>
            <a:br>
              <a:rPr lang="en-GB" sz="2400" dirty="0"/>
            </a:b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0552388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0"/>
            <a:ext cx="9299051" cy="2596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ctr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Learning Objectives - Chapter 2</a:t>
            </a:r>
            <a:b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</a:br>
            <a:endParaRPr lang="en-US" sz="66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11748E-F4D4-FA76-DAEF-AE6BB7A4FC41}"/>
              </a:ext>
            </a:extLst>
          </p:cNvPr>
          <p:cNvSpPr txBox="1"/>
          <p:nvPr/>
        </p:nvSpPr>
        <p:spPr>
          <a:xfrm>
            <a:off x="293298" y="2313109"/>
            <a:ext cx="13422702" cy="5934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Accurate Data Representation in Finance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Understanding its importance in financial spreadsheets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Number Formatting Skills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Applying formats for currency, percentages, and decimals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Date and Time Precision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Conditional Formatting for Visualization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Enhancing Readability with Alignment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Creating Professional Headers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Consistent Cell Styles and Themes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Optimizing Data Presentation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Using Borders and Gridlines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Efficient Data Management with Tables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3400246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052925" cy="8720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6600" kern="1200" spc="285" dirty="0">
                <a:solidFill>
                  <a:schemeClr val="tx1"/>
                </a:solidFill>
                <a:latin typeface="+mj-lt"/>
                <a:cs typeface="Calibri"/>
              </a:rPr>
              <a:t>Introduction to Excel Tables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CE02F8-16C8-DA3C-59EA-7C8E531B93D4}"/>
              </a:ext>
            </a:extLst>
          </p:cNvPr>
          <p:cNvSpPr txBox="1"/>
          <p:nvPr/>
        </p:nvSpPr>
        <p:spPr>
          <a:xfrm>
            <a:off x="759349" y="2035834"/>
            <a:ext cx="8764214" cy="6535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Introduction to Excel Tables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Essential for organizing and </a:t>
            </a:r>
            <a:r>
              <a:rPr lang="en-GB" sz="3200" b="0" i="0" u="none" strike="noStrike" dirty="0" err="1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analyzing</a:t>
            </a: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 data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Crucial for financial and accounting tasks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Creating Tables in Excel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Structured information with defined headers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Intrinsic functionalities for data manipulation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Managing Tables Efficiently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Guidance through the process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742950" lvl="1" indent="-28575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Enhances spreadsheet tasks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B9016C-6FBB-5D6F-80D4-32578A642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499" y="2255761"/>
            <a:ext cx="3942182" cy="577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750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85217" y="283916"/>
            <a:ext cx="10284267" cy="17519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Historical Perspective and Relevance of Tables</a:t>
            </a:r>
            <a:endParaRPr lang="en-US" sz="66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523AE5-D760-4A6A-03B3-2FAD0F2B2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75" y="2633661"/>
            <a:ext cx="12307649" cy="43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446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1540" y="283917"/>
            <a:ext cx="10783018" cy="1630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Topics at-a-Glance for Excel Tables</a:t>
            </a:r>
            <a:endParaRPr lang="en-US" sz="66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AFC020-BB18-0150-55D8-38086574BFE4}"/>
              </a:ext>
            </a:extLst>
          </p:cNvPr>
          <p:cNvSpPr txBox="1"/>
          <p:nvPr/>
        </p:nvSpPr>
        <p:spPr>
          <a:xfrm>
            <a:off x="241540" y="2467155"/>
            <a:ext cx="847113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Introduction to Table Creation</a:t>
            </a:r>
          </a:p>
          <a:p>
            <a:pPr marL="571500" indent="-5715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Structured approach to data management</a:t>
            </a:r>
          </a:p>
          <a:p>
            <a:pPr marL="571500" indent="-5715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Adding Data to Tables</a:t>
            </a:r>
          </a:p>
          <a:p>
            <a:pPr marL="571500" indent="-5715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Efficient data entry methods</a:t>
            </a:r>
          </a:p>
          <a:p>
            <a:pPr marL="571500" indent="-5715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Filtering and Sorting Data</a:t>
            </a:r>
          </a:p>
          <a:p>
            <a:pPr marL="571500" indent="-5715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Enhanced data navigation and organization</a:t>
            </a:r>
          </a:p>
          <a:p>
            <a:pPr marL="571500" indent="-5715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Integrating Total Rows</a:t>
            </a:r>
          </a:p>
          <a:p>
            <a:pPr marL="571500" indent="-5715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Simplified calculations within tables</a:t>
            </a:r>
          </a:p>
          <a:p>
            <a:pPr marL="571500" indent="-5715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Resizing and Formatting Tables</a:t>
            </a:r>
          </a:p>
          <a:p>
            <a:pPr marL="571500" indent="-5715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Optimizing data presentation</a:t>
            </a:r>
          </a:p>
          <a:p>
            <a:pPr marL="571500" indent="-5715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Converting Tables to Ranges</a:t>
            </a:r>
          </a:p>
          <a:p>
            <a:pPr marL="571500" indent="-5715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Flexibility in data management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C3F1A1-24B9-1459-C0EF-20344BA26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012" y="2313110"/>
            <a:ext cx="5727607" cy="517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016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9299051" cy="17519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Utility of Tables for Chartered Accountants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3F37AD-B128-FAD1-6E03-F86F81154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73" y="2596999"/>
            <a:ext cx="11566945" cy="473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177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9299051" cy="8563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b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</a:br>
            <a:endParaRPr lang="en-US" sz="66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AA6C80-4238-095A-5FD9-AE9A605576D8}"/>
              </a:ext>
            </a:extLst>
          </p:cNvPr>
          <p:cNvSpPr txBox="1"/>
          <p:nvPr/>
        </p:nvSpPr>
        <p:spPr>
          <a:xfrm>
            <a:off x="663934" y="770896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5400" b="1" dirty="0"/>
              <a:t>Formatting in Excel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04DA38-E680-8B34-2BC9-2A3B4CD2FB68}"/>
              </a:ext>
            </a:extLst>
          </p:cNvPr>
          <p:cNvSpPr txBox="1"/>
          <p:nvPr/>
        </p:nvSpPr>
        <p:spPr>
          <a:xfrm>
            <a:off x="759348" y="2313109"/>
            <a:ext cx="7539263" cy="585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Essential Excel Formatting Techniques</a:t>
            </a:r>
            <a:endParaRPr lang="en-IN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Focus on financial data accuracy and presentation</a:t>
            </a:r>
            <a:endParaRPr lang="en-IN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Adherence to formal standards for better analysis</a:t>
            </a:r>
            <a:endParaRPr lang="en-IN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Worksheet Structuring</a:t>
            </a:r>
            <a:endParaRPr lang="en-IN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Organize data for easy comprehension</a:t>
            </a:r>
            <a:endParaRPr lang="en-IN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Implement formal formatting guidelines</a:t>
            </a:r>
            <a:endParaRPr lang="en-IN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Data Representation</a:t>
            </a:r>
            <a:endParaRPr lang="en-IN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Ensure data is visually appealing</a:t>
            </a:r>
            <a:endParaRPr lang="en-IN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IN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Facilitate easier data analysis</a:t>
            </a:r>
            <a:endParaRPr lang="en-IN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3E4812-F727-C550-05C1-52726566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7958" y="2952114"/>
            <a:ext cx="6556732" cy="458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354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351475" cy="17519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Date and Time Formatting: Formatting Steps and Image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B1D843-9CBD-2044-C4DA-DBDE238E2F1B}"/>
              </a:ext>
            </a:extLst>
          </p:cNvPr>
          <p:cNvSpPr txBox="1"/>
          <p:nvPr/>
        </p:nvSpPr>
        <p:spPr>
          <a:xfrm>
            <a:off x="759348" y="2319752"/>
            <a:ext cx="6831897" cy="6591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Select Cells for Formatting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Choose the specific cell or range of cells for date and time formatting.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Accessing Format Options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Navigate to the 'Home' tab to find formatting tools.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Number Format Dropdown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Use the dropdown to pick formats like 'Short Date' or 'Long Date.'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Custom Formatting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For uniformity, apply custom formats such as '</a:t>
            </a:r>
            <a:r>
              <a:rPr lang="en-GB" sz="2800" b="0" i="0" u="none" strike="noStrike" dirty="0" err="1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yyyy</a:t>
            </a: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-mm-dd' for dates.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C9376D-4DAD-F5AE-0395-27D0C839C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840" y="2458402"/>
            <a:ext cx="6831897" cy="575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368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4287" y="283917"/>
            <a:ext cx="11197087" cy="820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5400" kern="1200" spc="285" dirty="0">
                <a:solidFill>
                  <a:schemeClr val="tx1"/>
                </a:solidFill>
                <a:latin typeface="+mj-lt"/>
                <a:cs typeface="Calibri"/>
              </a:rPr>
              <a:t>Conditional Formatting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464DF6-49A8-B8A1-7717-8F9E521CE29D}"/>
              </a:ext>
            </a:extLst>
          </p:cNvPr>
          <p:cNvSpPr txBox="1"/>
          <p:nvPr/>
        </p:nvSpPr>
        <p:spPr>
          <a:xfrm>
            <a:off x="224287" y="1725283"/>
            <a:ext cx="6794229" cy="6719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Intelligent Data Visualization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Automatically highlights cells based on criteria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Facilitates quick insight discovery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Applying Conditional Formatting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Select desired cell range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Use 'Home' tab and 'Conditional Formatting' options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Practical Uses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 err="1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Color</a:t>
            </a: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 differentiation for threshold values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 err="1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Color</a:t>
            </a: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 scales and data bars for comparison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C15718-76A6-3E84-E564-EC7C1E6B9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812" y="1914525"/>
            <a:ext cx="3015562" cy="600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932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2528" y="283917"/>
            <a:ext cx="11096956" cy="10963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6600" u="sng" kern="1200" spc="285" dirty="0">
                <a:solidFill>
                  <a:schemeClr val="tx1"/>
                </a:solidFill>
                <a:latin typeface="+mj-lt"/>
                <a:cs typeface="Calibri"/>
              </a:rPr>
              <a:t>Cell Alignment and Orientation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215A31-8E41-5494-7CF0-44FE0556269F}"/>
              </a:ext>
            </a:extLst>
          </p:cNvPr>
          <p:cNvSpPr txBox="1"/>
          <p:nvPr/>
        </p:nvSpPr>
        <p:spPr>
          <a:xfrm>
            <a:off x="293299" y="2777705"/>
            <a:ext cx="6400799" cy="6591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Selecting Cells for Alignment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Choose the cell or range to align.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Alignment Options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Access 'Alignment' options in the 'Home' tab.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Align text left, </a:t>
            </a:r>
            <a:r>
              <a:rPr lang="en-GB" sz="2800" b="0" i="0" u="none" strike="noStrike" dirty="0" err="1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center</a:t>
            </a: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, or right as needed.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Text Orientation for Fit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Use the 'Orientation' dropdown to rotate text.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algn="just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8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Select an angle for better text fit within cells.</a:t>
            </a:r>
            <a:endParaRPr lang="en-GB" sz="28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</p:txBody>
      </p:sp>
      <p:pic>
        <p:nvPicPr>
          <p:cNvPr id="8" name="Google Shape;1201;p48">
            <a:extLst>
              <a:ext uri="{FF2B5EF4-FFF2-40B4-BE49-F238E27FC236}">
                <a16:creationId xmlns:a16="http://schemas.microsoft.com/office/drawing/2014/main" id="{B8BD7824-CF13-2C0C-60E4-1D5A8BEA3FF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75918" y="3705150"/>
            <a:ext cx="6789651" cy="2954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682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052925" cy="10204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6600" kern="1200" spc="285" dirty="0">
                <a:solidFill>
                  <a:schemeClr val="tx1"/>
                </a:solidFill>
                <a:latin typeface="+mj-lt"/>
                <a:cs typeface="Calibri"/>
              </a:rPr>
              <a:t>Merging and Centering Cells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DA00E8-730C-1F23-918E-FDF9ED93CE6E}"/>
              </a:ext>
            </a:extLst>
          </p:cNvPr>
          <p:cNvSpPr txBox="1"/>
          <p:nvPr/>
        </p:nvSpPr>
        <p:spPr>
          <a:xfrm>
            <a:off x="461782" y="1914524"/>
            <a:ext cx="9014183" cy="585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Selecting Cells for Merging</a:t>
            </a:r>
          </a:p>
          <a:p>
            <a:pPr marL="914400" lvl="1" indent="-457200" algn="l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Ø"/>
            </a:pPr>
            <a:r>
              <a:rPr lang="en-GB" sz="2800" dirty="0"/>
              <a:t>Choose the specific cells you want to merge.</a:t>
            </a:r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Utilizing the 'Home' Tab</a:t>
            </a:r>
          </a:p>
          <a:p>
            <a:pPr marL="914400" lvl="1" indent="-457200" algn="l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Ø"/>
            </a:pPr>
            <a:r>
              <a:rPr lang="en-GB" sz="2800" dirty="0"/>
              <a:t>Navigate to the 'Home' tab for merging options.</a:t>
            </a:r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Merging &amp; </a:t>
            </a:r>
            <a:r>
              <a:rPr lang="en-GB" sz="2800" dirty="0" err="1"/>
              <a:t>Centering</a:t>
            </a:r>
            <a:r>
              <a:rPr lang="en-GB" sz="2800" dirty="0"/>
              <a:t> Dropdown</a:t>
            </a:r>
          </a:p>
          <a:p>
            <a:pPr marL="914400" lvl="1" indent="-457200" algn="l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Ø"/>
            </a:pPr>
            <a:r>
              <a:rPr lang="en-GB" sz="2800" dirty="0"/>
              <a:t>Click on 'Merge &amp; </a:t>
            </a:r>
            <a:r>
              <a:rPr lang="en-GB" sz="2800" dirty="0" err="1"/>
              <a:t>Center</a:t>
            </a:r>
            <a:r>
              <a:rPr lang="en-GB" sz="2800" dirty="0"/>
              <a:t>' and select your desired merge type.</a:t>
            </a:r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 err="1"/>
              <a:t>Centering</a:t>
            </a:r>
            <a:r>
              <a:rPr lang="en-GB" sz="2800" dirty="0"/>
              <a:t> Content</a:t>
            </a:r>
          </a:p>
          <a:p>
            <a:pPr marL="914400" lvl="1" indent="-457200" algn="l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Ø"/>
            </a:pPr>
            <a:r>
              <a:rPr lang="en-GB" sz="2800" dirty="0"/>
              <a:t>Ensure the content of the merged cell is </a:t>
            </a:r>
            <a:r>
              <a:rPr lang="en-GB" sz="2800" dirty="0" err="1"/>
              <a:t>centered</a:t>
            </a:r>
            <a:r>
              <a:rPr lang="en-GB" sz="2800" dirty="0"/>
              <a:t> for a clean look.</a:t>
            </a:r>
          </a:p>
          <a:p>
            <a:pPr marL="914400" lvl="1" indent="-457200" algn="l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Ø"/>
            </a:pPr>
            <a:endParaRPr lang="en-GB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5432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85217" y="0"/>
            <a:ext cx="9299051" cy="25969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The Significance of Data Formatting</a:t>
            </a:r>
            <a:br>
              <a:rPr lang="en-US" sz="6600" kern="1200" spc="285" dirty="0">
                <a:solidFill>
                  <a:schemeClr val="tx1"/>
                </a:solidFill>
                <a:latin typeface="+mj-lt"/>
                <a:cs typeface="Calibri"/>
              </a:rPr>
            </a:br>
            <a:endParaRPr lang="en-US" sz="66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E9CE3-3BA4-6D55-02F6-057F72A2B9E4}"/>
              </a:ext>
            </a:extLst>
          </p:cNvPr>
          <p:cNvSpPr txBox="1"/>
          <p:nvPr/>
        </p:nvSpPr>
        <p:spPr>
          <a:xfrm>
            <a:off x="985217" y="1914525"/>
            <a:ext cx="12644519" cy="591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Essential Excel Management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Focus on data formats and layouts for financial information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Accurate data representation and appealing presentation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Techniques for Structured Worksheets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Ensuring well-organized data for ease of comprehension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Adherence to formal standards in data formatting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Facilitating Analysis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Formatted data aids in efficient analysis and decision-making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br>
              <a:rPr lang="en-GB" sz="3200" dirty="0"/>
            </a:b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40675074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052925" cy="26835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b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</a:br>
            <a:endParaRPr lang="en-US" sz="66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C60C18-7A57-EDAB-A334-165A16B5FDAF}"/>
              </a:ext>
            </a:extLst>
          </p:cNvPr>
          <p:cNvSpPr txBox="1"/>
          <p:nvPr/>
        </p:nvSpPr>
        <p:spPr>
          <a:xfrm>
            <a:off x="5676180" y="2313109"/>
            <a:ext cx="96098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2400" b="1" dirty="0"/>
            </a:br>
            <a:endParaRPr lang="en-IN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194250-23C5-7D06-6D98-5828BF25DA55}"/>
              </a:ext>
            </a:extLst>
          </p:cNvPr>
          <p:cNvSpPr txBox="1"/>
          <p:nvPr/>
        </p:nvSpPr>
        <p:spPr>
          <a:xfrm>
            <a:off x="461783" y="500332"/>
            <a:ext cx="132542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4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Cell Styles and Themes</a:t>
            </a:r>
            <a:endParaRPr lang="en-IN" sz="4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FA844-3716-0897-6B36-BA3F66F858C1}"/>
              </a:ext>
            </a:extLst>
          </p:cNvPr>
          <p:cNvSpPr txBox="1"/>
          <p:nvPr/>
        </p:nvSpPr>
        <p:spPr>
          <a:xfrm>
            <a:off x="461783" y="1831661"/>
            <a:ext cx="8682217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3600" dirty="0"/>
              <a:t>Importance of Consistent Formatting</a:t>
            </a:r>
          </a:p>
          <a:p>
            <a:pPr marL="1028700" lvl="1" indent="-571500" algn="just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Ø"/>
            </a:pPr>
            <a:r>
              <a:rPr lang="en-GB" sz="3600" dirty="0"/>
              <a:t>Essential for professional appearance</a:t>
            </a:r>
          </a:p>
          <a:p>
            <a:pPr marL="1028700" lvl="1" indent="-571500" algn="just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Ø"/>
            </a:pPr>
            <a:r>
              <a:rPr lang="en-GB" sz="3600" dirty="0"/>
              <a:t>Cell styles ensure systematic uniformity</a:t>
            </a:r>
          </a:p>
          <a:p>
            <a:pPr marL="571500" lvl="0" indent="-571500" algn="just" rtl="0"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3600" dirty="0"/>
              <a:t>Applying Cell Styles</a:t>
            </a:r>
          </a:p>
          <a:p>
            <a:pPr marL="1028700" lvl="1" indent="-571500" algn="just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Ø"/>
            </a:pPr>
            <a:r>
              <a:rPr lang="en-GB" sz="3600" dirty="0"/>
              <a:t>Select cells or range for styling</a:t>
            </a:r>
          </a:p>
          <a:p>
            <a:pPr marL="1028700" lvl="1" indent="-571500" algn="just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Ø"/>
            </a:pPr>
            <a:r>
              <a:rPr lang="en-GB" sz="3600" dirty="0"/>
              <a:t>Use 'Home' tab in the toolbar</a:t>
            </a:r>
          </a:p>
          <a:p>
            <a:pPr marL="1028700" lvl="1" indent="-571500" algn="just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Ø"/>
            </a:pPr>
            <a:r>
              <a:rPr lang="en-GB" sz="3600" dirty="0"/>
              <a:t>Choose from 'Cell Styles' gallery</a:t>
            </a:r>
          </a:p>
        </p:txBody>
      </p:sp>
      <p:pic>
        <p:nvPicPr>
          <p:cNvPr id="2" name="Google Shape;1216;p50">
            <a:extLst>
              <a:ext uri="{FF2B5EF4-FFF2-40B4-BE49-F238E27FC236}">
                <a16:creationId xmlns:a16="http://schemas.microsoft.com/office/drawing/2014/main" id="{B2A21845-1434-7F21-4B7F-57A42FE0503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t="3368" r="3" b="2"/>
          <a:stretch/>
        </p:blipFill>
        <p:spPr>
          <a:xfrm>
            <a:off x="9032617" y="1625701"/>
            <a:ext cx="6556733" cy="5453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7801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4068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4800" kern="1200" spc="285" dirty="0">
                <a:solidFill>
                  <a:schemeClr val="tx1"/>
                </a:solidFill>
                <a:latin typeface="+mj-lt"/>
                <a:cs typeface="Calibri"/>
              </a:rPr>
              <a:t>Formatting Columns and Rows</a:t>
            </a:r>
            <a:endParaRPr lang="en-US" sz="48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8" name="Google Shape;1223;p51">
            <a:extLst>
              <a:ext uri="{FF2B5EF4-FFF2-40B4-BE49-F238E27FC236}">
                <a16:creationId xmlns:a16="http://schemas.microsoft.com/office/drawing/2014/main" id="{8A5DE4AF-B096-62FD-6ED2-0BBA26A762E9}"/>
              </a:ext>
            </a:extLst>
          </p:cNvPr>
          <p:cNvGrpSpPr/>
          <p:nvPr/>
        </p:nvGrpSpPr>
        <p:grpSpPr>
          <a:xfrm>
            <a:off x="1082213" y="1974693"/>
            <a:ext cx="8208359" cy="7186560"/>
            <a:chOff x="0" y="2827"/>
            <a:chExt cx="5458045" cy="5785544"/>
          </a:xfrm>
        </p:grpSpPr>
        <p:sp>
          <p:nvSpPr>
            <p:cNvPr id="9" name="Google Shape;1224;p51">
              <a:extLst>
                <a:ext uri="{FF2B5EF4-FFF2-40B4-BE49-F238E27FC236}">
                  <a16:creationId xmlns:a16="http://schemas.microsoft.com/office/drawing/2014/main" id="{4ABEB7FC-7506-7060-DB68-398434041902}"/>
                </a:ext>
              </a:extLst>
            </p:cNvPr>
            <p:cNvSpPr/>
            <p:nvPr/>
          </p:nvSpPr>
          <p:spPr>
            <a:xfrm rot="5400000">
              <a:off x="2964949" y="-810594"/>
              <a:ext cx="1493043" cy="349314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D1ECF7">
                <a:alpha val="89803"/>
              </a:srgbClr>
            </a:solidFill>
            <a:ln w="19050" cap="rnd" cmpd="sng">
              <a:solidFill>
                <a:srgbClr val="D1ECF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25;p51">
              <a:extLst>
                <a:ext uri="{FF2B5EF4-FFF2-40B4-BE49-F238E27FC236}">
                  <a16:creationId xmlns:a16="http://schemas.microsoft.com/office/drawing/2014/main" id="{1741FE21-E245-1F17-DE4B-592883103754}"/>
                </a:ext>
              </a:extLst>
            </p:cNvPr>
            <p:cNvSpPr txBox="1"/>
            <p:nvPr/>
          </p:nvSpPr>
          <p:spPr>
            <a:xfrm>
              <a:off x="1964896" y="262343"/>
              <a:ext cx="3420265" cy="1347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Char char="•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Drag column borders to fit content width</a:t>
              </a:r>
              <a:endParaRPr dirty="0"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Char char="•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Modify row height by hovering and adjusting at the boundary</a:t>
              </a:r>
              <a:endParaRPr dirty="0"/>
            </a:p>
          </p:txBody>
        </p:sp>
        <p:sp>
          <p:nvSpPr>
            <p:cNvPr id="11" name="Google Shape;1226;p51">
              <a:extLst>
                <a:ext uri="{FF2B5EF4-FFF2-40B4-BE49-F238E27FC236}">
                  <a16:creationId xmlns:a16="http://schemas.microsoft.com/office/drawing/2014/main" id="{F7C81B2E-D83F-A0AC-D538-2CA4BA401781}"/>
                </a:ext>
              </a:extLst>
            </p:cNvPr>
            <p:cNvSpPr/>
            <p:nvPr/>
          </p:nvSpPr>
          <p:spPr>
            <a:xfrm>
              <a:off x="0" y="2827"/>
              <a:ext cx="1964896" cy="1866304"/>
            </a:xfrm>
            <a:prstGeom prst="roundRect">
              <a:avLst>
                <a:gd name="adj" fmla="val 16667"/>
              </a:avLst>
            </a:prstGeom>
            <a:solidFill>
              <a:srgbClr val="5ECBE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27;p51">
              <a:extLst>
                <a:ext uri="{FF2B5EF4-FFF2-40B4-BE49-F238E27FC236}">
                  <a16:creationId xmlns:a16="http://schemas.microsoft.com/office/drawing/2014/main" id="{38F6AE99-D50B-6664-9D13-9362C83F6872}"/>
                </a:ext>
              </a:extLst>
            </p:cNvPr>
            <p:cNvSpPr txBox="1"/>
            <p:nvPr/>
          </p:nvSpPr>
          <p:spPr>
            <a:xfrm>
              <a:off x="91105" y="93932"/>
              <a:ext cx="1782686" cy="16840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41900" rIns="838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Trebuchet MS"/>
                <a:buNone/>
              </a:pPr>
              <a:r>
                <a:rPr lang="en-US" sz="2200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Adjusting Column and Row Dimensions</a:t>
              </a:r>
              <a:endParaRPr dirty="0"/>
            </a:p>
          </p:txBody>
        </p:sp>
        <p:sp>
          <p:nvSpPr>
            <p:cNvPr id="13" name="Google Shape;1228;p51">
              <a:extLst>
                <a:ext uri="{FF2B5EF4-FFF2-40B4-BE49-F238E27FC236}">
                  <a16:creationId xmlns:a16="http://schemas.microsoft.com/office/drawing/2014/main" id="{4B0368D0-0C7E-8784-81E4-6FCC3001B0B5}"/>
                </a:ext>
              </a:extLst>
            </p:cNvPr>
            <p:cNvSpPr/>
            <p:nvPr/>
          </p:nvSpPr>
          <p:spPr>
            <a:xfrm rot="5400000">
              <a:off x="2964949" y="1149025"/>
              <a:ext cx="1493043" cy="349314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D1ECF7">
                <a:alpha val="89803"/>
              </a:srgbClr>
            </a:solidFill>
            <a:ln w="19050" cap="rnd" cmpd="sng">
              <a:solidFill>
                <a:srgbClr val="D1ECF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29;p51">
              <a:extLst>
                <a:ext uri="{FF2B5EF4-FFF2-40B4-BE49-F238E27FC236}">
                  <a16:creationId xmlns:a16="http://schemas.microsoft.com/office/drawing/2014/main" id="{4BC5DC24-44C8-F762-DE61-DF028469EBDD}"/>
                </a:ext>
              </a:extLst>
            </p:cNvPr>
            <p:cNvSpPr txBox="1"/>
            <p:nvPr/>
          </p:nvSpPr>
          <p:spPr>
            <a:xfrm>
              <a:off x="1964896" y="2221962"/>
              <a:ext cx="3420265" cy="1347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Char char="•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Optimize column widths for content accommodation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Char char="•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Adjust row heights to improve content visibility</a:t>
              </a:r>
              <a:endParaRPr/>
            </a:p>
          </p:txBody>
        </p:sp>
        <p:sp>
          <p:nvSpPr>
            <p:cNvPr id="15" name="Google Shape;1230;p51">
              <a:extLst>
                <a:ext uri="{FF2B5EF4-FFF2-40B4-BE49-F238E27FC236}">
                  <a16:creationId xmlns:a16="http://schemas.microsoft.com/office/drawing/2014/main" id="{E8E06E53-5CBF-3A7B-6CB3-8D0CD9CAABC1}"/>
                </a:ext>
              </a:extLst>
            </p:cNvPr>
            <p:cNvSpPr/>
            <p:nvPr/>
          </p:nvSpPr>
          <p:spPr>
            <a:xfrm>
              <a:off x="0" y="1962447"/>
              <a:ext cx="1964896" cy="1866304"/>
            </a:xfrm>
            <a:prstGeom prst="roundRect">
              <a:avLst>
                <a:gd name="adj" fmla="val 16667"/>
              </a:avLst>
            </a:prstGeom>
            <a:solidFill>
              <a:srgbClr val="5ECBE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31;p51">
              <a:extLst>
                <a:ext uri="{FF2B5EF4-FFF2-40B4-BE49-F238E27FC236}">
                  <a16:creationId xmlns:a16="http://schemas.microsoft.com/office/drawing/2014/main" id="{E61C69AD-931B-EF9B-08E8-BAC0DE0F3A75}"/>
                </a:ext>
              </a:extLst>
            </p:cNvPr>
            <p:cNvSpPr txBox="1"/>
            <p:nvPr/>
          </p:nvSpPr>
          <p:spPr>
            <a:xfrm>
              <a:off x="91105" y="2053552"/>
              <a:ext cx="1782686" cy="16840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41900" rIns="838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Trebuchet MS"/>
                <a:buNone/>
              </a:pPr>
              <a:r>
                <a:rPr lang="en-US" sz="2200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Enhancing Spreadsheet Readability</a:t>
              </a:r>
              <a:endParaRPr dirty="0"/>
            </a:p>
          </p:txBody>
        </p:sp>
        <p:sp>
          <p:nvSpPr>
            <p:cNvPr id="17" name="Google Shape;1232;p51">
              <a:extLst>
                <a:ext uri="{FF2B5EF4-FFF2-40B4-BE49-F238E27FC236}">
                  <a16:creationId xmlns:a16="http://schemas.microsoft.com/office/drawing/2014/main" id="{2F1960FA-0EC4-9BE2-EC5D-CFA2FC24E690}"/>
                </a:ext>
              </a:extLst>
            </p:cNvPr>
            <p:cNvSpPr/>
            <p:nvPr/>
          </p:nvSpPr>
          <p:spPr>
            <a:xfrm rot="5400000">
              <a:off x="2964949" y="3108645"/>
              <a:ext cx="1493043" cy="349314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D1ECF7">
                <a:alpha val="89803"/>
              </a:srgbClr>
            </a:solidFill>
            <a:ln w="19050" cap="rnd" cmpd="sng">
              <a:solidFill>
                <a:srgbClr val="D1ECF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33;p51">
              <a:extLst>
                <a:ext uri="{FF2B5EF4-FFF2-40B4-BE49-F238E27FC236}">
                  <a16:creationId xmlns:a16="http://schemas.microsoft.com/office/drawing/2014/main" id="{308A40F3-4B02-00D6-ABDC-664012FE1F1C}"/>
                </a:ext>
              </a:extLst>
            </p:cNvPr>
            <p:cNvSpPr txBox="1"/>
            <p:nvPr/>
          </p:nvSpPr>
          <p:spPr>
            <a:xfrm>
              <a:off x="1964896" y="4181582"/>
              <a:ext cx="3420265" cy="1347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Char char="•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Use the 'Format' menu in the 'Home' tab for autofitting</a:t>
              </a:r>
              <a:endParaRPr/>
            </a:p>
          </p:txBody>
        </p:sp>
        <p:sp>
          <p:nvSpPr>
            <p:cNvPr id="19" name="Google Shape;1234;p51">
              <a:extLst>
                <a:ext uri="{FF2B5EF4-FFF2-40B4-BE49-F238E27FC236}">
                  <a16:creationId xmlns:a16="http://schemas.microsoft.com/office/drawing/2014/main" id="{A1D4B9A7-9684-BBEE-69D7-C1898C4677D1}"/>
                </a:ext>
              </a:extLst>
            </p:cNvPr>
            <p:cNvSpPr/>
            <p:nvPr/>
          </p:nvSpPr>
          <p:spPr>
            <a:xfrm>
              <a:off x="0" y="3922067"/>
              <a:ext cx="1964896" cy="1866304"/>
            </a:xfrm>
            <a:prstGeom prst="roundRect">
              <a:avLst>
                <a:gd name="adj" fmla="val 16667"/>
              </a:avLst>
            </a:prstGeom>
            <a:solidFill>
              <a:srgbClr val="5ECBE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35;p51">
              <a:extLst>
                <a:ext uri="{FF2B5EF4-FFF2-40B4-BE49-F238E27FC236}">
                  <a16:creationId xmlns:a16="http://schemas.microsoft.com/office/drawing/2014/main" id="{4DD02FD6-D94A-CE2A-7297-C325A63469F3}"/>
                </a:ext>
              </a:extLst>
            </p:cNvPr>
            <p:cNvSpPr txBox="1"/>
            <p:nvPr/>
          </p:nvSpPr>
          <p:spPr>
            <a:xfrm>
              <a:off x="91105" y="4013172"/>
              <a:ext cx="1782686" cy="16840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41900" rIns="838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Trebuchet MS"/>
                <a:buNone/>
              </a:pPr>
              <a:r>
                <a:rPr lang="en-US" sz="22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Autofit Columns for Content Length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506364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Using Borders and Gridlines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Selecting Cells for Border Formatting</a:t>
            </a:r>
          </a:p>
          <a:p>
            <a:pPr marL="914400" lvl="1" indent="-457200" algn="just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Ø"/>
            </a:pPr>
            <a:r>
              <a:rPr lang="en-GB" sz="2800" dirty="0"/>
              <a:t>Choose cells to highlight with borders</a:t>
            </a:r>
          </a:p>
          <a:p>
            <a:pPr marL="914400" lvl="1" indent="-457200" algn="l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Ø"/>
            </a:pPr>
            <a:r>
              <a:rPr lang="en-GB" sz="2800" dirty="0"/>
              <a:t>Access 'Home' tab for formatting options</a:t>
            </a:r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Applying Borders to Cells</a:t>
            </a:r>
          </a:p>
          <a:p>
            <a:pPr marL="914400" lvl="1" indent="-457200" algn="l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Ø"/>
            </a:pPr>
            <a:r>
              <a:rPr lang="en-GB" sz="2800" dirty="0"/>
              <a:t>Use 'Borders' dropdown for style selection</a:t>
            </a:r>
          </a:p>
          <a:p>
            <a:pPr marL="457200" lvl="0" indent="-457200" algn="l" rtl="0"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Gridlines for Cell Differentiation</a:t>
            </a:r>
          </a:p>
          <a:p>
            <a:pPr marL="914400" lvl="1" indent="-457200" algn="l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Ø"/>
            </a:pPr>
            <a:r>
              <a:rPr lang="en-GB" sz="2800" dirty="0"/>
              <a:t>Toggle gridlines in 'View' tab for clarity</a:t>
            </a:r>
          </a:p>
        </p:txBody>
      </p:sp>
      <p:pic>
        <p:nvPicPr>
          <p:cNvPr id="8" name="Google Shape;1243;p52">
            <a:extLst>
              <a:ext uri="{FF2B5EF4-FFF2-40B4-BE49-F238E27FC236}">
                <a16:creationId xmlns:a16="http://schemas.microsoft.com/office/drawing/2014/main" id="{508A725A-EFBD-2447-56C5-B7055CCD6C7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9826" y="2898475"/>
            <a:ext cx="6556733" cy="3542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7402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Creating and Managing Tables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1250;p53">
            <a:extLst>
              <a:ext uri="{FF2B5EF4-FFF2-40B4-BE49-F238E27FC236}">
                <a16:creationId xmlns:a16="http://schemas.microsoft.com/office/drawing/2014/main" id="{2026442D-D6DC-3F8D-6EE2-69CFA4956824}"/>
              </a:ext>
            </a:extLst>
          </p:cNvPr>
          <p:cNvGrpSpPr/>
          <p:nvPr/>
        </p:nvGrpSpPr>
        <p:grpSpPr>
          <a:xfrm>
            <a:off x="1397999" y="2311596"/>
            <a:ext cx="11334590" cy="4796570"/>
            <a:chOff x="111066" y="363053"/>
            <a:chExt cx="9396000" cy="3367375"/>
          </a:xfrm>
        </p:grpSpPr>
        <p:sp>
          <p:nvSpPr>
            <p:cNvPr id="7" name="Google Shape;1251;p53">
              <a:extLst>
                <a:ext uri="{FF2B5EF4-FFF2-40B4-BE49-F238E27FC236}">
                  <a16:creationId xmlns:a16="http://schemas.microsoft.com/office/drawing/2014/main" id="{0C897148-18AC-004B-37C8-6E0B514D2BBF}"/>
                </a:ext>
              </a:extLst>
            </p:cNvPr>
            <p:cNvSpPr/>
            <p:nvPr/>
          </p:nvSpPr>
          <p:spPr>
            <a:xfrm>
              <a:off x="111066" y="363053"/>
              <a:ext cx="1512000" cy="15120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52;p53">
              <a:extLst>
                <a:ext uri="{FF2B5EF4-FFF2-40B4-BE49-F238E27FC236}">
                  <a16:creationId xmlns:a16="http://schemas.microsoft.com/office/drawing/2014/main" id="{44D90352-9F21-A4D7-67B8-32DE89B0E416}"/>
                </a:ext>
              </a:extLst>
            </p:cNvPr>
            <p:cNvSpPr/>
            <p:nvPr/>
          </p:nvSpPr>
          <p:spPr>
            <a:xfrm>
              <a:off x="111066" y="2019850"/>
              <a:ext cx="4320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53;p53">
              <a:extLst>
                <a:ext uri="{FF2B5EF4-FFF2-40B4-BE49-F238E27FC236}">
                  <a16:creationId xmlns:a16="http://schemas.microsoft.com/office/drawing/2014/main" id="{863474D3-1219-6501-E034-D47E23F214D7}"/>
                </a:ext>
              </a:extLst>
            </p:cNvPr>
            <p:cNvSpPr txBox="1"/>
            <p:nvPr/>
          </p:nvSpPr>
          <p:spPr>
            <a:xfrm>
              <a:off x="111066" y="2019850"/>
              <a:ext cx="4320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rebuchet MS"/>
                <a:buNone/>
              </a:pPr>
              <a:r>
                <a:rPr lang="en-US" sz="2400" b="1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Excel Table Creation and Management</a:t>
              </a:r>
              <a:endParaRPr dirty="0"/>
            </a:p>
          </p:txBody>
        </p:sp>
        <p:sp>
          <p:nvSpPr>
            <p:cNvPr id="11" name="Google Shape;1254;p53">
              <a:extLst>
                <a:ext uri="{FF2B5EF4-FFF2-40B4-BE49-F238E27FC236}">
                  <a16:creationId xmlns:a16="http://schemas.microsoft.com/office/drawing/2014/main" id="{A6BD0135-4D40-159D-68E9-6441BD69F0AD}"/>
                </a:ext>
              </a:extLst>
            </p:cNvPr>
            <p:cNvSpPr/>
            <p:nvPr/>
          </p:nvSpPr>
          <p:spPr>
            <a:xfrm>
              <a:off x="111066" y="2735197"/>
              <a:ext cx="4320000" cy="995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55;p53">
              <a:extLst>
                <a:ext uri="{FF2B5EF4-FFF2-40B4-BE49-F238E27FC236}">
                  <a16:creationId xmlns:a16="http://schemas.microsoft.com/office/drawing/2014/main" id="{E86ADC20-C3AE-8B44-B364-CDFF7AAC8553}"/>
                </a:ext>
              </a:extLst>
            </p:cNvPr>
            <p:cNvSpPr txBox="1"/>
            <p:nvPr/>
          </p:nvSpPr>
          <p:spPr>
            <a:xfrm>
              <a:off x="111066" y="2735197"/>
              <a:ext cx="4320000" cy="995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lang="en-US" sz="17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Essential for organizing and analyzing data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lang="en-US" sz="17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Structured information with defined headers</a:t>
              </a:r>
              <a:endParaRPr/>
            </a:p>
          </p:txBody>
        </p:sp>
        <p:sp>
          <p:nvSpPr>
            <p:cNvPr id="13" name="Google Shape;1256;p53">
              <a:extLst>
                <a:ext uri="{FF2B5EF4-FFF2-40B4-BE49-F238E27FC236}">
                  <a16:creationId xmlns:a16="http://schemas.microsoft.com/office/drawing/2014/main" id="{40BE637F-BE4C-AE1F-EAAB-7D5612022464}"/>
                </a:ext>
              </a:extLst>
            </p:cNvPr>
            <p:cNvSpPr/>
            <p:nvPr/>
          </p:nvSpPr>
          <p:spPr>
            <a:xfrm>
              <a:off x="5187066" y="363053"/>
              <a:ext cx="1512000" cy="15120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57;p53">
              <a:extLst>
                <a:ext uri="{FF2B5EF4-FFF2-40B4-BE49-F238E27FC236}">
                  <a16:creationId xmlns:a16="http://schemas.microsoft.com/office/drawing/2014/main" id="{956F5788-1F13-846E-45E0-4F63B6B8471C}"/>
                </a:ext>
              </a:extLst>
            </p:cNvPr>
            <p:cNvSpPr/>
            <p:nvPr/>
          </p:nvSpPr>
          <p:spPr>
            <a:xfrm>
              <a:off x="5187066" y="2019850"/>
              <a:ext cx="4320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58;p53">
              <a:extLst>
                <a:ext uri="{FF2B5EF4-FFF2-40B4-BE49-F238E27FC236}">
                  <a16:creationId xmlns:a16="http://schemas.microsoft.com/office/drawing/2014/main" id="{38A72F41-256F-14E7-DFDD-D0DA83185441}"/>
                </a:ext>
              </a:extLst>
            </p:cNvPr>
            <p:cNvSpPr txBox="1"/>
            <p:nvPr/>
          </p:nvSpPr>
          <p:spPr>
            <a:xfrm>
              <a:off x="5187066" y="2019850"/>
              <a:ext cx="4320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rebuchet MS"/>
                <a:buNone/>
              </a:pPr>
              <a:r>
                <a:rPr lang="en-US" sz="24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Enhanced Financial and Accounting Tasks</a:t>
              </a:r>
              <a:endParaRPr/>
            </a:p>
          </p:txBody>
        </p:sp>
        <p:sp>
          <p:nvSpPr>
            <p:cNvPr id="16" name="Google Shape;1259;p53">
              <a:extLst>
                <a:ext uri="{FF2B5EF4-FFF2-40B4-BE49-F238E27FC236}">
                  <a16:creationId xmlns:a16="http://schemas.microsoft.com/office/drawing/2014/main" id="{81B2225D-0F8D-8DDE-2B8E-BD2B73B90EC4}"/>
                </a:ext>
              </a:extLst>
            </p:cNvPr>
            <p:cNvSpPr/>
            <p:nvPr/>
          </p:nvSpPr>
          <p:spPr>
            <a:xfrm>
              <a:off x="5187066" y="2735197"/>
              <a:ext cx="4320000" cy="995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0;p53">
              <a:extLst>
                <a:ext uri="{FF2B5EF4-FFF2-40B4-BE49-F238E27FC236}">
                  <a16:creationId xmlns:a16="http://schemas.microsoft.com/office/drawing/2014/main" id="{CA830EDA-3BCD-5FF2-67A7-A06E8F169FF1}"/>
                </a:ext>
              </a:extLst>
            </p:cNvPr>
            <p:cNvSpPr txBox="1"/>
            <p:nvPr/>
          </p:nvSpPr>
          <p:spPr>
            <a:xfrm>
              <a:off x="5187066" y="2735197"/>
              <a:ext cx="4320000" cy="995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lang="en-US" sz="17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Intrinsic functionalities for data manipulation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lang="en-US" sz="17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Guidance for adept table management in spreadsheets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683934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4528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Creating a Table: Image and Explanation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pic>
        <p:nvPicPr>
          <p:cNvPr id="2" name="Google Shape;1267;p54">
            <a:extLst>
              <a:ext uri="{FF2B5EF4-FFF2-40B4-BE49-F238E27FC236}">
                <a16:creationId xmlns:a16="http://schemas.microsoft.com/office/drawing/2014/main" id="{7DFBD64E-2A27-EDF4-B2D4-F70F0388665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8726" y="1914524"/>
            <a:ext cx="12908044" cy="62633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6022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Adding Data to a Table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E815F9-C8FF-6265-EE71-96208D91325F}"/>
              </a:ext>
            </a:extLst>
          </p:cNvPr>
          <p:cNvSpPr txBox="1"/>
          <p:nvPr/>
        </p:nvSpPr>
        <p:spPr>
          <a:xfrm>
            <a:off x="759348" y="2139351"/>
            <a:ext cx="5641452" cy="5657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3200" dirty="0"/>
              <a:t>Seamless Data Addition Process</a:t>
            </a:r>
          </a:p>
          <a:p>
            <a:pPr marL="914400" lvl="1" indent="-457200" algn="just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Ø"/>
            </a:pPr>
            <a:r>
              <a:rPr lang="en-GB" sz="3200" dirty="0"/>
              <a:t>Initiate by typing in the last table row</a:t>
            </a:r>
          </a:p>
          <a:p>
            <a:pPr marL="914400" lvl="1" indent="-457200" algn="just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Ø"/>
            </a:pPr>
            <a:r>
              <a:rPr lang="en-GB" sz="3200" dirty="0"/>
              <a:t>Automatic table expansion for new data</a:t>
            </a:r>
          </a:p>
          <a:p>
            <a:pPr marL="457200" lvl="0" indent="-457200" algn="just" rtl="0"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3200" dirty="0"/>
              <a:t>Step-by-Step Data Entry</a:t>
            </a:r>
          </a:p>
          <a:p>
            <a:pPr marL="914400" lvl="1" indent="-457200" algn="just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Ø"/>
            </a:pPr>
            <a:r>
              <a:rPr lang="en-GB" sz="3200" dirty="0"/>
              <a:t>Navigate to the table's end</a:t>
            </a:r>
          </a:p>
          <a:p>
            <a:pPr marL="914400" lvl="1" indent="-457200" algn="just" rtl="0">
              <a:spcBef>
                <a:spcPts val="1000"/>
              </a:spcBef>
              <a:spcAft>
                <a:spcPts val="0"/>
              </a:spcAft>
              <a:buSzPts val="1280"/>
              <a:buFont typeface="Wingdings" panose="05000000000000000000" pitchFamily="2" charset="2"/>
              <a:buChar char="Ø"/>
            </a:pPr>
            <a:r>
              <a:rPr lang="en-GB" sz="3200" dirty="0"/>
              <a:t>Begin typing to include a new row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40032050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Filtering and Sorting in Tables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780F1A-7504-EC28-C66A-14FEFD54F1F7}"/>
              </a:ext>
            </a:extLst>
          </p:cNvPr>
          <p:cNvSpPr txBox="1"/>
          <p:nvPr/>
        </p:nvSpPr>
        <p:spPr>
          <a:xfrm>
            <a:off x="759348" y="2053087"/>
            <a:ext cx="6038267" cy="5771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en-GB" sz="2800" dirty="0"/>
              <a:t>Essential Data Analysis Tools</a:t>
            </a:r>
          </a:p>
          <a:p>
            <a:pPr marL="914400" lvl="1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en-GB" sz="2800" dirty="0"/>
              <a:t>Tables with filtering and sorting capabilities</a:t>
            </a:r>
          </a:p>
          <a:p>
            <a:pPr marL="914400" lvl="1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en-GB" sz="2800" dirty="0"/>
              <a:t>Facilitate extraction of insights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en-GB" sz="2800" dirty="0"/>
              <a:t>Filtering Data</a:t>
            </a:r>
          </a:p>
          <a:p>
            <a:pPr marL="914400" lvl="1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en-GB" sz="2800" dirty="0"/>
              <a:t>Use dropdown arrow on column header</a:t>
            </a:r>
          </a:p>
          <a:p>
            <a:pPr marL="914400" lvl="1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en-GB" sz="2800" dirty="0"/>
              <a:t>Select criteria to refine data display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en-GB" sz="2800" dirty="0"/>
              <a:t>Sorting Data</a:t>
            </a:r>
          </a:p>
          <a:p>
            <a:pPr marL="914400" lvl="1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en-GB" sz="2800" dirty="0"/>
              <a:t>Click sort icon on column header</a:t>
            </a:r>
          </a:p>
          <a:p>
            <a:pPr marL="914400" lvl="1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en-GB" sz="2800" dirty="0"/>
              <a:t>Arrange data in desired order</a:t>
            </a:r>
          </a:p>
        </p:txBody>
      </p:sp>
      <p:pic>
        <p:nvPicPr>
          <p:cNvPr id="9" name="Google Shape;1284;p56">
            <a:extLst>
              <a:ext uri="{FF2B5EF4-FFF2-40B4-BE49-F238E27FC236}">
                <a16:creationId xmlns:a16="http://schemas.microsoft.com/office/drawing/2014/main" id="{56B78F14-4EB9-5144-AF1B-BA62EE6EAC2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6963" y="2049446"/>
            <a:ext cx="3933424" cy="5775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8187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Total Row in Tables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136A7F-9175-3FBB-F18E-099E75A30781}"/>
              </a:ext>
            </a:extLst>
          </p:cNvPr>
          <p:cNvSpPr txBox="1"/>
          <p:nvPr/>
        </p:nvSpPr>
        <p:spPr>
          <a:xfrm>
            <a:off x="461783" y="1853926"/>
            <a:ext cx="17364434" cy="5739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80"/>
              <a:buFont typeface="Wingdings" panose="05000000000000000000" pitchFamily="2" charset="2"/>
              <a:buChar char="Ø"/>
            </a:pPr>
            <a:r>
              <a:rPr lang="en-GB" sz="3200" dirty="0"/>
              <a:t>Selecting the Table</a:t>
            </a:r>
          </a:p>
          <a:p>
            <a:pPr marL="914400" lvl="1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880"/>
              <a:buFont typeface="Wingdings" panose="05000000000000000000" pitchFamily="2" charset="2"/>
              <a:buChar char="Ø"/>
            </a:pPr>
            <a:r>
              <a:rPr lang="en-GB" sz="3200" dirty="0"/>
              <a:t>Activate the table to enable total row addition</a:t>
            </a: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880"/>
              <a:buFont typeface="Wingdings" panose="05000000000000000000" pitchFamily="2" charset="2"/>
              <a:buChar char="Ø"/>
            </a:pPr>
            <a:r>
              <a:rPr lang="en-GB" sz="3200" dirty="0"/>
              <a:t>Accessing Table Design</a:t>
            </a:r>
          </a:p>
          <a:p>
            <a:pPr marL="914400" lvl="1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880"/>
              <a:buFont typeface="Wingdings" panose="05000000000000000000" pitchFamily="2" charset="2"/>
              <a:buChar char="Ø"/>
            </a:pPr>
            <a:r>
              <a:rPr lang="en-GB" sz="3200" dirty="0"/>
              <a:t>Navigate to the 'Table Design' tab for options</a:t>
            </a: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880"/>
              <a:buFont typeface="Wingdings" panose="05000000000000000000" pitchFamily="2" charset="2"/>
              <a:buChar char="Ø"/>
            </a:pPr>
            <a:r>
              <a:rPr lang="en-GB" sz="3200" dirty="0"/>
              <a:t>Enabling Total Row</a:t>
            </a:r>
          </a:p>
          <a:p>
            <a:pPr marL="914400" lvl="1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880"/>
              <a:buFont typeface="Wingdings" panose="05000000000000000000" pitchFamily="2" charset="2"/>
              <a:buChar char="Ø"/>
            </a:pPr>
            <a:r>
              <a:rPr lang="en-GB" sz="3200" dirty="0"/>
              <a:t>Tick the 'Total Row' checkbox to add a new row</a:t>
            </a: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880"/>
              <a:buFont typeface="Wingdings" panose="05000000000000000000" pitchFamily="2" charset="2"/>
              <a:buChar char="Ø"/>
            </a:pPr>
            <a:r>
              <a:rPr lang="en-GB" sz="3200" dirty="0"/>
              <a:t>Inserting Calculations</a:t>
            </a:r>
          </a:p>
          <a:p>
            <a:pPr marL="914400" lvl="1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880"/>
              <a:buFont typeface="Wingdings" panose="05000000000000000000" pitchFamily="2" charset="2"/>
              <a:buChar char="Ø"/>
            </a:pPr>
            <a:r>
              <a:rPr lang="en-GB" sz="3200" dirty="0"/>
              <a:t>Click the desired cell in the Total Row for calculations</a:t>
            </a:r>
          </a:p>
          <a:p>
            <a:pPr marL="457200" lvl="0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880"/>
              <a:buFont typeface="Wingdings" panose="05000000000000000000" pitchFamily="2" charset="2"/>
              <a:buChar char="Ø"/>
            </a:pPr>
            <a:r>
              <a:rPr lang="en-GB" sz="3200" dirty="0"/>
              <a:t>Choosing Calculations</a:t>
            </a:r>
          </a:p>
          <a:p>
            <a:pPr marL="914400" lvl="1" indent="-457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880"/>
              <a:buFont typeface="Wingdings" panose="05000000000000000000" pitchFamily="2" charset="2"/>
              <a:buChar char="Ø"/>
            </a:pPr>
            <a:r>
              <a:rPr lang="en-GB" sz="3200" dirty="0"/>
              <a:t>Select from sum, average, etc., via the dropdown</a:t>
            </a:r>
          </a:p>
        </p:txBody>
      </p:sp>
      <p:pic>
        <p:nvPicPr>
          <p:cNvPr id="13" name="Google Shape;1292;p57">
            <a:extLst>
              <a:ext uri="{FF2B5EF4-FFF2-40B4-BE49-F238E27FC236}">
                <a16:creationId xmlns:a16="http://schemas.microsoft.com/office/drawing/2014/main" id="{B47E8E99-71BA-78AF-68E0-BB2C0647BFA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9348" y="7951666"/>
            <a:ext cx="10510136" cy="144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5579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Resizing and Formatting Tables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63A735-098A-FAD3-63EF-F2D810693E7D}"/>
              </a:ext>
            </a:extLst>
          </p:cNvPr>
          <p:cNvSpPr txBox="1"/>
          <p:nvPr/>
        </p:nvSpPr>
        <p:spPr>
          <a:xfrm>
            <a:off x="759348" y="1914525"/>
            <a:ext cx="4968592" cy="6104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►"/>
            </a:pPr>
            <a:r>
              <a:rPr lang="en-GB" sz="2400" dirty="0"/>
              <a:t>Adjusting Table Dimensions</a:t>
            </a:r>
          </a:p>
          <a:p>
            <a:pPr marL="742950" lvl="1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►"/>
            </a:pPr>
            <a:r>
              <a:rPr lang="en-GB" sz="2400" dirty="0"/>
              <a:t>Click on the table to access resize handles.</a:t>
            </a:r>
          </a:p>
          <a:p>
            <a:pPr marL="742950" lvl="1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►"/>
            </a:pPr>
            <a:r>
              <a:rPr lang="en-GB" sz="2400" dirty="0"/>
              <a:t>Easily modify the table size to fit your needs.</a:t>
            </a:r>
          </a:p>
          <a:p>
            <a:pPr marL="3429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►"/>
            </a:pPr>
            <a:r>
              <a:rPr lang="en-GB" sz="2400" dirty="0"/>
              <a:t>Enhancing Table Appearance</a:t>
            </a:r>
          </a:p>
          <a:p>
            <a:pPr marL="742950" lvl="1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►"/>
            </a:pPr>
            <a:r>
              <a:rPr lang="en-GB" sz="2400" dirty="0"/>
              <a:t>Utilize the 'Table Design' tab for style options.</a:t>
            </a:r>
          </a:p>
          <a:p>
            <a:pPr marL="742950" lvl="1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►"/>
            </a:pPr>
            <a:r>
              <a:rPr lang="en-GB" sz="2400" dirty="0"/>
              <a:t>Choose from a variety of styles to improve readability.</a:t>
            </a:r>
          </a:p>
          <a:p>
            <a:pPr marL="3429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►"/>
            </a:pPr>
            <a:r>
              <a:rPr lang="en-GB" sz="2400" dirty="0"/>
              <a:t>Step-by-Step Formatting Process</a:t>
            </a:r>
          </a:p>
          <a:p>
            <a:pPr marL="742950" lvl="1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►"/>
            </a:pPr>
            <a:r>
              <a:rPr lang="en-GB" sz="2400" dirty="0"/>
              <a:t>Select the table and adjust size with handles.</a:t>
            </a:r>
          </a:p>
          <a:p>
            <a:pPr marL="742950" lvl="1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►"/>
            </a:pPr>
            <a:r>
              <a:rPr lang="en-GB" sz="2400" dirty="0"/>
              <a:t>Apply styles from the 'Table Design' tab.</a:t>
            </a:r>
          </a:p>
        </p:txBody>
      </p:sp>
      <p:pic>
        <p:nvPicPr>
          <p:cNvPr id="9" name="Google Shape;1300;p58">
            <a:extLst>
              <a:ext uri="{FF2B5EF4-FFF2-40B4-BE49-F238E27FC236}">
                <a16:creationId xmlns:a16="http://schemas.microsoft.com/office/drawing/2014/main" id="{E08CC35B-5C57-F13A-4F71-DA2529D5567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57103" y="2995584"/>
            <a:ext cx="9371107" cy="3681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1966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Converting Tables to a Range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29597A-90AA-D95D-2FB8-6A2FDFCE179B}"/>
              </a:ext>
            </a:extLst>
          </p:cNvPr>
          <p:cNvSpPr txBox="1"/>
          <p:nvPr/>
        </p:nvSpPr>
        <p:spPr>
          <a:xfrm>
            <a:off x="638355" y="1853926"/>
            <a:ext cx="6021237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Excel Table Conversion Flexibility</a:t>
            </a:r>
          </a:p>
          <a:p>
            <a:pPr marL="742950" lvl="1" indent="-285750" algn="just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GB" sz="2800" dirty="0"/>
              <a:t>Capability to revert a table back to a range format</a:t>
            </a:r>
          </a:p>
          <a:p>
            <a:pPr marL="342900" lvl="0" indent="-342900" algn="just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Step-by-Step Conversion Process</a:t>
            </a:r>
          </a:p>
          <a:p>
            <a:pPr marL="742950" lvl="1" indent="-285750" algn="just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GB" sz="2800" dirty="0"/>
              <a:t>Select the table to initiate conversion</a:t>
            </a:r>
          </a:p>
          <a:p>
            <a:pPr marL="742950" lvl="1" indent="-285750" algn="just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GB" sz="2800" dirty="0"/>
              <a:t>Access 'Table Design' tab for tools</a:t>
            </a:r>
          </a:p>
          <a:p>
            <a:pPr marL="742950" lvl="1" indent="-285750" algn="just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GB" sz="2800" dirty="0"/>
              <a:t>Use 'Convert to Range' button for action</a:t>
            </a:r>
          </a:p>
          <a:p>
            <a:pPr marL="742950" lvl="1" indent="-285750" algn="just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en-GB" sz="2800" dirty="0"/>
              <a:t>Confirm conversion through prompt</a:t>
            </a:r>
          </a:p>
        </p:txBody>
      </p:sp>
      <p:pic>
        <p:nvPicPr>
          <p:cNvPr id="11" name="Google Shape;1307;p59">
            <a:extLst>
              <a:ext uri="{FF2B5EF4-FFF2-40B4-BE49-F238E27FC236}">
                <a16:creationId xmlns:a16="http://schemas.microsoft.com/office/drawing/2014/main" id="{BAA3927D-674D-46B7-0D15-25B4E80B9D0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6398" y="2596999"/>
            <a:ext cx="6307081" cy="3337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9963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07963"/>
            <a:ext cx="9299051" cy="238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Historical Perspective and Relevance of Excel in Data Presentation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E9CE3-3BA4-6D55-02F6-057F72A2B9E4}"/>
              </a:ext>
            </a:extLst>
          </p:cNvPr>
          <p:cNvSpPr txBox="1"/>
          <p:nvPr/>
        </p:nvSpPr>
        <p:spPr>
          <a:xfrm>
            <a:off x="759348" y="2880915"/>
            <a:ext cx="15665347" cy="4180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Early Spreadsheet Software Focus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Primarily </a:t>
            </a:r>
            <a:r>
              <a:rPr lang="en-GB" sz="3200" b="0" i="0" u="none" strike="noStrike" dirty="0" err="1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centered</a:t>
            </a: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 around raw data input and calculations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Excel's Pioneering Role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Introduced robust formatting options for data customization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457200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Current Importance of Data Presentation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914400" lvl="1" indent="-4572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32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Clear, structured presentation is crucial in the information era</a:t>
            </a:r>
            <a:endParaRPr lang="en-GB" sz="32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3200" b="1" i="0" u="none" strike="noStrike" dirty="0">
              <a:effectLst/>
              <a:latin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33029655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Named Ranges Within Tables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6675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en-GB" sz="2800" dirty="0"/>
              <a:t>Enhancing Data Analysis</a:t>
            </a:r>
          </a:p>
          <a:p>
            <a:pPr marL="914400" lvl="1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en-GB" sz="2800" dirty="0"/>
              <a:t>Named ranges streamline complex formulas</a:t>
            </a:r>
          </a:p>
          <a:p>
            <a:pPr marL="914400" lvl="1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en-GB" sz="2800" dirty="0"/>
              <a:t>Facilitate efficient data analysis and calculations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en-GB" sz="2800" dirty="0"/>
              <a:t>Creating a Named Range</a:t>
            </a:r>
          </a:p>
          <a:p>
            <a:pPr marL="914400" lvl="1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en-GB" sz="2800" dirty="0"/>
              <a:t>Select cell range for naming</a:t>
            </a:r>
          </a:p>
          <a:p>
            <a:pPr marL="914400" lvl="1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en-GB" sz="2800" dirty="0"/>
              <a:t>Use 'Formulas' tab and 'Create from Selection'</a:t>
            </a:r>
          </a:p>
          <a:p>
            <a:pPr marL="914400" lvl="1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en-GB" sz="2800" dirty="0" err="1"/>
              <a:t>Opt</a:t>
            </a:r>
            <a:r>
              <a:rPr lang="en-GB" sz="2800" dirty="0"/>
              <a:t> for 'Top row' with headers</a:t>
            </a:r>
          </a:p>
          <a:p>
            <a:pPr marL="914400" lvl="1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en-GB" sz="2800" dirty="0"/>
              <a:t>Confirm with 'OK' to establish named range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en-GB" sz="2800" dirty="0"/>
              <a:t>Figure Reference</a:t>
            </a:r>
          </a:p>
          <a:p>
            <a:pPr marL="914400" lvl="1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en-GB" sz="2800" dirty="0"/>
              <a:t>Defined names group illustration</a:t>
            </a:r>
          </a:p>
        </p:txBody>
      </p:sp>
      <p:pic>
        <p:nvPicPr>
          <p:cNvPr id="2" name="Google Shape;1316;p60">
            <a:extLst>
              <a:ext uri="{FF2B5EF4-FFF2-40B4-BE49-F238E27FC236}">
                <a16:creationId xmlns:a16="http://schemas.microsoft.com/office/drawing/2014/main" id="{A7FF016E-AE94-21CF-B872-70FAEF0E151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1214" y="3682937"/>
            <a:ext cx="6887646" cy="27581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8582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Formulas in Excel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3200" dirty="0"/>
              <a:t>Essential Excel Proficiency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3200" dirty="0"/>
              <a:t>Formulas and functions are crucial for accounting and finance.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3200" dirty="0"/>
              <a:t>Streamlining Data Tasks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3200" dirty="0"/>
              <a:t>Key operations enhance effective data processing.</a:t>
            </a:r>
          </a:p>
        </p:txBody>
      </p:sp>
    </p:spTree>
    <p:extLst>
      <p:ext uri="{BB962C8B-B14F-4D97-AF65-F5344CB8AC3E}">
        <p14:creationId xmlns:p14="http://schemas.microsoft.com/office/powerpoint/2010/main" val="519255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Basic Arithmetic Operations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Introduction to Basic Arithmetic in Excel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Essential for calculations within formulas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Begin formulas with equals sign (=)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Core Mathematical Computations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Addition (+) for summing values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Subtraction (-) to deduct values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Multiplication (*) for product calculation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Division (/) to divide values</a:t>
            </a:r>
          </a:p>
        </p:txBody>
      </p:sp>
    </p:spTree>
    <p:extLst>
      <p:ext uri="{BB962C8B-B14F-4D97-AF65-F5344CB8AC3E}">
        <p14:creationId xmlns:p14="http://schemas.microsoft.com/office/powerpoint/2010/main" val="21100749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Cell References in Formulas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435082" cy="6028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20"/>
              <a:buChar char="►"/>
            </a:pPr>
            <a:r>
              <a:rPr lang="en-GB" sz="2400" dirty="0"/>
              <a:t>Consistent Calculations with Cell References</a:t>
            </a:r>
          </a:p>
          <a:p>
            <a:pPr marL="74295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en-GB" sz="2400" dirty="0"/>
              <a:t>Use A1, B2 for specific cells</a:t>
            </a:r>
          </a:p>
          <a:p>
            <a:pPr marL="74295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en-GB" sz="2400" dirty="0"/>
              <a:t>Relative references like A1 adjust when copied</a:t>
            </a:r>
          </a:p>
          <a:p>
            <a:pPr marL="74295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en-GB" sz="2400" dirty="0"/>
              <a:t>Absolute references like $A$1 remain fixed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en-GB" sz="2400" dirty="0"/>
              <a:t>Types of Cell References</a:t>
            </a:r>
          </a:p>
          <a:p>
            <a:pPr marL="74295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en-GB" sz="2400" dirty="0"/>
              <a:t>Relative References: =A1 + B1</a:t>
            </a:r>
          </a:p>
          <a:p>
            <a:pPr marL="74295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en-GB" sz="2400" dirty="0"/>
              <a:t>Absolute References: =$A$1</a:t>
            </a:r>
          </a:p>
          <a:p>
            <a:pPr marL="74295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en-GB" sz="2400" dirty="0"/>
              <a:t>Mixed References: =$A1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en-GB" sz="2400" dirty="0"/>
              <a:t>Dynamic Calculations in Formulas</a:t>
            </a:r>
          </a:p>
          <a:p>
            <a:pPr marL="74295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en-GB" sz="2400" dirty="0"/>
              <a:t>Referencing cells allows for automatic adjustments</a:t>
            </a:r>
          </a:p>
          <a:p>
            <a:pPr marL="74295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</a:pPr>
            <a:r>
              <a:rPr lang="en-GB" sz="2400" dirty="0"/>
              <a:t>Mixed references combine relative and absolute aspects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3B6ABE-DB85-2162-5C7B-5B365A1E5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402" y="2467156"/>
            <a:ext cx="6435082" cy="493430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184142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Summary of Chapter 2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Number Formatting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Essential for accurate financial data representation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Includes currency, percentages, and decimals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Date and Time Formatting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Crucial for precise accounting records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Detailed guidance on formatting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Conditional Formatting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Cell Alignment and Orientation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Merging and </a:t>
            </a:r>
            <a:r>
              <a:rPr lang="en-GB" sz="2800" dirty="0" err="1"/>
              <a:t>Centering</a:t>
            </a:r>
            <a:r>
              <a:rPr lang="en-GB" sz="2800" dirty="0"/>
              <a:t> Cells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Cell Styles and Themes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Formatting Columns and Rows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Using Borders and Gridlines</a:t>
            </a:r>
          </a:p>
        </p:txBody>
      </p:sp>
    </p:spTree>
    <p:extLst>
      <p:ext uri="{BB962C8B-B14F-4D97-AF65-F5344CB8AC3E}">
        <p14:creationId xmlns:p14="http://schemas.microsoft.com/office/powerpoint/2010/main" val="1062634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Learning Objectives - Chapter 3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7417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Comprehensive Data Totalling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Use cell references to total data from multiple sheets.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Excel's Consolidate Tool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Combine data from various sheets for in-depth financial analysis.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Mathematical &amp; Statistical Functions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Learn functions like SUM, AVERAGE, MIN, and MAX.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Text Manipulation Functions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Master CONCATENATE, LEFT, RIGHT, and LEN for text data analysis.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Date &amp; Time Calculations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Handle functions like TODAY, NOW, EOMONTH, DATEDIF.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Specialized Financial Functions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Practical Application</a:t>
            </a:r>
          </a:p>
        </p:txBody>
      </p:sp>
    </p:spTree>
    <p:extLst>
      <p:ext uri="{BB962C8B-B14F-4D97-AF65-F5344CB8AC3E}">
        <p14:creationId xmlns:p14="http://schemas.microsoft.com/office/powerpoint/2010/main" val="7459511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4241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Introduction to Data Consolidation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4" y="1853926"/>
            <a:ext cx="790495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Essential Financial Analysis Techniques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Consolidation of data from multiple sources is key.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Excel is a vital tool for financial professionals.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Streamlining Data Processes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Excel techniques enhance decision-making.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Professionals gain insights from diverse datasets.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Module Focus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Exploration of totalling across sheets and key functions.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Indispensable for analysts and accountants.</a:t>
            </a:r>
          </a:p>
        </p:txBody>
      </p:sp>
    </p:spTree>
    <p:extLst>
      <p:ext uri="{BB962C8B-B14F-4D97-AF65-F5344CB8AC3E}">
        <p14:creationId xmlns:p14="http://schemas.microsoft.com/office/powerpoint/2010/main" val="2763860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Historical Perspective and Relevance of Data Consolidation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313109"/>
            <a:ext cx="9048587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Historical Background of Data Consolidation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Originated from traditional accounting practices with ledgers and manual records.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Required extensive efforts to compile data from different sectors.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Transformation with Spreadsheet Software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Excel introduced in the late 20th century, changing financial reporting.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Enhanced efficiency and accuracy in data analysis.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Modern-Day Economic Implications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Globalized economy demands data consolidation from varied sources.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Crucial for informed decision-making in organizations worldwide.</a:t>
            </a:r>
          </a:p>
        </p:txBody>
      </p:sp>
    </p:spTree>
    <p:extLst>
      <p:ext uri="{BB962C8B-B14F-4D97-AF65-F5344CB8AC3E}">
        <p14:creationId xmlns:p14="http://schemas.microsoft.com/office/powerpoint/2010/main" val="1459600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TOPICS AT-A-GLANCE FOR DATA CONSOLIDATION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743200"/>
            <a:ext cx="583123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Totalling Across Multiple Sheets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Summing data using cell references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Essential for financial professionals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Excel's Consolidation Function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Combines data from multiple sheets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Streamlines data management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Essential Financial Functions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Covers basic to specialized operations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Enables complex financial analyses</a:t>
            </a:r>
          </a:p>
        </p:txBody>
      </p:sp>
    </p:spTree>
    <p:extLst>
      <p:ext uri="{BB962C8B-B14F-4D97-AF65-F5344CB8AC3E}">
        <p14:creationId xmlns:p14="http://schemas.microsoft.com/office/powerpoint/2010/main" val="42874977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7" y="283916"/>
            <a:ext cx="10963023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Utility for Chartered Accountants - Data Consolidation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7" y="2313109"/>
            <a:ext cx="7194208" cy="7417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Essential Techniques for Chartered Accountants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Consolidation of financial data crucial for audits and statements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Facilitates extraction of insights from large datasets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Impact on Decision-Making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Enables informed decisions for clients and organizations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Enhancing Accuracy and Efficiency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Streamlines complex calculations in financial analysis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Ensures precision in managing financial information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Professional Practice Benefits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Improves proficiency and effectiveness in accounting roles</a:t>
            </a:r>
          </a:p>
        </p:txBody>
      </p:sp>
      <p:pic>
        <p:nvPicPr>
          <p:cNvPr id="2" name="Google Shape;1384;p69" descr="Statistics">
            <a:extLst>
              <a:ext uri="{FF2B5EF4-FFF2-40B4-BE49-F238E27FC236}">
                <a16:creationId xmlns:a16="http://schemas.microsoft.com/office/drawing/2014/main" id="{569FFAAD-0F0D-6F14-7670-463E96ADD4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09294" y="3056183"/>
            <a:ext cx="5331325" cy="4569568"/>
          </a:xfrm>
          <a:prstGeom prst="rect">
            <a:avLst/>
          </a:prstGeom>
          <a:solidFill>
            <a:srgbClr val="043817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6775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283917"/>
            <a:ext cx="11921706" cy="1803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Key Topics Overview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E9CE3-3BA4-6D55-02F6-057F72A2B9E4}"/>
              </a:ext>
            </a:extLst>
          </p:cNvPr>
          <p:cNvSpPr txBox="1"/>
          <p:nvPr/>
        </p:nvSpPr>
        <p:spPr>
          <a:xfrm>
            <a:off x="155275" y="2371511"/>
            <a:ext cx="12698083" cy="6673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Number Formatting Precision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Crucial for accurate financial data representation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Date and Time Formatting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Essential for accounting accuracy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Conditional Formatting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Visualizes data trends and outliers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Cell Alignment and Orientation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Enhances presentation through merging and </a:t>
            </a:r>
            <a:r>
              <a:rPr lang="en-GB" sz="2400" b="0" i="0" u="none" strike="noStrike" dirty="0" err="1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centering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Application of Cell Styles and Themes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Ensures consistent formatting across spreadsheets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Formatting Columns and Rows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Borders and Gridlines Usage</a:t>
            </a:r>
            <a:endParaRPr lang="en-GB" sz="24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br>
              <a:rPr lang="en-GB" sz="2400" dirty="0"/>
            </a:b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7641848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Using Excel’s Consolidation Functionality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621101" y="2313109"/>
            <a:ext cx="5969479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Select the Target Cell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Choose the cell for the total to appear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Navigate to the Data Tab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Find the 'Data' tab on the Ribbon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Utilize the Consolidate Option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Open the 'Consolidate' dialog box via the option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Define Range and Function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Select cell range and desired function (SUM, AVERAGE, etc.)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Identify Reference Sheets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Select sheets for data consolidation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Customize Settings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Execute Consolidation</a:t>
            </a:r>
          </a:p>
        </p:txBody>
      </p:sp>
    </p:spTree>
    <p:extLst>
      <p:ext uri="{BB962C8B-B14F-4D97-AF65-F5344CB8AC3E}">
        <p14:creationId xmlns:p14="http://schemas.microsoft.com/office/powerpoint/2010/main" val="40006771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Functions in Excel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759348" y="2596998"/>
            <a:ext cx="904858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Essential for Excel Proficiency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Key in accounting and finance for accurate calculations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Vast Library of Built-in Functions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From simple arithmetic to complex statistical analysis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Streamlined Calculations with Functions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Ensures accuracy and simplifies complex processes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Using Excel Functions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Start with '=' followed by function name and arguments in parentheses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Example: =SUM(A1:A10) to add values from A1 to A10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Press Enter to execute and display the result</a:t>
            </a:r>
          </a:p>
        </p:txBody>
      </p:sp>
    </p:spTree>
    <p:extLst>
      <p:ext uri="{BB962C8B-B14F-4D97-AF65-F5344CB8AC3E}">
        <p14:creationId xmlns:p14="http://schemas.microsoft.com/office/powerpoint/2010/main" val="45516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6000" dirty="0"/>
              <a:t>Math and Statistical Functions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SUM Function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Adds up a range of values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Example: =SUM (A1:A10)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AVERAGE Function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Calculates the average of values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Example: =AVERAGE (B1:B10)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MIN and MAX Functions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Identify the smallest and largest values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Examples: =MIN (C1:C5), =MAX (C1:C5)</a:t>
            </a:r>
          </a:p>
        </p:txBody>
      </p:sp>
      <p:graphicFrame>
        <p:nvGraphicFramePr>
          <p:cNvPr id="2" name="Google Shape;1407;p72">
            <a:extLst>
              <a:ext uri="{FF2B5EF4-FFF2-40B4-BE49-F238E27FC236}">
                <a16:creationId xmlns:a16="http://schemas.microsoft.com/office/drawing/2014/main" id="{D888A722-26B2-17EB-2ABB-4927B671EA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0993070"/>
              </p:ext>
            </p:extLst>
          </p:nvPr>
        </p:nvGraphicFramePr>
        <p:xfrm>
          <a:off x="7381050" y="1853926"/>
          <a:ext cx="6007146" cy="4848079"/>
        </p:xfrm>
        <a:graphic>
          <a:graphicData uri="http://schemas.openxmlformats.org/drawingml/2006/table">
            <a:tbl>
              <a:tblPr firstRow="1" bandRow="1">
                <a:solidFill>
                  <a:srgbClr val="F2F2F2">
                    <a:alpha val="29803"/>
                  </a:srgbClr>
                </a:solidFill>
              </a:tblPr>
              <a:tblGrid>
                <a:gridCol w="187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5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73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cap="none">
                          <a:solidFill>
                            <a:schemeClr val="lt1"/>
                          </a:solidFill>
                        </a:rPr>
                        <a:t>Function</a:t>
                      </a:r>
                      <a:endParaRPr/>
                    </a:p>
                  </a:txBody>
                  <a:tcPr marL="142650" marR="117475" marT="109725" marB="109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cap="none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142650" marR="117475" marT="109725" marB="109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cap="none">
                          <a:solidFill>
                            <a:schemeClr val="lt1"/>
                          </a:solidFill>
                        </a:rPr>
                        <a:t>Example</a:t>
                      </a:r>
                      <a:endParaRPr/>
                    </a:p>
                  </a:txBody>
                  <a:tcPr marL="142650" marR="117475" marT="109725" marB="109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558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cap="none" dirty="0">
                          <a:solidFill>
                            <a:schemeClr val="dk1"/>
                          </a:solidFill>
                        </a:rPr>
                        <a:t>SUM</a:t>
                      </a:r>
                      <a:endParaRPr dirty="0"/>
                    </a:p>
                  </a:txBody>
                  <a:tcPr marL="142650" marR="117475" marT="109725" marB="109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>
                        <a:alpha val="2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cap="none">
                          <a:solidFill>
                            <a:schemeClr val="dk1"/>
                          </a:solidFill>
                        </a:rPr>
                        <a:t>Adds up a range of values</a:t>
                      </a:r>
                      <a:endParaRPr/>
                    </a:p>
                  </a:txBody>
                  <a:tcPr marL="142650" marR="117475" marT="109725" marB="109725" anchor="ctr">
                    <a:lnL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>
                        <a:alpha val="2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cap="none">
                          <a:solidFill>
                            <a:schemeClr val="dk1"/>
                          </a:solidFill>
                        </a:rPr>
                        <a:t>=SUM (A1:A10)</a:t>
                      </a:r>
                      <a:endParaRPr/>
                    </a:p>
                  </a:txBody>
                  <a:tcPr marL="142650" marR="117475" marT="109725" marB="109725" anchor="ctr">
                    <a:lnL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>
                        <a:alpha val="298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558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cap="none">
                          <a:solidFill>
                            <a:schemeClr val="dk1"/>
                          </a:solidFill>
                        </a:rPr>
                        <a:t>AVERAGE</a:t>
                      </a:r>
                      <a:endParaRPr/>
                    </a:p>
                  </a:txBody>
                  <a:tcPr marL="142650" marR="117475" marT="109725" marB="109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cap="none">
                          <a:solidFill>
                            <a:schemeClr val="dk1"/>
                          </a:solidFill>
                        </a:rPr>
                        <a:t>Calculates the average of values</a:t>
                      </a:r>
                      <a:endParaRPr/>
                    </a:p>
                  </a:txBody>
                  <a:tcPr marL="142650" marR="117475" marT="109725" marB="109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cap="none">
                          <a:solidFill>
                            <a:schemeClr val="dk1"/>
                          </a:solidFill>
                        </a:rPr>
                        <a:t>=AVERAGE (B1:B10)</a:t>
                      </a:r>
                      <a:endParaRPr/>
                    </a:p>
                  </a:txBody>
                  <a:tcPr marL="142650" marR="117475" marT="109725" marB="109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558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cap="none">
                          <a:solidFill>
                            <a:schemeClr val="dk1"/>
                          </a:solidFill>
                        </a:rPr>
                        <a:t>MIN</a:t>
                      </a:r>
                      <a:endParaRPr/>
                    </a:p>
                  </a:txBody>
                  <a:tcPr marL="142650" marR="117475" marT="109725" marB="109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>
                        <a:alpha val="2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cap="none">
                          <a:solidFill>
                            <a:schemeClr val="dk1"/>
                          </a:solidFill>
                        </a:rPr>
                        <a:t>Finds the smallest value</a:t>
                      </a:r>
                      <a:endParaRPr/>
                    </a:p>
                  </a:txBody>
                  <a:tcPr marL="142650" marR="117475" marT="109725" marB="109725" anchor="ctr">
                    <a:lnL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>
                        <a:alpha val="2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cap="none">
                          <a:solidFill>
                            <a:schemeClr val="dk1"/>
                          </a:solidFill>
                        </a:rPr>
                        <a:t>=MIN (C1:C5)</a:t>
                      </a:r>
                      <a:endParaRPr/>
                    </a:p>
                  </a:txBody>
                  <a:tcPr marL="142650" marR="117475" marT="109725" marB="109725" anchor="ctr">
                    <a:lnL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>
                        <a:alpha val="2980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859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cap="none">
                          <a:solidFill>
                            <a:schemeClr val="dk1"/>
                          </a:solidFill>
                        </a:rPr>
                        <a:t>MAX</a:t>
                      </a:r>
                      <a:endParaRPr/>
                    </a:p>
                  </a:txBody>
                  <a:tcPr marL="142650" marR="117475" marT="109725" marB="109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cap="none">
                          <a:solidFill>
                            <a:schemeClr val="dk1"/>
                          </a:solidFill>
                        </a:rPr>
                        <a:t>Finds the largest value</a:t>
                      </a:r>
                      <a:endParaRPr/>
                    </a:p>
                  </a:txBody>
                  <a:tcPr marL="142650" marR="117475" marT="109725" marB="109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cap="none" dirty="0">
                          <a:solidFill>
                            <a:schemeClr val="dk1"/>
                          </a:solidFill>
                        </a:rPr>
                        <a:t>=MAX (C1:C5)</a:t>
                      </a:r>
                      <a:endParaRPr dirty="0"/>
                    </a:p>
                  </a:txBody>
                  <a:tcPr marL="142650" marR="117475" marT="109725" marB="109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4280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Logical Functions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Essential for Condition-Based Calculations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Automate decisions with specific criteria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IF Function: Decision-Making Tool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Returns values based on a true or false condition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Example: =IF(B2&gt;100, “Above Target”, “Below Target”)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Combining Multiple Conditions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AND checks if all conditions are true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OR checks if any condition is true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NOT Function: Negating Conditions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Inverts the given condition's result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Example: =NOT(D2=”Pending”)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5A5580-9840-6304-7FED-80894D51D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467" y="2559908"/>
            <a:ext cx="6751910" cy="480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901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Text Functions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Text Function Utilities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Manipulate, extract, and </a:t>
            </a:r>
            <a:r>
              <a:rPr lang="en-GB" sz="2800" dirty="0" err="1"/>
              <a:t>analyze</a:t>
            </a:r>
            <a:r>
              <a:rPr lang="en-GB" sz="2800" dirty="0"/>
              <a:t> text data in financial tasks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CONCATENATE Function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Combines text from multiple cells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LEFT &amp; RIGHT Functions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Extract specific characters from text ends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LEN Function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Calculates text string length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9FCB68-5060-E0C2-3F05-D639D15D7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194" y="2122097"/>
            <a:ext cx="6556733" cy="413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576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Date and Time Functions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435082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TODAY and NOW Functions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Provide current date and time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Syntax for TODAY: =TODAY()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Syntax for NOW: =NOW()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EOMONTH Function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Calculates month-end date from a start date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Syntax: =EOMONTH(</a:t>
            </a:r>
            <a:r>
              <a:rPr lang="en-GB" sz="2800" dirty="0" err="1"/>
              <a:t>start_date</a:t>
            </a:r>
            <a:r>
              <a:rPr lang="en-GB" sz="2800" dirty="0"/>
              <a:t>, months)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Example: =EOMONTH(A2, 3)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DATEDIF Function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Computes difference between two dates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Syntax: =DATEDIF(</a:t>
            </a:r>
            <a:r>
              <a:rPr lang="en-GB" sz="2800" dirty="0" err="1"/>
              <a:t>start_date</a:t>
            </a:r>
            <a:r>
              <a:rPr lang="en-GB" sz="2800" dirty="0"/>
              <a:t>, </a:t>
            </a:r>
            <a:r>
              <a:rPr lang="en-GB" sz="2800" dirty="0" err="1"/>
              <a:t>end_date</a:t>
            </a:r>
            <a:r>
              <a:rPr lang="en-GB" sz="2800" dirty="0"/>
              <a:t>, unit)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Example: =DATEDIF(B2, C2, "d")</a:t>
            </a:r>
          </a:p>
        </p:txBody>
      </p:sp>
    </p:spTree>
    <p:extLst>
      <p:ext uri="{BB962C8B-B14F-4D97-AF65-F5344CB8AC3E}">
        <p14:creationId xmlns:p14="http://schemas.microsoft.com/office/powerpoint/2010/main" val="41442870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Financial Functions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PMT Function for Loan Payments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Calculates periodic payments with a given rate, number of periods, and present value.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FV Function for Investment Future Value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Computes the future value of regular investments over time at a specified rate.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NPV Function for Cash Flow Valuation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Determines the net present value of a series of cash flows at a given discount rate.</a:t>
            </a:r>
          </a:p>
        </p:txBody>
      </p:sp>
    </p:spTree>
    <p:extLst>
      <p:ext uri="{BB962C8B-B14F-4D97-AF65-F5344CB8AC3E}">
        <p14:creationId xmlns:p14="http://schemas.microsoft.com/office/powerpoint/2010/main" val="17760031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0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6000" dirty="0"/>
              <a:t>Lookup and Reference Functions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VLOOKUP Function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Searches for a value in the leftmost column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Returns a corresponding value from a specified column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HLOOKUP Function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Searches for a value in the top row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Returns a corresponding value from a specified row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INDEX &amp; MATCH Functions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Provide flexible lookup capabilities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70AD8B-6C0E-AAF4-E392-2E84982D7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533" y="3056181"/>
            <a:ext cx="6556733" cy="33848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74307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Error Handling Functions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Importance of Error Handling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Crucial for accurate financial calculations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Ensures reliability and precision in accounting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Error Checking Functions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ISERROR and ISNA identify formula errors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IFERROR replaces errors with alternative values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Function Syntax and Examples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ISERROR: =ISERROR(value)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ISNA: =ISNA(value)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IFERROR: =IFERROR(value, </a:t>
            </a:r>
            <a:r>
              <a:rPr lang="en-GB" sz="2800" dirty="0" err="1"/>
              <a:t>value_if_error</a:t>
            </a:r>
            <a:r>
              <a:rPr lang="en-GB" sz="2800" dirty="0"/>
              <a:t>)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Practical Usage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Example formulas demonstrate error handling in action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40B293-A026-49A7-533A-C64802A02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627" y="2313082"/>
            <a:ext cx="7725093" cy="445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310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377146"/>
            <a:ext cx="10510136" cy="27663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6600" dirty="0">
                <a:latin typeface="Trade Gothic Next Heavy" panose="020F0502020204030204" pitchFamily="34" charset="0"/>
              </a:rPr>
              <a:t>Mastering Excel Functions for Financial Analysis</a:t>
            </a:r>
            <a:endParaRPr lang="en-US" sz="6600" kern="1200" spc="285" dirty="0">
              <a:solidFill>
                <a:schemeClr val="tx1"/>
              </a:solidFill>
              <a:latin typeface="Trade Gothic Next Heavy" panose="020F0502020204030204" pitchFamily="34" charset="0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41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DDAE2945-002A-6EC4-AD13-58567FB79E46}"/>
              </a:ext>
            </a:extLst>
          </p:cNvPr>
          <p:cNvSpPr/>
          <p:nvPr/>
        </p:nvSpPr>
        <p:spPr>
          <a:xfrm>
            <a:off x="310552" y="30319"/>
            <a:ext cx="10958932" cy="19145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0552" y="283916"/>
            <a:ext cx="10256732" cy="20291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EXCEL'S UTILITY FOR CHARTERED ACCOUNTANTS</a:t>
            </a:r>
            <a:endParaRPr lang="en-US" sz="66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EC7FD4-6901-3B44-C0CC-1DDCB0027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52" y="2566706"/>
            <a:ext cx="10256732" cy="608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034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Agenda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654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Title Slide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Historical Perspective and Relevance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SUMIF and COUNTIF Functions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COUNTIF Function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SUMIFS Function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COUNTIFS Function Example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Image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Utility for Chartered Accountants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LEN Function Example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SEARCH and SUBSTITUTE Functions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Creating Data Validation Rules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en-GB" sz="2800" dirty="0"/>
              <a:t>Configure Input Message and Error Alert</a:t>
            </a:r>
          </a:p>
        </p:txBody>
      </p:sp>
    </p:spTree>
    <p:extLst>
      <p:ext uri="{BB962C8B-B14F-4D97-AF65-F5344CB8AC3E}">
        <p14:creationId xmlns:p14="http://schemas.microsoft.com/office/powerpoint/2010/main" val="6263972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6000" dirty="0"/>
              <a:t>Overview: Introduction to Advanced Functions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1476" name="Google Shape;1476;p81"/>
          <p:cNvGrpSpPr/>
          <p:nvPr/>
        </p:nvGrpSpPr>
        <p:grpSpPr>
          <a:xfrm>
            <a:off x="759348" y="2803335"/>
            <a:ext cx="10233581" cy="4023896"/>
            <a:chOff x="0" y="1769"/>
            <a:chExt cx="8599713" cy="4023896"/>
          </a:xfrm>
        </p:grpSpPr>
        <p:sp>
          <p:nvSpPr>
            <p:cNvPr id="1477" name="Google Shape;1477;p81"/>
            <p:cNvSpPr/>
            <p:nvPr/>
          </p:nvSpPr>
          <p:spPr>
            <a:xfrm rot="5400000">
              <a:off x="5538275" y="-2363225"/>
              <a:ext cx="619060" cy="550381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D1ECF7">
                <a:alpha val="89803"/>
              </a:srgbClr>
            </a:solidFill>
            <a:ln w="19050" cap="rnd" cmpd="sng">
              <a:solidFill>
                <a:srgbClr val="D1ECF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81"/>
            <p:cNvSpPr txBox="1"/>
            <p:nvPr/>
          </p:nvSpPr>
          <p:spPr>
            <a:xfrm>
              <a:off x="3095897" y="109373"/>
              <a:ext cx="5473596" cy="558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Char char="•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Learn the purpose and usage of SUMIF, COUNTIF, SUMIFS, COUNTIFS</a:t>
              </a:r>
              <a:endParaRPr dirty="0"/>
            </a:p>
          </p:txBody>
        </p:sp>
        <p:sp>
          <p:nvSpPr>
            <p:cNvPr id="1479" name="Google Shape;1479;p81"/>
            <p:cNvSpPr/>
            <p:nvPr/>
          </p:nvSpPr>
          <p:spPr>
            <a:xfrm>
              <a:off x="0" y="1769"/>
              <a:ext cx="3095897" cy="773826"/>
            </a:xfrm>
            <a:prstGeom prst="roundRect">
              <a:avLst>
                <a:gd name="adj" fmla="val 16667"/>
              </a:avLst>
            </a:prstGeom>
            <a:solidFill>
              <a:srgbClr val="5ECBE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81"/>
            <p:cNvSpPr txBox="1"/>
            <p:nvPr/>
          </p:nvSpPr>
          <p:spPr>
            <a:xfrm>
              <a:off x="37775" y="39544"/>
              <a:ext cx="3020347" cy="698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43800" rIns="87625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Trebuchet MS"/>
                <a:buNone/>
              </a:pPr>
              <a:r>
                <a:rPr lang="en-US" sz="23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Understanding Advanced Functions</a:t>
              </a:r>
              <a:endParaRPr/>
            </a:p>
          </p:txBody>
        </p:sp>
        <p:sp>
          <p:nvSpPr>
            <p:cNvPr id="1481" name="Google Shape;1481;p81"/>
            <p:cNvSpPr/>
            <p:nvPr/>
          </p:nvSpPr>
          <p:spPr>
            <a:xfrm rot="5400000">
              <a:off x="5538275" y="-1550707"/>
              <a:ext cx="619060" cy="550381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D1ECF7">
                <a:alpha val="89803"/>
              </a:srgbClr>
            </a:solidFill>
            <a:ln w="19050" cap="rnd" cmpd="sng">
              <a:solidFill>
                <a:srgbClr val="D1ECF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81"/>
            <p:cNvSpPr txBox="1"/>
            <p:nvPr/>
          </p:nvSpPr>
          <p:spPr>
            <a:xfrm>
              <a:off x="3095897" y="921891"/>
              <a:ext cx="5473596" cy="558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Char char="•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Sum values based on a single condition</a:t>
              </a:r>
              <a:endParaRPr/>
            </a:p>
          </p:txBody>
        </p:sp>
        <p:sp>
          <p:nvSpPr>
            <p:cNvPr id="1483" name="Google Shape;1483;p81"/>
            <p:cNvSpPr/>
            <p:nvPr/>
          </p:nvSpPr>
          <p:spPr>
            <a:xfrm>
              <a:off x="0" y="814287"/>
              <a:ext cx="3095897" cy="773826"/>
            </a:xfrm>
            <a:prstGeom prst="roundRect">
              <a:avLst>
                <a:gd name="adj" fmla="val 16667"/>
              </a:avLst>
            </a:prstGeom>
            <a:solidFill>
              <a:srgbClr val="5ECBE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81"/>
            <p:cNvSpPr txBox="1"/>
            <p:nvPr/>
          </p:nvSpPr>
          <p:spPr>
            <a:xfrm>
              <a:off x="37775" y="852062"/>
              <a:ext cx="3020347" cy="698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43800" rIns="87625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Trebuchet MS"/>
                <a:buNone/>
              </a:pPr>
              <a:r>
                <a:rPr lang="en-US" sz="2300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Calculating with SUMIF</a:t>
              </a:r>
              <a:endParaRPr dirty="0"/>
            </a:p>
          </p:txBody>
        </p:sp>
        <p:sp>
          <p:nvSpPr>
            <p:cNvPr id="1485" name="Google Shape;1485;p81"/>
            <p:cNvSpPr/>
            <p:nvPr/>
          </p:nvSpPr>
          <p:spPr>
            <a:xfrm rot="5400000">
              <a:off x="5538275" y="-738190"/>
              <a:ext cx="619060" cy="550381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D1ECF7">
                <a:alpha val="89803"/>
              </a:srgbClr>
            </a:solidFill>
            <a:ln w="19050" cap="rnd" cmpd="sng">
              <a:solidFill>
                <a:srgbClr val="D1ECF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1"/>
            <p:cNvSpPr txBox="1"/>
            <p:nvPr/>
          </p:nvSpPr>
          <p:spPr>
            <a:xfrm>
              <a:off x="3095897" y="1734408"/>
              <a:ext cx="5473596" cy="558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Char char="•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Count cells meeting a specific condition</a:t>
              </a:r>
              <a:endParaRPr/>
            </a:p>
          </p:txBody>
        </p:sp>
        <p:sp>
          <p:nvSpPr>
            <p:cNvPr id="1487" name="Google Shape;1487;p81"/>
            <p:cNvSpPr/>
            <p:nvPr/>
          </p:nvSpPr>
          <p:spPr>
            <a:xfrm>
              <a:off x="0" y="1626804"/>
              <a:ext cx="3095897" cy="773826"/>
            </a:xfrm>
            <a:prstGeom prst="roundRect">
              <a:avLst>
                <a:gd name="adj" fmla="val 16667"/>
              </a:avLst>
            </a:prstGeom>
            <a:solidFill>
              <a:srgbClr val="5ECBE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81"/>
            <p:cNvSpPr txBox="1"/>
            <p:nvPr/>
          </p:nvSpPr>
          <p:spPr>
            <a:xfrm>
              <a:off x="37775" y="1664579"/>
              <a:ext cx="3020347" cy="698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43800" rIns="87625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Trebuchet MS"/>
                <a:buNone/>
              </a:pPr>
              <a:r>
                <a:rPr lang="en-US" sz="23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Counting with COUNTIF</a:t>
              </a:r>
              <a:endParaRPr/>
            </a:p>
          </p:txBody>
        </p:sp>
        <p:sp>
          <p:nvSpPr>
            <p:cNvPr id="1489" name="Google Shape;1489;p81"/>
            <p:cNvSpPr/>
            <p:nvPr/>
          </p:nvSpPr>
          <p:spPr>
            <a:xfrm rot="5400000">
              <a:off x="5538275" y="74327"/>
              <a:ext cx="619060" cy="550381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D1ECF7">
                <a:alpha val="89803"/>
              </a:srgbClr>
            </a:solidFill>
            <a:ln w="19050" cap="rnd" cmpd="sng">
              <a:solidFill>
                <a:srgbClr val="D1ECF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81"/>
            <p:cNvSpPr txBox="1"/>
            <p:nvPr/>
          </p:nvSpPr>
          <p:spPr>
            <a:xfrm>
              <a:off x="3095897" y="2546925"/>
              <a:ext cx="5473596" cy="558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Char char="•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Sum values based on multiple conditions</a:t>
              </a:r>
              <a:endParaRPr/>
            </a:p>
          </p:txBody>
        </p:sp>
        <p:sp>
          <p:nvSpPr>
            <p:cNvPr id="1491" name="Google Shape;1491;p81"/>
            <p:cNvSpPr/>
            <p:nvPr/>
          </p:nvSpPr>
          <p:spPr>
            <a:xfrm>
              <a:off x="0" y="2439322"/>
              <a:ext cx="3095897" cy="773826"/>
            </a:xfrm>
            <a:prstGeom prst="roundRect">
              <a:avLst>
                <a:gd name="adj" fmla="val 16667"/>
              </a:avLst>
            </a:prstGeom>
            <a:solidFill>
              <a:srgbClr val="5ECBE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81"/>
            <p:cNvSpPr txBox="1"/>
            <p:nvPr/>
          </p:nvSpPr>
          <p:spPr>
            <a:xfrm>
              <a:off x="37775" y="2477097"/>
              <a:ext cx="3020347" cy="698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43800" rIns="87625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Trebuchet MS"/>
                <a:buNone/>
              </a:pPr>
              <a:r>
                <a:rPr lang="en-US" sz="23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Multi-criteria Summing with SUMIFS</a:t>
              </a:r>
              <a:endParaRPr/>
            </a:p>
          </p:txBody>
        </p:sp>
        <p:sp>
          <p:nvSpPr>
            <p:cNvPr id="1493" name="Google Shape;1493;p81"/>
            <p:cNvSpPr/>
            <p:nvPr/>
          </p:nvSpPr>
          <p:spPr>
            <a:xfrm rot="5400000">
              <a:off x="5538275" y="886844"/>
              <a:ext cx="619060" cy="550381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D1ECF7">
                <a:alpha val="89803"/>
              </a:srgbClr>
            </a:solidFill>
            <a:ln w="19050" cap="rnd" cmpd="sng">
              <a:solidFill>
                <a:srgbClr val="D1ECF7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81"/>
            <p:cNvSpPr txBox="1"/>
            <p:nvPr/>
          </p:nvSpPr>
          <p:spPr>
            <a:xfrm>
              <a:off x="3095897" y="3359442"/>
              <a:ext cx="5473596" cy="558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Char char="•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Count cells that meet multiple criteria</a:t>
              </a:r>
              <a:endParaRPr/>
            </a:p>
          </p:txBody>
        </p:sp>
        <p:sp>
          <p:nvSpPr>
            <p:cNvPr id="1495" name="Google Shape;1495;p81"/>
            <p:cNvSpPr/>
            <p:nvPr/>
          </p:nvSpPr>
          <p:spPr>
            <a:xfrm>
              <a:off x="0" y="3251839"/>
              <a:ext cx="3095897" cy="773826"/>
            </a:xfrm>
            <a:prstGeom prst="roundRect">
              <a:avLst>
                <a:gd name="adj" fmla="val 16667"/>
              </a:avLst>
            </a:prstGeom>
            <a:solidFill>
              <a:srgbClr val="5ECBEE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81"/>
            <p:cNvSpPr txBox="1"/>
            <p:nvPr/>
          </p:nvSpPr>
          <p:spPr>
            <a:xfrm>
              <a:off x="37775" y="3289614"/>
              <a:ext cx="3020347" cy="6982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43800" rIns="87625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Trebuchet MS"/>
                <a:buNone/>
              </a:pPr>
              <a:r>
                <a:rPr lang="en-US" sz="23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Complex Counting with COUNTIFS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577325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Overview: Learning Objectives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4" y="1853926"/>
            <a:ext cx="8111991" cy="629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60"/>
              <a:buChar char="►"/>
            </a:pPr>
            <a:r>
              <a:rPr lang="en-GB" sz="3200" dirty="0"/>
              <a:t>Understanding Advanced Excel Functions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60"/>
              <a:buChar char="►"/>
            </a:pPr>
            <a:r>
              <a:rPr lang="en-GB" sz="3200" dirty="0"/>
              <a:t>Grasp the purpose and application of functions like SUMIF, COUNTIF, SUMIFS, and COUNTIFS.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60"/>
              <a:buChar char="►"/>
            </a:pPr>
            <a:r>
              <a:rPr lang="en-GB" sz="3200" dirty="0"/>
              <a:t>Applying SUMIF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60"/>
              <a:buChar char="►"/>
            </a:pPr>
            <a:r>
              <a:rPr lang="en-GB" sz="3200" dirty="0"/>
              <a:t>Calculate sums based on a single condition.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60"/>
              <a:buChar char="►"/>
            </a:pPr>
            <a:r>
              <a:rPr lang="en-GB" sz="3200" dirty="0"/>
              <a:t>Utilizing COUNTIF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60"/>
              <a:buChar char="►"/>
            </a:pPr>
            <a:r>
              <a:rPr lang="en-GB" sz="3200" dirty="0"/>
              <a:t>Count cells meeting a specific condition within a range.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60"/>
              <a:buChar char="►"/>
            </a:pPr>
            <a:r>
              <a:rPr lang="en-GB" sz="3200" dirty="0"/>
              <a:t>Implementing SUMIFS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60"/>
              <a:buChar char="►"/>
            </a:pPr>
            <a:r>
              <a:rPr lang="en-GB" sz="3200" dirty="0"/>
              <a:t>Sum values based on multiple criteria.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60"/>
              <a:buChar char="►"/>
            </a:pPr>
            <a:r>
              <a:rPr lang="en-GB" sz="3200" dirty="0"/>
              <a:t>Applying COUNTIFS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60"/>
              <a:buChar char="►"/>
            </a:pPr>
            <a:r>
              <a:rPr lang="en-GB" sz="3200" dirty="0"/>
              <a:t>Count cells that meet multiple conditions for complex data analysis.</a:t>
            </a:r>
          </a:p>
        </p:txBody>
      </p:sp>
    </p:spTree>
    <p:extLst>
      <p:ext uri="{BB962C8B-B14F-4D97-AF65-F5344CB8AC3E}">
        <p14:creationId xmlns:p14="http://schemas.microsoft.com/office/powerpoint/2010/main" val="17725852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Introduction to Advanced Functions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Key Excel Functions in Financial Analysis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SUMIF: Performs conditional sum calculations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COUNTIF: Counts cells that meet a specific condition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Advanced Data Aggregation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SUMIFS: Sums data based on multiple conditions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COUNTIFS: Counts cells matching multiple criteria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Enhancing Precision and Accuracy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Enables detailed financial calculations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Facilitates informed decision-making</a:t>
            </a:r>
          </a:p>
        </p:txBody>
      </p:sp>
    </p:spTree>
    <p:extLst>
      <p:ext uri="{BB962C8B-B14F-4D97-AF65-F5344CB8AC3E}">
        <p14:creationId xmlns:p14="http://schemas.microsoft.com/office/powerpoint/2010/main" val="2431187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Historical Perspective and Relevance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Transformation of Financial Analysis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Automated data extraction and summarization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Reduced manual effort and human error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Historical Perspective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Manual, time-consuming tasks in the past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Advancements in Productivity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Excel functions enable swift, accurate calculations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Significant enhancement in analyst productivity</a:t>
            </a:r>
          </a:p>
        </p:txBody>
      </p:sp>
    </p:spTree>
    <p:extLst>
      <p:ext uri="{BB962C8B-B14F-4D97-AF65-F5344CB8AC3E}">
        <p14:creationId xmlns:p14="http://schemas.microsoft.com/office/powerpoint/2010/main" val="20277186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Topics at-a-Glance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SUMIF &amp; COUNTIF Functions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Enable conditional aggregation and counting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SUMIF sums values based on a condition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COUNTIF counts cells meeting a criterion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SUMIFS &amp; COUNTIFS Functions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Crucial for multi-condition financial analysis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Allow application of several criteria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Provide detailed data insights in complex scenarios</a:t>
            </a:r>
          </a:p>
        </p:txBody>
      </p:sp>
    </p:spTree>
    <p:extLst>
      <p:ext uri="{BB962C8B-B14F-4D97-AF65-F5344CB8AC3E}">
        <p14:creationId xmlns:p14="http://schemas.microsoft.com/office/powerpoint/2010/main" val="35963444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Utility for Chartered Accountants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Crucial Financial Reporting Tools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SUMIF and COUNTIF for transaction evaluation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SUMIFS and COUNTIFS for revenue analysis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Ensuring compliance with financial regulations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Advanced Functions for Precision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Handle intricate calculations effortlessly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Indispensable for Chartered Accountants</a:t>
            </a:r>
          </a:p>
        </p:txBody>
      </p:sp>
    </p:spTree>
    <p:extLst>
      <p:ext uri="{BB962C8B-B14F-4D97-AF65-F5344CB8AC3E}">
        <p14:creationId xmlns:p14="http://schemas.microsoft.com/office/powerpoint/2010/main" val="37460836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SUMIF and COUNTIF Functions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Essential Excel Functions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SUMIF: Sums data meeting a specific condition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COUNTIF: Counts data entries that match a given condition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Single Condition Analysis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Both functions operate based on a single criterion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Useful for targeted data analysis within spreadsheets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Streamlining Data Management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Automates calculation processes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Enhances efficiency in handling large data sets</a:t>
            </a:r>
          </a:p>
        </p:txBody>
      </p:sp>
    </p:spTree>
    <p:extLst>
      <p:ext uri="{BB962C8B-B14F-4D97-AF65-F5344CB8AC3E}">
        <p14:creationId xmlns:p14="http://schemas.microsoft.com/office/powerpoint/2010/main" val="7715947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SUMIF Function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1551;p88">
            <a:extLst>
              <a:ext uri="{FF2B5EF4-FFF2-40B4-BE49-F238E27FC236}">
                <a16:creationId xmlns:a16="http://schemas.microsoft.com/office/drawing/2014/main" id="{A08E3B8D-246C-E9DB-963A-5FA96A679569}"/>
              </a:ext>
            </a:extLst>
          </p:cNvPr>
          <p:cNvGrpSpPr/>
          <p:nvPr/>
        </p:nvGrpSpPr>
        <p:grpSpPr>
          <a:xfrm>
            <a:off x="759348" y="2544103"/>
            <a:ext cx="11980493" cy="4732010"/>
            <a:chOff x="0" y="499"/>
            <a:chExt cx="9618133" cy="4092482"/>
          </a:xfrm>
        </p:grpSpPr>
        <p:sp>
          <p:nvSpPr>
            <p:cNvPr id="8" name="Google Shape;1552;p88">
              <a:extLst>
                <a:ext uri="{FF2B5EF4-FFF2-40B4-BE49-F238E27FC236}">
                  <a16:creationId xmlns:a16="http://schemas.microsoft.com/office/drawing/2014/main" id="{4941618E-7912-61A8-CDE3-9AD4F327A9C4}"/>
                </a:ext>
              </a:extLst>
            </p:cNvPr>
            <p:cNvSpPr/>
            <p:nvPr/>
          </p:nvSpPr>
          <p:spPr>
            <a:xfrm>
              <a:off x="0" y="499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2B8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53;p88">
              <a:extLst>
                <a:ext uri="{FF2B5EF4-FFF2-40B4-BE49-F238E27FC236}">
                  <a16:creationId xmlns:a16="http://schemas.microsoft.com/office/drawing/2014/main" id="{BBA63AA1-160F-AA44-1FE8-0A765E0DDFFD}"/>
                </a:ext>
              </a:extLst>
            </p:cNvPr>
            <p:cNvSpPr/>
            <p:nvPr/>
          </p:nvSpPr>
          <p:spPr>
            <a:xfrm>
              <a:off x="353707" y="263587"/>
              <a:ext cx="643104" cy="64310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54;p88">
              <a:extLst>
                <a:ext uri="{FF2B5EF4-FFF2-40B4-BE49-F238E27FC236}">
                  <a16:creationId xmlns:a16="http://schemas.microsoft.com/office/drawing/2014/main" id="{ACFF2F7D-061A-18A8-BA80-5F704957786E}"/>
                </a:ext>
              </a:extLst>
            </p:cNvPr>
            <p:cNvSpPr/>
            <p:nvPr/>
          </p:nvSpPr>
          <p:spPr>
            <a:xfrm>
              <a:off x="1350519" y="499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55;p88">
              <a:extLst>
                <a:ext uri="{FF2B5EF4-FFF2-40B4-BE49-F238E27FC236}">
                  <a16:creationId xmlns:a16="http://schemas.microsoft.com/office/drawing/2014/main" id="{44A8973A-CB8C-D34B-1D29-0924792A3320}"/>
                </a:ext>
              </a:extLst>
            </p:cNvPr>
            <p:cNvSpPr txBox="1"/>
            <p:nvPr/>
          </p:nvSpPr>
          <p:spPr>
            <a:xfrm>
              <a:off x="1350519" y="499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Function Purpose</a:t>
              </a:r>
              <a:endParaRPr sz="25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" name="Google Shape;1556;p88">
              <a:extLst>
                <a:ext uri="{FF2B5EF4-FFF2-40B4-BE49-F238E27FC236}">
                  <a16:creationId xmlns:a16="http://schemas.microsoft.com/office/drawing/2014/main" id="{D78217F9-3171-5640-92DE-A6BE98C48421}"/>
                </a:ext>
              </a:extLst>
            </p:cNvPr>
            <p:cNvSpPr/>
            <p:nvPr/>
          </p:nvSpPr>
          <p:spPr>
            <a:xfrm>
              <a:off x="5678679" y="499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57;p88">
              <a:extLst>
                <a:ext uri="{FF2B5EF4-FFF2-40B4-BE49-F238E27FC236}">
                  <a16:creationId xmlns:a16="http://schemas.microsoft.com/office/drawing/2014/main" id="{7F31C7A5-694C-DD63-A0D5-C3955ACECF32}"/>
                </a:ext>
              </a:extLst>
            </p:cNvPr>
            <p:cNvSpPr txBox="1"/>
            <p:nvPr/>
          </p:nvSpPr>
          <p:spPr>
            <a:xfrm>
              <a:off x="5678679" y="499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None/>
              </a:pPr>
              <a:r>
                <a:rPr lang="en-US" sz="16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SUMIF sums values based on a condition.</a:t>
              </a:r>
              <a:endPara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" name="Google Shape;1558;p88">
              <a:extLst>
                <a:ext uri="{FF2B5EF4-FFF2-40B4-BE49-F238E27FC236}">
                  <a16:creationId xmlns:a16="http://schemas.microsoft.com/office/drawing/2014/main" id="{2497E970-6785-21BA-832A-831D93B6001C}"/>
                </a:ext>
              </a:extLst>
            </p:cNvPr>
            <p:cNvSpPr/>
            <p:nvPr/>
          </p:nvSpPr>
          <p:spPr>
            <a:xfrm>
              <a:off x="0" y="1462100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41C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59;p88">
              <a:extLst>
                <a:ext uri="{FF2B5EF4-FFF2-40B4-BE49-F238E27FC236}">
                  <a16:creationId xmlns:a16="http://schemas.microsoft.com/office/drawing/2014/main" id="{2FD0AD47-7392-5C81-B029-811E668E2349}"/>
                </a:ext>
              </a:extLst>
            </p:cNvPr>
            <p:cNvSpPr/>
            <p:nvPr/>
          </p:nvSpPr>
          <p:spPr>
            <a:xfrm>
              <a:off x="353707" y="1725188"/>
              <a:ext cx="643104" cy="64310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0;p88">
              <a:extLst>
                <a:ext uri="{FF2B5EF4-FFF2-40B4-BE49-F238E27FC236}">
                  <a16:creationId xmlns:a16="http://schemas.microsoft.com/office/drawing/2014/main" id="{D1AD5B9F-E5C7-6F90-9BF3-62113BCF52DA}"/>
                </a:ext>
              </a:extLst>
            </p:cNvPr>
            <p:cNvSpPr/>
            <p:nvPr/>
          </p:nvSpPr>
          <p:spPr>
            <a:xfrm>
              <a:off x="1350519" y="1462100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61;p88">
              <a:extLst>
                <a:ext uri="{FF2B5EF4-FFF2-40B4-BE49-F238E27FC236}">
                  <a16:creationId xmlns:a16="http://schemas.microsoft.com/office/drawing/2014/main" id="{E185E3A9-8414-DC10-62F7-4B4C42593F6C}"/>
                </a:ext>
              </a:extLst>
            </p:cNvPr>
            <p:cNvSpPr txBox="1"/>
            <p:nvPr/>
          </p:nvSpPr>
          <p:spPr>
            <a:xfrm>
              <a:off x="1350519" y="1462100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Syntax Overview</a:t>
              </a:r>
              <a:endParaRPr sz="25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8" name="Google Shape;1562;p88">
              <a:extLst>
                <a:ext uri="{FF2B5EF4-FFF2-40B4-BE49-F238E27FC236}">
                  <a16:creationId xmlns:a16="http://schemas.microsoft.com/office/drawing/2014/main" id="{0394235D-7150-C219-1B66-3889AFFBB14B}"/>
                </a:ext>
              </a:extLst>
            </p:cNvPr>
            <p:cNvSpPr/>
            <p:nvPr/>
          </p:nvSpPr>
          <p:spPr>
            <a:xfrm>
              <a:off x="5678679" y="1462100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63;p88">
              <a:extLst>
                <a:ext uri="{FF2B5EF4-FFF2-40B4-BE49-F238E27FC236}">
                  <a16:creationId xmlns:a16="http://schemas.microsoft.com/office/drawing/2014/main" id="{3F1E8DEF-5A17-2FC4-32F3-2C9427434F44}"/>
                </a:ext>
              </a:extLst>
            </p:cNvPr>
            <p:cNvSpPr txBox="1"/>
            <p:nvPr/>
          </p:nvSpPr>
          <p:spPr>
            <a:xfrm>
              <a:off x="5678679" y="1462100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None/>
              </a:pPr>
              <a:r>
                <a:rPr lang="en-US" sz="16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Format: =SUMIF(range, criteria, [sum_range])</a:t>
              </a:r>
              <a:endPara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0" name="Google Shape;1564;p88">
              <a:extLst>
                <a:ext uri="{FF2B5EF4-FFF2-40B4-BE49-F238E27FC236}">
                  <a16:creationId xmlns:a16="http://schemas.microsoft.com/office/drawing/2014/main" id="{2F5FF522-19B1-92DC-5DFA-AD56663503D3}"/>
                </a:ext>
              </a:extLst>
            </p:cNvPr>
            <p:cNvSpPr/>
            <p:nvPr/>
          </p:nvSpPr>
          <p:spPr>
            <a:xfrm>
              <a:off x="0" y="2923701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2B9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65;p88">
              <a:extLst>
                <a:ext uri="{FF2B5EF4-FFF2-40B4-BE49-F238E27FC236}">
                  <a16:creationId xmlns:a16="http://schemas.microsoft.com/office/drawing/2014/main" id="{073BE2A9-318B-4D98-25E7-F2A29EE14D01}"/>
                </a:ext>
              </a:extLst>
            </p:cNvPr>
            <p:cNvSpPr/>
            <p:nvPr/>
          </p:nvSpPr>
          <p:spPr>
            <a:xfrm>
              <a:off x="353707" y="3186789"/>
              <a:ext cx="643104" cy="64310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66;p88">
              <a:extLst>
                <a:ext uri="{FF2B5EF4-FFF2-40B4-BE49-F238E27FC236}">
                  <a16:creationId xmlns:a16="http://schemas.microsoft.com/office/drawing/2014/main" id="{9992EE23-031A-F440-4C57-CDBA8DD177D9}"/>
                </a:ext>
              </a:extLst>
            </p:cNvPr>
            <p:cNvSpPr/>
            <p:nvPr/>
          </p:nvSpPr>
          <p:spPr>
            <a:xfrm>
              <a:off x="1350519" y="2923701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67;p88">
              <a:extLst>
                <a:ext uri="{FF2B5EF4-FFF2-40B4-BE49-F238E27FC236}">
                  <a16:creationId xmlns:a16="http://schemas.microsoft.com/office/drawing/2014/main" id="{FF2B193A-72B3-06A4-4161-5D1D651D0EDF}"/>
                </a:ext>
              </a:extLst>
            </p:cNvPr>
            <p:cNvSpPr txBox="1"/>
            <p:nvPr/>
          </p:nvSpPr>
          <p:spPr>
            <a:xfrm>
              <a:off x="1350519" y="2923701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Parameter Details</a:t>
              </a:r>
              <a:endParaRPr sz="2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4" name="Google Shape;1568;p88">
              <a:extLst>
                <a:ext uri="{FF2B5EF4-FFF2-40B4-BE49-F238E27FC236}">
                  <a16:creationId xmlns:a16="http://schemas.microsoft.com/office/drawing/2014/main" id="{307BF97A-0F5F-0BAC-7277-E16DB49F229D}"/>
                </a:ext>
              </a:extLst>
            </p:cNvPr>
            <p:cNvSpPr/>
            <p:nvPr/>
          </p:nvSpPr>
          <p:spPr>
            <a:xfrm>
              <a:off x="5678679" y="2923701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69;p88">
              <a:extLst>
                <a:ext uri="{FF2B5EF4-FFF2-40B4-BE49-F238E27FC236}">
                  <a16:creationId xmlns:a16="http://schemas.microsoft.com/office/drawing/2014/main" id="{D04BB632-A195-D3D1-4F0A-71A009A5627F}"/>
                </a:ext>
              </a:extLst>
            </p:cNvPr>
            <p:cNvSpPr txBox="1"/>
            <p:nvPr/>
          </p:nvSpPr>
          <p:spPr>
            <a:xfrm>
              <a:off x="5678679" y="2923701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None/>
              </a:pPr>
              <a:r>
                <a:rPr lang="en-US" sz="16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range: Cells to check against criteria.</a:t>
              </a:r>
              <a:endPara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None/>
              </a:pPr>
              <a:r>
                <a:rPr lang="en-US" sz="16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criteria: Condition for summing cells.</a:t>
              </a:r>
              <a:endPara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None/>
              </a:pPr>
              <a:r>
                <a:rPr lang="en-US" sz="16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sum_range: Cells to sum (optional).</a:t>
              </a:r>
              <a:endPara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3677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SUMIF Function Example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1576;p89">
            <a:extLst>
              <a:ext uri="{FF2B5EF4-FFF2-40B4-BE49-F238E27FC236}">
                <a16:creationId xmlns:a16="http://schemas.microsoft.com/office/drawing/2014/main" id="{76DB80C1-1448-C437-C6AA-7E14AFC50447}"/>
              </a:ext>
            </a:extLst>
          </p:cNvPr>
          <p:cNvGrpSpPr/>
          <p:nvPr/>
        </p:nvGrpSpPr>
        <p:grpSpPr>
          <a:xfrm>
            <a:off x="759348" y="1853926"/>
            <a:ext cx="11093345" cy="5775477"/>
            <a:chOff x="0" y="1998"/>
            <a:chExt cx="9618133" cy="4089484"/>
          </a:xfrm>
        </p:grpSpPr>
        <p:sp>
          <p:nvSpPr>
            <p:cNvPr id="8" name="Google Shape;1577;p89">
              <a:extLst>
                <a:ext uri="{FF2B5EF4-FFF2-40B4-BE49-F238E27FC236}">
                  <a16:creationId xmlns:a16="http://schemas.microsoft.com/office/drawing/2014/main" id="{E4BADAC4-43CA-6921-4DF8-DBBF207F3D5B}"/>
                </a:ext>
              </a:extLst>
            </p:cNvPr>
            <p:cNvSpPr/>
            <p:nvPr/>
          </p:nvSpPr>
          <p:spPr>
            <a:xfrm rot="5400000">
              <a:off x="6012655" y="-2416209"/>
              <a:ext cx="1055350" cy="615560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ADBD3">
                <a:alpha val="89803"/>
              </a:srgbClr>
            </a:solidFill>
            <a:ln w="19050" cap="rnd" cmpd="sng">
              <a:solidFill>
                <a:srgbClr val="CADBD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78;p89">
              <a:extLst>
                <a:ext uri="{FF2B5EF4-FFF2-40B4-BE49-F238E27FC236}">
                  <a16:creationId xmlns:a16="http://schemas.microsoft.com/office/drawing/2014/main" id="{C6929576-DBD7-FF71-E5D3-E2FBFBCA3927}"/>
                </a:ext>
              </a:extLst>
            </p:cNvPr>
            <p:cNvSpPr txBox="1"/>
            <p:nvPr/>
          </p:nvSpPr>
          <p:spPr>
            <a:xfrm>
              <a:off x="3462528" y="185436"/>
              <a:ext cx="6104087" cy="9523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36175" rIns="72375" bIns="361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Used for conditionally summing values based on criteria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Applicable in sales data analysis</a:t>
              </a:r>
              <a:endParaRPr/>
            </a:p>
          </p:txBody>
        </p:sp>
        <p:sp>
          <p:nvSpPr>
            <p:cNvPr id="10" name="Google Shape;1579;p89">
              <a:extLst>
                <a:ext uri="{FF2B5EF4-FFF2-40B4-BE49-F238E27FC236}">
                  <a16:creationId xmlns:a16="http://schemas.microsoft.com/office/drawing/2014/main" id="{82C081BB-D3C1-CB4D-46D7-557F794DFB25}"/>
                </a:ext>
              </a:extLst>
            </p:cNvPr>
            <p:cNvSpPr/>
            <p:nvPr/>
          </p:nvSpPr>
          <p:spPr>
            <a:xfrm>
              <a:off x="0" y="1998"/>
              <a:ext cx="3462527" cy="1319188"/>
            </a:xfrm>
            <a:prstGeom prst="roundRect">
              <a:avLst>
                <a:gd name="adj" fmla="val 16667"/>
              </a:avLst>
            </a:prstGeom>
            <a:solidFill>
              <a:srgbClr val="2B9468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80;p89">
              <a:extLst>
                <a:ext uri="{FF2B5EF4-FFF2-40B4-BE49-F238E27FC236}">
                  <a16:creationId xmlns:a16="http://schemas.microsoft.com/office/drawing/2014/main" id="{A0824A6C-C1BC-37AA-0361-34EEF3142C0D}"/>
                </a:ext>
              </a:extLst>
            </p:cNvPr>
            <p:cNvSpPr txBox="1"/>
            <p:nvPr/>
          </p:nvSpPr>
          <p:spPr>
            <a:xfrm>
              <a:off x="64397" y="66395"/>
              <a:ext cx="3333733" cy="1190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51425" rIns="102850" bIns="5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Trebuchet MS"/>
                <a:buNone/>
              </a:pPr>
              <a:r>
                <a:rPr lang="en-US" sz="2700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Understanding SUMIF Function</a:t>
              </a:r>
              <a:endParaRPr dirty="0"/>
            </a:p>
          </p:txBody>
        </p:sp>
        <p:sp>
          <p:nvSpPr>
            <p:cNvPr id="12" name="Google Shape;1581;p89">
              <a:extLst>
                <a:ext uri="{FF2B5EF4-FFF2-40B4-BE49-F238E27FC236}">
                  <a16:creationId xmlns:a16="http://schemas.microsoft.com/office/drawing/2014/main" id="{6BCC0235-C898-31EB-9152-2206C771A968}"/>
                </a:ext>
              </a:extLst>
            </p:cNvPr>
            <p:cNvSpPr/>
            <p:nvPr/>
          </p:nvSpPr>
          <p:spPr>
            <a:xfrm rot="5400000">
              <a:off x="6012655" y="-1031061"/>
              <a:ext cx="1055350" cy="615560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ADBD3">
                <a:alpha val="89803"/>
              </a:srgbClr>
            </a:solidFill>
            <a:ln w="19050" cap="rnd" cmpd="sng">
              <a:solidFill>
                <a:srgbClr val="CADBD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82;p89">
              <a:extLst>
                <a:ext uri="{FF2B5EF4-FFF2-40B4-BE49-F238E27FC236}">
                  <a16:creationId xmlns:a16="http://schemas.microsoft.com/office/drawing/2014/main" id="{013D0CE7-707E-1CBB-7AE0-CFA331449A69}"/>
                </a:ext>
              </a:extLst>
            </p:cNvPr>
            <p:cNvSpPr txBox="1"/>
            <p:nvPr/>
          </p:nvSpPr>
          <p:spPr>
            <a:xfrm>
              <a:off x="3462528" y="1570584"/>
              <a:ext cx="6104087" cy="9523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36175" rIns="72375" bIns="361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Char char="•"/>
              </a:pPr>
              <a:r>
                <a:rPr lang="en-US" sz="19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Utilize the formula =SUMIF(A1:A100, “Product A”, B1:B100)</a:t>
              </a:r>
              <a:endParaRPr dirty="0"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Char char="•"/>
              </a:pPr>
              <a:r>
                <a:rPr lang="en-US" sz="1900" b="0" i="0" u="none" strike="noStrike" cap="none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Targets a specific product within a dataset</a:t>
              </a:r>
              <a:endParaRPr dirty="0"/>
            </a:p>
          </p:txBody>
        </p:sp>
        <p:sp>
          <p:nvSpPr>
            <p:cNvPr id="14" name="Google Shape;1583;p89">
              <a:extLst>
                <a:ext uri="{FF2B5EF4-FFF2-40B4-BE49-F238E27FC236}">
                  <a16:creationId xmlns:a16="http://schemas.microsoft.com/office/drawing/2014/main" id="{53883B87-8144-FB7C-DDAC-307FED5746ED}"/>
                </a:ext>
              </a:extLst>
            </p:cNvPr>
            <p:cNvSpPr/>
            <p:nvPr/>
          </p:nvSpPr>
          <p:spPr>
            <a:xfrm>
              <a:off x="0" y="1387146"/>
              <a:ext cx="3462527" cy="1319188"/>
            </a:xfrm>
            <a:prstGeom prst="roundRect">
              <a:avLst>
                <a:gd name="adj" fmla="val 16667"/>
              </a:avLst>
            </a:prstGeom>
            <a:solidFill>
              <a:srgbClr val="2B9468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84;p89">
              <a:extLst>
                <a:ext uri="{FF2B5EF4-FFF2-40B4-BE49-F238E27FC236}">
                  <a16:creationId xmlns:a16="http://schemas.microsoft.com/office/drawing/2014/main" id="{D128CAD5-9347-215C-D102-D23444CCB1FD}"/>
                </a:ext>
              </a:extLst>
            </p:cNvPr>
            <p:cNvSpPr txBox="1"/>
            <p:nvPr/>
          </p:nvSpPr>
          <p:spPr>
            <a:xfrm>
              <a:off x="64397" y="1451543"/>
              <a:ext cx="3333733" cy="1190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51425" rIns="102850" bIns="5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Trebuchet MS"/>
                <a:buNone/>
              </a:pPr>
              <a:r>
                <a:rPr lang="en-US" sz="27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Calculating Revenue for 'Product A'</a:t>
              </a:r>
              <a:endParaRPr/>
            </a:p>
          </p:txBody>
        </p:sp>
        <p:sp>
          <p:nvSpPr>
            <p:cNvPr id="16" name="Google Shape;1585;p89">
              <a:extLst>
                <a:ext uri="{FF2B5EF4-FFF2-40B4-BE49-F238E27FC236}">
                  <a16:creationId xmlns:a16="http://schemas.microsoft.com/office/drawing/2014/main" id="{9073726B-B385-AAE9-4E66-612C19A195B4}"/>
                </a:ext>
              </a:extLst>
            </p:cNvPr>
            <p:cNvSpPr/>
            <p:nvPr/>
          </p:nvSpPr>
          <p:spPr>
            <a:xfrm rot="5400000">
              <a:off x="6012655" y="354086"/>
              <a:ext cx="1055350" cy="615560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ADBD3">
                <a:alpha val="89803"/>
              </a:srgbClr>
            </a:solidFill>
            <a:ln w="19050" cap="rnd" cmpd="sng">
              <a:solidFill>
                <a:srgbClr val="CADBD3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86;p89">
              <a:extLst>
                <a:ext uri="{FF2B5EF4-FFF2-40B4-BE49-F238E27FC236}">
                  <a16:creationId xmlns:a16="http://schemas.microsoft.com/office/drawing/2014/main" id="{12FBF246-DC19-B2A0-8737-48CD84D5192D}"/>
                </a:ext>
              </a:extLst>
            </p:cNvPr>
            <p:cNvSpPr txBox="1"/>
            <p:nvPr/>
          </p:nvSpPr>
          <p:spPr>
            <a:xfrm>
              <a:off x="3462528" y="2955731"/>
              <a:ext cx="6104087" cy="9523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36175" rIns="72375" bIns="361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Select the range of product names (A1:A100)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Specify the target product (“Product A”)</a:t>
              </a:r>
              <a:endParaRPr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Trebuchet MS"/>
                <a:buChar char="•"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Choose the corresponding revenue range (B1:B100)</a:t>
              </a:r>
              <a:endParaRPr/>
            </a:p>
          </p:txBody>
        </p:sp>
        <p:sp>
          <p:nvSpPr>
            <p:cNvPr id="18" name="Google Shape;1587;p89">
              <a:extLst>
                <a:ext uri="{FF2B5EF4-FFF2-40B4-BE49-F238E27FC236}">
                  <a16:creationId xmlns:a16="http://schemas.microsoft.com/office/drawing/2014/main" id="{B6F64ED7-B6C3-AE5B-970B-9137ED9EE374}"/>
                </a:ext>
              </a:extLst>
            </p:cNvPr>
            <p:cNvSpPr/>
            <p:nvPr/>
          </p:nvSpPr>
          <p:spPr>
            <a:xfrm>
              <a:off x="0" y="2772294"/>
              <a:ext cx="3462527" cy="1319188"/>
            </a:xfrm>
            <a:prstGeom prst="roundRect">
              <a:avLst>
                <a:gd name="adj" fmla="val 16667"/>
              </a:avLst>
            </a:prstGeom>
            <a:solidFill>
              <a:srgbClr val="2B9468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88;p89">
              <a:extLst>
                <a:ext uri="{FF2B5EF4-FFF2-40B4-BE49-F238E27FC236}">
                  <a16:creationId xmlns:a16="http://schemas.microsoft.com/office/drawing/2014/main" id="{06104BDB-5A4A-0310-7524-8D79523F074C}"/>
                </a:ext>
              </a:extLst>
            </p:cNvPr>
            <p:cNvSpPr txBox="1"/>
            <p:nvPr/>
          </p:nvSpPr>
          <p:spPr>
            <a:xfrm>
              <a:off x="64397" y="2836691"/>
              <a:ext cx="3333733" cy="1190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51425" rIns="102850" bIns="5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Trebuchet MS"/>
                <a:buNone/>
              </a:pPr>
              <a:r>
                <a:rPr lang="en-US" sz="27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Steps for Execution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3863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1784" y="120771"/>
            <a:ext cx="10807700" cy="17937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b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</a:br>
            <a:b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</a:br>
            <a:b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</a:br>
            <a:r>
              <a:rPr lang="en-GB" sz="6600" kern="1200" spc="285" dirty="0">
                <a:solidFill>
                  <a:schemeClr val="tx1"/>
                </a:solidFill>
                <a:latin typeface="+mj-lt"/>
                <a:cs typeface="Calibri"/>
              </a:rPr>
              <a:t>Excel's Utility for Chartered Accountants</a:t>
            </a:r>
            <a:endParaRPr lang="en-US" sz="66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E9CE3-3BA4-6D55-02F6-057F72A2B9E4}"/>
              </a:ext>
            </a:extLst>
          </p:cNvPr>
          <p:cNvSpPr txBox="1"/>
          <p:nvPr/>
        </p:nvSpPr>
        <p:spPr>
          <a:xfrm>
            <a:off x="10403456" y="3197221"/>
            <a:ext cx="6176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>
                <a:effectLst/>
              </a:rPr>
              <a:t> 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9ECD2-4423-ED23-2D0B-AC24E60D81A3}"/>
              </a:ext>
            </a:extLst>
          </p:cNvPr>
          <p:cNvSpPr txBox="1"/>
          <p:nvPr/>
        </p:nvSpPr>
        <p:spPr>
          <a:xfrm>
            <a:off x="638355" y="2313083"/>
            <a:ext cx="8747185" cy="5504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Essential Formatting Skills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Crucial for creating accurate and comprehensible financial reports.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Enhances the clarity of key insights in audits and statements.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Impact on Professional Practice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Consistent formatting elevates the standard of reports.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Reflects positively on the CA's expertise and reliability.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Stakeholder Communication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Formatted reports facilitate better understanding among stakeholders.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Professional Aesthetics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 well-formatted report underscores the CA's attention to detail.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342900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Mastering Excel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  <a:p>
            <a:pPr marL="800100" lvl="1" indent="-342900" rtl="0" fontAlgn="base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000" b="0" i="0" u="none" strike="noStrike" dirty="0">
                <a:solidFill>
                  <a:srgbClr val="3F3F3F"/>
                </a:solidFill>
                <a:effectLst/>
                <a:latin typeface="Trebuchet MS" panose="020B0603020202020204" pitchFamily="34" charset="0"/>
              </a:rPr>
              <a:t>A vital skill for financial statement preparation and presentations.</a:t>
            </a:r>
            <a:endParaRPr lang="en-GB" sz="2000" b="0" i="0" u="none" strike="noStrike" dirty="0">
              <a:solidFill>
                <a:srgbClr val="5FCBEF"/>
              </a:solidFill>
              <a:effectLst/>
              <a:latin typeface="Noto Sans Symbol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ADDC5B-0F49-DBB7-E454-A26740CC2915}"/>
              </a:ext>
            </a:extLst>
          </p:cNvPr>
          <p:cNvSpPr txBox="1"/>
          <p:nvPr/>
        </p:nvSpPr>
        <p:spPr>
          <a:xfrm>
            <a:off x="4572000" y="491354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dirty="0">
                <a:effectLst/>
              </a:rPr>
              <a:t> </a:t>
            </a:r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21A7C7-7390-4D95-F439-9A4892FCA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8970" y="2198440"/>
            <a:ext cx="4722552" cy="423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729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COUNTIF Function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Essential Excel Functionality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COUNTIF function is crucial for data analysis in Excel.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Function Purpose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It counts cells that </a:t>
            </a:r>
            <a:r>
              <a:rPr lang="en-GB" sz="2800" dirty="0" err="1"/>
              <a:t>fulfill</a:t>
            </a:r>
            <a:r>
              <a:rPr lang="en-GB" sz="2800" dirty="0"/>
              <a:t> a specific condition within a range.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Range Specification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User defines the range of cells for the function to assess.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Condition Criteria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Criteria determine which cells are counted.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Application in Data Analysis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Useful for summarizing and extracting insights from data.</a:t>
            </a:r>
          </a:p>
        </p:txBody>
      </p:sp>
    </p:spTree>
    <p:extLst>
      <p:ext uri="{BB962C8B-B14F-4D97-AF65-F5344CB8AC3E}">
        <p14:creationId xmlns:p14="http://schemas.microsoft.com/office/powerpoint/2010/main" val="18030303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COUNTIF Function Example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Definition of COUNTIF Function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Counts cells that meet a specified condition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Syntax Components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Range: Cells to evaluate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Criteria: Condition for counting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Practical Example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Count transactions over $1,000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Use criteria "&gt;1000" for selection</a:t>
            </a:r>
          </a:p>
        </p:txBody>
      </p:sp>
    </p:spTree>
    <p:extLst>
      <p:ext uri="{BB962C8B-B14F-4D97-AF65-F5344CB8AC3E}">
        <p14:creationId xmlns:p14="http://schemas.microsoft.com/office/powerpoint/2010/main" val="11937626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SUMIFS and COUNTIFS Functions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1610;p92">
            <a:extLst>
              <a:ext uri="{FF2B5EF4-FFF2-40B4-BE49-F238E27FC236}">
                <a16:creationId xmlns:a16="http://schemas.microsoft.com/office/drawing/2014/main" id="{72F1F34E-7494-4FD1-AD45-F7AF3828FFF0}"/>
              </a:ext>
            </a:extLst>
          </p:cNvPr>
          <p:cNvGrpSpPr/>
          <p:nvPr/>
        </p:nvGrpSpPr>
        <p:grpSpPr>
          <a:xfrm>
            <a:off x="631325" y="2721637"/>
            <a:ext cx="9618133" cy="2763100"/>
            <a:chOff x="0" y="665190"/>
            <a:chExt cx="9618133" cy="2763100"/>
          </a:xfrm>
        </p:grpSpPr>
        <p:sp>
          <p:nvSpPr>
            <p:cNvPr id="8" name="Google Shape;1611;p92">
              <a:extLst>
                <a:ext uri="{FF2B5EF4-FFF2-40B4-BE49-F238E27FC236}">
                  <a16:creationId xmlns:a16="http://schemas.microsoft.com/office/drawing/2014/main" id="{F1E71E28-09DC-7FFB-DD4A-43DA8F0FEE27}"/>
                </a:ext>
              </a:extLst>
            </p:cNvPr>
            <p:cNvSpPr/>
            <p:nvPr/>
          </p:nvSpPr>
          <p:spPr>
            <a:xfrm>
              <a:off x="0" y="665190"/>
              <a:ext cx="9618133" cy="1228044"/>
            </a:xfrm>
            <a:prstGeom prst="roundRect">
              <a:avLst>
                <a:gd name="adj" fmla="val 10000"/>
              </a:avLst>
            </a:prstGeom>
            <a:solidFill>
              <a:srgbClr val="2B8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612;p92">
              <a:extLst>
                <a:ext uri="{FF2B5EF4-FFF2-40B4-BE49-F238E27FC236}">
                  <a16:creationId xmlns:a16="http://schemas.microsoft.com/office/drawing/2014/main" id="{35453A1E-F2F1-8AD6-EB8F-D608D1069424}"/>
                </a:ext>
              </a:extLst>
            </p:cNvPr>
            <p:cNvSpPr/>
            <p:nvPr/>
          </p:nvSpPr>
          <p:spPr>
            <a:xfrm>
              <a:off x="371483" y="941500"/>
              <a:ext cx="675424" cy="67542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13;p92">
              <a:extLst>
                <a:ext uri="{FF2B5EF4-FFF2-40B4-BE49-F238E27FC236}">
                  <a16:creationId xmlns:a16="http://schemas.microsoft.com/office/drawing/2014/main" id="{93333DCD-3EEE-3D82-2E9C-F92123720AED}"/>
                </a:ext>
              </a:extLst>
            </p:cNvPr>
            <p:cNvSpPr/>
            <p:nvPr/>
          </p:nvSpPr>
          <p:spPr>
            <a:xfrm>
              <a:off x="1418391" y="665190"/>
              <a:ext cx="4328159" cy="1228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14;p92">
              <a:extLst>
                <a:ext uri="{FF2B5EF4-FFF2-40B4-BE49-F238E27FC236}">
                  <a16:creationId xmlns:a16="http://schemas.microsoft.com/office/drawing/2014/main" id="{E86C2CB7-A7AF-93B1-7C62-9A8D9448092C}"/>
                </a:ext>
              </a:extLst>
            </p:cNvPr>
            <p:cNvSpPr txBox="1"/>
            <p:nvPr/>
          </p:nvSpPr>
          <p:spPr>
            <a:xfrm>
              <a:off x="1418391" y="665190"/>
              <a:ext cx="4328159" cy="1228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950" tIns="129950" rIns="129950" bIns="129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Multiple Conditions in Excel</a:t>
              </a:r>
              <a:endParaRPr/>
            </a:p>
          </p:txBody>
        </p:sp>
        <p:sp>
          <p:nvSpPr>
            <p:cNvPr id="12" name="Google Shape;1615;p92">
              <a:extLst>
                <a:ext uri="{FF2B5EF4-FFF2-40B4-BE49-F238E27FC236}">
                  <a16:creationId xmlns:a16="http://schemas.microsoft.com/office/drawing/2014/main" id="{219619A8-6E3B-8CB3-BFF2-D891EF4075A2}"/>
                </a:ext>
              </a:extLst>
            </p:cNvPr>
            <p:cNvSpPr/>
            <p:nvPr/>
          </p:nvSpPr>
          <p:spPr>
            <a:xfrm>
              <a:off x="5746551" y="665190"/>
              <a:ext cx="3871581" cy="1228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16;p92">
              <a:extLst>
                <a:ext uri="{FF2B5EF4-FFF2-40B4-BE49-F238E27FC236}">
                  <a16:creationId xmlns:a16="http://schemas.microsoft.com/office/drawing/2014/main" id="{6FEAA677-CD8B-DA10-4532-5896CF0D67E7}"/>
                </a:ext>
              </a:extLst>
            </p:cNvPr>
            <p:cNvSpPr txBox="1"/>
            <p:nvPr/>
          </p:nvSpPr>
          <p:spPr>
            <a:xfrm>
              <a:off x="5746551" y="665190"/>
              <a:ext cx="3871581" cy="1228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950" tIns="129950" rIns="129950" bIns="129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SUMIFS and COUNTIFS functions allow for applying various criteria.</a:t>
              </a:r>
              <a:endParaRPr/>
            </a:p>
          </p:txBody>
        </p:sp>
        <p:sp>
          <p:nvSpPr>
            <p:cNvPr id="14" name="Google Shape;1617;p92">
              <a:extLst>
                <a:ext uri="{FF2B5EF4-FFF2-40B4-BE49-F238E27FC236}">
                  <a16:creationId xmlns:a16="http://schemas.microsoft.com/office/drawing/2014/main" id="{63F33322-4DDD-82D8-D6D1-11C800F48BDB}"/>
                </a:ext>
              </a:extLst>
            </p:cNvPr>
            <p:cNvSpPr/>
            <p:nvPr/>
          </p:nvSpPr>
          <p:spPr>
            <a:xfrm>
              <a:off x="0" y="2200246"/>
              <a:ext cx="9618133" cy="1228044"/>
            </a:xfrm>
            <a:prstGeom prst="roundRect">
              <a:avLst>
                <a:gd name="adj" fmla="val 10000"/>
              </a:avLst>
            </a:prstGeom>
            <a:solidFill>
              <a:srgbClr val="41C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18;p92">
              <a:extLst>
                <a:ext uri="{FF2B5EF4-FFF2-40B4-BE49-F238E27FC236}">
                  <a16:creationId xmlns:a16="http://schemas.microsoft.com/office/drawing/2014/main" id="{6D64FE1D-1B5A-47F9-C8FB-E2ABCBECB83E}"/>
                </a:ext>
              </a:extLst>
            </p:cNvPr>
            <p:cNvSpPr/>
            <p:nvPr/>
          </p:nvSpPr>
          <p:spPr>
            <a:xfrm>
              <a:off x="371483" y="2476556"/>
              <a:ext cx="675424" cy="67542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19;p92">
              <a:extLst>
                <a:ext uri="{FF2B5EF4-FFF2-40B4-BE49-F238E27FC236}">
                  <a16:creationId xmlns:a16="http://schemas.microsoft.com/office/drawing/2014/main" id="{6D00B43C-096E-7B1D-589A-CC69DC61A5B7}"/>
                </a:ext>
              </a:extLst>
            </p:cNvPr>
            <p:cNvSpPr/>
            <p:nvPr/>
          </p:nvSpPr>
          <p:spPr>
            <a:xfrm>
              <a:off x="1418391" y="2200246"/>
              <a:ext cx="4328159" cy="1228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20;p92">
              <a:extLst>
                <a:ext uri="{FF2B5EF4-FFF2-40B4-BE49-F238E27FC236}">
                  <a16:creationId xmlns:a16="http://schemas.microsoft.com/office/drawing/2014/main" id="{880E91D1-2BC1-075D-33A8-83D5807025B6}"/>
                </a:ext>
              </a:extLst>
            </p:cNvPr>
            <p:cNvSpPr txBox="1"/>
            <p:nvPr/>
          </p:nvSpPr>
          <p:spPr>
            <a:xfrm>
              <a:off x="1418391" y="2200246"/>
              <a:ext cx="4328159" cy="1228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950" tIns="129950" rIns="129950" bIns="129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Essential Excel Functions</a:t>
              </a:r>
              <a:endParaRPr/>
            </a:p>
          </p:txBody>
        </p:sp>
        <p:sp>
          <p:nvSpPr>
            <p:cNvPr id="18" name="Google Shape;1621;p92">
              <a:extLst>
                <a:ext uri="{FF2B5EF4-FFF2-40B4-BE49-F238E27FC236}">
                  <a16:creationId xmlns:a16="http://schemas.microsoft.com/office/drawing/2014/main" id="{DE000DCC-4301-72CE-67B1-125EE110714D}"/>
                </a:ext>
              </a:extLst>
            </p:cNvPr>
            <p:cNvSpPr/>
            <p:nvPr/>
          </p:nvSpPr>
          <p:spPr>
            <a:xfrm>
              <a:off x="5746551" y="2200246"/>
              <a:ext cx="3871581" cy="1228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22;p92">
              <a:extLst>
                <a:ext uri="{FF2B5EF4-FFF2-40B4-BE49-F238E27FC236}">
                  <a16:creationId xmlns:a16="http://schemas.microsoft.com/office/drawing/2014/main" id="{9094D070-4638-BC10-B5C9-0E6E106FAC8A}"/>
                </a:ext>
              </a:extLst>
            </p:cNvPr>
            <p:cNvSpPr txBox="1"/>
            <p:nvPr/>
          </p:nvSpPr>
          <p:spPr>
            <a:xfrm>
              <a:off x="5746551" y="2200246"/>
              <a:ext cx="3871581" cy="1228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950" tIns="129950" rIns="129950" bIns="129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r>
                <a:rPr lang="en-US" sz="18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These functions are crucial for complex data analysis.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301622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SUMIFS Function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1629;p93">
            <a:extLst>
              <a:ext uri="{FF2B5EF4-FFF2-40B4-BE49-F238E27FC236}">
                <a16:creationId xmlns:a16="http://schemas.microsoft.com/office/drawing/2014/main" id="{BABCF492-6C70-0ADD-E016-ECC37EC6E954}"/>
              </a:ext>
            </a:extLst>
          </p:cNvPr>
          <p:cNvGrpSpPr/>
          <p:nvPr/>
        </p:nvGrpSpPr>
        <p:grpSpPr>
          <a:xfrm>
            <a:off x="596820" y="2313109"/>
            <a:ext cx="9618133" cy="4092482"/>
            <a:chOff x="0" y="499"/>
            <a:chExt cx="9618133" cy="4092482"/>
          </a:xfrm>
        </p:grpSpPr>
        <p:sp>
          <p:nvSpPr>
            <p:cNvPr id="8" name="Google Shape;1630;p93">
              <a:extLst>
                <a:ext uri="{FF2B5EF4-FFF2-40B4-BE49-F238E27FC236}">
                  <a16:creationId xmlns:a16="http://schemas.microsoft.com/office/drawing/2014/main" id="{FF839A29-EC80-5CA9-41CC-4DA489FB1343}"/>
                </a:ext>
              </a:extLst>
            </p:cNvPr>
            <p:cNvSpPr/>
            <p:nvPr/>
          </p:nvSpPr>
          <p:spPr>
            <a:xfrm>
              <a:off x="0" y="499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2B8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631;p93">
              <a:extLst>
                <a:ext uri="{FF2B5EF4-FFF2-40B4-BE49-F238E27FC236}">
                  <a16:creationId xmlns:a16="http://schemas.microsoft.com/office/drawing/2014/main" id="{7C1FBDDB-8268-D04F-8F16-85D847B126C7}"/>
                </a:ext>
              </a:extLst>
            </p:cNvPr>
            <p:cNvSpPr/>
            <p:nvPr/>
          </p:nvSpPr>
          <p:spPr>
            <a:xfrm>
              <a:off x="353707" y="263587"/>
              <a:ext cx="643104" cy="64310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32;p93">
              <a:extLst>
                <a:ext uri="{FF2B5EF4-FFF2-40B4-BE49-F238E27FC236}">
                  <a16:creationId xmlns:a16="http://schemas.microsoft.com/office/drawing/2014/main" id="{3D29FF70-3A49-91BB-A5A3-02016B43F68D}"/>
                </a:ext>
              </a:extLst>
            </p:cNvPr>
            <p:cNvSpPr/>
            <p:nvPr/>
          </p:nvSpPr>
          <p:spPr>
            <a:xfrm>
              <a:off x="1350519" y="499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3;p93">
              <a:extLst>
                <a:ext uri="{FF2B5EF4-FFF2-40B4-BE49-F238E27FC236}">
                  <a16:creationId xmlns:a16="http://schemas.microsoft.com/office/drawing/2014/main" id="{77DED37B-4D7C-16D1-5B48-AA35B8DDC02A}"/>
                </a:ext>
              </a:extLst>
            </p:cNvPr>
            <p:cNvSpPr txBox="1"/>
            <p:nvPr/>
          </p:nvSpPr>
          <p:spPr>
            <a:xfrm>
              <a:off x="1350519" y="499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Function Purpose</a:t>
              </a:r>
              <a:endParaRPr sz="2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" name="Google Shape;1634;p93">
              <a:extLst>
                <a:ext uri="{FF2B5EF4-FFF2-40B4-BE49-F238E27FC236}">
                  <a16:creationId xmlns:a16="http://schemas.microsoft.com/office/drawing/2014/main" id="{089B3EFD-7F00-CB59-2CED-C9937FE64DBA}"/>
                </a:ext>
              </a:extLst>
            </p:cNvPr>
            <p:cNvSpPr/>
            <p:nvPr/>
          </p:nvSpPr>
          <p:spPr>
            <a:xfrm>
              <a:off x="5678679" y="499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35;p93">
              <a:extLst>
                <a:ext uri="{FF2B5EF4-FFF2-40B4-BE49-F238E27FC236}">
                  <a16:creationId xmlns:a16="http://schemas.microsoft.com/office/drawing/2014/main" id="{475D9A55-CA30-5F7E-7892-BECC1689CDAE}"/>
                </a:ext>
              </a:extLst>
            </p:cNvPr>
            <p:cNvSpPr txBox="1"/>
            <p:nvPr/>
          </p:nvSpPr>
          <p:spPr>
            <a:xfrm>
              <a:off x="5678679" y="499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Trebuchet MS"/>
                <a:buNone/>
              </a:pPr>
              <a:r>
                <a:rPr lang="en-US" sz="13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Sums values based on multiple criteria</a:t>
              </a:r>
              <a:endParaRPr sz="1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" name="Google Shape;1636;p93">
              <a:extLst>
                <a:ext uri="{FF2B5EF4-FFF2-40B4-BE49-F238E27FC236}">
                  <a16:creationId xmlns:a16="http://schemas.microsoft.com/office/drawing/2014/main" id="{1036B85A-AB42-1541-36B6-D7DA5F7A8299}"/>
                </a:ext>
              </a:extLst>
            </p:cNvPr>
            <p:cNvSpPr/>
            <p:nvPr/>
          </p:nvSpPr>
          <p:spPr>
            <a:xfrm>
              <a:off x="0" y="1462100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41C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37;p93">
              <a:extLst>
                <a:ext uri="{FF2B5EF4-FFF2-40B4-BE49-F238E27FC236}">
                  <a16:creationId xmlns:a16="http://schemas.microsoft.com/office/drawing/2014/main" id="{45C92A45-526C-7D9A-F857-30667FDC774B}"/>
                </a:ext>
              </a:extLst>
            </p:cNvPr>
            <p:cNvSpPr/>
            <p:nvPr/>
          </p:nvSpPr>
          <p:spPr>
            <a:xfrm>
              <a:off x="353707" y="1725188"/>
              <a:ext cx="643104" cy="64310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38;p93">
              <a:extLst>
                <a:ext uri="{FF2B5EF4-FFF2-40B4-BE49-F238E27FC236}">
                  <a16:creationId xmlns:a16="http://schemas.microsoft.com/office/drawing/2014/main" id="{9A77794D-C579-E2C7-F278-87C8EF9BE687}"/>
                </a:ext>
              </a:extLst>
            </p:cNvPr>
            <p:cNvSpPr/>
            <p:nvPr/>
          </p:nvSpPr>
          <p:spPr>
            <a:xfrm>
              <a:off x="1350519" y="1462100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39;p93">
              <a:extLst>
                <a:ext uri="{FF2B5EF4-FFF2-40B4-BE49-F238E27FC236}">
                  <a16:creationId xmlns:a16="http://schemas.microsoft.com/office/drawing/2014/main" id="{B6C092BA-E83F-8E25-2047-A818452347F0}"/>
                </a:ext>
              </a:extLst>
            </p:cNvPr>
            <p:cNvSpPr txBox="1"/>
            <p:nvPr/>
          </p:nvSpPr>
          <p:spPr>
            <a:xfrm>
              <a:off x="1350519" y="1462100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Function Syntax</a:t>
              </a:r>
              <a:endParaRPr sz="25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8" name="Google Shape;1640;p93">
              <a:extLst>
                <a:ext uri="{FF2B5EF4-FFF2-40B4-BE49-F238E27FC236}">
                  <a16:creationId xmlns:a16="http://schemas.microsoft.com/office/drawing/2014/main" id="{A34C5227-1EA0-29EA-A504-C8414B250D3B}"/>
                </a:ext>
              </a:extLst>
            </p:cNvPr>
            <p:cNvSpPr/>
            <p:nvPr/>
          </p:nvSpPr>
          <p:spPr>
            <a:xfrm>
              <a:off x="5678679" y="1462100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41;p93">
              <a:extLst>
                <a:ext uri="{FF2B5EF4-FFF2-40B4-BE49-F238E27FC236}">
                  <a16:creationId xmlns:a16="http://schemas.microsoft.com/office/drawing/2014/main" id="{85E70ECA-8985-D061-AD9D-ED832BC72CD7}"/>
                </a:ext>
              </a:extLst>
            </p:cNvPr>
            <p:cNvSpPr txBox="1"/>
            <p:nvPr/>
          </p:nvSpPr>
          <p:spPr>
            <a:xfrm>
              <a:off x="5678679" y="1462100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Trebuchet MS"/>
                <a:buNone/>
              </a:pPr>
              <a:r>
                <a:rPr lang="en-US" sz="13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Uses sum_range, criteria_range1, criteria1, etc.</a:t>
              </a:r>
              <a:endParaRPr sz="1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0" name="Google Shape;1642;p93">
              <a:extLst>
                <a:ext uri="{FF2B5EF4-FFF2-40B4-BE49-F238E27FC236}">
                  <a16:creationId xmlns:a16="http://schemas.microsoft.com/office/drawing/2014/main" id="{36B1D6FC-088A-CB03-146A-E047101833B3}"/>
                </a:ext>
              </a:extLst>
            </p:cNvPr>
            <p:cNvSpPr/>
            <p:nvPr/>
          </p:nvSpPr>
          <p:spPr>
            <a:xfrm>
              <a:off x="0" y="2923701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2B9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43;p93">
              <a:extLst>
                <a:ext uri="{FF2B5EF4-FFF2-40B4-BE49-F238E27FC236}">
                  <a16:creationId xmlns:a16="http://schemas.microsoft.com/office/drawing/2014/main" id="{10672879-DEE6-3715-CE38-E4B548F1B214}"/>
                </a:ext>
              </a:extLst>
            </p:cNvPr>
            <p:cNvSpPr/>
            <p:nvPr/>
          </p:nvSpPr>
          <p:spPr>
            <a:xfrm>
              <a:off x="353707" y="3186789"/>
              <a:ext cx="643104" cy="64310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44;p93">
              <a:extLst>
                <a:ext uri="{FF2B5EF4-FFF2-40B4-BE49-F238E27FC236}">
                  <a16:creationId xmlns:a16="http://schemas.microsoft.com/office/drawing/2014/main" id="{93466CBD-47EF-B9C1-A360-0071A8BBFA5E}"/>
                </a:ext>
              </a:extLst>
            </p:cNvPr>
            <p:cNvSpPr/>
            <p:nvPr/>
          </p:nvSpPr>
          <p:spPr>
            <a:xfrm>
              <a:off x="1350519" y="2923701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45;p93">
              <a:extLst>
                <a:ext uri="{FF2B5EF4-FFF2-40B4-BE49-F238E27FC236}">
                  <a16:creationId xmlns:a16="http://schemas.microsoft.com/office/drawing/2014/main" id="{3CE138F5-692E-7FC4-9478-CBC838E7E600}"/>
                </a:ext>
              </a:extLst>
            </p:cNvPr>
            <p:cNvSpPr txBox="1"/>
            <p:nvPr/>
          </p:nvSpPr>
          <p:spPr>
            <a:xfrm>
              <a:off x="1350519" y="2923701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Parameter Details</a:t>
              </a:r>
              <a:endParaRPr sz="25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4" name="Google Shape;1646;p93">
              <a:extLst>
                <a:ext uri="{FF2B5EF4-FFF2-40B4-BE49-F238E27FC236}">
                  <a16:creationId xmlns:a16="http://schemas.microsoft.com/office/drawing/2014/main" id="{5BA008A5-D57B-DC6A-3AEB-E5D099D1EBA9}"/>
                </a:ext>
              </a:extLst>
            </p:cNvPr>
            <p:cNvSpPr/>
            <p:nvPr/>
          </p:nvSpPr>
          <p:spPr>
            <a:xfrm>
              <a:off x="5678679" y="2923701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47;p93">
              <a:extLst>
                <a:ext uri="{FF2B5EF4-FFF2-40B4-BE49-F238E27FC236}">
                  <a16:creationId xmlns:a16="http://schemas.microsoft.com/office/drawing/2014/main" id="{655980F3-5472-6714-9968-322225D085DD}"/>
                </a:ext>
              </a:extLst>
            </p:cNvPr>
            <p:cNvSpPr txBox="1"/>
            <p:nvPr/>
          </p:nvSpPr>
          <p:spPr>
            <a:xfrm>
              <a:off x="5678679" y="2923701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Trebuchet MS"/>
                <a:buNone/>
              </a:pPr>
              <a:r>
                <a:rPr lang="en-US" sz="13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sum_range: Values to sum</a:t>
              </a:r>
              <a:endParaRPr sz="1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Trebuchet MS"/>
                <a:buNone/>
              </a:pPr>
              <a:r>
                <a:rPr lang="en-US" sz="13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criteria_range1, criteria_range2, ...: Ranges to evaluate</a:t>
              </a:r>
              <a:endParaRPr sz="1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Trebuchet MS"/>
                <a:buNone/>
              </a:pPr>
              <a:r>
                <a:rPr lang="en-US" sz="13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criteria1, criteria2, ...: Conditions for summing</a:t>
              </a:r>
              <a:endParaRPr sz="13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7287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SUMIFS Function Example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1654;p94">
            <a:extLst>
              <a:ext uri="{FF2B5EF4-FFF2-40B4-BE49-F238E27FC236}">
                <a16:creationId xmlns:a16="http://schemas.microsoft.com/office/drawing/2014/main" id="{5FEBD4AE-5B6D-A103-1EFC-3957208FC708}"/>
              </a:ext>
            </a:extLst>
          </p:cNvPr>
          <p:cNvGrpSpPr/>
          <p:nvPr/>
        </p:nvGrpSpPr>
        <p:grpSpPr>
          <a:xfrm>
            <a:off x="1286933" y="1949041"/>
            <a:ext cx="9618133" cy="5210883"/>
            <a:chOff x="0" y="499"/>
            <a:chExt cx="9618133" cy="4092482"/>
          </a:xfrm>
        </p:grpSpPr>
        <p:sp>
          <p:nvSpPr>
            <p:cNvPr id="8" name="Google Shape;1655;p94">
              <a:extLst>
                <a:ext uri="{FF2B5EF4-FFF2-40B4-BE49-F238E27FC236}">
                  <a16:creationId xmlns:a16="http://schemas.microsoft.com/office/drawing/2014/main" id="{7E0E0CEE-E9B9-DBAC-B548-352C8B539B42}"/>
                </a:ext>
              </a:extLst>
            </p:cNvPr>
            <p:cNvSpPr/>
            <p:nvPr/>
          </p:nvSpPr>
          <p:spPr>
            <a:xfrm>
              <a:off x="0" y="499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2B8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656;p94">
              <a:extLst>
                <a:ext uri="{FF2B5EF4-FFF2-40B4-BE49-F238E27FC236}">
                  <a16:creationId xmlns:a16="http://schemas.microsoft.com/office/drawing/2014/main" id="{4F62B60E-DFB4-9EB5-3906-1150D40822BE}"/>
                </a:ext>
              </a:extLst>
            </p:cNvPr>
            <p:cNvSpPr/>
            <p:nvPr/>
          </p:nvSpPr>
          <p:spPr>
            <a:xfrm>
              <a:off x="353707" y="263587"/>
              <a:ext cx="643104" cy="64310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57;p94">
              <a:extLst>
                <a:ext uri="{FF2B5EF4-FFF2-40B4-BE49-F238E27FC236}">
                  <a16:creationId xmlns:a16="http://schemas.microsoft.com/office/drawing/2014/main" id="{AF06077E-A077-E057-5170-113D92DE48D0}"/>
                </a:ext>
              </a:extLst>
            </p:cNvPr>
            <p:cNvSpPr/>
            <p:nvPr/>
          </p:nvSpPr>
          <p:spPr>
            <a:xfrm>
              <a:off x="1350519" y="499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58;p94">
              <a:extLst>
                <a:ext uri="{FF2B5EF4-FFF2-40B4-BE49-F238E27FC236}">
                  <a16:creationId xmlns:a16="http://schemas.microsoft.com/office/drawing/2014/main" id="{2E68D3F6-9912-F0D6-29FF-DF0AD1D7A548}"/>
                </a:ext>
              </a:extLst>
            </p:cNvPr>
            <p:cNvSpPr txBox="1"/>
            <p:nvPr/>
          </p:nvSpPr>
          <p:spPr>
            <a:xfrm>
              <a:off x="1350519" y="499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Using SUMIFS for Targeted Revenue Calculation</a:t>
              </a:r>
              <a:endParaRPr/>
            </a:p>
          </p:txBody>
        </p:sp>
        <p:sp>
          <p:nvSpPr>
            <p:cNvPr id="12" name="Google Shape;1659;p94">
              <a:extLst>
                <a:ext uri="{FF2B5EF4-FFF2-40B4-BE49-F238E27FC236}">
                  <a16:creationId xmlns:a16="http://schemas.microsoft.com/office/drawing/2014/main" id="{D1BCE3A7-A2DD-4593-4DC6-E8C30F5360BA}"/>
                </a:ext>
              </a:extLst>
            </p:cNvPr>
            <p:cNvSpPr/>
            <p:nvPr/>
          </p:nvSpPr>
          <p:spPr>
            <a:xfrm>
              <a:off x="5678679" y="499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60;p94">
              <a:extLst>
                <a:ext uri="{FF2B5EF4-FFF2-40B4-BE49-F238E27FC236}">
                  <a16:creationId xmlns:a16="http://schemas.microsoft.com/office/drawing/2014/main" id="{3B000E5E-1004-40F2-27BE-5E28E58538CA}"/>
                </a:ext>
              </a:extLst>
            </p:cNvPr>
            <p:cNvSpPr txBox="1"/>
            <p:nvPr/>
          </p:nvSpPr>
          <p:spPr>
            <a:xfrm>
              <a:off x="5678679" y="499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Focus on 'Product A' sales in the 'North' region.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Utilize sales dataset with product names, regions, and revenue details.</a:t>
              </a:r>
              <a:endParaRPr/>
            </a:p>
          </p:txBody>
        </p:sp>
        <p:sp>
          <p:nvSpPr>
            <p:cNvPr id="14" name="Google Shape;1661;p94">
              <a:extLst>
                <a:ext uri="{FF2B5EF4-FFF2-40B4-BE49-F238E27FC236}">
                  <a16:creationId xmlns:a16="http://schemas.microsoft.com/office/drawing/2014/main" id="{828C2BFA-4BA5-9A24-C55B-CDBD6E7E37CB}"/>
                </a:ext>
              </a:extLst>
            </p:cNvPr>
            <p:cNvSpPr/>
            <p:nvPr/>
          </p:nvSpPr>
          <p:spPr>
            <a:xfrm>
              <a:off x="0" y="1462100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41C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62;p94">
              <a:extLst>
                <a:ext uri="{FF2B5EF4-FFF2-40B4-BE49-F238E27FC236}">
                  <a16:creationId xmlns:a16="http://schemas.microsoft.com/office/drawing/2014/main" id="{B7310520-87CE-948A-61AB-A53EB9B1E662}"/>
                </a:ext>
              </a:extLst>
            </p:cNvPr>
            <p:cNvSpPr/>
            <p:nvPr/>
          </p:nvSpPr>
          <p:spPr>
            <a:xfrm>
              <a:off x="353707" y="1725188"/>
              <a:ext cx="643104" cy="64310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63;p94">
              <a:extLst>
                <a:ext uri="{FF2B5EF4-FFF2-40B4-BE49-F238E27FC236}">
                  <a16:creationId xmlns:a16="http://schemas.microsoft.com/office/drawing/2014/main" id="{EEA42BB5-2AE9-E48B-9701-3BE83A608B92}"/>
                </a:ext>
              </a:extLst>
            </p:cNvPr>
            <p:cNvSpPr/>
            <p:nvPr/>
          </p:nvSpPr>
          <p:spPr>
            <a:xfrm>
              <a:off x="1350519" y="1462100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64;p94">
              <a:extLst>
                <a:ext uri="{FF2B5EF4-FFF2-40B4-BE49-F238E27FC236}">
                  <a16:creationId xmlns:a16="http://schemas.microsoft.com/office/drawing/2014/main" id="{0EFE2300-3FF7-4989-DDA4-4BFA76C2A207}"/>
                </a:ext>
              </a:extLst>
            </p:cNvPr>
            <p:cNvSpPr txBox="1"/>
            <p:nvPr/>
          </p:nvSpPr>
          <p:spPr>
            <a:xfrm>
              <a:off x="1350519" y="1462100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Excel Formula Breakdown</a:t>
              </a:r>
              <a:endParaRPr/>
            </a:p>
          </p:txBody>
        </p:sp>
        <p:sp>
          <p:nvSpPr>
            <p:cNvPr id="18" name="Google Shape;1665;p94">
              <a:extLst>
                <a:ext uri="{FF2B5EF4-FFF2-40B4-BE49-F238E27FC236}">
                  <a16:creationId xmlns:a16="http://schemas.microsoft.com/office/drawing/2014/main" id="{AA20785C-EC98-716A-B062-B7126A6176B7}"/>
                </a:ext>
              </a:extLst>
            </p:cNvPr>
            <p:cNvSpPr/>
            <p:nvPr/>
          </p:nvSpPr>
          <p:spPr>
            <a:xfrm>
              <a:off x="5678679" y="1462100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66;p94">
              <a:extLst>
                <a:ext uri="{FF2B5EF4-FFF2-40B4-BE49-F238E27FC236}">
                  <a16:creationId xmlns:a16="http://schemas.microsoft.com/office/drawing/2014/main" id="{7E95FDC1-3A1A-266D-E95E-C8F95EC0F69D}"/>
                </a:ext>
              </a:extLst>
            </p:cNvPr>
            <p:cNvSpPr txBox="1"/>
            <p:nvPr/>
          </p:nvSpPr>
          <p:spPr>
            <a:xfrm>
              <a:off x="5678679" y="1462100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Apply =SUMIFS(B1:B100, A1:A100, “Product A”, C1:C100, “North”).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Sum revenue where conditions for product and region match.</a:t>
              </a:r>
              <a:endParaRPr/>
            </a:p>
          </p:txBody>
        </p:sp>
        <p:sp>
          <p:nvSpPr>
            <p:cNvPr id="20" name="Google Shape;1667;p94">
              <a:extLst>
                <a:ext uri="{FF2B5EF4-FFF2-40B4-BE49-F238E27FC236}">
                  <a16:creationId xmlns:a16="http://schemas.microsoft.com/office/drawing/2014/main" id="{47198698-A1F0-C02C-90AE-E9A604EBB1D0}"/>
                </a:ext>
              </a:extLst>
            </p:cNvPr>
            <p:cNvSpPr/>
            <p:nvPr/>
          </p:nvSpPr>
          <p:spPr>
            <a:xfrm>
              <a:off x="0" y="2923701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2B9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68;p94">
              <a:extLst>
                <a:ext uri="{FF2B5EF4-FFF2-40B4-BE49-F238E27FC236}">
                  <a16:creationId xmlns:a16="http://schemas.microsoft.com/office/drawing/2014/main" id="{57891355-4085-3348-D195-854E18BD226A}"/>
                </a:ext>
              </a:extLst>
            </p:cNvPr>
            <p:cNvSpPr/>
            <p:nvPr/>
          </p:nvSpPr>
          <p:spPr>
            <a:xfrm>
              <a:off x="353707" y="3186789"/>
              <a:ext cx="643104" cy="64310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69;p94">
              <a:extLst>
                <a:ext uri="{FF2B5EF4-FFF2-40B4-BE49-F238E27FC236}">
                  <a16:creationId xmlns:a16="http://schemas.microsoft.com/office/drawing/2014/main" id="{74D19EF0-4C8D-C036-211D-22A233A46EE7}"/>
                </a:ext>
              </a:extLst>
            </p:cNvPr>
            <p:cNvSpPr/>
            <p:nvPr/>
          </p:nvSpPr>
          <p:spPr>
            <a:xfrm>
              <a:off x="1350519" y="2923701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70;p94">
              <a:extLst>
                <a:ext uri="{FF2B5EF4-FFF2-40B4-BE49-F238E27FC236}">
                  <a16:creationId xmlns:a16="http://schemas.microsoft.com/office/drawing/2014/main" id="{295D8340-FE27-0BA7-1AE7-966229B4D257}"/>
                </a:ext>
              </a:extLst>
            </p:cNvPr>
            <p:cNvSpPr txBox="1"/>
            <p:nvPr/>
          </p:nvSpPr>
          <p:spPr>
            <a:xfrm>
              <a:off x="1350519" y="2923701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Benefits of SUMIFS</a:t>
              </a:r>
              <a:endParaRPr/>
            </a:p>
          </p:txBody>
        </p:sp>
        <p:sp>
          <p:nvSpPr>
            <p:cNvPr id="24" name="Google Shape;1671;p94">
              <a:extLst>
                <a:ext uri="{FF2B5EF4-FFF2-40B4-BE49-F238E27FC236}">
                  <a16:creationId xmlns:a16="http://schemas.microsoft.com/office/drawing/2014/main" id="{D3B81E28-AC72-1783-7A78-8C358D94E11F}"/>
                </a:ext>
              </a:extLst>
            </p:cNvPr>
            <p:cNvSpPr/>
            <p:nvPr/>
          </p:nvSpPr>
          <p:spPr>
            <a:xfrm>
              <a:off x="5678679" y="2923701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72;p94">
              <a:extLst>
                <a:ext uri="{FF2B5EF4-FFF2-40B4-BE49-F238E27FC236}">
                  <a16:creationId xmlns:a16="http://schemas.microsoft.com/office/drawing/2014/main" id="{E13A3BE0-4615-421E-C6D5-067B3B3A2593}"/>
                </a:ext>
              </a:extLst>
            </p:cNvPr>
            <p:cNvSpPr txBox="1"/>
            <p:nvPr/>
          </p:nvSpPr>
          <p:spPr>
            <a:xfrm>
              <a:off x="5678679" y="2923701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Enables precise revenue tracking for specific criteria.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Trebuchet MS"/>
                <a:buNone/>
              </a:pPr>
              <a:r>
                <a:rPr lang="en-US" sz="1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Facilitates data analysis and financial reporting.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56782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COUNTIFS Function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1679;p95">
            <a:extLst>
              <a:ext uri="{FF2B5EF4-FFF2-40B4-BE49-F238E27FC236}">
                <a16:creationId xmlns:a16="http://schemas.microsoft.com/office/drawing/2014/main" id="{9CA3687C-DBCF-EAE5-EE79-8158368CA890}"/>
              </a:ext>
            </a:extLst>
          </p:cNvPr>
          <p:cNvGrpSpPr/>
          <p:nvPr/>
        </p:nvGrpSpPr>
        <p:grpSpPr>
          <a:xfrm>
            <a:off x="759348" y="2367024"/>
            <a:ext cx="9618133" cy="4092482"/>
            <a:chOff x="0" y="499"/>
            <a:chExt cx="9618133" cy="4092482"/>
          </a:xfrm>
        </p:grpSpPr>
        <p:sp>
          <p:nvSpPr>
            <p:cNvPr id="8" name="Google Shape;1680;p95">
              <a:extLst>
                <a:ext uri="{FF2B5EF4-FFF2-40B4-BE49-F238E27FC236}">
                  <a16:creationId xmlns:a16="http://schemas.microsoft.com/office/drawing/2014/main" id="{C621091D-3C3D-0B2C-A9AE-2D539AD4345D}"/>
                </a:ext>
              </a:extLst>
            </p:cNvPr>
            <p:cNvSpPr/>
            <p:nvPr/>
          </p:nvSpPr>
          <p:spPr>
            <a:xfrm>
              <a:off x="0" y="499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2B8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681;p95">
              <a:extLst>
                <a:ext uri="{FF2B5EF4-FFF2-40B4-BE49-F238E27FC236}">
                  <a16:creationId xmlns:a16="http://schemas.microsoft.com/office/drawing/2014/main" id="{75183747-8DE3-0462-2D2A-EE4D28F66496}"/>
                </a:ext>
              </a:extLst>
            </p:cNvPr>
            <p:cNvSpPr/>
            <p:nvPr/>
          </p:nvSpPr>
          <p:spPr>
            <a:xfrm>
              <a:off x="353707" y="263587"/>
              <a:ext cx="643104" cy="64310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82;p95">
              <a:extLst>
                <a:ext uri="{FF2B5EF4-FFF2-40B4-BE49-F238E27FC236}">
                  <a16:creationId xmlns:a16="http://schemas.microsoft.com/office/drawing/2014/main" id="{6BE2DDA7-1B9D-63A1-33B5-B53A29D96505}"/>
                </a:ext>
              </a:extLst>
            </p:cNvPr>
            <p:cNvSpPr/>
            <p:nvPr/>
          </p:nvSpPr>
          <p:spPr>
            <a:xfrm>
              <a:off x="1350519" y="499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83;p95">
              <a:extLst>
                <a:ext uri="{FF2B5EF4-FFF2-40B4-BE49-F238E27FC236}">
                  <a16:creationId xmlns:a16="http://schemas.microsoft.com/office/drawing/2014/main" id="{1A9E1B4E-A75D-7A04-D419-359BEBE6857B}"/>
                </a:ext>
              </a:extLst>
            </p:cNvPr>
            <p:cNvSpPr txBox="1"/>
            <p:nvPr/>
          </p:nvSpPr>
          <p:spPr>
            <a:xfrm>
              <a:off x="1350519" y="499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Function Overview</a:t>
              </a:r>
              <a:endParaRPr/>
            </a:p>
          </p:txBody>
        </p:sp>
        <p:sp>
          <p:nvSpPr>
            <p:cNvPr id="12" name="Google Shape;1684;p95">
              <a:extLst>
                <a:ext uri="{FF2B5EF4-FFF2-40B4-BE49-F238E27FC236}">
                  <a16:creationId xmlns:a16="http://schemas.microsoft.com/office/drawing/2014/main" id="{328412D9-B656-20CA-5567-0B643A5E367F}"/>
                </a:ext>
              </a:extLst>
            </p:cNvPr>
            <p:cNvSpPr/>
            <p:nvPr/>
          </p:nvSpPr>
          <p:spPr>
            <a:xfrm>
              <a:off x="5678679" y="499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85;p95">
              <a:extLst>
                <a:ext uri="{FF2B5EF4-FFF2-40B4-BE49-F238E27FC236}">
                  <a16:creationId xmlns:a16="http://schemas.microsoft.com/office/drawing/2014/main" id="{E24EEBD2-BC25-EE04-8E26-436D7B729374}"/>
                </a:ext>
              </a:extLst>
            </p:cNvPr>
            <p:cNvSpPr txBox="1"/>
            <p:nvPr/>
          </p:nvSpPr>
          <p:spPr>
            <a:xfrm>
              <a:off x="5678679" y="499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None/>
              </a:pPr>
              <a:r>
                <a:rPr lang="en-US" sz="16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COUNTIFS function is used for counting cells.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None/>
              </a:pPr>
              <a:r>
                <a:rPr lang="en-US" sz="16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It operates based on multiple criteria.</a:t>
              </a:r>
              <a:endParaRPr/>
            </a:p>
          </p:txBody>
        </p:sp>
        <p:sp>
          <p:nvSpPr>
            <p:cNvPr id="14" name="Google Shape;1686;p95">
              <a:extLst>
                <a:ext uri="{FF2B5EF4-FFF2-40B4-BE49-F238E27FC236}">
                  <a16:creationId xmlns:a16="http://schemas.microsoft.com/office/drawing/2014/main" id="{C42CE7F6-9F5D-07C0-2BEA-951213C2B64F}"/>
                </a:ext>
              </a:extLst>
            </p:cNvPr>
            <p:cNvSpPr/>
            <p:nvPr/>
          </p:nvSpPr>
          <p:spPr>
            <a:xfrm>
              <a:off x="0" y="1462100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41CE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87;p95">
              <a:extLst>
                <a:ext uri="{FF2B5EF4-FFF2-40B4-BE49-F238E27FC236}">
                  <a16:creationId xmlns:a16="http://schemas.microsoft.com/office/drawing/2014/main" id="{5CC7BDD0-1E1D-5B81-7230-2E2B32E76FD7}"/>
                </a:ext>
              </a:extLst>
            </p:cNvPr>
            <p:cNvSpPr/>
            <p:nvPr/>
          </p:nvSpPr>
          <p:spPr>
            <a:xfrm>
              <a:off x="353707" y="1725188"/>
              <a:ext cx="643104" cy="64310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88;p95">
              <a:extLst>
                <a:ext uri="{FF2B5EF4-FFF2-40B4-BE49-F238E27FC236}">
                  <a16:creationId xmlns:a16="http://schemas.microsoft.com/office/drawing/2014/main" id="{B79F30CB-6444-48AE-E2CE-A90EEACBA2A2}"/>
                </a:ext>
              </a:extLst>
            </p:cNvPr>
            <p:cNvSpPr/>
            <p:nvPr/>
          </p:nvSpPr>
          <p:spPr>
            <a:xfrm>
              <a:off x="1350519" y="1462100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89;p95">
              <a:extLst>
                <a:ext uri="{FF2B5EF4-FFF2-40B4-BE49-F238E27FC236}">
                  <a16:creationId xmlns:a16="http://schemas.microsoft.com/office/drawing/2014/main" id="{4A348206-0B73-A1C2-2672-E4412ED8869C}"/>
                </a:ext>
              </a:extLst>
            </p:cNvPr>
            <p:cNvSpPr txBox="1"/>
            <p:nvPr/>
          </p:nvSpPr>
          <p:spPr>
            <a:xfrm>
              <a:off x="1350519" y="1462100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Comparison with SUMIFS</a:t>
              </a:r>
              <a:endParaRPr/>
            </a:p>
          </p:txBody>
        </p:sp>
        <p:sp>
          <p:nvSpPr>
            <p:cNvPr id="18" name="Google Shape;1690;p95">
              <a:extLst>
                <a:ext uri="{FF2B5EF4-FFF2-40B4-BE49-F238E27FC236}">
                  <a16:creationId xmlns:a16="http://schemas.microsoft.com/office/drawing/2014/main" id="{0AF8A779-0D1D-D20B-6549-5D0FC644AA10}"/>
                </a:ext>
              </a:extLst>
            </p:cNvPr>
            <p:cNvSpPr/>
            <p:nvPr/>
          </p:nvSpPr>
          <p:spPr>
            <a:xfrm>
              <a:off x="5678679" y="1462100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91;p95">
              <a:extLst>
                <a:ext uri="{FF2B5EF4-FFF2-40B4-BE49-F238E27FC236}">
                  <a16:creationId xmlns:a16="http://schemas.microsoft.com/office/drawing/2014/main" id="{B7AA5A1B-D712-E0B1-C2B2-C80CA0BE3791}"/>
                </a:ext>
              </a:extLst>
            </p:cNvPr>
            <p:cNvSpPr txBox="1"/>
            <p:nvPr/>
          </p:nvSpPr>
          <p:spPr>
            <a:xfrm>
              <a:off x="5678679" y="1462100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None/>
              </a:pPr>
              <a:r>
                <a:rPr lang="en-US" sz="16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Similar functionality to SUMIFS.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None/>
              </a:pPr>
              <a:r>
                <a:rPr lang="en-US" sz="16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Focuses on counting rather than summing.</a:t>
              </a:r>
              <a:endParaRPr/>
            </a:p>
          </p:txBody>
        </p:sp>
        <p:sp>
          <p:nvSpPr>
            <p:cNvPr id="20" name="Google Shape;1692;p95">
              <a:extLst>
                <a:ext uri="{FF2B5EF4-FFF2-40B4-BE49-F238E27FC236}">
                  <a16:creationId xmlns:a16="http://schemas.microsoft.com/office/drawing/2014/main" id="{7DAFF1BC-3634-B6A9-1747-D8E3BB4D1E45}"/>
                </a:ext>
              </a:extLst>
            </p:cNvPr>
            <p:cNvSpPr/>
            <p:nvPr/>
          </p:nvSpPr>
          <p:spPr>
            <a:xfrm>
              <a:off x="0" y="2923701"/>
              <a:ext cx="9618133" cy="1169280"/>
            </a:xfrm>
            <a:prstGeom prst="roundRect">
              <a:avLst>
                <a:gd name="adj" fmla="val 10000"/>
              </a:avLst>
            </a:prstGeom>
            <a:solidFill>
              <a:srgbClr val="2B9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93;p95">
              <a:extLst>
                <a:ext uri="{FF2B5EF4-FFF2-40B4-BE49-F238E27FC236}">
                  <a16:creationId xmlns:a16="http://schemas.microsoft.com/office/drawing/2014/main" id="{151C0A59-56D2-C698-E018-87E562D5CB7A}"/>
                </a:ext>
              </a:extLst>
            </p:cNvPr>
            <p:cNvSpPr/>
            <p:nvPr/>
          </p:nvSpPr>
          <p:spPr>
            <a:xfrm>
              <a:off x="353707" y="3186789"/>
              <a:ext cx="643104" cy="64310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94;p95">
              <a:extLst>
                <a:ext uri="{FF2B5EF4-FFF2-40B4-BE49-F238E27FC236}">
                  <a16:creationId xmlns:a16="http://schemas.microsoft.com/office/drawing/2014/main" id="{60E8CA76-D525-A6E1-F59B-6864F81ED06B}"/>
                </a:ext>
              </a:extLst>
            </p:cNvPr>
            <p:cNvSpPr/>
            <p:nvPr/>
          </p:nvSpPr>
          <p:spPr>
            <a:xfrm>
              <a:off x="1350519" y="2923701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95;p95">
              <a:extLst>
                <a:ext uri="{FF2B5EF4-FFF2-40B4-BE49-F238E27FC236}">
                  <a16:creationId xmlns:a16="http://schemas.microsoft.com/office/drawing/2014/main" id="{FD13F143-08A3-DD4A-F0CA-A2F51ADD20B4}"/>
                </a:ext>
              </a:extLst>
            </p:cNvPr>
            <p:cNvSpPr txBox="1"/>
            <p:nvPr/>
          </p:nvSpPr>
          <p:spPr>
            <a:xfrm>
              <a:off x="1350519" y="2923701"/>
              <a:ext cx="4328159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Application in Spreadsheets</a:t>
              </a:r>
              <a:endParaRPr/>
            </a:p>
          </p:txBody>
        </p:sp>
        <p:sp>
          <p:nvSpPr>
            <p:cNvPr id="24" name="Google Shape;1696;p95">
              <a:extLst>
                <a:ext uri="{FF2B5EF4-FFF2-40B4-BE49-F238E27FC236}">
                  <a16:creationId xmlns:a16="http://schemas.microsoft.com/office/drawing/2014/main" id="{D62F81FF-55EF-2B2F-D1BA-76A72D03119F}"/>
                </a:ext>
              </a:extLst>
            </p:cNvPr>
            <p:cNvSpPr/>
            <p:nvPr/>
          </p:nvSpPr>
          <p:spPr>
            <a:xfrm>
              <a:off x="5678679" y="2923701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97;p95">
              <a:extLst>
                <a:ext uri="{FF2B5EF4-FFF2-40B4-BE49-F238E27FC236}">
                  <a16:creationId xmlns:a16="http://schemas.microsoft.com/office/drawing/2014/main" id="{33D2593E-8262-25D3-F4F7-122566F3142D}"/>
                </a:ext>
              </a:extLst>
            </p:cNvPr>
            <p:cNvSpPr txBox="1"/>
            <p:nvPr/>
          </p:nvSpPr>
          <p:spPr>
            <a:xfrm>
              <a:off x="5678679" y="2923701"/>
              <a:ext cx="3939453" cy="1169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725" tIns="123725" rIns="123725" bIns="123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None/>
              </a:pPr>
              <a:r>
                <a:rPr lang="en-US" sz="16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Essential for data analysis tasks.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None/>
              </a:pPr>
              <a:r>
                <a:rPr lang="en-US" sz="16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Enhances productivity by automating counts.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770197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COUNTIFS Function Example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Syntax of COUNTIFS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criteria_range1, criteria_range2, ...: Ranges to check against criteria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criteria1, criteria2, ...: Conditions to count cells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Example Use-Case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Count transactions over $1,000 in 'January'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Formula: =COUNTIFS(A1:A100, "&gt;1000", B1:B100, "January")</a:t>
            </a:r>
          </a:p>
        </p:txBody>
      </p:sp>
    </p:spTree>
    <p:extLst>
      <p:ext uri="{BB962C8B-B14F-4D97-AF65-F5344CB8AC3E}">
        <p14:creationId xmlns:p14="http://schemas.microsoft.com/office/powerpoint/2010/main" val="38165678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Summary of Advanced Functions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9C022-79FA-3A0E-9133-7DF154C26969}"/>
              </a:ext>
            </a:extLst>
          </p:cNvPr>
          <p:cNvSpPr txBox="1"/>
          <p:nvPr/>
        </p:nvSpPr>
        <p:spPr>
          <a:xfrm>
            <a:off x="583435" y="1853926"/>
            <a:ext cx="6007146" cy="7417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Essential Advanced Functions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Focus on SUMIF and COUNTIF for conditional calculations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Introduction to SUMIFS and COUNTIFS for multi-condition analysis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Module 4 Highlights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Crucial for financial analysis and data management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Enhances efficiency in handling large datasets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Learning Outcomes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Ability to perform complex calculations with ease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en-GB" sz="2800" dirty="0"/>
              <a:t>Improved analytical skills for financial data</a:t>
            </a: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5328101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6"/>
            <a:ext cx="10510136" cy="1570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Introduction to Text Functions and Data Validation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1720;p98">
            <a:extLst>
              <a:ext uri="{FF2B5EF4-FFF2-40B4-BE49-F238E27FC236}">
                <a16:creationId xmlns:a16="http://schemas.microsoft.com/office/drawing/2014/main" id="{A0DAA50D-B303-AE84-8A19-990D07132A28}"/>
              </a:ext>
            </a:extLst>
          </p:cNvPr>
          <p:cNvGrpSpPr/>
          <p:nvPr/>
        </p:nvGrpSpPr>
        <p:grpSpPr>
          <a:xfrm>
            <a:off x="1397999" y="2552571"/>
            <a:ext cx="13215148" cy="3692954"/>
            <a:chOff x="111066" y="604028"/>
            <a:chExt cx="9396000" cy="2885425"/>
          </a:xfrm>
        </p:grpSpPr>
        <p:sp>
          <p:nvSpPr>
            <p:cNvPr id="8" name="Google Shape;1721;p98">
              <a:extLst>
                <a:ext uri="{FF2B5EF4-FFF2-40B4-BE49-F238E27FC236}">
                  <a16:creationId xmlns:a16="http://schemas.microsoft.com/office/drawing/2014/main" id="{F82414D7-AEE6-4E57-6EBF-31145FC82447}"/>
                </a:ext>
              </a:extLst>
            </p:cNvPr>
            <p:cNvSpPr/>
            <p:nvPr/>
          </p:nvSpPr>
          <p:spPr>
            <a:xfrm>
              <a:off x="111066" y="604028"/>
              <a:ext cx="1512000" cy="15120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22;p98">
              <a:extLst>
                <a:ext uri="{FF2B5EF4-FFF2-40B4-BE49-F238E27FC236}">
                  <a16:creationId xmlns:a16="http://schemas.microsoft.com/office/drawing/2014/main" id="{7271A90C-AAAE-C092-A83A-95A3887C812A}"/>
                </a:ext>
              </a:extLst>
            </p:cNvPr>
            <p:cNvSpPr/>
            <p:nvPr/>
          </p:nvSpPr>
          <p:spPr>
            <a:xfrm>
              <a:off x="111066" y="2240101"/>
              <a:ext cx="4320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23;p98">
              <a:extLst>
                <a:ext uri="{FF2B5EF4-FFF2-40B4-BE49-F238E27FC236}">
                  <a16:creationId xmlns:a16="http://schemas.microsoft.com/office/drawing/2014/main" id="{035D3542-D270-5A99-2CEF-C3E257510821}"/>
                </a:ext>
              </a:extLst>
            </p:cNvPr>
            <p:cNvSpPr txBox="1"/>
            <p:nvPr/>
          </p:nvSpPr>
          <p:spPr>
            <a:xfrm>
              <a:off x="111066" y="2240101"/>
              <a:ext cx="4320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Trebuchet MS"/>
                <a:buNone/>
              </a:pPr>
              <a:r>
                <a:rPr lang="en-US" sz="3600" b="1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Introduction</a:t>
              </a:r>
              <a:endParaRPr dirty="0"/>
            </a:p>
          </p:txBody>
        </p:sp>
        <p:sp>
          <p:nvSpPr>
            <p:cNvPr id="11" name="Google Shape;1724;p98">
              <a:extLst>
                <a:ext uri="{FF2B5EF4-FFF2-40B4-BE49-F238E27FC236}">
                  <a16:creationId xmlns:a16="http://schemas.microsoft.com/office/drawing/2014/main" id="{E2B6D095-D937-E55E-AE34-795C3584F602}"/>
                </a:ext>
              </a:extLst>
            </p:cNvPr>
            <p:cNvSpPr/>
            <p:nvPr/>
          </p:nvSpPr>
          <p:spPr>
            <a:xfrm>
              <a:off x="111066" y="2945810"/>
              <a:ext cx="4320000" cy="5436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25;p98">
              <a:extLst>
                <a:ext uri="{FF2B5EF4-FFF2-40B4-BE49-F238E27FC236}">
                  <a16:creationId xmlns:a16="http://schemas.microsoft.com/office/drawing/2014/main" id="{C4FDB0A1-8ABE-EA4F-A4B8-449E8A8409D9}"/>
                </a:ext>
              </a:extLst>
            </p:cNvPr>
            <p:cNvSpPr txBox="1"/>
            <p:nvPr/>
          </p:nvSpPr>
          <p:spPr>
            <a:xfrm>
              <a:off x="111066" y="2945810"/>
              <a:ext cx="4320000" cy="5436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lang="en-US" sz="17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Focus on Text Functions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lang="en-US" sz="17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Understanding Data Validation</a:t>
              </a:r>
              <a:endParaRPr/>
            </a:p>
          </p:txBody>
        </p:sp>
        <p:sp>
          <p:nvSpPr>
            <p:cNvPr id="13" name="Google Shape;1726;p98">
              <a:extLst>
                <a:ext uri="{FF2B5EF4-FFF2-40B4-BE49-F238E27FC236}">
                  <a16:creationId xmlns:a16="http://schemas.microsoft.com/office/drawing/2014/main" id="{A48FDA3F-ABAF-29D4-46CB-63B347007EA6}"/>
                </a:ext>
              </a:extLst>
            </p:cNvPr>
            <p:cNvSpPr/>
            <p:nvPr/>
          </p:nvSpPr>
          <p:spPr>
            <a:xfrm>
              <a:off x="5187066" y="604028"/>
              <a:ext cx="1512000" cy="15120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27;p98">
              <a:extLst>
                <a:ext uri="{FF2B5EF4-FFF2-40B4-BE49-F238E27FC236}">
                  <a16:creationId xmlns:a16="http://schemas.microsoft.com/office/drawing/2014/main" id="{19DEBAFB-7869-DB9A-2225-CE1D21D1EAF3}"/>
                </a:ext>
              </a:extLst>
            </p:cNvPr>
            <p:cNvSpPr/>
            <p:nvPr/>
          </p:nvSpPr>
          <p:spPr>
            <a:xfrm>
              <a:off x="5187066" y="2240101"/>
              <a:ext cx="4320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28;p98">
              <a:extLst>
                <a:ext uri="{FF2B5EF4-FFF2-40B4-BE49-F238E27FC236}">
                  <a16:creationId xmlns:a16="http://schemas.microsoft.com/office/drawing/2014/main" id="{D45C31ED-5C8F-6926-DC55-D239F93E2CC9}"/>
                </a:ext>
              </a:extLst>
            </p:cNvPr>
            <p:cNvSpPr txBox="1"/>
            <p:nvPr/>
          </p:nvSpPr>
          <p:spPr>
            <a:xfrm>
              <a:off x="5187066" y="2240101"/>
              <a:ext cx="43200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Trebuchet MS"/>
                <a:buNone/>
              </a:pPr>
              <a:r>
                <a:rPr lang="en-US" sz="36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Learning Objectives</a:t>
              </a:r>
              <a:endParaRPr/>
            </a:p>
          </p:txBody>
        </p:sp>
        <p:sp>
          <p:nvSpPr>
            <p:cNvPr id="16" name="Google Shape;1729;p98">
              <a:extLst>
                <a:ext uri="{FF2B5EF4-FFF2-40B4-BE49-F238E27FC236}">
                  <a16:creationId xmlns:a16="http://schemas.microsoft.com/office/drawing/2014/main" id="{B7B5DCD6-5847-A8F2-869E-A2622E0F8B1E}"/>
                </a:ext>
              </a:extLst>
            </p:cNvPr>
            <p:cNvSpPr/>
            <p:nvPr/>
          </p:nvSpPr>
          <p:spPr>
            <a:xfrm>
              <a:off x="5187066" y="2945810"/>
              <a:ext cx="4320000" cy="5436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30;p98">
              <a:extLst>
                <a:ext uri="{FF2B5EF4-FFF2-40B4-BE49-F238E27FC236}">
                  <a16:creationId xmlns:a16="http://schemas.microsoft.com/office/drawing/2014/main" id="{AFC1FDDF-C92F-F9F2-A59E-56121E6B2A2B}"/>
                </a:ext>
              </a:extLst>
            </p:cNvPr>
            <p:cNvSpPr txBox="1"/>
            <p:nvPr/>
          </p:nvSpPr>
          <p:spPr>
            <a:xfrm>
              <a:off x="5187066" y="2945810"/>
              <a:ext cx="4320000" cy="5436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lang="en-US" sz="17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Setting the stage for educational goals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Trebuchet MS"/>
                <a:buNone/>
              </a:pPr>
              <a:r>
                <a:rPr lang="en-US" sz="17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Preparing for instructional content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6334370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016228" y="580770"/>
            <a:ext cx="5775476" cy="9807935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348" y="283917"/>
            <a:ext cx="10510136" cy="1286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GB" sz="6000" kern="1200" spc="285" dirty="0">
                <a:solidFill>
                  <a:schemeClr val="tx1"/>
                </a:solidFill>
                <a:latin typeface="+mj-lt"/>
                <a:cs typeface="Calibri"/>
              </a:rPr>
              <a:t>Historical Perspective and Relevance</a:t>
            </a:r>
            <a:endParaRPr lang="en-US" sz="6000" kern="1200" spc="285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9484" y="283916"/>
            <a:ext cx="6556733" cy="20291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22371" y="8355591"/>
            <a:ext cx="6556733" cy="1629745"/>
          </a:xfrm>
          <a:prstGeom prst="rect">
            <a:avLst/>
          </a:prstGeom>
        </p:spPr>
      </p:pic>
      <p:grpSp>
        <p:nvGrpSpPr>
          <p:cNvPr id="2" name="Google Shape;1737;p99">
            <a:extLst>
              <a:ext uri="{FF2B5EF4-FFF2-40B4-BE49-F238E27FC236}">
                <a16:creationId xmlns:a16="http://schemas.microsoft.com/office/drawing/2014/main" id="{927D9FA6-266C-BACF-D4F8-54C13C4D926E}"/>
              </a:ext>
            </a:extLst>
          </p:cNvPr>
          <p:cNvGrpSpPr/>
          <p:nvPr/>
        </p:nvGrpSpPr>
        <p:grpSpPr>
          <a:xfrm>
            <a:off x="1290843" y="2765403"/>
            <a:ext cx="13115270" cy="3876937"/>
            <a:chOff x="3910" y="816860"/>
            <a:chExt cx="9610312" cy="2459761"/>
          </a:xfrm>
        </p:grpSpPr>
        <p:sp>
          <p:nvSpPr>
            <p:cNvPr id="8" name="Google Shape;1738;p99">
              <a:extLst>
                <a:ext uri="{FF2B5EF4-FFF2-40B4-BE49-F238E27FC236}">
                  <a16:creationId xmlns:a16="http://schemas.microsoft.com/office/drawing/2014/main" id="{CCAB8439-58D8-499B-680C-D1225B1A1086}"/>
                </a:ext>
              </a:extLst>
            </p:cNvPr>
            <p:cNvSpPr/>
            <p:nvPr/>
          </p:nvSpPr>
          <p:spPr>
            <a:xfrm>
              <a:off x="3910" y="816860"/>
              <a:ext cx="1004062" cy="100406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39;p99">
              <a:extLst>
                <a:ext uri="{FF2B5EF4-FFF2-40B4-BE49-F238E27FC236}">
                  <a16:creationId xmlns:a16="http://schemas.microsoft.com/office/drawing/2014/main" id="{35711E9A-599C-DBDF-69C0-B2AFA14CB74D}"/>
                </a:ext>
              </a:extLst>
            </p:cNvPr>
            <p:cNvSpPr/>
            <p:nvPr/>
          </p:nvSpPr>
          <p:spPr>
            <a:xfrm>
              <a:off x="3910" y="1926692"/>
              <a:ext cx="2868750" cy="430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40;p99">
              <a:extLst>
                <a:ext uri="{FF2B5EF4-FFF2-40B4-BE49-F238E27FC236}">
                  <a16:creationId xmlns:a16="http://schemas.microsoft.com/office/drawing/2014/main" id="{C71204F3-8734-9C83-604B-ECBE53485479}"/>
                </a:ext>
              </a:extLst>
            </p:cNvPr>
            <p:cNvSpPr txBox="1"/>
            <p:nvPr/>
          </p:nvSpPr>
          <p:spPr>
            <a:xfrm>
              <a:off x="3910" y="1926692"/>
              <a:ext cx="2868750" cy="430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None/>
              </a:pPr>
              <a:r>
                <a:rPr lang="en-US" sz="1600" b="1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Essential Text Handling in Financial Analysis</a:t>
              </a:r>
              <a:endParaRPr dirty="0"/>
            </a:p>
          </p:txBody>
        </p:sp>
        <p:sp>
          <p:nvSpPr>
            <p:cNvPr id="11" name="Google Shape;1741;p99">
              <a:extLst>
                <a:ext uri="{FF2B5EF4-FFF2-40B4-BE49-F238E27FC236}">
                  <a16:creationId xmlns:a16="http://schemas.microsoft.com/office/drawing/2014/main" id="{E0E294A8-75B3-9E9B-9D7A-F6ADC61EDB8A}"/>
                </a:ext>
              </a:extLst>
            </p:cNvPr>
            <p:cNvSpPr/>
            <p:nvPr/>
          </p:nvSpPr>
          <p:spPr>
            <a:xfrm>
              <a:off x="3910" y="2406200"/>
              <a:ext cx="2868750" cy="87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42;p99">
              <a:extLst>
                <a:ext uri="{FF2B5EF4-FFF2-40B4-BE49-F238E27FC236}">
                  <a16:creationId xmlns:a16="http://schemas.microsoft.com/office/drawing/2014/main" id="{B8044759-7E4C-C116-19D2-AB7BF80D1400}"/>
                </a:ext>
              </a:extLst>
            </p:cNvPr>
            <p:cNvSpPr txBox="1"/>
            <p:nvPr/>
          </p:nvSpPr>
          <p:spPr>
            <a:xfrm>
              <a:off x="3910" y="2406200"/>
              <a:ext cx="2868750" cy="87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rPr lang="en-US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Accurate text data management is crucial for financial professionals.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rPr lang="en-US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Excel offers powerful text functions and validation tools for data precision.</a:t>
              </a:r>
              <a:endParaRPr/>
            </a:p>
          </p:txBody>
        </p:sp>
        <p:sp>
          <p:nvSpPr>
            <p:cNvPr id="13" name="Google Shape;1743;p99">
              <a:extLst>
                <a:ext uri="{FF2B5EF4-FFF2-40B4-BE49-F238E27FC236}">
                  <a16:creationId xmlns:a16="http://schemas.microsoft.com/office/drawing/2014/main" id="{34089ABE-D8F4-E320-27E3-EB26134EF63D}"/>
                </a:ext>
              </a:extLst>
            </p:cNvPr>
            <p:cNvSpPr/>
            <p:nvPr/>
          </p:nvSpPr>
          <p:spPr>
            <a:xfrm>
              <a:off x="3374691" y="816860"/>
              <a:ext cx="1004062" cy="100406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44;p99">
              <a:extLst>
                <a:ext uri="{FF2B5EF4-FFF2-40B4-BE49-F238E27FC236}">
                  <a16:creationId xmlns:a16="http://schemas.microsoft.com/office/drawing/2014/main" id="{D9D3DA03-9548-BCC3-AED5-C8C74D5A1CB5}"/>
                </a:ext>
              </a:extLst>
            </p:cNvPr>
            <p:cNvSpPr/>
            <p:nvPr/>
          </p:nvSpPr>
          <p:spPr>
            <a:xfrm>
              <a:off x="3374691" y="1926692"/>
              <a:ext cx="2868750" cy="430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45;p99">
              <a:extLst>
                <a:ext uri="{FF2B5EF4-FFF2-40B4-BE49-F238E27FC236}">
                  <a16:creationId xmlns:a16="http://schemas.microsoft.com/office/drawing/2014/main" id="{6ACEBA5A-DABD-C4E3-D564-B03804726FE5}"/>
                </a:ext>
              </a:extLst>
            </p:cNvPr>
            <p:cNvSpPr txBox="1"/>
            <p:nvPr/>
          </p:nvSpPr>
          <p:spPr>
            <a:xfrm>
              <a:off x="3374691" y="1926692"/>
              <a:ext cx="2868750" cy="430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None/>
              </a:pPr>
              <a:r>
                <a:rPr lang="en-US" sz="16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Historical Significance of Text Manipulation</a:t>
              </a:r>
              <a:endParaRPr/>
            </a:p>
          </p:txBody>
        </p:sp>
        <p:sp>
          <p:nvSpPr>
            <p:cNvPr id="16" name="Google Shape;1746;p99">
              <a:extLst>
                <a:ext uri="{FF2B5EF4-FFF2-40B4-BE49-F238E27FC236}">
                  <a16:creationId xmlns:a16="http://schemas.microsoft.com/office/drawing/2014/main" id="{BFBDAE3D-6C1A-991B-DC73-D981655DBEDD}"/>
                </a:ext>
              </a:extLst>
            </p:cNvPr>
            <p:cNvSpPr/>
            <p:nvPr/>
          </p:nvSpPr>
          <p:spPr>
            <a:xfrm>
              <a:off x="3374691" y="2406200"/>
              <a:ext cx="2868750" cy="87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47;p99">
              <a:extLst>
                <a:ext uri="{FF2B5EF4-FFF2-40B4-BE49-F238E27FC236}">
                  <a16:creationId xmlns:a16="http://schemas.microsoft.com/office/drawing/2014/main" id="{24D7E45B-4C86-F4BD-FE9B-19126371C501}"/>
                </a:ext>
              </a:extLst>
            </p:cNvPr>
            <p:cNvSpPr txBox="1"/>
            <p:nvPr/>
          </p:nvSpPr>
          <p:spPr>
            <a:xfrm>
              <a:off x="3374691" y="2406200"/>
              <a:ext cx="2868750" cy="87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rPr lang="en-US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Textual data volume grew with business expansion, requiring advanced processing.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rPr lang="en-US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Excel's development reflects the ongoing need for robust text functions.</a:t>
              </a:r>
              <a:endParaRPr/>
            </a:p>
          </p:txBody>
        </p:sp>
        <p:sp>
          <p:nvSpPr>
            <p:cNvPr id="18" name="Google Shape;1748;p99">
              <a:extLst>
                <a:ext uri="{FF2B5EF4-FFF2-40B4-BE49-F238E27FC236}">
                  <a16:creationId xmlns:a16="http://schemas.microsoft.com/office/drawing/2014/main" id="{897DD1A2-BF0E-5DEB-6B42-BD8DB809FFC7}"/>
                </a:ext>
              </a:extLst>
            </p:cNvPr>
            <p:cNvSpPr/>
            <p:nvPr/>
          </p:nvSpPr>
          <p:spPr>
            <a:xfrm>
              <a:off x="6745472" y="816860"/>
              <a:ext cx="1004062" cy="1004062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49;p99">
              <a:extLst>
                <a:ext uri="{FF2B5EF4-FFF2-40B4-BE49-F238E27FC236}">
                  <a16:creationId xmlns:a16="http://schemas.microsoft.com/office/drawing/2014/main" id="{79FDE1F1-0A91-6928-DA91-FB9E74B3BEA6}"/>
                </a:ext>
              </a:extLst>
            </p:cNvPr>
            <p:cNvSpPr/>
            <p:nvPr/>
          </p:nvSpPr>
          <p:spPr>
            <a:xfrm>
              <a:off x="6745472" y="1926692"/>
              <a:ext cx="2868750" cy="430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50;p99">
              <a:extLst>
                <a:ext uri="{FF2B5EF4-FFF2-40B4-BE49-F238E27FC236}">
                  <a16:creationId xmlns:a16="http://schemas.microsoft.com/office/drawing/2014/main" id="{4CA08889-1584-8167-CACC-33B3D6182839}"/>
                </a:ext>
              </a:extLst>
            </p:cNvPr>
            <p:cNvSpPr txBox="1"/>
            <p:nvPr/>
          </p:nvSpPr>
          <p:spPr>
            <a:xfrm>
              <a:off x="6745472" y="1926692"/>
              <a:ext cx="2868750" cy="430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rebuchet MS"/>
                <a:buNone/>
              </a:pPr>
              <a:r>
                <a:rPr lang="en-US" sz="16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Modern Financial Landscape Demands</a:t>
              </a:r>
              <a:endParaRPr/>
            </a:p>
          </p:txBody>
        </p:sp>
        <p:sp>
          <p:nvSpPr>
            <p:cNvPr id="21" name="Google Shape;1751;p99">
              <a:extLst>
                <a:ext uri="{FF2B5EF4-FFF2-40B4-BE49-F238E27FC236}">
                  <a16:creationId xmlns:a16="http://schemas.microsoft.com/office/drawing/2014/main" id="{0CF16D8E-7EF0-AF46-259E-2EBEE8F86431}"/>
                </a:ext>
              </a:extLst>
            </p:cNvPr>
            <p:cNvSpPr/>
            <p:nvPr/>
          </p:nvSpPr>
          <p:spPr>
            <a:xfrm>
              <a:off x="6745472" y="2406200"/>
              <a:ext cx="2868750" cy="87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52;p99">
              <a:extLst>
                <a:ext uri="{FF2B5EF4-FFF2-40B4-BE49-F238E27FC236}">
                  <a16:creationId xmlns:a16="http://schemas.microsoft.com/office/drawing/2014/main" id="{64DE1BDF-90B2-6B42-12C9-8D1025F494B9}"/>
                </a:ext>
              </a:extLst>
            </p:cNvPr>
            <p:cNvSpPr txBox="1"/>
            <p:nvPr/>
          </p:nvSpPr>
          <p:spPr>
            <a:xfrm>
              <a:off x="6745472" y="2406200"/>
              <a:ext cx="2868750" cy="87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rPr lang="en-US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Data integrity is critical in current financial analysis.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rPr lang="en-US" sz="12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Excel's tools ensure reliable data for financial modelling and analysis.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51085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B155E30-B6BD-4051-9212-BDF20D1B1E7F}">
  <we:reference id="f12c312d-282a-4734-8843-05915fdfef0b" version="4.3.3.0" store="EXCatalog" storeType="EXCatalog"/>
  <we:alternateReferences>
    <we:reference id="WA104178141" version="4.3.3.0" store="en-IN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1135</TotalTime>
  <Words>9009</Words>
  <Application>Microsoft Office PowerPoint</Application>
  <PresentationFormat>Custom</PresentationFormat>
  <Paragraphs>1581</Paragraphs>
  <Slides>192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192</vt:i4>
      </vt:variant>
    </vt:vector>
  </HeadingPairs>
  <TitlesOfParts>
    <vt:vector size="200" baseType="lpstr">
      <vt:lpstr>Arial</vt:lpstr>
      <vt:lpstr>Calibri</vt:lpstr>
      <vt:lpstr>Noto Sans Symbols</vt:lpstr>
      <vt:lpstr>Trade Gothic Next Heavy</vt:lpstr>
      <vt:lpstr>Trebuchet MS</vt:lpstr>
      <vt:lpstr>Verdana</vt:lpstr>
      <vt:lpstr>Wingdings</vt:lpstr>
      <vt:lpstr>Office Theme</vt:lpstr>
      <vt:lpstr> UNIT-4: DATA  ANALYTICS USING CAAT</vt:lpstr>
      <vt:lpstr>Agenda </vt:lpstr>
      <vt:lpstr> </vt:lpstr>
      <vt:lpstr>Learning Objectives</vt:lpstr>
      <vt:lpstr>The Significance of Data Formatting </vt:lpstr>
      <vt:lpstr>Historical Perspective and Relevance of Excel in Data Presentation</vt:lpstr>
      <vt:lpstr>Key Topics Overview</vt:lpstr>
      <vt:lpstr>EXCEL'S UTILITY FOR CHARTERED ACCOUNTANTS</vt:lpstr>
      <vt:lpstr>   Excel's Utility for Chartered Accountants</vt:lpstr>
      <vt:lpstr>EXCEL'S IMPORTANCE IN ACCOUNTING, FINANCE, AND DATA ANALYSIS</vt:lpstr>
      <vt:lpstr> </vt:lpstr>
      <vt:lpstr>Excel's Importance in Accounting, Finance, and Data Analysis</vt:lpstr>
      <vt:lpstr> </vt:lpstr>
      <vt:lpstr>Understanding Excel Versions and Platforms</vt:lpstr>
      <vt:lpstr>Compatibility Considerations Across Excel Versions</vt:lpstr>
      <vt:lpstr>Navigating the Excel Interface</vt:lpstr>
      <vt:lpstr>Navigating the Excel Interface: Worksheets and Cells</vt:lpstr>
      <vt:lpstr>Navigating the Excel Interface: Ribbon, Tabs, and Quick Access Toolbar</vt:lpstr>
      <vt:lpstr>Excel Interface - Visual Guide</vt:lpstr>
      <vt:lpstr> Navigating Excel: Starting Excel and Opening Workbooks  </vt:lpstr>
      <vt:lpstr>  NAVIGATING EXCEL: SCROLLING AND ZOOMING TECHNIQUES </vt:lpstr>
      <vt:lpstr>Navigating Excel: Switching Between Worksheets and Workbooks</vt:lpstr>
      <vt:lpstr>Navigating Excel: Selecting Cells, Ranges, and Columns</vt:lpstr>
      <vt:lpstr> </vt:lpstr>
      <vt:lpstr>DATA ENTRY AND EDITING IN EXCEL: METHODS OF DATA ENTRY </vt:lpstr>
      <vt:lpstr> </vt:lpstr>
      <vt:lpstr>Data Entry and Editing in Excel: Editing and Deleting Data</vt:lpstr>
      <vt:lpstr> </vt:lpstr>
      <vt:lpstr>AutoFill and Flash Fill for Efficient Data Management: Utilizing AutoFill for Series and Patterns</vt:lpstr>
      <vt:lpstr>AutoFill and Flash Fill for Efficient Data Management: Introduction to Flash Fill for Data Transformation</vt:lpstr>
      <vt:lpstr> </vt:lpstr>
      <vt:lpstr>Data Formatting for Financial Analysis: Importance of Data Formatting</vt:lpstr>
      <vt:lpstr>Data Formatting for Financial Analysis: Formatting Options in Excel</vt:lpstr>
      <vt:lpstr>Data Formatting for Financial Analysis: Conditional Formatting </vt:lpstr>
      <vt:lpstr>   UNDERSTANDING DATA TYPES AND CELL REFERENCES: DIFFERENTIATING DATA TYPES</vt:lpstr>
      <vt:lpstr>Understanding Data Types and Cell References: Cell References</vt:lpstr>
      <vt:lpstr>Summary of Microsoft Excel and Data Formatting</vt:lpstr>
      <vt:lpstr> </vt:lpstr>
      <vt:lpstr>Agenda</vt:lpstr>
      <vt:lpstr>Learning Objectives - Chapter 2 </vt:lpstr>
      <vt:lpstr>Introduction to Excel Tables</vt:lpstr>
      <vt:lpstr>Historical Perspective and Relevance of Tables</vt:lpstr>
      <vt:lpstr>Topics at-a-Glance for Excel Tables</vt:lpstr>
      <vt:lpstr>Utility of Tables for Chartered Accountants</vt:lpstr>
      <vt:lpstr> </vt:lpstr>
      <vt:lpstr>Date and Time Formatting: Formatting Steps and Image</vt:lpstr>
      <vt:lpstr>Conditional Formatting</vt:lpstr>
      <vt:lpstr>Cell Alignment and Orientation</vt:lpstr>
      <vt:lpstr>Merging and Centering Cells</vt:lpstr>
      <vt:lpstr> </vt:lpstr>
      <vt:lpstr>Formatting Columns and Rows</vt:lpstr>
      <vt:lpstr>Using Borders and Gridlines</vt:lpstr>
      <vt:lpstr>Creating and Managing Tables</vt:lpstr>
      <vt:lpstr>Creating a Table: Image and Explanation</vt:lpstr>
      <vt:lpstr>Adding Data to a Table</vt:lpstr>
      <vt:lpstr>Filtering and Sorting in Tables</vt:lpstr>
      <vt:lpstr>Total Row in Tables</vt:lpstr>
      <vt:lpstr>Resizing and Formatting Tables</vt:lpstr>
      <vt:lpstr>Converting Tables to a Range</vt:lpstr>
      <vt:lpstr>Named Ranges Within Tables</vt:lpstr>
      <vt:lpstr>Formulas in Excel</vt:lpstr>
      <vt:lpstr>Basic Arithmetic Operations</vt:lpstr>
      <vt:lpstr>Cell References in Formulas</vt:lpstr>
      <vt:lpstr>Summary of Chapter 2</vt:lpstr>
      <vt:lpstr>Learning Objectives - Chapter 3</vt:lpstr>
      <vt:lpstr>Introduction to Data Consolidation</vt:lpstr>
      <vt:lpstr>Historical Perspective and Relevance of Data Consolidation</vt:lpstr>
      <vt:lpstr>TOPICS AT-A-GLANCE FOR DATA CONSOLIDATION</vt:lpstr>
      <vt:lpstr>Utility for Chartered Accountants - Data Consolidation</vt:lpstr>
      <vt:lpstr>Using Excel’s Consolidation Functionality</vt:lpstr>
      <vt:lpstr>Functions in Excel</vt:lpstr>
      <vt:lpstr>Math and Statistical Functions</vt:lpstr>
      <vt:lpstr>Logical Functions</vt:lpstr>
      <vt:lpstr>Text Functions</vt:lpstr>
      <vt:lpstr>Date and Time Functions</vt:lpstr>
      <vt:lpstr>Financial Functions</vt:lpstr>
      <vt:lpstr>Lookup and Reference Functions</vt:lpstr>
      <vt:lpstr>Error Handling Functions</vt:lpstr>
      <vt:lpstr>Mastering Excel Functions for Financial Analysis</vt:lpstr>
      <vt:lpstr>Agenda</vt:lpstr>
      <vt:lpstr>Overview: Introduction to Advanced Functions</vt:lpstr>
      <vt:lpstr>Overview: Learning Objectives</vt:lpstr>
      <vt:lpstr>Introduction to Advanced Functions</vt:lpstr>
      <vt:lpstr>Historical Perspective and Relevance</vt:lpstr>
      <vt:lpstr>Topics at-a-Glance</vt:lpstr>
      <vt:lpstr>Utility for Chartered Accountants</vt:lpstr>
      <vt:lpstr>SUMIF and COUNTIF Functions</vt:lpstr>
      <vt:lpstr>SUMIF Function</vt:lpstr>
      <vt:lpstr>SUMIF Function Example</vt:lpstr>
      <vt:lpstr>COUNTIF Function</vt:lpstr>
      <vt:lpstr>COUNTIF Function Example</vt:lpstr>
      <vt:lpstr>SUMIFS and COUNTIFS Functions</vt:lpstr>
      <vt:lpstr>SUMIFS Function</vt:lpstr>
      <vt:lpstr>SUMIFS Function Example</vt:lpstr>
      <vt:lpstr>COUNTIFS Function</vt:lpstr>
      <vt:lpstr>COUNTIFS Function Example</vt:lpstr>
      <vt:lpstr>Summary of Advanced Functions</vt:lpstr>
      <vt:lpstr>Introduction to Text Functions and Data Validation</vt:lpstr>
      <vt:lpstr>Historical Perspective and Relevance</vt:lpstr>
      <vt:lpstr>Topics at a Glance</vt:lpstr>
      <vt:lpstr>Utility for Chartered Accountants</vt:lpstr>
      <vt:lpstr>Advanced Text Functions</vt:lpstr>
      <vt:lpstr>LEN Function</vt:lpstr>
      <vt:lpstr>LEN Function Example</vt:lpstr>
      <vt:lpstr>LEFT and RIGHT Functions</vt:lpstr>
      <vt:lpstr>LEFT and RIGHT Functions Example</vt:lpstr>
      <vt:lpstr>SEARCH and SUBSTITUTE Functions</vt:lpstr>
      <vt:lpstr>SEARCH and SUBSTITUTE Functions Example</vt:lpstr>
      <vt:lpstr>Data Validation</vt:lpstr>
      <vt:lpstr>Creating Data Validation Rules: Image</vt:lpstr>
      <vt:lpstr>Set the Validation Criteria</vt:lpstr>
      <vt:lpstr>Configure Input Message and Error Alert: Image</vt:lpstr>
      <vt:lpstr>Configure Input Message and Error Alert: Image</vt:lpstr>
      <vt:lpstr>Configure Input Message and Error Alert: Image</vt:lpstr>
      <vt:lpstr>Configure Input Message and Error Alert: Image</vt:lpstr>
      <vt:lpstr>Summary of Text Functions and Data Validation</vt:lpstr>
      <vt:lpstr>Mastering Lookup Functions in Financial Analysis</vt:lpstr>
      <vt:lpstr>Agenda</vt:lpstr>
      <vt:lpstr>Overview</vt:lpstr>
      <vt:lpstr>Introduction to Lookup Functions</vt:lpstr>
      <vt:lpstr>Historical Perspective and Relevance</vt:lpstr>
      <vt:lpstr>Topics at-a-Glance</vt:lpstr>
      <vt:lpstr>Utility for Chartered Accountants</vt:lpstr>
      <vt:lpstr>VLOOKUP (Vertical Lookup): Explanation</vt:lpstr>
      <vt:lpstr>VLOOKUP (Vertical Lookup): Example - Product Prices</vt:lpstr>
      <vt:lpstr>VLOOKUP (Vertical Lookup): Example - Retrieving Product Prices</vt:lpstr>
      <vt:lpstr>HLOOKUP (Horizontal Lookup): Explanation</vt:lpstr>
      <vt:lpstr>HLOOKUP (Horizontal Lookup): Example - Employee Department</vt:lpstr>
      <vt:lpstr>HLOOKUP (Horizontal Lookup): Example - Retrieving Quarterly Sales Figures</vt:lpstr>
      <vt:lpstr>INDEX Function</vt:lpstr>
      <vt:lpstr>MATCH Function</vt:lpstr>
      <vt:lpstr>INDEX and MATCH Functions: Syntax and Explanation</vt:lpstr>
      <vt:lpstr>INDEX and MATCH Functions: Example - Retrieving Revenue</vt:lpstr>
      <vt:lpstr>Summary of Lookup Functions</vt:lpstr>
      <vt:lpstr>Data Arrangement, Data Security, and Pivot Tables in Excel</vt:lpstr>
      <vt:lpstr>Agenda</vt:lpstr>
      <vt:lpstr>Introduction to Data Arrangement and Data Security</vt:lpstr>
      <vt:lpstr>Historical Perspective and Relevance</vt:lpstr>
      <vt:lpstr>Topics at-a-Glance</vt:lpstr>
      <vt:lpstr>PowerPoint Presentation</vt:lpstr>
      <vt:lpstr>Data Arrangement Techniques</vt:lpstr>
      <vt:lpstr>SORTING DATA: EXAMPLE - SORTING FINANCIAL TRANSACTIONS</vt:lpstr>
      <vt:lpstr>Filtering Data: Steps to Apply Filters</vt:lpstr>
      <vt:lpstr>Filtering Data: Example - Filtering Expenses for a Specific Month</vt:lpstr>
      <vt:lpstr>Data Security and Protection</vt:lpstr>
      <vt:lpstr>Worksheets: Steps to Protect a Worksheet</vt:lpstr>
      <vt:lpstr>Protecting Worksheets: Example - Protecting a Financial Summary Sheet</vt:lpstr>
      <vt:lpstr>Password Protection for Workbooks: Steps to Password Protect a Workbook</vt:lpstr>
      <vt:lpstr>Password Protection for Workbooks: Example - Password Protecting a Financial Report</vt:lpstr>
      <vt:lpstr>Summary of Data Arrangement and Data Security</vt:lpstr>
      <vt:lpstr>Introduction to Pivot Tables</vt:lpstr>
      <vt:lpstr>HISTORICAL PERSPECTIVE AND RELEVANCE OF PIVOT TABLES</vt:lpstr>
      <vt:lpstr>Topics at-a-Glance for Pivot Tables</vt:lpstr>
      <vt:lpstr>Introduction to Pivot Tables</vt:lpstr>
      <vt:lpstr>Benefits of Pivot Tables</vt:lpstr>
      <vt:lpstr>When to Use Pivot Tables</vt:lpstr>
      <vt:lpstr>Source Data Selection for Pivot Tables</vt:lpstr>
      <vt:lpstr>Creating a Pivot Table</vt:lpstr>
      <vt:lpstr>Exercise on Managing HR Data</vt:lpstr>
      <vt:lpstr>Pivot Table Layout and Structure</vt:lpstr>
      <vt:lpstr>Managing Data </vt:lpstr>
      <vt:lpstr>Connecting to External Data</vt:lpstr>
      <vt:lpstr>Working with Pivot Table Fields</vt:lpstr>
      <vt:lpstr>Custom Calculations and Calculated Fields</vt:lpstr>
      <vt:lpstr>Formatting and Summarizing Values</vt:lpstr>
      <vt:lpstr>Sorting, Filtering, and Slicing Data</vt:lpstr>
      <vt:lpstr>Applying Filters</vt:lpstr>
      <vt:lpstr>Applying Value-Based Filters</vt:lpstr>
      <vt:lpstr>PowerPoint Presentation</vt:lpstr>
      <vt:lpstr>Conditional Formatting</vt:lpstr>
      <vt:lpstr>PIVOT CHARTS</vt:lpstr>
      <vt:lpstr>Steps to Create Charts</vt:lpstr>
      <vt:lpstr>Chart Design and Formatting</vt:lpstr>
      <vt:lpstr>Summary of Pivot Tables</vt:lpstr>
      <vt:lpstr>Macros in Excel</vt:lpstr>
      <vt:lpstr>Agenda</vt:lpstr>
      <vt:lpstr>Overview: Learning Objectives</vt:lpstr>
      <vt:lpstr>Overview: Introduction to Macros</vt:lpstr>
      <vt:lpstr>Overview: At-a-Glance Topics in the Chapter</vt:lpstr>
      <vt:lpstr>Overview: Utility for Chartered Accountants</vt:lpstr>
      <vt:lpstr>Introduction to Macros</vt:lpstr>
      <vt:lpstr>Benefits of Macros in Financial Modelling</vt:lpstr>
      <vt:lpstr>Handling Large Datasets with Macros</vt:lpstr>
      <vt:lpstr>Types of Macros</vt:lpstr>
      <vt:lpstr>Enabling Developer Tab in Excel</vt:lpstr>
      <vt:lpstr>Recording Macros</vt:lpstr>
      <vt:lpstr>Running Macros</vt:lpstr>
      <vt:lpstr>Summary of Macros in Excel: Introduction to Macros</vt:lpstr>
      <vt:lpstr>Summary of Macros in Excel: Benefits of Macros in Financial Modelling</vt:lpstr>
      <vt:lpstr>Summary of Macros in Excel: Types of Macros</vt:lpstr>
      <vt:lpstr>Summary of Macros in Excel: Recording and Running Macros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minimalist professional Business Proposal Presentation</dc:title>
  <dc:creator>tanujit brahma</dc:creator>
  <cp:keywords>DAGDhpPrOt4,BAE_14c0Nzs</cp:keywords>
  <cp:lastModifiedBy>helpdeskadvitt@icai.in</cp:lastModifiedBy>
  <cp:revision>40</cp:revision>
  <dcterms:created xsi:type="dcterms:W3CDTF">2024-04-26T17:11:38Z</dcterms:created>
  <dcterms:modified xsi:type="dcterms:W3CDTF">2024-09-27T11:16:45Z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2024-04-26T00:00:00Z</vt:filetime>
  </property>
  <property fmtid="{D5CDD505-2E9C-101B-9397-08002B2CF9AE}" pid="3" name="Creator">
    <vt:lpwstr>Canva</vt:lpwstr>
  </property>
  <property fmtid="{D5CDD505-2E9C-101B-9397-08002B2CF9AE}" pid="4" name="LastSaved">
    <vt:filetime>2024-04-26T00:00:00Z</vt:filetime>
  </property>
</Properties>
</file>