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vnd.ms-office.webextensiontaskpanes+xml"/>
  <Override PartName="/ppt/revisionInfo.xml" ContentType="application/vnd.ms-powerpoint.revision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92" r:id="rId11"/>
    <p:sldId id="389" r:id="rId12"/>
    <p:sldId id="390" r:id="rId13"/>
    <p:sldId id="388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263" r:id="rId34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425"/>
    <a:srgbClr val="04381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0AEDC-6AA5-B5FF-D60F-819B13F6CEC8}" v="31" dt="2024-05-29T09:42:42.937"/>
    <p1510:client id="{91DE4664-D60F-D9B8-9487-CE22199EE64C}" v="1236" dt="2024-05-29T11:52:21.6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585" autoAdjust="0"/>
  </p:normalViewPr>
  <p:slideViewPr>
    <p:cSldViewPr snapToGrid="0">
      <p:cViewPr>
        <p:scale>
          <a:sx n="46" d="100"/>
          <a:sy n="46" d="100"/>
        </p:scale>
        <p:origin x="-684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492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11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2687C-2B04-4E9F-A416-DD2173FF2B8C}" type="datetimeFigureOut">
              <a:rPr lang="en-IN" smtClean="0"/>
              <a:t>23-08-2024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EA6B-6173-4E5D-A9C7-8BE1830A1C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529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1" i="0">
                <a:solidFill>
                  <a:srgbClr val="04040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1" i="0">
                <a:solidFill>
                  <a:srgbClr val="04040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1" i="0">
                <a:solidFill>
                  <a:srgbClr val="04040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949" y="1896726"/>
            <a:ext cx="8041640" cy="309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1" i="0">
                <a:solidFill>
                  <a:srgbClr val="04040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907" y="3378917"/>
            <a:ext cx="17294185" cy="436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46437" y="429821"/>
            <a:ext cx="2227580" cy="10287000"/>
          </a:xfrm>
          <a:custGeom>
            <a:avLst/>
            <a:gdLst/>
            <a:ahLst/>
            <a:cxnLst/>
            <a:rect l="l" t="t" r="r" b="b"/>
            <a:pathLst>
              <a:path w="2227580" h="10287000">
                <a:moveTo>
                  <a:pt x="0" y="10286999"/>
                </a:moveTo>
                <a:lnTo>
                  <a:pt x="2227134" y="10286999"/>
                </a:lnTo>
                <a:lnTo>
                  <a:pt x="222713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3049" y="0"/>
            <a:ext cx="11431905" cy="10287000"/>
          </a:xfrm>
          <a:custGeom>
            <a:avLst/>
            <a:gdLst/>
            <a:ahLst/>
            <a:cxnLst/>
            <a:rect l="l" t="t" r="r" b="b"/>
            <a:pathLst>
              <a:path w="11431905" h="10287000">
                <a:moveTo>
                  <a:pt x="0" y="10286999"/>
                </a:moveTo>
                <a:lnTo>
                  <a:pt x="11431714" y="10286999"/>
                </a:lnTo>
                <a:lnTo>
                  <a:pt x="1143171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74764" y="0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0" y="0"/>
                </a:moveTo>
                <a:lnTo>
                  <a:pt x="3086099" y="0"/>
                </a:lnTo>
                <a:lnTo>
                  <a:pt x="30860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4055745" cy="10287000"/>
            <a:chOff x="0" y="0"/>
            <a:chExt cx="4055745" cy="10287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026857" y="2652008"/>
            <a:ext cx="9123093" cy="5842625"/>
          </a:xfrm>
          <a:prstGeom prst="rect">
            <a:avLst/>
          </a:prstGeom>
        </p:spPr>
        <p:txBody>
          <a:bodyPr vert="horz" wrap="square" lIns="0" tIns="259080" rIns="0" bIns="0" rtlCol="0" anchor="t">
            <a:spAutoFit/>
          </a:bodyPr>
          <a:lstStyle/>
          <a:p>
            <a:pPr algn="ctr"/>
            <a:r>
              <a:rPr lang="en-US" sz="8800" b="1" dirty="0"/>
              <a:t>Data Analytics using CAAT Tools – IDEA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2700" marR="1162685">
              <a:lnSpc>
                <a:spcPct val="79500"/>
              </a:lnSpc>
              <a:spcBef>
                <a:spcPts val="2039"/>
              </a:spcBef>
            </a:pPr>
            <a:endParaRPr lang="en-US" sz="8000" spc="370" dirty="0">
              <a:solidFill>
                <a:srgbClr val="262626"/>
              </a:solidFill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A11736A-9AEF-1FA2-0C98-B253684C9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950" y="2314482"/>
            <a:ext cx="7024067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668" y="4280114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en-IN" sz="5400" dirty="0"/>
              <a:t>1. What is CAAT</a:t>
            </a:r>
            <a:r>
              <a:rPr lang="en-IN" sz="5400" dirty="0" smtClean="0"/>
              <a:t>?</a:t>
            </a:r>
            <a:br>
              <a:rPr lang="en-IN" sz="5400" dirty="0" smtClean="0"/>
            </a:br>
            <a:r>
              <a:rPr lang="en-IN" sz="5400" dirty="0" smtClean="0"/>
              <a:t/>
            </a:r>
            <a:br>
              <a:rPr lang="en-IN" sz="5400" dirty="0" smtClean="0"/>
            </a:br>
            <a:r>
              <a:rPr lang="en-IN" sz="4900" dirty="0"/>
              <a:t>2. What is IDEA?</a:t>
            </a: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92635" y="1531219"/>
            <a:ext cx="8198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How we will cover the Topic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9451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635" y="1509354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nteractive </a:t>
            </a:r>
            <a:r>
              <a:rPr lang="en-US" sz="6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  </a:t>
            </a:r>
            <a:r>
              <a:rPr lang="en-US" sz="6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xtraction &amp; </a:t>
            </a:r>
            <a:r>
              <a:rPr lang="en-US" sz="6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nalysis </a:t>
            </a:r>
            <a:endParaRPr lang="en-US" sz="4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92635" y="931054"/>
            <a:ext cx="55130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IDEA</a:t>
            </a:r>
            <a:r>
              <a:rPr lang="en-US" sz="5400" b="1" u="sng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  </a:t>
            </a:r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5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35" y="4570337"/>
            <a:ext cx="1689392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specialized application software designed by a Canadian company – “Case Ware </a:t>
            </a:r>
            <a:r>
              <a:rPr lang="en-US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lang="en-US" sz="3600" dirty="0"/>
          </a:p>
          <a:p>
            <a:pPr lvl="0" algn="just">
              <a:spcBef>
                <a:spcPts val="2400"/>
              </a:spcBef>
            </a:pPr>
            <a:r>
              <a:rPr lang="en-US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</a:t>
            </a:r>
            <a:r>
              <a:rPr lang="en-US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powerful and comprehensive tool in the hands of Internal / External auditor to  assess risk, gather evidence, uncover trends, and provide the intelligence needed to make more informed decisions.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78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92634" y="1236440"/>
            <a:ext cx="1689392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we have Excel, why we need IDEA</a:t>
            </a:r>
            <a:r>
              <a:rPr lang="en-US" sz="54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lvl="0"/>
            <a:r>
              <a:rPr lang="en-US" sz="54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4400" dirty="0"/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limitation in Excel </a:t>
            </a:r>
            <a:endParaRPr lang="en-US" sz="4400" dirty="0"/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standard format in Excel – makes organization person dependent </a:t>
            </a:r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Modification in excel undermines its reliability </a:t>
            </a:r>
            <a:endParaRPr lang="en-US" sz="4400" dirty="0"/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change log available in Excel for Documentation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78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IN" sz="5400" dirty="0"/>
              <a:t>1. What is CAAT</a:t>
            </a:r>
            <a:r>
              <a:rPr lang="en-IN" sz="5400" dirty="0" smtClean="0"/>
              <a:t>?</a:t>
            </a:r>
            <a:br>
              <a:rPr lang="en-IN" sz="5400" dirty="0" smtClean="0"/>
            </a:br>
            <a:r>
              <a:rPr lang="en-IN" sz="5400" dirty="0" smtClean="0"/>
              <a:t/>
            </a:r>
            <a:br>
              <a:rPr lang="en-IN" sz="5400" dirty="0" smtClean="0"/>
            </a:br>
            <a:r>
              <a:rPr lang="en-IN" sz="4900" dirty="0"/>
              <a:t>2. What is IDEA</a:t>
            </a:r>
            <a:r>
              <a:rPr lang="en-IN" sz="4900" dirty="0" smtClean="0"/>
              <a:t>?</a:t>
            </a:r>
            <a:br>
              <a:rPr lang="en-IN" sz="4900" dirty="0" smtClean="0"/>
            </a:br>
            <a:r>
              <a:rPr lang="en-IN" sz="4900" dirty="0" smtClean="0"/>
              <a:t/>
            </a:r>
            <a:br>
              <a:rPr lang="en-IN" sz="4900" dirty="0" smtClean="0"/>
            </a:br>
            <a:r>
              <a:rPr lang="en-US" sz="4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Pre-requisite to use IDEA</a:t>
            </a:r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92635" y="1531219"/>
            <a:ext cx="8198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How we will cover the Topic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9493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729513" y="1254220"/>
            <a:ext cx="102641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Pre-requisite to use IDEA Tool </a:t>
            </a:r>
            <a:endParaRPr lang="en-US" sz="5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9;p14"/>
          <p:cNvSpPr/>
          <p:nvPr/>
        </p:nvSpPr>
        <p:spPr>
          <a:xfrm rot="5400000">
            <a:off x="7232774" y="1089237"/>
            <a:ext cx="1482213" cy="5098335"/>
          </a:xfrm>
          <a:prstGeom prst="leftBrace">
            <a:avLst>
              <a:gd name="adj1" fmla="val 0"/>
              <a:gd name="adj2" fmla="val 50000"/>
            </a:avLst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852" y="4423169"/>
            <a:ext cx="34518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latin typeface="Century Gothic"/>
                <a:ea typeface="Century Gothic"/>
                <a:cs typeface="Century Gothic"/>
                <a:sym typeface="Century Gothic"/>
              </a:rPr>
              <a:t>Knowledge of Excel </a:t>
            </a:r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8345732" y="4453588"/>
            <a:ext cx="60352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latin typeface="Century Gothic"/>
                <a:ea typeface="Century Gothic"/>
                <a:cs typeface="Century Gothic"/>
                <a:sym typeface="Century Gothic"/>
              </a:rPr>
              <a:t>Knowledge of Relational Data Base </a:t>
            </a:r>
          </a:p>
          <a:p>
            <a:endParaRPr lang="en-IN" dirty="0"/>
          </a:p>
        </p:txBody>
      </p:sp>
      <p:sp>
        <p:nvSpPr>
          <p:cNvPr id="13" name="Google Shape;262;p14"/>
          <p:cNvSpPr/>
          <p:nvPr/>
        </p:nvSpPr>
        <p:spPr>
          <a:xfrm>
            <a:off x="5365721" y="6054026"/>
            <a:ext cx="117984" cy="53457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264;p14"/>
          <p:cNvSpPr/>
          <p:nvPr/>
        </p:nvSpPr>
        <p:spPr>
          <a:xfrm>
            <a:off x="11363375" y="6241824"/>
            <a:ext cx="117984" cy="53457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777" y="6789566"/>
            <a:ext cx="44678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design STEPS</a:t>
            </a:r>
            <a:endParaRPr lang="en-US" sz="3600" dirty="0"/>
          </a:p>
          <a:p>
            <a:pPr lvl="0" algn="ctr"/>
            <a:r>
              <a:rPr lang="en-US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problem solving</a:t>
            </a:r>
            <a:endParaRPr lang="en-US" sz="3600" dirty="0"/>
          </a:p>
          <a:p>
            <a:pPr lvl="0" algn="ctr"/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(Functional Spec) </a:t>
            </a:r>
            <a:endParaRPr lang="en-US"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9717562" y="6941126"/>
            <a:ext cx="4663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understand DATA</a:t>
            </a:r>
            <a:endParaRPr lang="en-US" sz="36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6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87549" y="469389"/>
            <a:ext cx="112646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Functional Specification?</a:t>
            </a:r>
            <a:endParaRPr lang="en-US" sz="5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701" y="2273954"/>
            <a:ext cx="18138299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step-by-step process which when followed, helps to get pre-defined results </a:t>
            </a:r>
            <a:endParaRPr lang="en-US" sz="3600" dirty="0"/>
          </a:p>
          <a:p>
            <a:pPr lvl="0">
              <a:spcBef>
                <a:spcPts val="2400"/>
              </a:spcBef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Everything starts with STEPS</a:t>
            </a:r>
            <a:endParaRPr lang="en-US" sz="3600" dirty="0"/>
          </a:p>
          <a:p>
            <a:pPr lvl="0">
              <a:spcBef>
                <a:spcPts val="2400"/>
              </a:spcBef>
            </a:pPr>
            <a:r>
              <a:rPr lang="en-US" sz="3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Ex: Cooking Rice </a:t>
            </a:r>
            <a:endParaRPr lang="en-US" sz="3600" dirty="0"/>
          </a:p>
          <a:p>
            <a:pPr lvl="0">
              <a:spcBef>
                <a:spcPts val="2400"/>
              </a:spcBef>
            </a:pPr>
            <a:r>
              <a:rPr lang="en-US" sz="3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STEP 1: Take Vessel</a:t>
            </a:r>
            <a:endParaRPr lang="en-US" sz="3600" dirty="0"/>
          </a:p>
          <a:p>
            <a:pPr lvl="0">
              <a:spcBef>
                <a:spcPts val="2400"/>
              </a:spcBef>
            </a:pPr>
            <a:r>
              <a:rPr lang="en-US" sz="3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STEP 2: Put Water </a:t>
            </a:r>
            <a:endParaRPr lang="en-US" sz="3600" dirty="0"/>
          </a:p>
          <a:p>
            <a:pPr lvl="0">
              <a:spcBef>
                <a:spcPts val="2400"/>
              </a:spcBef>
            </a:pPr>
            <a:r>
              <a:rPr lang="en-US" sz="3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STEP 3: Switch on Gas …………so on</a:t>
            </a:r>
          </a:p>
          <a:p>
            <a:endParaRPr lang="en-IN" dirty="0"/>
          </a:p>
        </p:txBody>
      </p:sp>
      <p:sp>
        <p:nvSpPr>
          <p:cNvPr id="15" name="Google Shape;272;p15"/>
          <p:cNvSpPr/>
          <p:nvPr/>
        </p:nvSpPr>
        <p:spPr>
          <a:xfrm>
            <a:off x="10929456" y="3565917"/>
            <a:ext cx="6423362" cy="4351955"/>
          </a:xfrm>
          <a:prstGeom prst="cloud">
            <a:avLst/>
          </a:prstGeom>
          <a:solidFill>
            <a:schemeClr val="lt1"/>
          </a:solidFill>
          <a:ln w="19050" cap="rnd" cmpd="sng">
            <a:solidFill>
              <a:srgbClr val="7D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2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we don’t follow steps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Outcome is not Accurate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1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813260" y="1673669"/>
            <a:ext cx="83792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Defines Success ? </a:t>
            </a:r>
            <a:endParaRPr lang="en-US" sz="5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9;p14"/>
          <p:cNvSpPr/>
          <p:nvPr/>
        </p:nvSpPr>
        <p:spPr>
          <a:xfrm rot="5400000">
            <a:off x="7232774" y="1089237"/>
            <a:ext cx="1482213" cy="5098335"/>
          </a:xfrm>
          <a:prstGeom prst="leftBrace">
            <a:avLst>
              <a:gd name="adj1" fmla="val 0"/>
              <a:gd name="adj2" fmla="val 50000"/>
            </a:avLst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852" y="4423169"/>
            <a:ext cx="34518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Accuracy</a:t>
            </a:r>
            <a:endParaRPr 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9405235" y="4493489"/>
            <a:ext cx="60352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Timelines</a:t>
            </a:r>
            <a:endParaRPr 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IN" dirty="0"/>
          </a:p>
        </p:txBody>
      </p:sp>
      <p:sp>
        <p:nvSpPr>
          <p:cNvPr id="13" name="Google Shape;262;p14"/>
          <p:cNvSpPr/>
          <p:nvPr/>
        </p:nvSpPr>
        <p:spPr>
          <a:xfrm>
            <a:off x="5365721" y="5217450"/>
            <a:ext cx="117984" cy="53457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264;p14"/>
          <p:cNvSpPr/>
          <p:nvPr/>
        </p:nvSpPr>
        <p:spPr>
          <a:xfrm>
            <a:off x="10523048" y="5287764"/>
            <a:ext cx="117984" cy="53457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9957" y="6017796"/>
            <a:ext cx="5012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 gives Accuracy</a:t>
            </a:r>
            <a:endParaRPr lang="en-US"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304687" y="5978050"/>
            <a:ext cx="6776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Minimum number of STEPS (short cut)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057266" y="8728364"/>
            <a:ext cx="1136561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discuss more while working with IDEA</a:t>
            </a:r>
            <a:endParaRPr lang="en-US" sz="4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8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668" y="810396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IN" sz="5400" dirty="0"/>
              <a:t>1. What is CAAT</a:t>
            </a:r>
            <a:r>
              <a:rPr lang="en-IN" sz="5400" dirty="0" smtClean="0"/>
              <a:t>?</a:t>
            </a:r>
            <a:br>
              <a:rPr lang="en-IN" sz="5400" dirty="0" smtClean="0"/>
            </a:br>
            <a:r>
              <a:rPr lang="en-IN" sz="5400" dirty="0" smtClean="0"/>
              <a:t/>
            </a:r>
            <a:br>
              <a:rPr lang="en-IN" sz="5400" dirty="0" smtClean="0"/>
            </a:br>
            <a:r>
              <a:rPr lang="en-IN" sz="4900" dirty="0"/>
              <a:t>2. What is IDEA</a:t>
            </a:r>
            <a:r>
              <a:rPr lang="en-IN" sz="4900" dirty="0" smtClean="0"/>
              <a:t>?</a:t>
            </a:r>
            <a:br>
              <a:rPr lang="en-IN" sz="4900" dirty="0" smtClean="0"/>
            </a:br>
            <a:r>
              <a:rPr lang="en-IN" sz="4900" dirty="0" smtClean="0"/>
              <a:t/>
            </a:r>
            <a:br>
              <a:rPr lang="en-IN" sz="4900" dirty="0" smtClean="0"/>
            </a:br>
            <a:r>
              <a:rPr lang="en-US" sz="4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Pre-requisite to use </a:t>
            </a:r>
            <a:r>
              <a:rPr lang="en-US" sz="4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</a:t>
            </a:r>
            <a:br>
              <a:rPr lang="en-US" sz="4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lang="en-US" sz="4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4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Functional Specification </a:t>
            </a:r>
            <a:r>
              <a:rPr lang="en-US" sz="4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</a:t>
            </a:r>
            <a:r>
              <a:rPr lang="en-US" sz="4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US" sz="4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Relational Data Base</a:t>
            </a:r>
            <a:r>
              <a:rPr lang="en-US" sz="4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92635" y="672529"/>
            <a:ext cx="8198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How we will cover the Topic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26693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668" y="810396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44237" y="1080849"/>
            <a:ext cx="15494947" cy="8125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DATA? </a:t>
            </a:r>
            <a:endParaRPr lang="en-US" sz="5400" b="1" u="sng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en-US" sz="2000" dirty="0"/>
          </a:p>
          <a:p>
            <a:pPr lvl="0">
              <a:spcBef>
                <a:spcPts val="2400"/>
              </a:spcBef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is a piece of Information / raw Fact</a:t>
            </a:r>
            <a:endParaRPr lang="en-US" sz="2000" dirty="0"/>
          </a:p>
          <a:p>
            <a:pPr lvl="0">
              <a:spcBef>
                <a:spcPts val="2400"/>
              </a:spcBef>
            </a:pPr>
            <a:endParaRPr lang="en-US"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2400"/>
              </a:spcBef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is processed / organized Data.</a:t>
            </a:r>
            <a:endParaRPr lang="en-US" sz="2000" dirty="0"/>
          </a:p>
          <a:p>
            <a:pPr lvl="0">
              <a:spcBef>
                <a:spcPts val="2400"/>
              </a:spcBef>
            </a:pPr>
            <a:endParaRPr lang="en-US"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2400"/>
              </a:spcBef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information to take Decisions</a:t>
            </a:r>
            <a:endParaRPr lang="en-US" sz="2000" dirty="0"/>
          </a:p>
          <a:p>
            <a:pPr lvl="0">
              <a:spcBef>
                <a:spcPts val="2400"/>
              </a:spcBef>
            </a:pPr>
            <a:endParaRPr lang="en-US"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2400"/>
              </a:spcBef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is useless on its own (no conclusion can be drawn) </a:t>
            </a:r>
            <a:endParaRPr lang="en-US"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6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668" y="810396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44237" y="1080849"/>
            <a:ext cx="164198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your Decision about below? (Good / Bad)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44236" y="3564656"/>
            <a:ext cx="16064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₹</a:t>
            </a:r>
            <a:r>
              <a:rPr lang="en-US" sz="8000" dirty="0" smtClean="0">
                <a:sym typeface="Arial"/>
              </a:rPr>
              <a:t> </a:t>
            </a:r>
            <a:r>
              <a:rPr lang="en-US" sz="8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lang="en-US" sz="8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Crores</a:t>
            </a:r>
            <a:r>
              <a:rPr lang="en-US" sz="8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Profit o</a:t>
            </a:r>
            <a:r>
              <a:rPr lang="en-US" sz="8000" dirty="0" smtClean="0"/>
              <a:t>f RIL Per day</a:t>
            </a:r>
            <a:endParaRPr lang="en-IN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644236" y="6172200"/>
            <a:ext cx="1608921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time, new DATA is added, </a:t>
            </a:r>
            <a:r>
              <a:rPr lang="en-US" sz="6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 Changes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8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2. What is IDEA?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151" y="5143499"/>
            <a:ext cx="7158522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en-US" sz="6600" dirty="0"/>
              <a:t>How we will cover the Topic </a:t>
            </a:r>
            <a:r>
              <a:rPr lang="en-US" sz="6600" b="0" dirty="0"/>
              <a:t/>
            </a:r>
            <a:br>
              <a:rPr lang="en-US" sz="6600" b="0" dirty="0"/>
            </a:br>
            <a:r>
              <a:rPr lang="en-US" sz="6600" dirty="0"/>
              <a:t/>
            </a:r>
            <a:br>
              <a:rPr lang="en-US" sz="66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88810" y="1995052"/>
            <a:ext cx="9144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en-IN" sz="3200" b="1" dirty="0" smtClean="0"/>
              <a:t>What </a:t>
            </a:r>
            <a:r>
              <a:rPr lang="en-IN" sz="3200" b="1" dirty="0"/>
              <a:t>is CAAT</a:t>
            </a:r>
            <a:r>
              <a:rPr lang="en-IN" sz="3200" b="1" dirty="0" smtClean="0"/>
              <a:t>?</a:t>
            </a:r>
          </a:p>
          <a:p>
            <a:endParaRPr lang="en-IN" sz="3200" b="1" dirty="0" smtClean="0"/>
          </a:p>
          <a:p>
            <a:endParaRPr lang="en-IN" sz="3200" b="1" dirty="0"/>
          </a:p>
          <a:p>
            <a:r>
              <a:rPr lang="en-IN" sz="3200" b="1" dirty="0" smtClean="0"/>
              <a:t>2</a:t>
            </a:r>
            <a:r>
              <a:rPr lang="en-IN" sz="3200" b="1" dirty="0"/>
              <a:t>. What is IDEA</a:t>
            </a:r>
            <a:r>
              <a:rPr lang="en-IN" sz="3200" b="1" dirty="0" smtClean="0"/>
              <a:t>?</a:t>
            </a:r>
          </a:p>
          <a:p>
            <a:endParaRPr lang="en-IN" sz="3200" b="1" dirty="0"/>
          </a:p>
          <a:p>
            <a:r>
              <a:rPr lang="en-US" sz="3200" b="1" dirty="0"/>
              <a:t>3. Pre-requisite to use IDEA</a:t>
            </a:r>
            <a:endParaRPr lang="en-US" sz="3200" dirty="0"/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IN" sz="3200" b="1" dirty="0"/>
              <a:t>A. Functional Specification </a:t>
            </a:r>
            <a:endParaRPr lang="en-IN" sz="3200" b="1" dirty="0" smtClean="0"/>
          </a:p>
          <a:p>
            <a:r>
              <a:rPr lang="en-IN" sz="3200" b="1" dirty="0"/>
              <a:t>B. Relational Data Base</a:t>
            </a:r>
            <a:endParaRPr lang="en-IN" sz="3200" dirty="0"/>
          </a:p>
          <a:p>
            <a:r>
              <a:rPr lang="en-IN" sz="3200" dirty="0"/>
              <a:t/>
            </a:r>
            <a:br>
              <a:rPr lang="en-IN" sz="3200" dirty="0"/>
            </a:br>
            <a:r>
              <a:rPr lang="en-IN" sz="3200" b="1" dirty="0"/>
              <a:t>4. IDEA Functionalities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668" y="810396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44237" y="1080849"/>
            <a:ext cx="164198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your Decision about below? (Good / Bad)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44236" y="3564656"/>
            <a:ext cx="16064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₹</a:t>
            </a:r>
            <a:r>
              <a:rPr lang="en-US" sz="8000" dirty="0" smtClean="0">
                <a:sym typeface="Arial"/>
              </a:rPr>
              <a:t> </a:t>
            </a:r>
            <a:r>
              <a:rPr lang="en-US" sz="8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lang="en-US" sz="8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Crores</a:t>
            </a:r>
            <a:r>
              <a:rPr lang="en-US" sz="8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Profit o</a:t>
            </a:r>
            <a:r>
              <a:rPr lang="en-US" sz="8000" dirty="0" smtClean="0"/>
              <a:t>f RIL Per day</a:t>
            </a:r>
            <a:endParaRPr lang="en-IN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644236" y="6172200"/>
            <a:ext cx="1608921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time, new DATA is added, </a:t>
            </a:r>
            <a:r>
              <a:rPr lang="en-US" sz="6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 Changes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75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813260" y="1673669"/>
            <a:ext cx="9982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Processing Techniques  </a:t>
            </a:r>
            <a:endParaRPr lang="en-US" sz="5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9;p14"/>
          <p:cNvSpPr/>
          <p:nvPr/>
        </p:nvSpPr>
        <p:spPr>
          <a:xfrm rot="5400000">
            <a:off x="7232774" y="1089237"/>
            <a:ext cx="1482213" cy="5098335"/>
          </a:xfrm>
          <a:prstGeom prst="leftBrace">
            <a:avLst>
              <a:gd name="adj1" fmla="val 0"/>
              <a:gd name="adj2" fmla="val 50000"/>
            </a:avLst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037" y="4379511"/>
            <a:ext cx="5217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Financial Data</a:t>
            </a:r>
            <a:endParaRPr lang="en-US" sz="4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9405235" y="4325571"/>
            <a:ext cx="6035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Non-Financial Data</a:t>
            </a:r>
            <a:endParaRPr lang="en-US" sz="4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34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44237" y="607889"/>
            <a:ext cx="6455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Tier Architecture </a:t>
            </a:r>
            <a:endParaRPr lang="en-US" sz="5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32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4237" y="2991628"/>
            <a:ext cx="16251381" cy="43037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4237" y="8688894"/>
            <a:ext cx="16396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99% of world’s application suite use RDBMS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65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44237" y="8688894"/>
            <a:ext cx="1639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pSp>
        <p:nvGrpSpPr>
          <p:cNvPr id="10" name="Google Shape;333;p22"/>
          <p:cNvGrpSpPr/>
          <p:nvPr/>
        </p:nvGrpSpPr>
        <p:grpSpPr>
          <a:xfrm>
            <a:off x="2930803" y="607889"/>
            <a:ext cx="12421822" cy="8613701"/>
            <a:chOff x="2925812" y="3929"/>
            <a:chExt cx="5817626" cy="6454939"/>
          </a:xfrm>
        </p:grpSpPr>
        <p:sp>
          <p:nvSpPr>
            <p:cNvPr id="12" name="Google Shape;334;p22"/>
            <p:cNvSpPr/>
            <p:nvPr/>
          </p:nvSpPr>
          <p:spPr>
            <a:xfrm>
              <a:off x="4985642" y="2382415"/>
              <a:ext cx="1697967" cy="1697967"/>
            </a:xfrm>
            <a:prstGeom prst="ellipse">
              <a:avLst/>
            </a:prstGeom>
            <a:solidFill>
              <a:srgbClr val="ABD33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5;p22"/>
            <p:cNvSpPr txBox="1"/>
            <p:nvPr/>
          </p:nvSpPr>
          <p:spPr>
            <a:xfrm>
              <a:off x="5234304" y="2631077"/>
              <a:ext cx="1200643" cy="1200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RDBMS</a:t>
              </a:r>
              <a:endParaRPr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36;p22"/>
            <p:cNvSpPr/>
            <p:nvPr/>
          </p:nvSpPr>
          <p:spPr>
            <a:xfrm rot="-5400000">
              <a:off x="5654288" y="1763709"/>
              <a:ext cx="360674" cy="5773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0E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7;p22"/>
            <p:cNvSpPr txBox="1"/>
            <p:nvPr/>
          </p:nvSpPr>
          <p:spPr>
            <a:xfrm rot="-5400000">
              <a:off x="5708389" y="1933272"/>
              <a:ext cx="252472" cy="346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8;p22"/>
            <p:cNvSpPr/>
            <p:nvPr/>
          </p:nvSpPr>
          <p:spPr>
            <a:xfrm>
              <a:off x="4985642" y="3929"/>
              <a:ext cx="1697967" cy="1697967"/>
            </a:xfrm>
            <a:prstGeom prst="ellipse">
              <a:avLst/>
            </a:prstGeom>
            <a:solidFill>
              <a:srgbClr val="ABD33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;p22"/>
            <p:cNvSpPr txBox="1"/>
            <p:nvPr/>
          </p:nvSpPr>
          <p:spPr>
            <a:xfrm>
              <a:off x="5234304" y="252591"/>
              <a:ext cx="1200643" cy="1200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Tally</a:t>
              </a:r>
              <a:endParaRPr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0;p22"/>
            <p:cNvSpPr/>
            <p:nvPr/>
          </p:nvSpPr>
          <p:spPr>
            <a:xfrm rot="-1800000">
              <a:off x="6675363" y="2353227"/>
              <a:ext cx="360674" cy="5773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0E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;p22"/>
            <p:cNvSpPr txBox="1"/>
            <p:nvPr/>
          </p:nvSpPr>
          <p:spPr>
            <a:xfrm rot="-1800000">
              <a:off x="6682611" y="2495740"/>
              <a:ext cx="252472" cy="346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42;p22"/>
            <p:cNvSpPr/>
            <p:nvPr/>
          </p:nvSpPr>
          <p:spPr>
            <a:xfrm>
              <a:off x="7045471" y="1193172"/>
              <a:ext cx="1697967" cy="1697967"/>
            </a:xfrm>
            <a:prstGeom prst="ellipse">
              <a:avLst/>
            </a:prstGeom>
            <a:solidFill>
              <a:srgbClr val="ABD33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3;p22"/>
            <p:cNvSpPr txBox="1"/>
            <p:nvPr/>
          </p:nvSpPr>
          <p:spPr>
            <a:xfrm>
              <a:off x="7294133" y="1441834"/>
              <a:ext cx="1200643" cy="1200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SAP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44;p22"/>
            <p:cNvSpPr/>
            <p:nvPr/>
          </p:nvSpPr>
          <p:spPr>
            <a:xfrm rot="1800000">
              <a:off x="6675363" y="3532262"/>
              <a:ext cx="360674" cy="5773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0E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5;p22"/>
            <p:cNvSpPr txBox="1"/>
            <p:nvPr/>
          </p:nvSpPr>
          <p:spPr>
            <a:xfrm rot="1800000">
              <a:off x="6682611" y="3620674"/>
              <a:ext cx="252472" cy="346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46;p22"/>
            <p:cNvSpPr/>
            <p:nvPr/>
          </p:nvSpPr>
          <p:spPr>
            <a:xfrm>
              <a:off x="7045471" y="3571658"/>
              <a:ext cx="1697967" cy="1697967"/>
            </a:xfrm>
            <a:prstGeom prst="ellipse">
              <a:avLst/>
            </a:prstGeom>
            <a:solidFill>
              <a:srgbClr val="ABD33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7;p22"/>
            <p:cNvSpPr txBox="1"/>
            <p:nvPr/>
          </p:nvSpPr>
          <p:spPr>
            <a:xfrm>
              <a:off x="7294133" y="3820320"/>
              <a:ext cx="1200643" cy="1200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Finacle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48;p22"/>
            <p:cNvSpPr/>
            <p:nvPr/>
          </p:nvSpPr>
          <p:spPr>
            <a:xfrm rot="5400000">
              <a:off x="5654288" y="4121780"/>
              <a:ext cx="360674" cy="5773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0E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9;p22"/>
            <p:cNvSpPr txBox="1"/>
            <p:nvPr/>
          </p:nvSpPr>
          <p:spPr>
            <a:xfrm rot="5400000">
              <a:off x="5708389" y="4183141"/>
              <a:ext cx="252472" cy="346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0;p22"/>
            <p:cNvSpPr/>
            <p:nvPr/>
          </p:nvSpPr>
          <p:spPr>
            <a:xfrm>
              <a:off x="4985642" y="4760901"/>
              <a:ext cx="1697967" cy="1697967"/>
            </a:xfrm>
            <a:prstGeom prst="ellipse">
              <a:avLst/>
            </a:prstGeom>
            <a:solidFill>
              <a:srgbClr val="ABD33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1;p22"/>
            <p:cNvSpPr txBox="1"/>
            <p:nvPr/>
          </p:nvSpPr>
          <p:spPr>
            <a:xfrm>
              <a:off x="5234304" y="5009563"/>
              <a:ext cx="1200643" cy="1200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Oracle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2;p22"/>
            <p:cNvSpPr/>
            <p:nvPr/>
          </p:nvSpPr>
          <p:spPr>
            <a:xfrm rot="9000000">
              <a:off x="4633214" y="3532262"/>
              <a:ext cx="360674" cy="5773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0E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3;p22"/>
            <p:cNvSpPr txBox="1"/>
            <p:nvPr/>
          </p:nvSpPr>
          <p:spPr>
            <a:xfrm rot="-1800000">
              <a:off x="4734168" y="3620674"/>
              <a:ext cx="252472" cy="346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54;p22"/>
            <p:cNvSpPr/>
            <p:nvPr/>
          </p:nvSpPr>
          <p:spPr>
            <a:xfrm>
              <a:off x="2925812" y="3571658"/>
              <a:ext cx="1697967" cy="1697967"/>
            </a:xfrm>
            <a:prstGeom prst="ellipse">
              <a:avLst/>
            </a:prstGeom>
            <a:solidFill>
              <a:srgbClr val="ABD33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5;p22"/>
            <p:cNvSpPr txBox="1"/>
            <p:nvPr/>
          </p:nvSpPr>
          <p:spPr>
            <a:xfrm>
              <a:off x="3174474" y="3820320"/>
              <a:ext cx="1200643" cy="1200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RAMCO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56;p22"/>
            <p:cNvSpPr/>
            <p:nvPr/>
          </p:nvSpPr>
          <p:spPr>
            <a:xfrm rot="-9000000">
              <a:off x="4633214" y="2353227"/>
              <a:ext cx="360674" cy="5773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0E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7;p22"/>
            <p:cNvSpPr txBox="1"/>
            <p:nvPr/>
          </p:nvSpPr>
          <p:spPr>
            <a:xfrm rot="1800000">
              <a:off x="4734168" y="2495740"/>
              <a:ext cx="252472" cy="346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58;p22"/>
            <p:cNvSpPr/>
            <p:nvPr/>
          </p:nvSpPr>
          <p:spPr>
            <a:xfrm>
              <a:off x="2925812" y="1193172"/>
              <a:ext cx="1697967" cy="1697967"/>
            </a:xfrm>
            <a:prstGeom prst="ellipse">
              <a:avLst/>
            </a:prstGeom>
            <a:solidFill>
              <a:srgbClr val="ABD33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9;p22"/>
            <p:cNvSpPr txBox="1"/>
            <p:nvPr/>
          </p:nvSpPr>
          <p:spPr>
            <a:xfrm>
              <a:off x="3174474" y="1441834"/>
              <a:ext cx="1200643" cy="1200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MS Dynamics</a:t>
              </a:r>
              <a:endParaRPr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9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44237" y="8688894"/>
            <a:ext cx="1639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40" name="Google Shape;36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210122"/>
            <a:ext cx="18288002" cy="10076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8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08332" y="377057"/>
            <a:ext cx="15752774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 Data Base? </a:t>
            </a:r>
            <a:endParaRPr lang="en-US" sz="4800" b="1" u="sng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en-US" sz="4000" dirty="0"/>
          </a:p>
          <a:p>
            <a:pPr lvl="0">
              <a:spcBef>
                <a:spcPts val="2400"/>
              </a:spcBef>
            </a:pP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base is Collection of DATA organized in the form of Tables </a:t>
            </a:r>
            <a:endParaRPr lang="en-US" sz="4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237" y="8688894"/>
            <a:ext cx="1639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2" y="3304487"/>
            <a:ext cx="17444784" cy="632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44237" y="7704009"/>
            <a:ext cx="9256060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Decision Required </a:t>
            </a:r>
            <a:endParaRPr lang="en-US" sz="2400" dirty="0"/>
          </a:p>
          <a:p>
            <a:pPr marL="971550" lvl="1" indent="-514350">
              <a:spcBef>
                <a:spcPts val="6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0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books to be ordered? </a:t>
            </a:r>
            <a:endParaRPr lang="en-US" sz="2400" dirty="0"/>
          </a:p>
          <a:p>
            <a:pPr marL="971550" lvl="1" indent="-514350">
              <a:spcBef>
                <a:spcPts val="6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0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did not get the book?</a:t>
            </a:r>
          </a:p>
          <a:p>
            <a:pPr lvl="0"/>
            <a:endParaRPr lang="en-US" sz="4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237" y="8688894"/>
            <a:ext cx="1639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40204"/>
              </p:ext>
            </p:extLst>
          </p:nvPr>
        </p:nvGraphicFramePr>
        <p:xfrm>
          <a:off x="596359" y="263595"/>
          <a:ext cx="8808876" cy="29783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02219"/>
                <a:gridCol w="2202219"/>
                <a:gridCol w="2202219"/>
                <a:gridCol w="2202219"/>
              </a:tblGrid>
              <a:tr h="5956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MOB_NO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NAME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STATE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OTHER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5956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99999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Raja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Delhi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ABCD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5956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88888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Rani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Kerala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ABCD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5956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77777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Ramesh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Bihar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ABCD</a:t>
                      </a:r>
                      <a:endParaRPr sz="2000" dirty="0"/>
                    </a:p>
                  </a:txBody>
                  <a:tcPr marL="91450" marR="91450" marT="45725" marB="45725"/>
                </a:tc>
              </a:tr>
              <a:tr h="5956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66666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Suresh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Goa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ABCD</a:t>
                      </a:r>
                      <a:endParaRPr sz="20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10615"/>
              </p:ext>
            </p:extLst>
          </p:nvPr>
        </p:nvGraphicFramePr>
        <p:xfrm>
          <a:off x="644237" y="3902185"/>
          <a:ext cx="8760998" cy="312206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59167"/>
                <a:gridCol w="1489015"/>
                <a:gridCol w="1908321"/>
                <a:gridCol w="1675734"/>
                <a:gridCol w="2328761"/>
              </a:tblGrid>
              <a:tr h="58538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TXN_ID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MOB_NO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AMOUNT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COURSE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BOOKS_GIVEN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6341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100001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99999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₹ 7,500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AITT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Yes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6341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100002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dirty="0"/>
                        <a:t>77777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₹ 7,500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GMCS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-NA-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6341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100003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77777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₹ 7,500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AITT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No</a:t>
                      </a:r>
                      <a:endParaRPr sz="2000" dirty="0"/>
                    </a:p>
                  </a:txBody>
                  <a:tcPr marL="91450" marR="91450" marT="45725" marB="45725"/>
                </a:tc>
              </a:tr>
              <a:tr h="6341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100004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66666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₹ 7,500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AITT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dirty="0"/>
                        <a:t>Yes</a:t>
                      </a:r>
                      <a:endParaRPr sz="20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5" name="Google Shape;389;p25"/>
          <p:cNvSpPr/>
          <p:nvPr/>
        </p:nvSpPr>
        <p:spPr>
          <a:xfrm>
            <a:off x="11619346" y="691016"/>
            <a:ext cx="5421745" cy="1214421"/>
          </a:xfrm>
          <a:prstGeom prst="wedgeRoundRectCallout">
            <a:avLst>
              <a:gd name="adj1" fmla="val -87336"/>
              <a:gd name="adj2" fmla="val 30636"/>
              <a:gd name="adj3" fmla="val 16667"/>
            </a:avLst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Master Table</a:t>
            </a:r>
            <a:endParaRPr sz="4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391;p25"/>
          <p:cNvSpPr/>
          <p:nvPr/>
        </p:nvSpPr>
        <p:spPr>
          <a:xfrm>
            <a:off x="11619346" y="4660157"/>
            <a:ext cx="6005946" cy="1179534"/>
          </a:xfrm>
          <a:prstGeom prst="wedgeRoundRectCallout">
            <a:avLst>
              <a:gd name="adj1" fmla="val -87336"/>
              <a:gd name="adj2" fmla="val 30636"/>
              <a:gd name="adj3" fmla="val 16667"/>
            </a:avLst>
          </a:prstGeom>
          <a:solidFill>
            <a:srgbClr val="FCE3D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Transaction Table</a:t>
            </a:r>
            <a:endParaRPr sz="4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58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65684" y="6112838"/>
            <a:ext cx="16124158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1: Go to </a:t>
            </a:r>
            <a:r>
              <a:rPr lang="en-US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TXN TABLE </a:t>
            </a: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FILTER </a:t>
            </a:r>
            <a:endParaRPr lang="en-US" sz="2800" dirty="0"/>
          </a:p>
          <a:p>
            <a:pPr marL="4114800" lvl="8" indent="-457200">
              <a:spcBef>
                <a:spcPts val="2400"/>
              </a:spcBef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 = AITT			AND</a:t>
            </a:r>
            <a:endParaRPr lang="en-US" sz="2800" dirty="0"/>
          </a:p>
          <a:p>
            <a:pPr marL="4114800" lvl="8" indent="-457200">
              <a:spcBef>
                <a:spcPts val="2400"/>
              </a:spcBef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BOOKS = NO</a:t>
            </a:r>
            <a:endParaRPr lang="en-US" sz="2800" dirty="0"/>
          </a:p>
          <a:p>
            <a:pPr lvl="0">
              <a:spcBef>
                <a:spcPts val="2400"/>
              </a:spcBef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2: JOIN the output with </a:t>
            </a:r>
            <a:r>
              <a:rPr lang="en-US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 TABLE </a:t>
            </a: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GET NAME</a:t>
            </a:r>
            <a:endParaRPr lang="en-US" sz="5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44" y="8688894"/>
            <a:ext cx="1639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42785"/>
              </p:ext>
            </p:extLst>
          </p:nvPr>
        </p:nvGraphicFramePr>
        <p:xfrm>
          <a:off x="644237" y="1824055"/>
          <a:ext cx="8042564" cy="33194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10641"/>
                <a:gridCol w="2010641"/>
                <a:gridCol w="2010641"/>
                <a:gridCol w="2010641"/>
              </a:tblGrid>
              <a:tr h="66388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MOB_NO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NAME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STATE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OTHER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66388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99999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Raja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Delhi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ABCD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66388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88888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Rani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Kerala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ABCD</a:t>
                      </a:r>
                      <a:endParaRPr sz="2000" dirty="0"/>
                    </a:p>
                  </a:txBody>
                  <a:tcPr marL="91450" marR="91450" marT="45725" marB="45725"/>
                </a:tc>
              </a:tr>
              <a:tr h="66388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77777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Ramesh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Bihar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ABCD</a:t>
                      </a:r>
                      <a:endParaRPr sz="2000" dirty="0"/>
                    </a:p>
                  </a:txBody>
                  <a:tcPr marL="91450" marR="91450" marT="45725" marB="45725"/>
                </a:tc>
              </a:tr>
              <a:tr h="66388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66666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Suresh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Goa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ABCD</a:t>
                      </a:r>
                      <a:endParaRPr sz="20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29462"/>
              </p:ext>
            </p:extLst>
          </p:nvPr>
        </p:nvGraphicFramePr>
        <p:xfrm>
          <a:off x="9807934" y="1825720"/>
          <a:ext cx="7898175" cy="33177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36046"/>
                <a:gridCol w="1417622"/>
                <a:gridCol w="1434397"/>
                <a:gridCol w="1510695"/>
                <a:gridCol w="2099415"/>
              </a:tblGrid>
              <a:tr h="59529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TXN_ID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MOB_NO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AMOUNT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COURSE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BOOKS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6806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100001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99999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₹ 7,500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AITT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Yes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6806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100002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dirty="0"/>
                        <a:t>77777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₹ 7,500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GMCS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-NA-</a:t>
                      </a:r>
                      <a:endParaRPr sz="2000" dirty="0"/>
                    </a:p>
                  </a:txBody>
                  <a:tcPr marL="91450" marR="91450" marT="45725" marB="45725"/>
                </a:tc>
              </a:tr>
              <a:tr h="6806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100003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77777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₹ 7,500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AITT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No</a:t>
                      </a:r>
                      <a:endParaRPr sz="2000" dirty="0"/>
                    </a:p>
                  </a:txBody>
                  <a:tcPr marL="91450" marR="91450" marT="45725" marB="45725"/>
                </a:tc>
              </a:tr>
              <a:tr h="6806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100004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66666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₹ 7,500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AITT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dirty="0"/>
                        <a:t>Yes</a:t>
                      </a:r>
                      <a:endParaRPr sz="20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3" name="Google Shape;400;p26"/>
          <p:cNvSpPr/>
          <p:nvPr/>
        </p:nvSpPr>
        <p:spPr>
          <a:xfrm>
            <a:off x="1131456" y="228600"/>
            <a:ext cx="4147126" cy="771175"/>
          </a:xfrm>
          <a:prstGeom prst="wedgeRoundRectCallout">
            <a:avLst>
              <a:gd name="adj1" fmla="val -21950"/>
              <a:gd name="adj2" fmla="val 140278"/>
              <a:gd name="adj3" fmla="val 16667"/>
            </a:avLst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Primary Key </a:t>
            </a:r>
            <a:endParaRPr sz="3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401;p26"/>
          <p:cNvSpPr/>
          <p:nvPr/>
        </p:nvSpPr>
        <p:spPr>
          <a:xfrm>
            <a:off x="10758668" y="216064"/>
            <a:ext cx="4322290" cy="714990"/>
          </a:xfrm>
          <a:prstGeom prst="wedgeRoundRectCallout">
            <a:avLst>
              <a:gd name="adj1" fmla="val -21950"/>
              <a:gd name="adj2" fmla="val 140278"/>
              <a:gd name="adj3" fmla="val 16667"/>
            </a:avLst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Foreign Key </a:t>
            </a:r>
            <a:endParaRPr sz="3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35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smtClean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98" y="6171259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rtl="0"/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08332" y="607889"/>
            <a:ext cx="14361624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Know the Tables 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(Which data where?)</a:t>
            </a:r>
            <a:endParaRPr lang="en-US" sz="4800" dirty="0"/>
          </a:p>
          <a:p>
            <a:pPr lvl="0">
              <a:spcBef>
                <a:spcPts val="2400"/>
              </a:spcBef>
            </a:pPr>
            <a:r>
              <a:rPr lang="en-US" sz="4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Know Primary Key &amp; Foreign Key Relationships </a:t>
            </a:r>
            <a:endParaRPr lang="en-US" sz="4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237" y="8688894"/>
            <a:ext cx="1639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" y="3540306"/>
            <a:ext cx="17375963" cy="58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/>
              <a:t>1. What is CAAT?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927" y="9248631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en-IN" sz="5400" dirty="0" smtClean="0"/>
              <a:t>1. What is CAAT?</a:t>
            </a:r>
            <a:br>
              <a:rPr lang="en-IN" sz="5400" dirty="0" smtClean="0"/>
            </a:br>
            <a:r>
              <a:rPr lang="en-IN" sz="5400" dirty="0" smtClean="0"/>
              <a:t/>
            </a:r>
            <a:br>
              <a:rPr lang="en-IN" sz="5400" dirty="0" smtClean="0"/>
            </a:br>
            <a:r>
              <a:rPr lang="en-IN" sz="4900" dirty="0" smtClean="0"/>
              <a:t>2. What is IDEA?</a:t>
            </a:r>
            <a:br>
              <a:rPr lang="en-IN" sz="4900" dirty="0" smtClean="0"/>
            </a:br>
            <a:r>
              <a:rPr lang="en-IN" sz="4900" dirty="0" smtClean="0"/>
              <a:t/>
            </a:r>
            <a:br>
              <a:rPr lang="en-IN" sz="4900" dirty="0" smtClean="0"/>
            </a:br>
            <a:r>
              <a:rPr lang="en-US" sz="4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Pre-requisite to use IDEA</a:t>
            </a:r>
            <a:br>
              <a:rPr lang="en-US" sz="4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lang="en-US" sz="4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Functional Specification </a:t>
            </a:r>
            <a:r>
              <a:rPr lang="en-US" sz="44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4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</a:t>
            </a:r>
            <a:r>
              <a:rPr lang="en-US" sz="4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Relational Data Base</a:t>
            </a:r>
            <a:br>
              <a:rPr lang="en-US" sz="4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IDEA Functionalities </a:t>
            </a:r>
            <a:r>
              <a:rPr lang="en-US" sz="4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4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92635" y="672529"/>
            <a:ext cx="8198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How we will cover the Topic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7853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 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878" y="790429"/>
            <a:ext cx="7158522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en-IN" sz="6000" u="sng" dirty="0"/>
              <a:t>What is CAAT?</a:t>
            </a:r>
            <a:r>
              <a:rPr lang="en-US" sz="6600" dirty="0"/>
              <a:t> </a:t>
            </a:r>
            <a:r>
              <a:rPr lang="en-US" sz="6600" b="0" dirty="0"/>
              <a:t/>
            </a:r>
            <a:br>
              <a:rPr lang="en-US" sz="6600" b="0" dirty="0"/>
            </a:br>
            <a:r>
              <a:rPr lang="en-US" sz="6600" dirty="0"/>
              <a:t/>
            </a:r>
            <a:br>
              <a:rPr lang="en-US" sz="66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/>
              <a:t>Computer Assisted Audit Techniques &amp; Tools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84" y="3918599"/>
            <a:ext cx="9328107" cy="318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4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</a:p>
          <a:p>
            <a:pPr lvl="0"/>
            <a:endParaRPr lang="en-US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endParaRPr lang="en-US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endParaRPr lang="en-US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endParaRPr lang="en-US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                                                                                           </a:t>
            </a:r>
            <a:endParaRPr lang="en-US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955" y="2949103"/>
            <a:ext cx="3407515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5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67482" y="838721"/>
            <a:ext cx="1616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we supposed to be EXPERTs in Problem Solving? </a:t>
            </a:r>
            <a:endParaRPr lang="en-US"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9;p14"/>
          <p:cNvSpPr/>
          <p:nvPr/>
        </p:nvSpPr>
        <p:spPr>
          <a:xfrm rot="5400000">
            <a:off x="7232774" y="1089237"/>
            <a:ext cx="1482213" cy="5098335"/>
          </a:xfrm>
          <a:prstGeom prst="leftBrace">
            <a:avLst>
              <a:gd name="adj1" fmla="val 0"/>
              <a:gd name="adj2" fmla="val 50000"/>
            </a:avLst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9513" y="4379511"/>
            <a:ext cx="52178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Technique</a:t>
            </a:r>
          </a:p>
          <a:p>
            <a:pPr lvl="0"/>
            <a:r>
              <a:rPr lang="en-US"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(STEPS)</a:t>
            </a:r>
            <a:endParaRPr lang="en-US" sz="4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9807934" y="4398831"/>
            <a:ext cx="60352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Tool</a:t>
            </a:r>
          </a:p>
          <a:p>
            <a:pPr lvl="0"/>
            <a:r>
              <a:rPr lang="en-US"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(IDEA)</a:t>
            </a:r>
            <a:endParaRPr lang="en-US" sz="4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153234" y="6567054"/>
            <a:ext cx="30059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Compulsory </a:t>
            </a:r>
            <a:endParaRPr lang="en-US" sz="3600" dirty="0"/>
          </a:p>
          <a:p>
            <a:pPr lvl="0" algn="ctr"/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 choice)</a:t>
            </a:r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861042" y="6567054"/>
            <a:ext cx="58679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endParaRPr lang="en-US" sz="3600" dirty="0"/>
          </a:p>
          <a:p>
            <a:pPr lvl="0" algn="ctr"/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(But need to know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communicate 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Technical Person)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36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</a:p>
          <a:p>
            <a:pPr lvl="0"/>
            <a:endParaRPr lang="en-US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endParaRPr lang="en-US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endParaRPr lang="en-US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endParaRPr lang="en-US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                                                                                           </a:t>
            </a:r>
            <a:endParaRPr lang="en-US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67482" y="348390"/>
            <a:ext cx="17104362" cy="9079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functionalities we are going to discuss? </a:t>
            </a:r>
            <a:endParaRPr lang="en-US" sz="6000" b="1" u="sng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en-US" sz="4800" dirty="0"/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Import / Folder creation </a:t>
            </a:r>
            <a:endParaRPr lang="en-US" sz="4800" dirty="0"/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Appending Field with Script </a:t>
            </a: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(Add column with Equations)</a:t>
            </a:r>
            <a:endParaRPr lang="en-US" sz="4800" dirty="0"/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Extractions </a:t>
            </a: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(Filter)</a:t>
            </a:r>
            <a:endParaRPr lang="en-US" sz="4800" dirty="0"/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Duplicate / Gap detection  </a:t>
            </a:r>
            <a:endParaRPr lang="en-US" sz="4800" dirty="0"/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Summarization </a:t>
            </a:r>
            <a:endParaRPr lang="en-US" sz="4800" dirty="0"/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Join </a:t>
            </a: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 Lookup)</a:t>
            </a:r>
            <a:endParaRPr lang="en-US" sz="4800" dirty="0"/>
          </a:p>
          <a:p>
            <a:pPr marL="742950" lvl="0" indent="-742950">
              <a:spcBef>
                <a:spcPts val="2400"/>
              </a:spcBef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Benford’s Law /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Skewness</a:t>
            </a:r>
            <a:endParaRPr lang="en-US"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252" y="6567054"/>
            <a:ext cx="943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endParaRPr lang="en-US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88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</a:p>
          <a:p>
            <a:pPr lvl="0"/>
            <a:endParaRPr lang="en-US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endParaRPr lang="en-US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endParaRPr lang="en-US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endParaRPr lang="en-US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                                                                                           </a:t>
            </a:r>
            <a:endParaRPr lang="en-US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857392" y="3844165"/>
            <a:ext cx="115028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start the Journey………………… </a:t>
            </a:r>
            <a:endParaRPr lang="en-US"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252" y="6567054"/>
            <a:ext cx="943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endParaRPr lang="en-US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48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69638" y="5525176"/>
            <a:ext cx="4011929" cy="2228850"/>
          </a:xfrm>
          <a:prstGeom prst="rect">
            <a:avLst/>
          </a:prstGeom>
        </p:spPr>
        <p:txBody>
          <a:bodyPr vert="horz" wrap="square" lIns="0" tIns="299720" rIns="0" bIns="0" rtlCol="0">
            <a:spAutoFit/>
          </a:bodyPr>
          <a:lstStyle/>
          <a:p>
            <a:pPr marL="778510" marR="5080" indent="-766445">
              <a:lnSpc>
                <a:spcPct val="77100"/>
              </a:lnSpc>
              <a:spcBef>
                <a:spcPts val="2360"/>
              </a:spcBef>
            </a:pPr>
            <a:r>
              <a:rPr sz="8150" b="1" spc="48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150" b="1" spc="132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8150" b="1" spc="139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150" b="1" spc="1505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150" b="1" spc="310">
                <a:solidFill>
                  <a:srgbClr val="231F20"/>
                </a:solidFill>
                <a:latin typeface="Trebuchet MS"/>
                <a:cs typeface="Trebuchet MS"/>
              </a:rPr>
              <a:t>K  </a:t>
            </a:r>
            <a:r>
              <a:rPr sz="8150" b="1" spc="1019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endParaRPr sz="81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5599" y="96075"/>
            <a:ext cx="8603573" cy="102869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647220" y="4437544"/>
            <a:ext cx="1645920" cy="5849620"/>
          </a:xfrm>
          <a:custGeom>
            <a:avLst/>
            <a:gdLst/>
            <a:ahLst/>
            <a:cxnLst/>
            <a:rect l="l" t="t" r="r" b="b"/>
            <a:pathLst>
              <a:path w="1645920" h="5849620">
                <a:moveTo>
                  <a:pt x="0" y="5849455"/>
                </a:moveTo>
                <a:lnTo>
                  <a:pt x="1339385" y="0"/>
                </a:lnTo>
                <a:lnTo>
                  <a:pt x="1645300" y="70047"/>
                </a:lnTo>
                <a:lnTo>
                  <a:pt x="321953" y="5849455"/>
                </a:lnTo>
                <a:lnTo>
                  <a:pt x="0" y="5849455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65"/>
            <a:ext cx="3940223" cy="10287000"/>
            <a:chOff x="-16043" y="-10026"/>
            <a:chExt cx="3940223" cy="10287000"/>
          </a:xfrm>
        </p:grpSpPr>
        <p:sp>
          <p:nvSpPr>
            <p:cNvPr id="7" name="object 7"/>
            <p:cNvSpPr/>
            <p:nvPr/>
          </p:nvSpPr>
          <p:spPr>
            <a:xfrm>
              <a:off x="-16043" y="-10026"/>
              <a:ext cx="3683000" cy="10287000"/>
            </a:xfrm>
            <a:custGeom>
              <a:avLst/>
              <a:gdLst/>
              <a:ahLst/>
              <a:cxnLst/>
              <a:rect l="l" t="t" r="r" b="b"/>
              <a:pathLst>
                <a:path w="3683000" h="10287000">
                  <a:moveTo>
                    <a:pt x="0" y="10286999"/>
                  </a:moveTo>
                  <a:lnTo>
                    <a:pt x="0" y="0"/>
                  </a:lnTo>
                  <a:lnTo>
                    <a:pt x="3682859" y="0"/>
                  </a:lnTo>
                  <a:lnTo>
                    <a:pt x="1161101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8960" y="0"/>
              <a:ext cx="1125220" cy="3576320"/>
            </a:xfrm>
            <a:custGeom>
              <a:avLst/>
              <a:gdLst/>
              <a:ahLst/>
              <a:cxnLst/>
              <a:rect l="l" t="t" r="r" b="b"/>
              <a:pathLst>
                <a:path w="1125220" h="3576320">
                  <a:moveTo>
                    <a:pt x="305915" y="3576100"/>
                  </a:moveTo>
                  <a:lnTo>
                    <a:pt x="0" y="3506053"/>
                  </a:lnTo>
                  <a:lnTo>
                    <a:pt x="802802" y="0"/>
                  </a:lnTo>
                  <a:lnTo>
                    <a:pt x="1124756" y="0"/>
                  </a:lnTo>
                  <a:lnTo>
                    <a:pt x="305915" y="3576100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8213" y="2848801"/>
            <a:ext cx="2476499" cy="2390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What is Technique? </a:t>
            </a:r>
            <a:endParaRPr lang="en-US" dirty="0"/>
          </a:p>
          <a:p>
            <a:r>
              <a:rPr lang="en-US" b="1" dirty="0"/>
              <a:t>Technique is way of doing something makes our life easy. We can also call technique as </a:t>
            </a:r>
            <a:endParaRPr lang="en-US" dirty="0"/>
          </a:p>
          <a:p>
            <a:r>
              <a:rPr lang="en-US" b="1" dirty="0"/>
              <a:t>Steps, Process, Algorithm, Knowledge </a:t>
            </a:r>
            <a:r>
              <a:rPr lang="en-US" b="1" dirty="0" err="1"/>
              <a:t>etc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3419" y="4280114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en-US" sz="5400" u="sng" dirty="0"/>
              <a:t>What is Technique? </a:t>
            </a:r>
            <a:r>
              <a:rPr lang="en-US" sz="5400" u="sng" dirty="0" smtClean="0"/>
              <a:t/>
            </a:r>
            <a:br>
              <a:rPr lang="en-US" sz="5400" u="sng" dirty="0" smtClean="0"/>
            </a:br>
            <a:r>
              <a:rPr lang="en-US" sz="5400" b="0" dirty="0"/>
              <a:t/>
            </a:r>
            <a:br>
              <a:rPr lang="en-US" sz="5400" b="0" dirty="0"/>
            </a:br>
            <a:r>
              <a:rPr lang="en-US" sz="5400" dirty="0"/>
              <a:t>Technique is way of doing something makes our life easy. We can also call technique </a:t>
            </a:r>
            <a:r>
              <a:rPr lang="en-US" sz="5400" dirty="0" smtClean="0"/>
              <a:t>as</a:t>
            </a:r>
            <a:br>
              <a:rPr lang="en-US" sz="5400" dirty="0" smtClean="0"/>
            </a:br>
            <a:r>
              <a:rPr lang="en-US" sz="5400" dirty="0"/>
              <a:t> </a:t>
            </a:r>
            <a:r>
              <a:rPr lang="en-US" sz="5400" b="0" dirty="0"/>
              <a:t/>
            </a:r>
            <a:br>
              <a:rPr lang="en-US" sz="5400" b="0" dirty="0"/>
            </a:br>
            <a:r>
              <a:rPr lang="en-US" sz="5400" dirty="0"/>
              <a:t>Steps, Process, Algorithm, Knowledge </a:t>
            </a:r>
            <a:r>
              <a:rPr lang="en-US" sz="5400" dirty="0" err="1"/>
              <a:t>etc</a:t>
            </a:r>
            <a:r>
              <a:rPr lang="en-US" sz="5400" b="0" dirty="0"/>
              <a:t/>
            </a:r>
            <a:br>
              <a:rPr lang="en-US" sz="5400" b="0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14" y="5640532"/>
            <a:ext cx="9035531" cy="37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6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What is Technique? </a:t>
            </a:r>
            <a:endParaRPr lang="en-US" dirty="0"/>
          </a:p>
          <a:p>
            <a:r>
              <a:rPr lang="en-US" b="1" dirty="0"/>
              <a:t>Technique is way of doing something makes our life easy. We can also call technique as </a:t>
            </a:r>
            <a:endParaRPr lang="en-US" dirty="0"/>
          </a:p>
          <a:p>
            <a:r>
              <a:rPr lang="en-US" b="1" dirty="0"/>
              <a:t>Steps, Process, Algorithm, Knowledge </a:t>
            </a:r>
            <a:r>
              <a:rPr lang="en-US" b="1" dirty="0" err="1"/>
              <a:t>etc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910" y="3375097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en-US" sz="4800" u="sng" dirty="0"/>
              <a:t>What is Tool</a:t>
            </a:r>
            <a:r>
              <a:rPr lang="en-US" sz="4800" u="sng" dirty="0" smtClean="0"/>
              <a:t>?</a:t>
            </a:r>
            <a:br>
              <a:rPr lang="en-US" sz="4800" u="sng" dirty="0" smtClean="0"/>
            </a:br>
            <a:r>
              <a:rPr lang="en-US" sz="4800" b="0" dirty="0"/>
              <a:t/>
            </a:r>
            <a:br>
              <a:rPr lang="en-US" sz="4800" b="0" dirty="0"/>
            </a:br>
            <a:r>
              <a:rPr lang="en-US" sz="4800" dirty="0"/>
              <a:t>Tool is any physical resource, which helps to implement the technique to get desired results </a:t>
            </a:r>
            <a:r>
              <a:rPr lang="en-US" sz="4800" b="0" dirty="0"/>
              <a:t/>
            </a:r>
            <a:br>
              <a:rPr lang="en-US" sz="4800" b="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26" y="5327940"/>
            <a:ext cx="8378675" cy="302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1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What is Technique? </a:t>
            </a:r>
            <a:endParaRPr lang="en-US" dirty="0"/>
          </a:p>
          <a:p>
            <a:r>
              <a:rPr lang="en-US" b="1" dirty="0"/>
              <a:t>Technique is way of doing something makes our life easy. We can also call technique as </a:t>
            </a:r>
            <a:endParaRPr lang="en-US" dirty="0"/>
          </a:p>
          <a:p>
            <a:r>
              <a:rPr lang="en-US" b="1" dirty="0"/>
              <a:t>Steps, Process, Algorithm, Knowledge </a:t>
            </a:r>
            <a:r>
              <a:rPr lang="en-US" b="1" dirty="0" err="1"/>
              <a:t>etc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910" y="3375097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95" y="1164077"/>
            <a:ext cx="14336124" cy="795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9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What is Technique? </a:t>
            </a:r>
            <a:endParaRPr lang="en-US" dirty="0"/>
          </a:p>
          <a:p>
            <a:r>
              <a:rPr lang="en-US" b="1" dirty="0"/>
              <a:t>Technique is way of doing something makes our life easy. We can also call technique as </a:t>
            </a:r>
            <a:endParaRPr lang="en-US" dirty="0"/>
          </a:p>
          <a:p>
            <a:r>
              <a:rPr lang="en-US" b="1" dirty="0"/>
              <a:t>Steps, Process, Algorithm, Knowledge </a:t>
            </a:r>
            <a:r>
              <a:rPr lang="en-US" b="1" dirty="0" err="1"/>
              <a:t>etc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910" y="3375097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919616"/>
            <a:ext cx="118664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/>
              <a:t>Why tools are useless on Stand-alone </a:t>
            </a:r>
            <a:r>
              <a:rPr lang="en-US" sz="4400" b="1" u="sng" dirty="0" smtClean="0"/>
              <a:t>basis</a:t>
            </a:r>
          </a:p>
          <a:p>
            <a:endParaRPr lang="en-US" sz="4400" dirty="0"/>
          </a:p>
          <a:p>
            <a:r>
              <a:rPr lang="en-US" sz="4400" b="1" dirty="0"/>
              <a:t>Tools are neither good nor bad. </a:t>
            </a:r>
            <a:endParaRPr lang="en-US" sz="4400" b="1" dirty="0" smtClean="0"/>
          </a:p>
          <a:p>
            <a:endParaRPr lang="en-US" sz="4400" dirty="0"/>
          </a:p>
          <a:p>
            <a:r>
              <a:rPr lang="en-US" sz="4400" b="1" dirty="0"/>
              <a:t>It all depends on Technique with which it works </a:t>
            </a:r>
            <a:endParaRPr lang="en-US" sz="44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35" y="4951489"/>
            <a:ext cx="12510265" cy="47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What is Technique? </a:t>
            </a:r>
            <a:endParaRPr lang="en-US" dirty="0"/>
          </a:p>
          <a:p>
            <a:r>
              <a:rPr lang="en-US" b="1" dirty="0"/>
              <a:t>Technique is way of doing something makes our life easy. We can also call technique as </a:t>
            </a:r>
            <a:endParaRPr lang="en-US" dirty="0"/>
          </a:p>
          <a:p>
            <a:r>
              <a:rPr lang="en-US" b="1" dirty="0"/>
              <a:t>Steps, Process, Algorithm, Knowledge </a:t>
            </a:r>
            <a:r>
              <a:rPr lang="en-US" b="1" dirty="0" err="1"/>
              <a:t>etc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910" y="3375097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/>
              <a:t>Technique &amp; Tools in </a:t>
            </a:r>
            <a:r>
              <a:rPr lang="en-US" sz="5400" b="1" u="sng" dirty="0">
                <a:solidFill>
                  <a:srgbClr val="FF0000"/>
                </a:solidFill>
              </a:rPr>
              <a:t>Problem Solving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1" y="2266950"/>
            <a:ext cx="16449128" cy="719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1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4790F99-C881-47C9-B3DC-C959D441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What is Technique? </a:t>
            </a:r>
            <a:endParaRPr lang="en-US" dirty="0"/>
          </a:p>
          <a:p>
            <a:r>
              <a:rPr lang="en-US" b="1" dirty="0"/>
              <a:t>Technique is way of doing something makes our life easy. We can also call technique as </a:t>
            </a:r>
            <a:endParaRPr lang="en-US" dirty="0"/>
          </a:p>
          <a:p>
            <a:r>
              <a:rPr lang="en-US" b="1" dirty="0"/>
              <a:t>Steps, Process, Algorithm, Knowledge </a:t>
            </a:r>
            <a:r>
              <a:rPr lang="en-US" b="1" dirty="0" err="1"/>
              <a:t>etc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ED8D03E-F375-4E67-B932-FF9B007B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016228" y="580770"/>
            <a:ext cx="5775476" cy="9807935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910" y="3375097"/>
            <a:ext cx="14675290" cy="2409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z="5400" dirty="0"/>
              <a:t/>
            </a:r>
            <a:br>
              <a:rPr lang="en-US" sz="5400" dirty="0"/>
            </a:br>
            <a:endParaRPr lang="en-US" sz="66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513" y="2949103"/>
            <a:ext cx="1135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4237" y="607889"/>
            <a:ext cx="1186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74" y="1422789"/>
            <a:ext cx="14695411" cy="744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9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155E30-B6BD-4051-9212-BDF20D1B1E7F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837</Words>
  <Application>Microsoft Office PowerPoint</Application>
  <PresentationFormat>Custom</PresentationFormat>
  <Paragraphs>381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How we will cover the Topic   </vt:lpstr>
      <vt:lpstr>What is CAAT?   </vt:lpstr>
      <vt:lpstr>What is Technique?   Technique is way of doing something makes our life easy. We can also call technique as   Steps, Process, Algorithm, Knowledge etc  </vt:lpstr>
      <vt:lpstr>What is Tool?  Tool is any physical resource, which helps to implement the technique to get desired results    </vt:lpstr>
      <vt:lpstr> </vt:lpstr>
      <vt:lpstr> </vt:lpstr>
      <vt:lpstr> </vt:lpstr>
      <vt:lpstr> </vt:lpstr>
      <vt:lpstr>1. What is CAAT?  2. What is IDEA? </vt:lpstr>
      <vt:lpstr>Interactive Data  Extraction &amp; Analysis </vt:lpstr>
      <vt:lpstr>PowerPoint Presentation</vt:lpstr>
      <vt:lpstr>1. What is CAAT?  2. What is IDEA?  3. Pre-requisite to use IDEA  </vt:lpstr>
      <vt:lpstr>  </vt:lpstr>
      <vt:lpstr>  </vt:lpstr>
      <vt:lpstr>  </vt:lpstr>
      <vt:lpstr>1. What is CAAT?  2. What is IDEA?  3. Pre-requisite to use IDEA            A. Functional Specification             B. Relational Data Base 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1. What is CAAT?  2. What is IDEA?  3. Pre-requisite to use IDEA            A. Functional Specification             B. Relational Data Base  4. IDEA Functionalities     </vt:lpstr>
      <vt:lpstr>YES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Business Proposal Presentation</dc:title>
  <dc:creator>tanujit brahma</dc:creator>
  <cp:keywords>DAGDhpPrOt4,BAE_14c0Nzs</cp:keywords>
  <cp:lastModifiedBy>Dell</cp:lastModifiedBy>
  <cp:revision>546</cp:revision>
  <dcterms:created xsi:type="dcterms:W3CDTF">2024-04-26T17:11:38Z</dcterms:created>
  <dcterms:modified xsi:type="dcterms:W3CDTF">2024-08-23T11:57:19Z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2024-04-26T00:00:00Z</vt:filetime>
  </property>
  <property fmtid="{D5CDD505-2E9C-101B-9397-08002B2CF9AE}" pid="3" name="Creator">
    <vt:lpwstr>Canva</vt:lpwstr>
  </property>
  <property fmtid="{D5CDD505-2E9C-101B-9397-08002B2CF9AE}" pid="4" name="LastSaved">
    <vt:filetime>2024-04-26T00:00:00Z</vt:filetime>
  </property>
</Properties>
</file>