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58" r:id="rId3"/>
    <p:sldId id="266" r:id="rId4"/>
    <p:sldId id="267" r:id="rId5"/>
    <p:sldId id="276" r:id="rId6"/>
    <p:sldId id="275" r:id="rId7"/>
    <p:sldId id="274" r:id="rId8"/>
    <p:sldId id="273" r:id="rId9"/>
    <p:sldId id="272" r:id="rId10"/>
    <p:sldId id="271" r:id="rId11"/>
    <p:sldId id="270" r:id="rId12"/>
    <p:sldId id="288" r:id="rId13"/>
    <p:sldId id="287" r:id="rId14"/>
    <p:sldId id="286" r:id="rId15"/>
    <p:sldId id="285" r:id="rId16"/>
    <p:sldId id="284" r:id="rId17"/>
    <p:sldId id="283" r:id="rId18"/>
    <p:sldId id="282" r:id="rId19"/>
    <p:sldId id="281" r:id="rId20"/>
    <p:sldId id="280" r:id="rId21"/>
    <p:sldId id="279" r:id="rId22"/>
    <p:sldId id="278" r:id="rId23"/>
    <p:sldId id="269" r:id="rId24"/>
    <p:sldId id="290" r:id="rId25"/>
    <p:sldId id="289" r:id="rId26"/>
    <p:sldId id="268" r:id="rId27"/>
    <p:sldId id="291" r:id="rId28"/>
    <p:sldId id="277" r:id="rId29"/>
    <p:sldId id="292" r:id="rId30"/>
    <p:sldId id="317" r:id="rId31"/>
    <p:sldId id="319" r:id="rId32"/>
    <p:sldId id="318" r:id="rId33"/>
    <p:sldId id="316" r:id="rId34"/>
    <p:sldId id="315" r:id="rId35"/>
    <p:sldId id="314" r:id="rId36"/>
    <p:sldId id="263" r:id="rId37"/>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043817"/>
    <a:srgbClr val="1A5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402"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3D643F40-DE94-4A76-AFFE-FA7EDD0A3C5D}" type="datetimeFigureOut">
              <a:rPr lang="en-IN" smtClean="0"/>
              <a:t>22-08-2024</a:t>
            </a:fld>
            <a:endParaRPr lang="en-IN"/>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600DC2C1-8F9B-4146-9E6E-A183B694F823}" type="slidenum">
              <a:rPr lang="en-IN" smtClean="0"/>
              <a:t>‹#›</a:t>
            </a:fld>
            <a:endParaRPr lang="en-IN"/>
          </a:p>
        </p:txBody>
      </p:sp>
    </p:spTree>
    <p:extLst>
      <p:ext uri="{BB962C8B-B14F-4D97-AF65-F5344CB8AC3E}">
        <p14:creationId xmlns:p14="http://schemas.microsoft.com/office/powerpoint/2010/main" val="95137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00DC2C1-8F9B-4146-9E6E-A183B694F823}" type="slidenum">
              <a:rPr lang="en-IN" smtClean="0"/>
              <a:t>8</a:t>
            </a:fld>
            <a:endParaRPr lang="en-IN"/>
          </a:p>
        </p:txBody>
      </p:sp>
    </p:spTree>
    <p:extLst>
      <p:ext uri="{BB962C8B-B14F-4D97-AF65-F5344CB8AC3E}">
        <p14:creationId xmlns:p14="http://schemas.microsoft.com/office/powerpoint/2010/main" val="647821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33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DFAFA"/>
          </a:solidFill>
        </p:spPr>
        <p:txBody>
          <a:bodyPr wrap="square" lIns="0" tIns="0" rIns="0" bIns="0" rtlCol="0"/>
          <a:lstStyle/>
          <a:p>
            <a:endParaRPr/>
          </a:p>
        </p:txBody>
      </p:sp>
      <p:sp>
        <p:nvSpPr>
          <p:cNvPr id="2" name="Holder 2"/>
          <p:cNvSpPr>
            <a:spLocks noGrp="1"/>
          </p:cNvSpPr>
          <p:nvPr>
            <p:ph type="title"/>
          </p:nvPr>
        </p:nvSpPr>
        <p:spPr>
          <a:xfrm>
            <a:off x="615949" y="1896726"/>
            <a:ext cx="8041640" cy="3093720"/>
          </a:xfrm>
          <a:prstGeom prst="rect">
            <a:avLst/>
          </a:prstGeom>
        </p:spPr>
        <p:txBody>
          <a:bodyPr wrap="square" lIns="0" tIns="0" rIns="0" bIns="0">
            <a:spAutoFit/>
          </a:bodyPr>
          <a:lstStyle>
            <a:lvl1pPr>
              <a:defRPr sz="7600" b="1" i="0">
                <a:solidFill>
                  <a:srgbClr val="040405"/>
                </a:solidFill>
                <a:latin typeface="Trebuchet MS"/>
                <a:cs typeface="Trebuchet MS"/>
              </a:defRPr>
            </a:lvl1pPr>
          </a:lstStyle>
          <a:p>
            <a:endParaRPr/>
          </a:p>
        </p:txBody>
      </p:sp>
      <p:sp>
        <p:nvSpPr>
          <p:cNvPr id="3" name="Holder 3"/>
          <p:cNvSpPr>
            <a:spLocks noGrp="1"/>
          </p:cNvSpPr>
          <p:nvPr>
            <p:ph type="body" idx="1"/>
          </p:nvPr>
        </p:nvSpPr>
        <p:spPr>
          <a:xfrm>
            <a:off x="496907" y="3378917"/>
            <a:ext cx="17294185" cy="4368800"/>
          </a:xfrm>
          <a:prstGeom prst="rect">
            <a:avLst/>
          </a:prstGeom>
        </p:spPr>
        <p:txBody>
          <a:bodyPr wrap="square" lIns="0" tIns="0" rIns="0" bIns="0">
            <a:spAutoFit/>
          </a:bodyPr>
          <a:lstStyle>
            <a:lvl1pPr>
              <a:defRPr sz="33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8/22/2024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946437" y="429821"/>
            <a:ext cx="2227580" cy="10287000"/>
          </a:xfrm>
          <a:custGeom>
            <a:avLst/>
            <a:gdLst/>
            <a:ahLst/>
            <a:cxnLst/>
            <a:rect l="l" t="t" r="r" b="b"/>
            <a:pathLst>
              <a:path w="2227580" h="10287000">
                <a:moveTo>
                  <a:pt x="0" y="10286999"/>
                </a:moveTo>
                <a:lnTo>
                  <a:pt x="2227134" y="10286999"/>
                </a:lnTo>
                <a:lnTo>
                  <a:pt x="2227134" y="0"/>
                </a:lnTo>
                <a:lnTo>
                  <a:pt x="0" y="0"/>
                </a:lnTo>
                <a:lnTo>
                  <a:pt x="0" y="10286999"/>
                </a:lnTo>
                <a:close/>
              </a:path>
            </a:pathLst>
          </a:custGeom>
          <a:solidFill>
            <a:srgbClr val="FDFAFA"/>
          </a:solidFill>
        </p:spPr>
        <p:txBody>
          <a:bodyPr wrap="square" lIns="0" tIns="0" rIns="0" bIns="0" rtlCol="0"/>
          <a:lstStyle/>
          <a:p>
            <a:endParaRPr/>
          </a:p>
        </p:txBody>
      </p:sp>
      <p:sp>
        <p:nvSpPr>
          <p:cNvPr id="3" name="object 3"/>
          <p:cNvSpPr/>
          <p:nvPr/>
        </p:nvSpPr>
        <p:spPr>
          <a:xfrm>
            <a:off x="3711465" y="429821"/>
            <a:ext cx="11431905" cy="10287000"/>
          </a:xfrm>
          <a:custGeom>
            <a:avLst/>
            <a:gdLst/>
            <a:ahLst/>
            <a:cxnLst/>
            <a:rect l="l" t="t" r="r" b="b"/>
            <a:pathLst>
              <a:path w="11431905" h="10287000">
                <a:moveTo>
                  <a:pt x="0" y="10286999"/>
                </a:moveTo>
                <a:lnTo>
                  <a:pt x="11431714" y="10286999"/>
                </a:lnTo>
                <a:lnTo>
                  <a:pt x="11431714" y="0"/>
                </a:lnTo>
                <a:lnTo>
                  <a:pt x="0" y="0"/>
                </a:lnTo>
                <a:lnTo>
                  <a:pt x="0" y="10286999"/>
                </a:lnTo>
                <a:close/>
              </a:path>
            </a:pathLst>
          </a:custGeom>
          <a:solidFill>
            <a:srgbClr val="FDFAFA"/>
          </a:solidFill>
        </p:spPr>
        <p:txBody>
          <a:bodyPr wrap="square" lIns="0" tIns="0" rIns="0" bIns="0" rtlCol="0"/>
          <a:lstStyle/>
          <a:p>
            <a:endParaRPr dirty="0"/>
          </a:p>
        </p:txBody>
      </p:sp>
      <p:sp>
        <p:nvSpPr>
          <p:cNvPr id="4" name="object 4"/>
          <p:cNvSpPr/>
          <p:nvPr/>
        </p:nvSpPr>
        <p:spPr>
          <a:xfrm>
            <a:off x="12974764" y="0"/>
            <a:ext cx="3086100" cy="10287000"/>
          </a:xfrm>
          <a:custGeom>
            <a:avLst/>
            <a:gdLst/>
            <a:ahLst/>
            <a:cxnLst/>
            <a:rect l="l" t="t" r="r" b="b"/>
            <a:pathLst>
              <a:path w="3086100" h="10287000">
                <a:moveTo>
                  <a:pt x="0" y="0"/>
                </a:moveTo>
                <a:lnTo>
                  <a:pt x="3086099" y="0"/>
                </a:lnTo>
                <a:lnTo>
                  <a:pt x="3086099" y="10287000"/>
                </a:lnTo>
                <a:lnTo>
                  <a:pt x="0" y="10287000"/>
                </a:lnTo>
                <a:lnTo>
                  <a:pt x="0" y="0"/>
                </a:lnTo>
                <a:close/>
              </a:path>
            </a:pathLst>
          </a:custGeom>
          <a:solidFill>
            <a:srgbClr val="1B5738"/>
          </a:solidFill>
        </p:spPr>
        <p:txBody>
          <a:bodyPr wrap="square" lIns="0" tIns="0" rIns="0" bIns="0" rtlCol="0"/>
          <a:lstStyle/>
          <a:p>
            <a:endParaRPr/>
          </a:p>
        </p:txBody>
      </p:sp>
      <p:grpSp>
        <p:nvGrpSpPr>
          <p:cNvPr id="8" name="object 8"/>
          <p:cNvGrpSpPr/>
          <p:nvPr/>
        </p:nvGrpSpPr>
        <p:grpSpPr>
          <a:xfrm>
            <a:off x="0" y="0"/>
            <a:ext cx="4055745" cy="10287000"/>
            <a:chOff x="0" y="0"/>
            <a:chExt cx="4055745" cy="10287000"/>
          </a:xfrm>
        </p:grpSpPr>
        <p:sp>
          <p:nvSpPr>
            <p:cNvPr id="9" name="object 9"/>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a:p>
          </p:txBody>
        </p:sp>
        <p:sp>
          <p:nvSpPr>
            <p:cNvPr id="10" name="object 10"/>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a:p>
          </p:txBody>
        </p:sp>
        <p:sp>
          <p:nvSpPr>
            <p:cNvPr id="11" name="object 11"/>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a:p>
          </p:txBody>
        </p:sp>
        <p:pic>
          <p:nvPicPr>
            <p:cNvPr id="12" name="object 12"/>
            <p:cNvPicPr/>
            <p:nvPr/>
          </p:nvPicPr>
          <p:blipFill>
            <a:blip r:embed="rId2" cstate="print"/>
            <a:stretch>
              <a:fillRect/>
            </a:stretch>
          </p:blipFill>
          <p:spPr>
            <a:xfrm>
              <a:off x="1578758" y="0"/>
              <a:ext cx="2476499" cy="2314482"/>
            </a:xfrm>
            <a:prstGeom prst="rect">
              <a:avLst/>
            </a:prstGeom>
          </p:spPr>
        </p:pic>
      </p:grpSp>
      <p:sp>
        <p:nvSpPr>
          <p:cNvPr id="13" name="object 13"/>
          <p:cNvSpPr txBox="1"/>
          <p:nvPr/>
        </p:nvSpPr>
        <p:spPr>
          <a:xfrm>
            <a:off x="2908396" y="2314483"/>
            <a:ext cx="8241553" cy="3936462"/>
          </a:xfrm>
          <a:prstGeom prst="rect">
            <a:avLst/>
          </a:prstGeom>
        </p:spPr>
        <p:txBody>
          <a:bodyPr vert="horz" wrap="square" lIns="0" tIns="259080" rIns="0" bIns="0" rtlCol="0" anchor="t">
            <a:spAutoFit/>
          </a:bodyPr>
          <a:lstStyle/>
          <a:p>
            <a:pPr marL="12700" marR="1162685" algn="ctr">
              <a:lnSpc>
                <a:spcPct val="79500"/>
              </a:lnSpc>
              <a:spcBef>
                <a:spcPts val="2039"/>
              </a:spcBef>
            </a:pPr>
            <a:r>
              <a:rPr lang="en-GB" sz="2800" b="1" spc="370" dirty="0">
                <a:solidFill>
                  <a:srgbClr val="262626"/>
                </a:solidFill>
                <a:latin typeface="+mj-lt"/>
                <a:ea typeface="Calibri"/>
                <a:cs typeface="Calibri"/>
              </a:rPr>
              <a:t>E-LEARNING OVERVIEW OF STATUTORY &amp; TAX COMPLIANCE</a:t>
            </a:r>
            <a:endParaRPr lang="en-US" sz="2800" b="1" spc="370" dirty="0">
              <a:solidFill>
                <a:srgbClr val="262626"/>
              </a:solidFill>
              <a:latin typeface="+mj-lt"/>
              <a:ea typeface="Calibri"/>
              <a:cs typeface="Calibri"/>
            </a:endParaRPr>
          </a:p>
          <a:p>
            <a:pPr marL="12700" marR="1162685">
              <a:lnSpc>
                <a:spcPct val="79500"/>
              </a:lnSpc>
              <a:spcBef>
                <a:spcPts val="2039"/>
              </a:spcBef>
            </a:pPr>
            <a:endParaRPr lang="en-US" sz="8000" spc="370" dirty="0">
              <a:solidFill>
                <a:srgbClr val="262626"/>
              </a:solidFill>
              <a:latin typeface="Aptos"/>
              <a:ea typeface="Calibri"/>
              <a:cs typeface="Calibri"/>
            </a:endParaRPr>
          </a:p>
          <a:p>
            <a:pPr marL="12700" marR="1162685">
              <a:lnSpc>
                <a:spcPct val="79500"/>
              </a:lnSpc>
              <a:spcBef>
                <a:spcPts val="2039"/>
              </a:spcBef>
            </a:pPr>
            <a:endParaRPr lang="en-US" dirty="0"/>
          </a:p>
          <a:p>
            <a:pPr marL="12700" marR="1162685">
              <a:lnSpc>
                <a:spcPct val="79500"/>
              </a:lnSpc>
              <a:spcBef>
                <a:spcPts val="2039"/>
              </a:spcBef>
            </a:pPr>
            <a:endParaRPr lang="en-US" sz="8000" spc="370" dirty="0">
              <a:solidFill>
                <a:srgbClr val="262626"/>
              </a:solidFill>
              <a:cs typeface="Calibri"/>
            </a:endParaRPr>
          </a:p>
        </p:txBody>
      </p:sp>
      <p:pic>
        <p:nvPicPr>
          <p:cNvPr id="15" name="Picture 14">
            <a:extLst>
              <a:ext uri="{FF2B5EF4-FFF2-40B4-BE49-F238E27FC236}">
                <a16:creationId xmlns:a16="http://schemas.microsoft.com/office/drawing/2014/main" id="{9A11736A-9AEF-1FA2-0C98-B253684C9DF9}"/>
              </a:ext>
            </a:extLst>
          </p:cNvPr>
          <p:cNvPicPr>
            <a:picLocks noChangeAspect="1"/>
          </p:cNvPicPr>
          <p:nvPr/>
        </p:nvPicPr>
        <p:blipFill>
          <a:blip r:embed="rId3"/>
          <a:stretch>
            <a:fillRect/>
          </a:stretch>
        </p:blipFill>
        <p:spPr>
          <a:xfrm>
            <a:off x="11149950" y="2314482"/>
            <a:ext cx="7024067" cy="3848100"/>
          </a:xfrm>
          <a:prstGeom prst="rect">
            <a:avLst/>
          </a:prstGeom>
        </p:spPr>
      </p:pic>
      <p:sp>
        <p:nvSpPr>
          <p:cNvPr id="6" name="TextBox 5">
            <a:extLst>
              <a:ext uri="{FF2B5EF4-FFF2-40B4-BE49-F238E27FC236}">
                <a16:creationId xmlns:a16="http://schemas.microsoft.com/office/drawing/2014/main" id="{FC742AF6-6213-72C7-EB85-9997C1ECE610}"/>
              </a:ext>
            </a:extLst>
          </p:cNvPr>
          <p:cNvSpPr txBox="1"/>
          <p:nvPr/>
        </p:nvSpPr>
        <p:spPr>
          <a:xfrm>
            <a:off x="2141330" y="4895339"/>
            <a:ext cx="8665020" cy="830997"/>
          </a:xfrm>
          <a:prstGeom prst="rect">
            <a:avLst/>
          </a:prstGeom>
          <a:noFill/>
        </p:spPr>
        <p:txBody>
          <a:bodyPr wrap="square">
            <a:spAutoFit/>
          </a:bodyPr>
          <a:lstStyle/>
          <a:p>
            <a:pPr algn="ctr" rtl="0">
              <a:spcBef>
                <a:spcPts val="0"/>
              </a:spcBef>
              <a:spcAft>
                <a:spcPts val="0"/>
              </a:spcAft>
            </a:pPr>
            <a:r>
              <a:rPr lang="en-GB" sz="2400" b="1" i="0" u="none" strike="noStrike" dirty="0">
                <a:solidFill>
                  <a:srgbClr val="262626"/>
                </a:solidFill>
                <a:effectLst/>
                <a:latin typeface="Arial" panose="020B0604020202020204" pitchFamily="34" charset="0"/>
              </a:rPr>
              <a:t>Practical Approach to IT Skills</a:t>
            </a:r>
            <a:br>
              <a:rPr lang="en-GB" sz="2400" b="1" dirty="0"/>
            </a:br>
            <a:endParaRPr lang="en-IN"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9" y="0"/>
            <a:ext cx="5693210" cy="2725947"/>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ITR1 Filing</a:t>
            </a:r>
            <a:br>
              <a:rPr lang="en-US" sz="6600" kern="1200" spc="285" dirty="0">
                <a:solidFill>
                  <a:schemeClr val="tx1"/>
                </a:solidFill>
                <a:latin typeface="+mj-lt"/>
                <a:cs typeface="Calibri"/>
              </a:rPr>
            </a:b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61783" y="1570008"/>
            <a:ext cx="10807701" cy="6186309"/>
          </a:xfrm>
          <a:prstGeom prst="rect">
            <a:avLst/>
          </a:prstGeom>
          <a:noFill/>
        </p:spPr>
        <p:txBody>
          <a:bodyPr wrap="square">
            <a:spAutoFit/>
          </a:bodyPr>
          <a:lstStyle/>
          <a:p>
            <a:pPr marL="571500" indent="-571500" rtl="0">
              <a:spcBef>
                <a:spcPts val="0"/>
              </a:spcBef>
              <a:spcAft>
                <a:spcPts val="0"/>
              </a:spcAft>
              <a:buFont typeface="Wingdings" panose="05000000000000000000" pitchFamily="2" charset="2"/>
              <a:buChar char="v"/>
            </a:pPr>
            <a:r>
              <a:rPr lang="en-GB" sz="3600" dirty="0"/>
              <a:t>Income tax return filing is required to select the appropriate return type. These return types are known by numbers or words like ITR-1, ITR-2 or by ITR-U. This classification is made on the basis of source of income being reported in income tax return or the category of </a:t>
            </a:r>
            <a:r>
              <a:rPr lang="en-GB" sz="3600" dirty="0" err="1"/>
              <a:t>assessee</a:t>
            </a:r>
            <a:r>
              <a:rPr lang="en-GB" sz="3600" dirty="0"/>
              <a:t> who is or on behalf of whom income tax return is being filed. ITR 1 can be filed if the </a:t>
            </a:r>
            <a:r>
              <a:rPr lang="en-GB" sz="3600" dirty="0" err="1"/>
              <a:t>assessee</a:t>
            </a:r>
            <a:r>
              <a:rPr lang="en-GB" sz="3600" dirty="0"/>
              <a:t> is a resident in India, having sources of income from salary, one house property, interest and family pension and such income does not exceed Rs. 50 lakh.</a:t>
            </a:r>
            <a:endParaRPr lang="en-IN" sz="3600" dirty="0"/>
          </a:p>
        </p:txBody>
      </p:sp>
    </p:spTree>
    <p:extLst>
      <p:ext uri="{BB962C8B-B14F-4D97-AF65-F5344CB8AC3E}">
        <p14:creationId xmlns:p14="http://schemas.microsoft.com/office/powerpoint/2010/main" val="57117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630632"/>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Tax software and utilities</a:t>
            </a: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5391219"/>
          </a:xfrm>
          <a:prstGeom prst="rect">
            <a:avLst/>
          </a:prstGeom>
          <a:noFill/>
        </p:spPr>
        <p:txBody>
          <a:bodyPr wrap="square">
            <a:spAutoFit/>
          </a:bodyPr>
          <a:lstStyle/>
          <a:p>
            <a:pPr marL="457200" indent="-457200" rtl="0" fontAlgn="base">
              <a:spcBef>
                <a:spcPts val="0"/>
              </a:spcBef>
              <a:spcAft>
                <a:spcPts val="0"/>
              </a:spcAft>
              <a:buFont typeface="Wingdings" panose="05000000000000000000" pitchFamily="2" charset="2"/>
              <a:buChar char="Ø"/>
            </a:pPr>
            <a:r>
              <a:rPr lang="en-GB" sz="2800" b="0" i="0" u="none" strike="noStrike" dirty="0">
                <a:solidFill>
                  <a:srgbClr val="000000"/>
                </a:solidFill>
                <a:effectLst/>
                <a:latin typeface="Calibri" panose="020F0502020204030204" pitchFamily="34" charset="0"/>
              </a:rPr>
              <a:t>Return filing in electronic form can be made by two ways; (1) prepare data in specific format and upload / save that data on tax websites. After validation, the website asks for verification and thereafter return filing completed. (2) enter data on the website and make verification to complete the return filing process. In the first case third party software or tools available for preparing data in requisite format.</a:t>
            </a:r>
            <a:endParaRPr lang="en-GB" sz="2800" b="0" i="0" u="none" strike="noStrike" dirty="0">
              <a:solidFill>
                <a:srgbClr val="000000"/>
              </a:solidFill>
              <a:effectLst/>
              <a:latin typeface="Arial" panose="020B0604020202020204" pitchFamily="34" charset="0"/>
            </a:endParaRPr>
          </a:p>
          <a:p>
            <a:pPr marL="457200" indent="-457200" rtl="0" fontAlgn="base">
              <a:spcBef>
                <a:spcPts val="1000"/>
              </a:spcBef>
              <a:spcAft>
                <a:spcPts val="0"/>
              </a:spcAft>
              <a:buFont typeface="Wingdings" panose="05000000000000000000" pitchFamily="2" charset="2"/>
              <a:buChar char="Ø"/>
            </a:pPr>
            <a:r>
              <a:rPr lang="en-GB" sz="2800" b="0" i="0" u="none" strike="noStrike" dirty="0">
                <a:solidFill>
                  <a:srgbClr val="000000"/>
                </a:solidFill>
                <a:effectLst/>
                <a:latin typeface="Calibri" panose="020F0502020204030204" pitchFamily="34" charset="0"/>
              </a:rPr>
              <a:t>Third party software have internal checks to remove redundancy or errors or incompleteness. Some software or utilities are also provided by tax management bodies for small taxpayers, like tax preparation tools by GST, ITR utilities by the Income Tax Department, TDS Return Preparation Utility by NSDL etc.</a:t>
            </a:r>
            <a:endParaRPr lang="en-GB" sz="2800" b="0" i="0" u="none" strike="noStrike" dirty="0">
              <a:solidFill>
                <a:srgbClr val="000000"/>
              </a:solidFill>
              <a:effectLst/>
              <a:latin typeface="Arial" panose="020B0604020202020204" pitchFamily="34" charset="0"/>
            </a:endParaRPr>
          </a:p>
          <a:p>
            <a:pPr marL="457200" indent="-457200" rtl="0" fontAlgn="base">
              <a:spcBef>
                <a:spcPts val="0"/>
              </a:spcBef>
              <a:spcAft>
                <a:spcPts val="0"/>
              </a:spcAft>
              <a:buFont typeface="Wingdings" panose="05000000000000000000" pitchFamily="2" charset="2"/>
              <a:buChar char="Ø"/>
            </a:pPr>
            <a:endParaRPr lang="en-GB" sz="2800" b="1" i="0" u="none" strike="noStrike" dirty="0">
              <a:solidFill>
                <a:srgbClr val="579858"/>
              </a:solidFill>
              <a:effectLst/>
              <a:latin typeface="Noto Sans Symbols"/>
            </a:endParaRPr>
          </a:p>
        </p:txBody>
      </p:sp>
    </p:spTree>
    <p:extLst>
      <p:ext uri="{BB962C8B-B14F-4D97-AF65-F5344CB8AC3E}">
        <p14:creationId xmlns:p14="http://schemas.microsoft.com/office/powerpoint/2010/main" val="1367324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2029193"/>
          </a:xfrm>
          <a:prstGeom prst="rect">
            <a:avLst/>
          </a:prstGeom>
        </p:spPr>
        <p:txBody>
          <a:bodyPr vert="horz" lIns="91440" tIns="45720" rIns="91440" bIns="45720" rtlCol="0" anchor="b">
            <a:normAutofit/>
          </a:bodyPr>
          <a:lstStyle/>
          <a:p>
            <a:pPr marL="12700" algn="l" rtl="0">
              <a:lnSpc>
                <a:spcPct val="90000"/>
              </a:lnSpc>
              <a:spcBef>
                <a:spcPct val="0"/>
              </a:spcBef>
            </a:pPr>
            <a:r>
              <a:rPr lang="en-GB" sz="6600" kern="1200" spc="285" dirty="0">
                <a:solidFill>
                  <a:schemeClr val="tx1"/>
                </a:solidFill>
                <a:latin typeface="+mj-lt"/>
                <a:cs typeface="Calibri"/>
              </a:rPr>
              <a:t>GST Compliance</a:t>
            </a:r>
            <a:br>
              <a:rPr lang="en-GB"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638355" y="2596999"/>
            <a:ext cx="15941615" cy="3785652"/>
          </a:xfrm>
          <a:prstGeom prst="rect">
            <a:avLst/>
          </a:prstGeom>
          <a:noFill/>
        </p:spPr>
        <p:txBody>
          <a:bodyPr wrap="square">
            <a:spAutoFit/>
          </a:bodyPr>
          <a:lstStyle/>
          <a:p>
            <a:pPr marL="285750" indent="-285750" rtl="0" fontAlgn="base">
              <a:spcBef>
                <a:spcPts val="0"/>
              </a:spcBef>
              <a:spcAft>
                <a:spcPts val="0"/>
              </a:spcAft>
              <a:buFont typeface="Wingdings" panose="05000000000000000000" pitchFamily="2" charset="2"/>
              <a:buChar char="Ø"/>
            </a:pPr>
            <a:r>
              <a:rPr lang="en-GB" sz="4000" b="0" i="0" u="none" strike="noStrike" dirty="0">
                <a:solidFill>
                  <a:srgbClr val="000000"/>
                </a:solidFill>
                <a:effectLst/>
                <a:latin typeface="Calibri" panose="020F0502020204030204" pitchFamily="34" charset="0"/>
              </a:rPr>
              <a:t>Goods and Service Tax compliance include registration under GST, submission of periodic returns, response to notice, enquiry and change / modification in registration detail. Similar to income tax, </a:t>
            </a:r>
            <a:r>
              <a:rPr lang="en-GB" sz="4000" b="0" i="0" u="none" strike="noStrike" dirty="0" err="1">
                <a:solidFill>
                  <a:srgbClr val="000000"/>
                </a:solidFill>
                <a:effectLst/>
                <a:latin typeface="Calibri" panose="020F0502020204030204" pitchFamily="34" charset="0"/>
              </a:rPr>
              <a:t>assessee</a:t>
            </a:r>
            <a:r>
              <a:rPr lang="en-GB" sz="4000" b="0" i="0" u="none" strike="noStrike" dirty="0">
                <a:solidFill>
                  <a:srgbClr val="000000"/>
                </a:solidFill>
                <a:effectLst/>
                <a:latin typeface="Calibri" panose="020F0502020204030204" pitchFamily="34" charset="0"/>
              </a:rPr>
              <a:t> is required to create a login ID and password at the GST website. After submission a temporary transaction reference number is generated which becomes final after verification by the </a:t>
            </a:r>
            <a:r>
              <a:rPr lang="en-GB" sz="4000" b="0" i="0" u="none" strike="noStrike" dirty="0" err="1">
                <a:solidFill>
                  <a:srgbClr val="000000"/>
                </a:solidFill>
                <a:effectLst/>
                <a:latin typeface="Calibri" panose="020F0502020204030204" pitchFamily="34" charset="0"/>
              </a:rPr>
              <a:t>assessee</a:t>
            </a:r>
            <a:r>
              <a:rPr lang="en-GB" sz="4000" b="0" i="0" u="none" strike="noStrike" dirty="0">
                <a:solidFill>
                  <a:srgbClr val="000000"/>
                </a:solidFill>
                <a:effectLst/>
                <a:latin typeface="Calibri" panose="020F0502020204030204" pitchFamily="34" charset="0"/>
              </a:rPr>
              <a:t>.</a:t>
            </a:r>
            <a:endParaRPr lang="en-GB" sz="4000" b="0" i="0" u="none" strike="noStrike" dirty="0">
              <a:solidFill>
                <a:srgbClr val="579858"/>
              </a:solidFill>
              <a:effectLst/>
              <a:latin typeface="Calibri" panose="020F0502020204030204" pitchFamily="34" charset="0"/>
            </a:endParaRPr>
          </a:p>
        </p:txBody>
      </p:sp>
    </p:spTree>
    <p:extLst>
      <p:ext uri="{BB962C8B-B14F-4D97-AF65-F5344CB8AC3E}">
        <p14:creationId xmlns:p14="http://schemas.microsoft.com/office/powerpoint/2010/main" val="1069920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232048"/>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GST Registration</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897147" y="2313109"/>
            <a:ext cx="15682823" cy="5986254"/>
          </a:xfrm>
          <a:prstGeom prst="rect">
            <a:avLst/>
          </a:prstGeom>
          <a:noFill/>
        </p:spPr>
        <p:txBody>
          <a:bodyPr wrap="square">
            <a:spAutoFit/>
          </a:bodyPr>
          <a:lstStyle/>
          <a:p>
            <a:pPr marL="457200" indent="-457200" rtl="0" fontAlgn="base">
              <a:spcBef>
                <a:spcPts val="0"/>
              </a:spcBef>
              <a:spcAft>
                <a:spcPts val="0"/>
              </a:spcAft>
              <a:buFont typeface="Wingdings" panose="05000000000000000000" pitchFamily="2" charset="2"/>
              <a:buChar char="q"/>
            </a:pPr>
            <a:r>
              <a:rPr lang="en-GB" sz="2800" b="1" i="0" u="none" strike="noStrike" dirty="0">
                <a:solidFill>
                  <a:srgbClr val="000000"/>
                </a:solidFill>
                <a:effectLst/>
                <a:latin typeface="Calibri" panose="020F0502020204030204" pitchFamily="34" charset="0"/>
              </a:rPr>
              <a:t>Information for Registration</a:t>
            </a:r>
            <a:endParaRPr lang="en-GB" sz="2800" b="1" i="0" u="none" strike="noStrike" dirty="0">
              <a:solidFill>
                <a:srgbClr val="000000"/>
              </a:solidFill>
              <a:effectLst/>
              <a:latin typeface="Arial" panose="020B0604020202020204" pitchFamily="34" charset="0"/>
            </a:endParaRPr>
          </a:p>
          <a:p>
            <a:pPr marL="457200" indent="-457200" rtl="0" fontAlgn="base">
              <a:spcBef>
                <a:spcPts val="1000"/>
              </a:spcBef>
              <a:spcAft>
                <a:spcPts val="0"/>
              </a:spcAft>
              <a:buFont typeface="Wingdings" panose="05000000000000000000" pitchFamily="2" charset="2"/>
              <a:buChar char="ü"/>
            </a:pPr>
            <a:r>
              <a:rPr lang="en-GB" sz="2800" b="1" i="0" u="none" strike="noStrike" dirty="0">
                <a:solidFill>
                  <a:srgbClr val="000000"/>
                </a:solidFill>
                <a:effectLst/>
                <a:latin typeface="Calibri" panose="020F0502020204030204" pitchFamily="34" charset="0"/>
              </a:rPr>
              <a:t>Business / Trade Name</a:t>
            </a:r>
            <a:endParaRPr lang="en-GB" sz="2800" b="1" i="0" u="none" strike="noStrike" dirty="0">
              <a:solidFill>
                <a:srgbClr val="000000"/>
              </a:solidFill>
              <a:effectLst/>
              <a:latin typeface="Noto Sans Symbols"/>
            </a:endParaRPr>
          </a:p>
          <a:p>
            <a:pPr marL="457200" indent="-457200" rtl="0" fontAlgn="base">
              <a:spcBef>
                <a:spcPts val="1000"/>
              </a:spcBef>
              <a:spcAft>
                <a:spcPts val="0"/>
              </a:spcAft>
              <a:buFont typeface="Wingdings" panose="05000000000000000000" pitchFamily="2" charset="2"/>
              <a:buChar char="ü"/>
            </a:pPr>
            <a:r>
              <a:rPr lang="en-GB" sz="2800" b="1" i="0" u="none" strike="noStrike" dirty="0">
                <a:solidFill>
                  <a:srgbClr val="000000"/>
                </a:solidFill>
                <a:effectLst/>
                <a:latin typeface="Calibri" panose="020F0502020204030204" pitchFamily="34" charset="0"/>
              </a:rPr>
              <a:t>Proprietor’s Name (As per PAN)</a:t>
            </a:r>
            <a:endParaRPr lang="en-GB" sz="2800" b="1" i="0" u="none" strike="noStrike" dirty="0">
              <a:solidFill>
                <a:srgbClr val="000000"/>
              </a:solidFill>
              <a:effectLst/>
              <a:latin typeface="Noto Sans Symbols"/>
            </a:endParaRPr>
          </a:p>
          <a:p>
            <a:pPr marL="457200" indent="-457200" rtl="0" fontAlgn="base">
              <a:spcBef>
                <a:spcPts val="1000"/>
              </a:spcBef>
              <a:spcAft>
                <a:spcPts val="0"/>
              </a:spcAft>
              <a:buFont typeface="Wingdings" panose="05000000000000000000" pitchFamily="2" charset="2"/>
              <a:buChar char="ü"/>
            </a:pPr>
            <a:r>
              <a:rPr lang="en-GB" sz="2800" b="1" i="0" u="none" strike="noStrike" dirty="0">
                <a:solidFill>
                  <a:srgbClr val="000000"/>
                </a:solidFill>
                <a:effectLst/>
                <a:latin typeface="Calibri" panose="020F0502020204030204" pitchFamily="34" charset="0"/>
              </a:rPr>
              <a:t>Partner / Director / Trustee / Designated Authority</a:t>
            </a:r>
            <a:endParaRPr lang="en-GB" sz="2800" b="1" i="0" u="none" strike="noStrike" dirty="0">
              <a:solidFill>
                <a:srgbClr val="000000"/>
              </a:solidFill>
              <a:effectLst/>
              <a:latin typeface="Noto Sans Symbols"/>
            </a:endParaRPr>
          </a:p>
          <a:p>
            <a:pPr marL="457200" indent="-457200" rtl="0" fontAlgn="base">
              <a:spcBef>
                <a:spcPts val="1000"/>
              </a:spcBef>
              <a:spcAft>
                <a:spcPts val="0"/>
              </a:spcAft>
              <a:buFont typeface="Wingdings" panose="05000000000000000000" pitchFamily="2" charset="2"/>
              <a:buChar char="ü"/>
            </a:pPr>
            <a:r>
              <a:rPr lang="en-GB" sz="2800" b="1" i="0" u="none" strike="noStrike" dirty="0">
                <a:solidFill>
                  <a:srgbClr val="000000"/>
                </a:solidFill>
                <a:effectLst/>
                <a:latin typeface="Calibri" panose="020F0502020204030204" pitchFamily="34" charset="0"/>
              </a:rPr>
              <a:t>Aadhaar of concern Individuals</a:t>
            </a:r>
            <a:endParaRPr lang="en-GB" sz="2800" b="1" i="0" u="none" strike="noStrike" dirty="0">
              <a:solidFill>
                <a:srgbClr val="000000"/>
              </a:solidFill>
              <a:effectLst/>
              <a:latin typeface="Noto Sans Symbols"/>
            </a:endParaRPr>
          </a:p>
          <a:p>
            <a:pPr marL="457200" indent="-457200" rtl="0" fontAlgn="base">
              <a:spcBef>
                <a:spcPts val="1000"/>
              </a:spcBef>
              <a:spcAft>
                <a:spcPts val="0"/>
              </a:spcAft>
              <a:buFont typeface="Wingdings" panose="05000000000000000000" pitchFamily="2" charset="2"/>
              <a:buChar char="ü"/>
            </a:pPr>
            <a:r>
              <a:rPr lang="en-GB" sz="2800" b="1" i="0" u="none" strike="noStrike" dirty="0">
                <a:solidFill>
                  <a:srgbClr val="000000"/>
                </a:solidFill>
                <a:effectLst/>
                <a:latin typeface="Calibri" panose="020F0502020204030204" pitchFamily="34" charset="0"/>
              </a:rPr>
              <a:t>Mobile No. / Contact No. of Business</a:t>
            </a:r>
            <a:endParaRPr lang="en-GB" sz="2800" b="1" i="0" u="none" strike="noStrike" dirty="0">
              <a:solidFill>
                <a:srgbClr val="000000"/>
              </a:solidFill>
              <a:effectLst/>
              <a:latin typeface="Noto Sans Symbols"/>
            </a:endParaRPr>
          </a:p>
          <a:p>
            <a:pPr marL="457200" indent="-457200" rtl="0" fontAlgn="base">
              <a:spcBef>
                <a:spcPts val="1000"/>
              </a:spcBef>
              <a:spcAft>
                <a:spcPts val="0"/>
              </a:spcAft>
              <a:buFont typeface="Wingdings" panose="05000000000000000000" pitchFamily="2" charset="2"/>
              <a:buChar char="ü"/>
            </a:pPr>
            <a:r>
              <a:rPr lang="en-GB" sz="2800" b="1" i="0" u="none" strike="noStrike" dirty="0">
                <a:solidFill>
                  <a:srgbClr val="000000"/>
                </a:solidFill>
                <a:effectLst/>
                <a:latin typeface="Calibri" panose="020F0502020204030204" pitchFamily="34" charset="0"/>
              </a:rPr>
              <a:t>Mobile No. / Contact No. of Individuals</a:t>
            </a:r>
            <a:endParaRPr lang="en-GB" sz="2800" b="1" i="0" u="none" strike="noStrike" dirty="0">
              <a:solidFill>
                <a:srgbClr val="000000"/>
              </a:solidFill>
              <a:effectLst/>
              <a:latin typeface="Noto Sans Symbols"/>
            </a:endParaRPr>
          </a:p>
          <a:p>
            <a:pPr marL="457200" indent="-457200" rtl="0" fontAlgn="base">
              <a:spcBef>
                <a:spcPts val="1000"/>
              </a:spcBef>
              <a:spcAft>
                <a:spcPts val="0"/>
              </a:spcAft>
              <a:buFont typeface="Wingdings" panose="05000000000000000000" pitchFamily="2" charset="2"/>
              <a:buChar char="ü"/>
            </a:pPr>
            <a:r>
              <a:rPr lang="en-GB" sz="2800" b="1" i="0" u="none" strike="noStrike" dirty="0">
                <a:solidFill>
                  <a:srgbClr val="000000"/>
                </a:solidFill>
                <a:effectLst/>
                <a:latin typeface="Calibri" panose="020F0502020204030204" pitchFamily="34" charset="0"/>
              </a:rPr>
              <a:t>Place of Business</a:t>
            </a:r>
            <a:endParaRPr lang="en-GB" sz="2800" b="1" i="0" u="none" strike="noStrike" dirty="0">
              <a:solidFill>
                <a:srgbClr val="000000"/>
              </a:solidFill>
              <a:effectLst/>
              <a:latin typeface="Noto Sans Symbols"/>
            </a:endParaRPr>
          </a:p>
          <a:p>
            <a:pPr marL="457200" indent="-457200" rtl="0" fontAlgn="base">
              <a:spcBef>
                <a:spcPts val="1000"/>
              </a:spcBef>
              <a:spcAft>
                <a:spcPts val="0"/>
              </a:spcAft>
              <a:buFont typeface="Wingdings" panose="05000000000000000000" pitchFamily="2" charset="2"/>
              <a:buChar char="ü"/>
            </a:pPr>
            <a:r>
              <a:rPr lang="en-GB" sz="2800" b="1" i="0" u="none" strike="noStrike" dirty="0">
                <a:solidFill>
                  <a:srgbClr val="000000"/>
                </a:solidFill>
                <a:effectLst/>
                <a:latin typeface="Calibri" panose="020F0502020204030204" pitchFamily="34" charset="0"/>
              </a:rPr>
              <a:t>Business Proof</a:t>
            </a:r>
            <a:endParaRPr lang="en-GB" sz="2800" b="1" i="0" u="none" strike="noStrike" dirty="0">
              <a:solidFill>
                <a:srgbClr val="000000"/>
              </a:solidFill>
              <a:effectLst/>
              <a:latin typeface="Noto Sans Symbols"/>
            </a:endParaRPr>
          </a:p>
          <a:p>
            <a:pPr marL="457200" indent="-457200" rtl="0" fontAlgn="base">
              <a:spcBef>
                <a:spcPts val="1000"/>
              </a:spcBef>
              <a:spcAft>
                <a:spcPts val="0"/>
              </a:spcAft>
              <a:buFont typeface="Wingdings" panose="05000000000000000000" pitchFamily="2" charset="2"/>
              <a:buChar char="ü"/>
            </a:pPr>
            <a:r>
              <a:rPr lang="en-GB" sz="2800" b="1" i="0" u="none" strike="noStrike" dirty="0">
                <a:solidFill>
                  <a:srgbClr val="000000"/>
                </a:solidFill>
                <a:effectLst/>
                <a:latin typeface="Calibri" panose="020F0502020204030204" pitchFamily="34" charset="0"/>
              </a:rPr>
              <a:t>No Objection from Property Owner</a:t>
            </a:r>
            <a:endParaRPr lang="en-GB" sz="2800" b="1" i="0" u="none" strike="noStrike" dirty="0">
              <a:solidFill>
                <a:srgbClr val="000000"/>
              </a:solidFill>
              <a:effectLst/>
              <a:latin typeface="Noto Sans Symbols"/>
            </a:endParaRPr>
          </a:p>
          <a:p>
            <a:endParaRPr lang="en-IN" sz="2800" b="1" dirty="0">
              <a:latin typeface="Arial Black" panose="020B0A04020102020204" pitchFamily="34" charset="0"/>
            </a:endParaRPr>
          </a:p>
        </p:txBody>
      </p:sp>
    </p:spTree>
    <p:extLst>
      <p:ext uri="{BB962C8B-B14F-4D97-AF65-F5344CB8AC3E}">
        <p14:creationId xmlns:p14="http://schemas.microsoft.com/office/powerpoint/2010/main" val="1062899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7"/>
            <a:ext cx="9299051" cy="1251586"/>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GST Registration</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400110"/>
          </a:xfrm>
          <a:prstGeom prst="rect">
            <a:avLst/>
          </a:prstGeom>
          <a:noFill/>
        </p:spPr>
        <p:txBody>
          <a:bodyPr wrap="square">
            <a:spAutoFit/>
          </a:bodyPr>
          <a:lstStyle/>
          <a:p>
            <a:pPr rtl="0">
              <a:spcBef>
                <a:spcPts val="0"/>
              </a:spcBef>
              <a:spcAft>
                <a:spcPts val="0"/>
              </a:spcAft>
            </a:pPr>
            <a:endParaRPr lang="en-GB" sz="2000" b="1" i="0" u="none" strike="noStrike" dirty="0">
              <a:solidFill>
                <a:srgbClr val="579858"/>
              </a:solidFill>
              <a:effectLst/>
              <a:latin typeface="Noto Sans Symbols"/>
            </a:endParaRPr>
          </a:p>
        </p:txBody>
      </p:sp>
      <p:sp>
        <p:nvSpPr>
          <p:cNvPr id="7" name="TextBox 6">
            <a:extLst>
              <a:ext uri="{FF2B5EF4-FFF2-40B4-BE49-F238E27FC236}">
                <a16:creationId xmlns:a16="http://schemas.microsoft.com/office/drawing/2014/main" id="{A9C7190F-6BA4-70A5-4A79-9E75761FD602}"/>
              </a:ext>
            </a:extLst>
          </p:cNvPr>
          <p:cNvSpPr txBox="1"/>
          <p:nvPr/>
        </p:nvSpPr>
        <p:spPr>
          <a:xfrm>
            <a:off x="621102" y="1914524"/>
            <a:ext cx="13094898" cy="3375283"/>
          </a:xfrm>
          <a:prstGeom prst="rect">
            <a:avLst/>
          </a:prstGeom>
          <a:noFill/>
        </p:spPr>
        <p:txBody>
          <a:bodyPr wrap="square">
            <a:spAutoFit/>
          </a:bodyPr>
          <a:lstStyle/>
          <a:p>
            <a:pPr marL="285750" indent="-285750" rtl="0" fontAlgn="base">
              <a:spcBef>
                <a:spcPts val="0"/>
              </a:spcBef>
              <a:spcAft>
                <a:spcPts val="0"/>
              </a:spcAft>
              <a:buFont typeface="Wingdings" panose="05000000000000000000" pitchFamily="2" charset="2"/>
              <a:buChar char="Ø"/>
            </a:pPr>
            <a:r>
              <a:rPr lang="en-GB" sz="3600" b="0" i="0" u="none" strike="noStrike" dirty="0">
                <a:solidFill>
                  <a:srgbClr val="000000"/>
                </a:solidFill>
                <a:effectLst/>
                <a:latin typeface="Calibri" panose="020F0502020204030204" pitchFamily="34" charset="0"/>
              </a:rPr>
              <a:t>Create User ID and Generate Transaction Reference Number</a:t>
            </a:r>
            <a:endParaRPr lang="en-GB" sz="3600" b="0" i="0" u="none" strike="noStrike" dirty="0">
              <a:solidFill>
                <a:srgbClr val="000000"/>
              </a:solidFill>
              <a:effectLst/>
              <a:latin typeface="Arial" panose="020B0604020202020204" pitchFamily="34" charset="0"/>
            </a:endParaRPr>
          </a:p>
          <a:p>
            <a:pPr marL="285750" indent="-285750" rtl="0" fontAlgn="base">
              <a:spcBef>
                <a:spcPts val="1000"/>
              </a:spcBef>
              <a:spcAft>
                <a:spcPts val="0"/>
              </a:spcAft>
              <a:buFont typeface="Wingdings" panose="05000000000000000000" pitchFamily="2" charset="2"/>
              <a:buChar char="Ø"/>
            </a:pPr>
            <a:r>
              <a:rPr lang="en-GB" sz="3600" b="0" i="0" u="none" strike="noStrike" dirty="0">
                <a:solidFill>
                  <a:srgbClr val="000000"/>
                </a:solidFill>
                <a:effectLst/>
                <a:latin typeface="Calibri" panose="020F0502020204030204" pitchFamily="34" charset="0"/>
              </a:rPr>
              <a:t>Await from departmental enquiry</a:t>
            </a:r>
            <a:endParaRPr lang="en-GB" sz="3600" b="0" i="0" u="none" strike="noStrike" dirty="0">
              <a:solidFill>
                <a:srgbClr val="000000"/>
              </a:solidFill>
              <a:effectLst/>
              <a:latin typeface="Arial" panose="020B0604020202020204" pitchFamily="34" charset="0"/>
            </a:endParaRPr>
          </a:p>
          <a:p>
            <a:pPr marL="285750" indent="-285750" rtl="0" fontAlgn="base">
              <a:spcBef>
                <a:spcPts val="1000"/>
              </a:spcBef>
              <a:spcAft>
                <a:spcPts val="0"/>
              </a:spcAft>
              <a:buFont typeface="Wingdings" panose="05000000000000000000" pitchFamily="2" charset="2"/>
              <a:buChar char="Ø"/>
            </a:pPr>
            <a:r>
              <a:rPr lang="en-GB" sz="3600" b="0" i="0" u="none" strike="noStrike" dirty="0">
                <a:solidFill>
                  <a:srgbClr val="000000"/>
                </a:solidFill>
                <a:effectLst/>
                <a:latin typeface="Calibri" panose="020F0502020204030204" pitchFamily="34" charset="0"/>
              </a:rPr>
              <a:t>Reply enquiry / objection</a:t>
            </a:r>
            <a:endParaRPr lang="en-GB" sz="3600" b="0" i="0" u="none" strike="noStrike" dirty="0">
              <a:solidFill>
                <a:srgbClr val="000000"/>
              </a:solidFill>
              <a:effectLst/>
              <a:latin typeface="Arial" panose="020B0604020202020204" pitchFamily="34" charset="0"/>
            </a:endParaRPr>
          </a:p>
          <a:p>
            <a:pPr marL="285750" indent="-285750" rtl="0" fontAlgn="base">
              <a:spcBef>
                <a:spcPts val="1000"/>
              </a:spcBef>
              <a:spcAft>
                <a:spcPts val="0"/>
              </a:spcAft>
              <a:buFont typeface="Wingdings" panose="05000000000000000000" pitchFamily="2" charset="2"/>
              <a:buChar char="Ø"/>
            </a:pPr>
            <a:r>
              <a:rPr lang="en-GB" sz="3600" b="0" i="0" u="none" strike="noStrike" dirty="0">
                <a:solidFill>
                  <a:srgbClr val="000000"/>
                </a:solidFill>
                <a:effectLst/>
                <a:latin typeface="Calibri" panose="020F0502020204030204" pitchFamily="34" charset="0"/>
              </a:rPr>
              <a:t>Proceed to Appellate authorities</a:t>
            </a:r>
            <a:endParaRPr lang="en-GB" sz="3600" b="0" i="0" u="none" strike="noStrike" dirty="0">
              <a:solidFill>
                <a:srgbClr val="000000"/>
              </a:solidFill>
              <a:effectLst/>
              <a:latin typeface="Arial" panose="020B0604020202020204" pitchFamily="34" charset="0"/>
            </a:endParaRPr>
          </a:p>
          <a:p>
            <a:pPr marL="285750" indent="-285750" rtl="0" fontAlgn="base">
              <a:spcBef>
                <a:spcPts val="1000"/>
              </a:spcBef>
              <a:spcAft>
                <a:spcPts val="0"/>
              </a:spcAft>
              <a:buFont typeface="Wingdings" panose="05000000000000000000" pitchFamily="2" charset="2"/>
              <a:buChar char="Ø"/>
            </a:pPr>
            <a:r>
              <a:rPr lang="en-GB" sz="3600" b="0" i="0" u="none" strike="noStrike" dirty="0">
                <a:solidFill>
                  <a:srgbClr val="000000"/>
                </a:solidFill>
                <a:effectLst/>
                <a:latin typeface="Calibri" panose="020F0502020204030204" pitchFamily="34" charset="0"/>
              </a:rPr>
              <a:t>Download registration certificate</a:t>
            </a:r>
            <a:endParaRPr lang="en-GB" sz="36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677757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7"/>
            <a:ext cx="9299051" cy="1630608"/>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GST Returns</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graphicFrame>
        <p:nvGraphicFramePr>
          <p:cNvPr id="8" name="Table 7">
            <a:extLst>
              <a:ext uri="{FF2B5EF4-FFF2-40B4-BE49-F238E27FC236}">
                <a16:creationId xmlns:a16="http://schemas.microsoft.com/office/drawing/2014/main" id="{1E23E8F1-5610-E7F5-8075-B1A6B0EAD7B1}"/>
              </a:ext>
            </a:extLst>
          </p:cNvPr>
          <p:cNvGraphicFramePr>
            <a:graphicFrameLocks noGrp="1"/>
          </p:cNvGraphicFramePr>
          <p:nvPr>
            <p:extLst>
              <p:ext uri="{D42A27DB-BD31-4B8C-83A1-F6EECF244321}">
                <p14:modId xmlns:p14="http://schemas.microsoft.com/office/powerpoint/2010/main" val="1773990290"/>
              </p:ext>
            </p:extLst>
          </p:nvPr>
        </p:nvGraphicFramePr>
        <p:xfrm>
          <a:off x="755025" y="1914524"/>
          <a:ext cx="12135371" cy="5775478"/>
        </p:xfrm>
        <a:graphic>
          <a:graphicData uri="http://schemas.openxmlformats.org/drawingml/2006/table">
            <a:tbl>
              <a:tblPr/>
              <a:tblGrid>
                <a:gridCol w="571751">
                  <a:extLst>
                    <a:ext uri="{9D8B030D-6E8A-4147-A177-3AD203B41FA5}">
                      <a16:colId xmlns:a16="http://schemas.microsoft.com/office/drawing/2014/main" val="3358693537"/>
                    </a:ext>
                  </a:extLst>
                </a:gridCol>
                <a:gridCol w="2007925">
                  <a:extLst>
                    <a:ext uri="{9D8B030D-6E8A-4147-A177-3AD203B41FA5}">
                      <a16:colId xmlns:a16="http://schemas.microsoft.com/office/drawing/2014/main" val="2730500927"/>
                    </a:ext>
                  </a:extLst>
                </a:gridCol>
                <a:gridCol w="2633643">
                  <a:extLst>
                    <a:ext uri="{9D8B030D-6E8A-4147-A177-3AD203B41FA5}">
                      <a16:colId xmlns:a16="http://schemas.microsoft.com/office/drawing/2014/main" val="814450494"/>
                    </a:ext>
                  </a:extLst>
                </a:gridCol>
                <a:gridCol w="6922052">
                  <a:extLst>
                    <a:ext uri="{9D8B030D-6E8A-4147-A177-3AD203B41FA5}">
                      <a16:colId xmlns:a16="http://schemas.microsoft.com/office/drawing/2014/main" val="1862524526"/>
                    </a:ext>
                  </a:extLst>
                </a:gridCol>
              </a:tblGrid>
              <a:tr h="788534">
                <a:tc>
                  <a:txBody>
                    <a:bodyPr/>
                    <a:lstStyle/>
                    <a:p>
                      <a:pPr rtl="0" fontAlgn="t">
                        <a:spcBef>
                          <a:spcPts val="0"/>
                        </a:spcBef>
                        <a:spcAft>
                          <a:spcPts val="0"/>
                        </a:spcAft>
                      </a:pPr>
                      <a:r>
                        <a:rPr lang="en-IN" sz="1500" b="1" i="0" u="none" strike="noStrike">
                          <a:solidFill>
                            <a:srgbClr val="FFFFFF"/>
                          </a:solidFill>
                          <a:effectLst/>
                          <a:highlight>
                            <a:srgbClr val="4472C4"/>
                          </a:highlight>
                          <a:latin typeface="Calibri" panose="020F0502020204030204" pitchFamily="34" charset="0"/>
                        </a:rPr>
                        <a:t>Sr. No.</a:t>
                      </a:r>
                      <a:endParaRPr lang="en-IN" sz="1500">
                        <a:effectLst/>
                        <a:highlight>
                          <a:srgbClr val="4472C4"/>
                        </a:highlight>
                      </a:endParaRPr>
                    </a:p>
                  </a:txBody>
                  <a:tcPr marL="80605" marR="80605" marT="40303" marB="40303">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rtl="0" fontAlgn="t">
                        <a:spcBef>
                          <a:spcPts val="0"/>
                        </a:spcBef>
                        <a:spcAft>
                          <a:spcPts val="0"/>
                        </a:spcAft>
                      </a:pPr>
                      <a:r>
                        <a:rPr lang="en-IN" sz="1500" b="1" i="0" u="none" strike="noStrike">
                          <a:solidFill>
                            <a:srgbClr val="FFFFFF"/>
                          </a:solidFill>
                          <a:effectLst/>
                          <a:highlight>
                            <a:srgbClr val="4472C4"/>
                          </a:highlight>
                          <a:latin typeface="Calibri" panose="020F0502020204030204" pitchFamily="34" charset="0"/>
                        </a:rPr>
                        <a:t>Return Name</a:t>
                      </a:r>
                      <a:endParaRPr lang="en-IN" sz="1500">
                        <a:effectLst/>
                        <a:highlight>
                          <a:srgbClr val="4472C4"/>
                        </a:highlight>
                      </a:endParaRPr>
                    </a:p>
                  </a:txBody>
                  <a:tcPr marL="80605" marR="80605" marT="40303" marB="40303">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rtl="0" fontAlgn="t">
                        <a:spcBef>
                          <a:spcPts val="0"/>
                        </a:spcBef>
                        <a:spcAft>
                          <a:spcPts val="0"/>
                        </a:spcAft>
                      </a:pPr>
                      <a:r>
                        <a:rPr lang="en-IN" sz="1500" b="1" i="0" u="none" strike="noStrike">
                          <a:solidFill>
                            <a:srgbClr val="FFFFFF"/>
                          </a:solidFill>
                          <a:effectLst/>
                          <a:highlight>
                            <a:srgbClr val="4472C4"/>
                          </a:highlight>
                          <a:latin typeface="Calibri" panose="020F0502020204030204" pitchFamily="34" charset="0"/>
                        </a:rPr>
                        <a:t>Due Date</a:t>
                      </a:r>
                      <a:endParaRPr lang="en-IN" sz="1500">
                        <a:effectLst/>
                        <a:highlight>
                          <a:srgbClr val="4472C4"/>
                        </a:highlight>
                      </a:endParaRPr>
                    </a:p>
                  </a:txBody>
                  <a:tcPr marL="80605" marR="80605" marT="40303" marB="40303">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rtl="0" fontAlgn="t">
                        <a:spcBef>
                          <a:spcPts val="0"/>
                        </a:spcBef>
                        <a:spcAft>
                          <a:spcPts val="0"/>
                        </a:spcAft>
                      </a:pPr>
                      <a:r>
                        <a:rPr lang="en-IN" sz="1500" b="1" i="0" u="none" strike="noStrike">
                          <a:solidFill>
                            <a:srgbClr val="FFFFFF"/>
                          </a:solidFill>
                          <a:effectLst/>
                          <a:highlight>
                            <a:srgbClr val="4472C4"/>
                          </a:highlight>
                          <a:latin typeface="Calibri" panose="020F0502020204030204" pitchFamily="34" charset="0"/>
                        </a:rPr>
                        <a:t>Description</a:t>
                      </a:r>
                      <a:endParaRPr lang="en-IN" sz="1500">
                        <a:effectLst/>
                        <a:highlight>
                          <a:srgbClr val="4472C4"/>
                        </a:highlight>
                      </a:endParaRPr>
                    </a:p>
                  </a:txBody>
                  <a:tcPr marL="80605" marR="80605" marT="40303" marB="40303">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814265433"/>
                  </a:ext>
                </a:extLst>
              </a:tr>
              <a:tr h="1470509">
                <a:tc>
                  <a:txBody>
                    <a:bodyPr/>
                    <a:lstStyle/>
                    <a:p>
                      <a:pPr rtl="0" fontAlgn="t">
                        <a:spcBef>
                          <a:spcPts val="0"/>
                        </a:spcBef>
                        <a:spcAft>
                          <a:spcPts val="0"/>
                        </a:spcAft>
                      </a:pPr>
                      <a:r>
                        <a:rPr lang="en-IN" sz="1500" b="0" i="0" u="none" strike="noStrike">
                          <a:solidFill>
                            <a:srgbClr val="000000"/>
                          </a:solidFill>
                          <a:effectLst/>
                          <a:highlight>
                            <a:srgbClr val="CDD4EA"/>
                          </a:highlight>
                          <a:latin typeface="Calibri" panose="020F0502020204030204" pitchFamily="34" charset="0"/>
                        </a:rPr>
                        <a:t>1</a:t>
                      </a:r>
                      <a:endParaRPr lang="en-IN" sz="1500">
                        <a:effectLst/>
                        <a:highlight>
                          <a:srgbClr val="CDD4EA"/>
                        </a:highlight>
                      </a:endParaRPr>
                    </a:p>
                  </a:txBody>
                  <a:tcPr marL="80605" marR="80605" marT="40303" marB="40303">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DD4EA"/>
                    </a:solidFill>
                  </a:tcPr>
                </a:tc>
                <a:tc>
                  <a:txBody>
                    <a:bodyPr/>
                    <a:lstStyle/>
                    <a:p>
                      <a:pPr rtl="0" fontAlgn="t">
                        <a:spcBef>
                          <a:spcPts val="0"/>
                        </a:spcBef>
                        <a:spcAft>
                          <a:spcPts val="0"/>
                        </a:spcAft>
                      </a:pPr>
                      <a:r>
                        <a:rPr lang="en-IN" sz="1500" b="0" i="0" u="none" strike="noStrike">
                          <a:solidFill>
                            <a:srgbClr val="000000"/>
                          </a:solidFill>
                          <a:effectLst/>
                          <a:highlight>
                            <a:srgbClr val="CDD4EA"/>
                          </a:highlight>
                          <a:latin typeface="Calibri" panose="020F0502020204030204" pitchFamily="34" charset="0"/>
                        </a:rPr>
                        <a:t>GSTR 1</a:t>
                      </a:r>
                      <a:endParaRPr lang="en-IN" sz="1500">
                        <a:effectLst/>
                        <a:highlight>
                          <a:srgbClr val="CDD4EA"/>
                        </a:highlight>
                      </a:endParaRPr>
                    </a:p>
                  </a:txBody>
                  <a:tcPr marL="80605" marR="80605" marT="40303" marB="40303">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DD4EA"/>
                    </a:solidFill>
                  </a:tcPr>
                </a:tc>
                <a:tc>
                  <a:txBody>
                    <a:bodyPr/>
                    <a:lstStyle/>
                    <a:p>
                      <a:pPr rtl="0" fontAlgn="t">
                        <a:spcBef>
                          <a:spcPts val="0"/>
                        </a:spcBef>
                        <a:spcAft>
                          <a:spcPts val="0"/>
                        </a:spcAft>
                      </a:pPr>
                      <a:r>
                        <a:rPr lang="en-GB" sz="1500" b="0" i="0" u="none" strike="noStrike">
                          <a:solidFill>
                            <a:srgbClr val="000000"/>
                          </a:solidFill>
                          <a:effectLst/>
                          <a:highlight>
                            <a:srgbClr val="CDD4EA"/>
                          </a:highlight>
                          <a:latin typeface="Calibri" panose="020F0502020204030204" pitchFamily="34" charset="0"/>
                        </a:rPr>
                        <a:t>11</a:t>
                      </a:r>
                      <a:r>
                        <a:rPr lang="en-GB" sz="1500" b="0" i="0" u="none" strike="noStrike" baseline="30000">
                          <a:solidFill>
                            <a:srgbClr val="000000"/>
                          </a:solidFill>
                          <a:effectLst/>
                          <a:highlight>
                            <a:srgbClr val="CDD4EA"/>
                          </a:highlight>
                          <a:latin typeface="Calibri" panose="020F0502020204030204" pitchFamily="34" charset="0"/>
                        </a:rPr>
                        <a:t>th</a:t>
                      </a:r>
                      <a:r>
                        <a:rPr lang="en-GB" sz="1500" b="0" i="0" u="none" strike="noStrike">
                          <a:solidFill>
                            <a:srgbClr val="000000"/>
                          </a:solidFill>
                          <a:effectLst/>
                          <a:highlight>
                            <a:srgbClr val="CDD4EA"/>
                          </a:highlight>
                          <a:latin typeface="Calibri" panose="020F0502020204030204" pitchFamily="34" charset="0"/>
                        </a:rPr>
                        <a:t> of Next Month</a:t>
                      </a:r>
                      <a:endParaRPr lang="en-GB" sz="1500">
                        <a:effectLst/>
                        <a:highlight>
                          <a:srgbClr val="CDD4EA"/>
                        </a:highlight>
                      </a:endParaRPr>
                    </a:p>
                    <a:p>
                      <a:pPr rtl="0" fontAlgn="t">
                        <a:spcBef>
                          <a:spcPts val="0"/>
                        </a:spcBef>
                        <a:spcAft>
                          <a:spcPts val="0"/>
                        </a:spcAft>
                      </a:pPr>
                      <a:r>
                        <a:rPr lang="en-GB" sz="1500" b="0" i="0" u="none" strike="noStrike">
                          <a:solidFill>
                            <a:srgbClr val="000000"/>
                          </a:solidFill>
                          <a:effectLst/>
                          <a:highlight>
                            <a:srgbClr val="CDD4EA"/>
                          </a:highlight>
                          <a:latin typeface="Calibri" panose="020F0502020204030204" pitchFamily="34" charset="0"/>
                        </a:rPr>
                        <a:t>13</a:t>
                      </a:r>
                      <a:r>
                        <a:rPr lang="en-GB" sz="1500" b="0" i="0" u="none" strike="noStrike" baseline="30000">
                          <a:solidFill>
                            <a:srgbClr val="000000"/>
                          </a:solidFill>
                          <a:effectLst/>
                          <a:highlight>
                            <a:srgbClr val="CDD4EA"/>
                          </a:highlight>
                          <a:latin typeface="Calibri" panose="020F0502020204030204" pitchFamily="34" charset="0"/>
                        </a:rPr>
                        <a:t>th</a:t>
                      </a:r>
                      <a:r>
                        <a:rPr lang="en-GB" sz="1500" b="0" i="0" u="none" strike="noStrike">
                          <a:solidFill>
                            <a:srgbClr val="000000"/>
                          </a:solidFill>
                          <a:effectLst/>
                          <a:highlight>
                            <a:srgbClr val="CDD4EA"/>
                          </a:highlight>
                          <a:latin typeface="Calibri" panose="020F0502020204030204" pitchFamily="34" charset="0"/>
                        </a:rPr>
                        <a:t> of the Month following of Quarter </a:t>
                      </a:r>
                      <a:endParaRPr lang="en-GB" sz="1500">
                        <a:effectLst/>
                        <a:highlight>
                          <a:srgbClr val="CDD4EA"/>
                        </a:highlight>
                      </a:endParaRPr>
                    </a:p>
                  </a:txBody>
                  <a:tcPr marL="80605" marR="80605" marT="40303" marB="40303">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DD4EA"/>
                    </a:solidFill>
                  </a:tcPr>
                </a:tc>
                <a:tc>
                  <a:txBody>
                    <a:bodyPr/>
                    <a:lstStyle/>
                    <a:p>
                      <a:pPr rtl="0" fontAlgn="t">
                        <a:spcBef>
                          <a:spcPts val="0"/>
                        </a:spcBef>
                        <a:spcAft>
                          <a:spcPts val="0"/>
                        </a:spcAft>
                      </a:pPr>
                      <a:r>
                        <a:rPr lang="en-GB" sz="1500" b="0" i="0" u="none" strike="noStrike">
                          <a:solidFill>
                            <a:srgbClr val="000000"/>
                          </a:solidFill>
                          <a:effectLst/>
                          <a:highlight>
                            <a:srgbClr val="CDD4EA"/>
                          </a:highlight>
                          <a:latin typeface="Calibri" panose="020F0502020204030204" pitchFamily="34" charset="0"/>
                        </a:rPr>
                        <a:t>Return of Outward Supply. Mandatory Information includes: Inter-State Supply, Intra-State Supply, Export / SEZ Supply, Supply made by E Commerce Operators (Amazon, Flipkart), Documents and HSN Code.</a:t>
                      </a:r>
                      <a:endParaRPr lang="en-GB" sz="1500">
                        <a:effectLst/>
                        <a:highlight>
                          <a:srgbClr val="CDD4EA"/>
                        </a:highlight>
                      </a:endParaRPr>
                    </a:p>
                  </a:txBody>
                  <a:tcPr marL="80605" marR="80605" marT="40303" marB="40303">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DD4EA"/>
                    </a:solidFill>
                  </a:tcPr>
                </a:tc>
                <a:extLst>
                  <a:ext uri="{0D108BD9-81ED-4DB2-BD59-A6C34878D82A}">
                    <a16:rowId xmlns:a16="http://schemas.microsoft.com/office/drawing/2014/main" val="1177188677"/>
                  </a:ext>
                </a:extLst>
              </a:tr>
              <a:tr h="1470509">
                <a:tc>
                  <a:txBody>
                    <a:bodyPr/>
                    <a:lstStyle/>
                    <a:p>
                      <a:pPr rtl="0" fontAlgn="t">
                        <a:spcBef>
                          <a:spcPts val="0"/>
                        </a:spcBef>
                        <a:spcAft>
                          <a:spcPts val="0"/>
                        </a:spcAft>
                      </a:pPr>
                      <a:r>
                        <a:rPr lang="en-IN" sz="1500" b="0" i="0" u="none" strike="noStrike">
                          <a:solidFill>
                            <a:srgbClr val="000000"/>
                          </a:solidFill>
                          <a:effectLst/>
                          <a:highlight>
                            <a:srgbClr val="E8EBF5"/>
                          </a:highlight>
                          <a:latin typeface="Calibri" panose="020F0502020204030204" pitchFamily="34" charset="0"/>
                        </a:rPr>
                        <a:t>2</a:t>
                      </a:r>
                      <a:endParaRPr lang="en-IN" sz="1500">
                        <a:effectLst/>
                        <a:highlight>
                          <a:srgbClr val="E8EBF5"/>
                        </a:highlight>
                      </a:endParaRPr>
                    </a:p>
                  </a:txBody>
                  <a:tcPr marL="80605" marR="80605" marT="40303" marB="40303">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8EBF5"/>
                    </a:solidFill>
                  </a:tcPr>
                </a:tc>
                <a:tc>
                  <a:txBody>
                    <a:bodyPr/>
                    <a:lstStyle/>
                    <a:p>
                      <a:pPr rtl="0" fontAlgn="t">
                        <a:spcBef>
                          <a:spcPts val="0"/>
                        </a:spcBef>
                        <a:spcAft>
                          <a:spcPts val="0"/>
                        </a:spcAft>
                      </a:pPr>
                      <a:r>
                        <a:rPr lang="en-IN" sz="1500" b="0" i="0" u="none" strike="noStrike" dirty="0">
                          <a:solidFill>
                            <a:srgbClr val="000000"/>
                          </a:solidFill>
                          <a:effectLst/>
                          <a:highlight>
                            <a:srgbClr val="E8EBF5"/>
                          </a:highlight>
                          <a:latin typeface="Calibri" panose="020F0502020204030204" pitchFamily="34" charset="0"/>
                        </a:rPr>
                        <a:t>GSTR 3B</a:t>
                      </a:r>
                      <a:endParaRPr lang="en-IN" sz="1500" dirty="0">
                        <a:effectLst/>
                        <a:highlight>
                          <a:srgbClr val="E8EBF5"/>
                        </a:highlight>
                      </a:endParaRPr>
                    </a:p>
                  </a:txBody>
                  <a:tcPr marL="80605" marR="80605" marT="40303" marB="40303">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8EBF5"/>
                    </a:solidFill>
                  </a:tcPr>
                </a:tc>
                <a:tc>
                  <a:txBody>
                    <a:bodyPr/>
                    <a:lstStyle/>
                    <a:p>
                      <a:pPr rtl="0" fontAlgn="t">
                        <a:spcBef>
                          <a:spcPts val="0"/>
                        </a:spcBef>
                        <a:spcAft>
                          <a:spcPts val="0"/>
                        </a:spcAft>
                      </a:pPr>
                      <a:r>
                        <a:rPr lang="en-IN" sz="1500" b="0" i="0" u="none" strike="noStrike">
                          <a:solidFill>
                            <a:srgbClr val="000000"/>
                          </a:solidFill>
                          <a:effectLst/>
                          <a:highlight>
                            <a:srgbClr val="E8EBF5"/>
                          </a:highlight>
                          <a:latin typeface="Calibri" panose="020F0502020204030204" pitchFamily="34" charset="0"/>
                        </a:rPr>
                        <a:t>20</a:t>
                      </a:r>
                      <a:r>
                        <a:rPr lang="en-IN" sz="1500" b="0" i="0" u="none" strike="noStrike" baseline="30000">
                          <a:solidFill>
                            <a:srgbClr val="000000"/>
                          </a:solidFill>
                          <a:effectLst/>
                          <a:highlight>
                            <a:srgbClr val="E8EBF5"/>
                          </a:highlight>
                          <a:latin typeface="Calibri" panose="020F0502020204030204" pitchFamily="34" charset="0"/>
                        </a:rPr>
                        <a:t>th</a:t>
                      </a:r>
                      <a:r>
                        <a:rPr lang="en-IN" sz="1500" b="0" i="0" u="none" strike="noStrike">
                          <a:solidFill>
                            <a:srgbClr val="000000"/>
                          </a:solidFill>
                          <a:effectLst/>
                          <a:highlight>
                            <a:srgbClr val="E8EBF5"/>
                          </a:highlight>
                          <a:latin typeface="Calibri" panose="020F0502020204030204" pitchFamily="34" charset="0"/>
                        </a:rPr>
                        <a:t> of Next Month</a:t>
                      </a:r>
                      <a:endParaRPr lang="en-IN" sz="1500">
                        <a:effectLst/>
                        <a:highlight>
                          <a:srgbClr val="E8EBF5"/>
                        </a:highlight>
                      </a:endParaRPr>
                    </a:p>
                  </a:txBody>
                  <a:tcPr marL="80605" marR="80605" marT="40303" marB="40303">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8EBF5"/>
                    </a:solidFill>
                  </a:tcPr>
                </a:tc>
                <a:tc>
                  <a:txBody>
                    <a:bodyPr/>
                    <a:lstStyle/>
                    <a:p>
                      <a:pPr rtl="0" fontAlgn="t">
                        <a:spcBef>
                          <a:spcPts val="0"/>
                        </a:spcBef>
                        <a:spcAft>
                          <a:spcPts val="0"/>
                        </a:spcAft>
                      </a:pPr>
                      <a:r>
                        <a:rPr lang="en-GB" sz="1500" b="0" i="0" u="none" strike="noStrike">
                          <a:solidFill>
                            <a:srgbClr val="000000"/>
                          </a:solidFill>
                          <a:effectLst/>
                          <a:highlight>
                            <a:srgbClr val="E8EBF5"/>
                          </a:highlight>
                          <a:latin typeface="Calibri" panose="020F0502020204030204" pitchFamily="34" charset="0"/>
                        </a:rPr>
                        <a:t>Summary return of GST Liability. Mandatory Information includes: RCM Liability, Input Tax Credit eligible / in-eligible, URD Inter-state Supply, Exempt, NIL and Non-GST Inward Supply, Interest and Late Fee</a:t>
                      </a:r>
                      <a:endParaRPr lang="en-GB" sz="1500">
                        <a:effectLst/>
                        <a:highlight>
                          <a:srgbClr val="E8EBF5"/>
                        </a:highlight>
                      </a:endParaRPr>
                    </a:p>
                  </a:txBody>
                  <a:tcPr marL="80605" marR="80605" marT="40303" marB="40303">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8EBF5"/>
                    </a:solidFill>
                  </a:tcPr>
                </a:tc>
                <a:extLst>
                  <a:ext uri="{0D108BD9-81ED-4DB2-BD59-A6C34878D82A}">
                    <a16:rowId xmlns:a16="http://schemas.microsoft.com/office/drawing/2014/main" val="529532611"/>
                  </a:ext>
                </a:extLst>
              </a:tr>
              <a:tr h="1129522">
                <a:tc>
                  <a:txBody>
                    <a:bodyPr/>
                    <a:lstStyle/>
                    <a:p>
                      <a:pPr rtl="0" fontAlgn="t">
                        <a:spcBef>
                          <a:spcPts val="0"/>
                        </a:spcBef>
                        <a:spcAft>
                          <a:spcPts val="0"/>
                        </a:spcAft>
                      </a:pPr>
                      <a:r>
                        <a:rPr lang="en-IN" sz="1500" b="0" i="0" u="none" strike="noStrike">
                          <a:solidFill>
                            <a:srgbClr val="000000"/>
                          </a:solidFill>
                          <a:effectLst/>
                          <a:highlight>
                            <a:srgbClr val="CDD4EA"/>
                          </a:highlight>
                          <a:latin typeface="Calibri" panose="020F0502020204030204" pitchFamily="34" charset="0"/>
                        </a:rPr>
                        <a:t>3</a:t>
                      </a:r>
                      <a:endParaRPr lang="en-IN" sz="1500">
                        <a:effectLst/>
                        <a:highlight>
                          <a:srgbClr val="CDD4EA"/>
                        </a:highlight>
                      </a:endParaRPr>
                    </a:p>
                  </a:txBody>
                  <a:tcPr marL="80605" marR="80605" marT="40303" marB="40303">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DD4EA"/>
                    </a:solidFill>
                  </a:tcPr>
                </a:tc>
                <a:tc>
                  <a:txBody>
                    <a:bodyPr/>
                    <a:lstStyle/>
                    <a:p>
                      <a:pPr rtl="0" fontAlgn="t">
                        <a:spcBef>
                          <a:spcPts val="0"/>
                        </a:spcBef>
                        <a:spcAft>
                          <a:spcPts val="0"/>
                        </a:spcAft>
                      </a:pPr>
                      <a:r>
                        <a:rPr lang="en-IN" sz="1500" b="0" i="0" u="none" strike="noStrike">
                          <a:solidFill>
                            <a:srgbClr val="000000"/>
                          </a:solidFill>
                          <a:effectLst/>
                          <a:highlight>
                            <a:srgbClr val="CDD4EA"/>
                          </a:highlight>
                          <a:latin typeface="Calibri" panose="020F0502020204030204" pitchFamily="34" charset="0"/>
                        </a:rPr>
                        <a:t>GSTR 9</a:t>
                      </a:r>
                      <a:endParaRPr lang="en-IN" sz="1500">
                        <a:effectLst/>
                        <a:highlight>
                          <a:srgbClr val="CDD4EA"/>
                        </a:highlight>
                      </a:endParaRPr>
                    </a:p>
                  </a:txBody>
                  <a:tcPr marL="80605" marR="80605" marT="40303" marB="40303">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DD4EA"/>
                    </a:solidFill>
                  </a:tcPr>
                </a:tc>
                <a:tc>
                  <a:txBody>
                    <a:bodyPr/>
                    <a:lstStyle/>
                    <a:p>
                      <a:pPr rtl="0" fontAlgn="t">
                        <a:spcBef>
                          <a:spcPts val="0"/>
                        </a:spcBef>
                        <a:spcAft>
                          <a:spcPts val="0"/>
                        </a:spcAft>
                      </a:pPr>
                      <a:r>
                        <a:rPr lang="en-GB" sz="1500" b="0" i="0" u="none" strike="noStrike">
                          <a:solidFill>
                            <a:srgbClr val="000000"/>
                          </a:solidFill>
                          <a:effectLst/>
                          <a:highlight>
                            <a:srgbClr val="CDD4EA"/>
                          </a:highlight>
                          <a:latin typeface="Calibri" panose="020F0502020204030204" pitchFamily="34" charset="0"/>
                        </a:rPr>
                        <a:t>31</a:t>
                      </a:r>
                      <a:r>
                        <a:rPr lang="en-GB" sz="1500" b="0" i="0" u="none" strike="noStrike" baseline="30000">
                          <a:solidFill>
                            <a:srgbClr val="000000"/>
                          </a:solidFill>
                          <a:effectLst/>
                          <a:highlight>
                            <a:srgbClr val="CDD4EA"/>
                          </a:highlight>
                          <a:latin typeface="Calibri" panose="020F0502020204030204" pitchFamily="34" charset="0"/>
                        </a:rPr>
                        <a:t>st</a:t>
                      </a:r>
                      <a:r>
                        <a:rPr lang="en-GB" sz="1500" b="0" i="0" u="none" strike="noStrike">
                          <a:solidFill>
                            <a:srgbClr val="000000"/>
                          </a:solidFill>
                          <a:effectLst/>
                          <a:highlight>
                            <a:srgbClr val="CDD4EA"/>
                          </a:highlight>
                          <a:latin typeface="Calibri" panose="020F0502020204030204" pitchFamily="34" charset="0"/>
                        </a:rPr>
                        <a:t> Dec of the year following relevant financial year</a:t>
                      </a:r>
                      <a:endParaRPr lang="en-GB" sz="1500">
                        <a:effectLst/>
                        <a:highlight>
                          <a:srgbClr val="CDD4EA"/>
                        </a:highlight>
                      </a:endParaRPr>
                    </a:p>
                  </a:txBody>
                  <a:tcPr marL="80605" marR="80605" marT="40303" marB="40303">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DD4EA"/>
                    </a:solidFill>
                  </a:tcPr>
                </a:tc>
                <a:tc>
                  <a:txBody>
                    <a:bodyPr/>
                    <a:lstStyle/>
                    <a:p>
                      <a:pPr rtl="0" fontAlgn="t">
                        <a:spcBef>
                          <a:spcPts val="0"/>
                        </a:spcBef>
                        <a:spcAft>
                          <a:spcPts val="0"/>
                        </a:spcAft>
                      </a:pPr>
                      <a:r>
                        <a:rPr lang="en-GB" sz="1500" b="0" i="0" u="none" strike="noStrike">
                          <a:solidFill>
                            <a:srgbClr val="000000"/>
                          </a:solidFill>
                          <a:effectLst/>
                          <a:highlight>
                            <a:srgbClr val="CDD4EA"/>
                          </a:highlight>
                          <a:latin typeface="Calibri" panose="020F0502020204030204" pitchFamily="34" charset="0"/>
                        </a:rPr>
                        <a:t>Details and aggregate of details of GSTR1 and GSTR3B including HSN of Input Tax Credit if Input is 10% or more.</a:t>
                      </a:r>
                      <a:endParaRPr lang="en-GB" sz="1500">
                        <a:effectLst/>
                        <a:highlight>
                          <a:srgbClr val="CDD4EA"/>
                        </a:highlight>
                      </a:endParaRPr>
                    </a:p>
                  </a:txBody>
                  <a:tcPr marL="80605" marR="80605" marT="40303" marB="40303">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DD4EA"/>
                    </a:solidFill>
                  </a:tcPr>
                </a:tc>
                <a:extLst>
                  <a:ext uri="{0D108BD9-81ED-4DB2-BD59-A6C34878D82A}">
                    <a16:rowId xmlns:a16="http://schemas.microsoft.com/office/drawing/2014/main" val="2466945559"/>
                  </a:ext>
                </a:extLst>
              </a:tr>
              <a:tr h="458202">
                <a:tc>
                  <a:txBody>
                    <a:bodyPr/>
                    <a:lstStyle/>
                    <a:p>
                      <a:pPr rtl="0" fontAlgn="t">
                        <a:spcBef>
                          <a:spcPts val="0"/>
                        </a:spcBef>
                        <a:spcAft>
                          <a:spcPts val="0"/>
                        </a:spcAft>
                      </a:pPr>
                      <a:r>
                        <a:rPr lang="en-IN" sz="1500" b="0" i="0" u="none" strike="noStrike">
                          <a:solidFill>
                            <a:srgbClr val="000000"/>
                          </a:solidFill>
                          <a:effectLst/>
                          <a:highlight>
                            <a:srgbClr val="E8EBF5"/>
                          </a:highlight>
                          <a:latin typeface="Calibri" panose="020F0502020204030204" pitchFamily="34" charset="0"/>
                        </a:rPr>
                        <a:t>4</a:t>
                      </a:r>
                      <a:endParaRPr lang="en-IN" sz="1500">
                        <a:effectLst/>
                        <a:highlight>
                          <a:srgbClr val="E8EBF5"/>
                        </a:highlight>
                      </a:endParaRPr>
                    </a:p>
                  </a:txBody>
                  <a:tcPr marL="80605" marR="80605" marT="40303" marB="40303">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8EBF5"/>
                    </a:solidFill>
                  </a:tcPr>
                </a:tc>
                <a:tc>
                  <a:txBody>
                    <a:bodyPr/>
                    <a:lstStyle/>
                    <a:p>
                      <a:pPr rtl="0" fontAlgn="t">
                        <a:spcBef>
                          <a:spcPts val="0"/>
                        </a:spcBef>
                        <a:spcAft>
                          <a:spcPts val="0"/>
                        </a:spcAft>
                      </a:pPr>
                      <a:r>
                        <a:rPr lang="en-IN" sz="1500" b="0" i="0" u="none" strike="noStrike">
                          <a:solidFill>
                            <a:srgbClr val="000000"/>
                          </a:solidFill>
                          <a:effectLst/>
                          <a:highlight>
                            <a:srgbClr val="E8EBF5"/>
                          </a:highlight>
                          <a:latin typeface="Calibri" panose="020F0502020204030204" pitchFamily="34" charset="0"/>
                        </a:rPr>
                        <a:t>GSTR 2A</a:t>
                      </a:r>
                      <a:endParaRPr lang="en-IN" sz="1500">
                        <a:effectLst/>
                        <a:highlight>
                          <a:srgbClr val="E8EBF5"/>
                        </a:highlight>
                      </a:endParaRPr>
                    </a:p>
                  </a:txBody>
                  <a:tcPr marL="80605" marR="80605" marT="40303" marB="40303">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8EBF5"/>
                    </a:solidFill>
                  </a:tcPr>
                </a:tc>
                <a:tc>
                  <a:txBody>
                    <a:bodyPr/>
                    <a:lstStyle/>
                    <a:p>
                      <a:pPr rtl="0" fontAlgn="t">
                        <a:spcBef>
                          <a:spcPts val="0"/>
                        </a:spcBef>
                        <a:spcAft>
                          <a:spcPts val="0"/>
                        </a:spcAft>
                      </a:pPr>
                      <a:r>
                        <a:rPr lang="en-IN" sz="1500" b="0" i="0" u="none" strike="noStrike">
                          <a:solidFill>
                            <a:srgbClr val="000000"/>
                          </a:solidFill>
                          <a:effectLst/>
                          <a:highlight>
                            <a:srgbClr val="E8EBF5"/>
                          </a:highlight>
                          <a:latin typeface="Calibri" panose="020F0502020204030204" pitchFamily="34" charset="0"/>
                        </a:rPr>
                        <a:t>No Filing</a:t>
                      </a:r>
                      <a:endParaRPr lang="en-IN" sz="1500">
                        <a:effectLst/>
                        <a:highlight>
                          <a:srgbClr val="E8EBF5"/>
                        </a:highlight>
                      </a:endParaRPr>
                    </a:p>
                  </a:txBody>
                  <a:tcPr marL="80605" marR="80605" marT="40303" marB="40303">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8EBF5"/>
                    </a:solidFill>
                  </a:tcPr>
                </a:tc>
                <a:tc>
                  <a:txBody>
                    <a:bodyPr/>
                    <a:lstStyle/>
                    <a:p>
                      <a:pPr rtl="0" fontAlgn="t">
                        <a:spcBef>
                          <a:spcPts val="0"/>
                        </a:spcBef>
                        <a:spcAft>
                          <a:spcPts val="0"/>
                        </a:spcAft>
                      </a:pPr>
                      <a:r>
                        <a:rPr lang="en-GB" sz="1500" b="0" i="0" u="none" strike="noStrike">
                          <a:solidFill>
                            <a:srgbClr val="000000"/>
                          </a:solidFill>
                          <a:effectLst/>
                          <a:highlight>
                            <a:srgbClr val="E8EBF5"/>
                          </a:highlight>
                          <a:latin typeface="Calibri" panose="020F0502020204030204" pitchFamily="34" charset="0"/>
                        </a:rPr>
                        <a:t>Dynamic return of Input Tax Credit</a:t>
                      </a:r>
                      <a:endParaRPr lang="en-GB" sz="1500">
                        <a:effectLst/>
                        <a:highlight>
                          <a:srgbClr val="E8EBF5"/>
                        </a:highlight>
                      </a:endParaRPr>
                    </a:p>
                  </a:txBody>
                  <a:tcPr marL="80605" marR="80605" marT="40303" marB="40303">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8EBF5"/>
                    </a:solidFill>
                  </a:tcPr>
                </a:tc>
                <a:extLst>
                  <a:ext uri="{0D108BD9-81ED-4DB2-BD59-A6C34878D82A}">
                    <a16:rowId xmlns:a16="http://schemas.microsoft.com/office/drawing/2014/main" val="2819722272"/>
                  </a:ext>
                </a:extLst>
              </a:tr>
              <a:tr h="458202">
                <a:tc>
                  <a:txBody>
                    <a:bodyPr/>
                    <a:lstStyle/>
                    <a:p>
                      <a:pPr rtl="0" fontAlgn="t">
                        <a:spcBef>
                          <a:spcPts val="0"/>
                        </a:spcBef>
                        <a:spcAft>
                          <a:spcPts val="0"/>
                        </a:spcAft>
                      </a:pPr>
                      <a:r>
                        <a:rPr lang="en-IN" sz="1500" b="0" i="0" u="none" strike="noStrike">
                          <a:solidFill>
                            <a:srgbClr val="000000"/>
                          </a:solidFill>
                          <a:effectLst/>
                          <a:highlight>
                            <a:srgbClr val="CDD4EA"/>
                          </a:highlight>
                          <a:latin typeface="Calibri" panose="020F0502020204030204" pitchFamily="34" charset="0"/>
                        </a:rPr>
                        <a:t>5</a:t>
                      </a:r>
                      <a:endParaRPr lang="en-IN" sz="1500">
                        <a:effectLst/>
                        <a:highlight>
                          <a:srgbClr val="CDD4EA"/>
                        </a:highlight>
                      </a:endParaRPr>
                    </a:p>
                  </a:txBody>
                  <a:tcPr marL="80605" marR="80605" marT="40303" marB="40303">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DD4EA"/>
                    </a:solidFill>
                  </a:tcPr>
                </a:tc>
                <a:tc>
                  <a:txBody>
                    <a:bodyPr/>
                    <a:lstStyle/>
                    <a:p>
                      <a:pPr rtl="0" fontAlgn="t">
                        <a:spcBef>
                          <a:spcPts val="0"/>
                        </a:spcBef>
                        <a:spcAft>
                          <a:spcPts val="0"/>
                        </a:spcAft>
                      </a:pPr>
                      <a:r>
                        <a:rPr lang="en-IN" sz="1500" b="0" i="0" u="none" strike="noStrike">
                          <a:solidFill>
                            <a:srgbClr val="000000"/>
                          </a:solidFill>
                          <a:effectLst/>
                          <a:highlight>
                            <a:srgbClr val="CDD4EA"/>
                          </a:highlight>
                          <a:latin typeface="Calibri" panose="020F0502020204030204" pitchFamily="34" charset="0"/>
                        </a:rPr>
                        <a:t>GSTR 2B</a:t>
                      </a:r>
                      <a:endParaRPr lang="en-IN" sz="1500">
                        <a:effectLst/>
                        <a:highlight>
                          <a:srgbClr val="CDD4EA"/>
                        </a:highlight>
                      </a:endParaRPr>
                    </a:p>
                  </a:txBody>
                  <a:tcPr marL="80605" marR="80605" marT="40303" marB="40303">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DD4EA"/>
                    </a:solidFill>
                  </a:tcPr>
                </a:tc>
                <a:tc>
                  <a:txBody>
                    <a:bodyPr/>
                    <a:lstStyle/>
                    <a:p>
                      <a:pPr rtl="0" fontAlgn="t">
                        <a:spcBef>
                          <a:spcPts val="0"/>
                        </a:spcBef>
                        <a:spcAft>
                          <a:spcPts val="0"/>
                        </a:spcAft>
                      </a:pPr>
                      <a:r>
                        <a:rPr lang="en-IN" sz="1500" b="0" i="0" u="none" strike="noStrike">
                          <a:solidFill>
                            <a:srgbClr val="000000"/>
                          </a:solidFill>
                          <a:effectLst/>
                          <a:highlight>
                            <a:srgbClr val="CDD4EA"/>
                          </a:highlight>
                          <a:latin typeface="Calibri" panose="020F0502020204030204" pitchFamily="34" charset="0"/>
                        </a:rPr>
                        <a:t>No Filing</a:t>
                      </a:r>
                      <a:endParaRPr lang="en-IN" sz="1500">
                        <a:effectLst/>
                        <a:highlight>
                          <a:srgbClr val="CDD4EA"/>
                        </a:highlight>
                      </a:endParaRPr>
                    </a:p>
                  </a:txBody>
                  <a:tcPr marL="80605" marR="80605" marT="40303" marB="40303">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DD4EA"/>
                    </a:solidFill>
                  </a:tcPr>
                </a:tc>
                <a:tc>
                  <a:txBody>
                    <a:bodyPr/>
                    <a:lstStyle/>
                    <a:p>
                      <a:pPr rtl="0" fontAlgn="t">
                        <a:spcBef>
                          <a:spcPts val="0"/>
                        </a:spcBef>
                        <a:spcAft>
                          <a:spcPts val="0"/>
                        </a:spcAft>
                      </a:pPr>
                      <a:r>
                        <a:rPr lang="en-GB" sz="1500" b="0" i="0" u="none" strike="noStrike" dirty="0">
                          <a:solidFill>
                            <a:srgbClr val="000000"/>
                          </a:solidFill>
                          <a:effectLst/>
                          <a:highlight>
                            <a:srgbClr val="CDD4EA"/>
                          </a:highlight>
                          <a:latin typeface="Calibri" panose="020F0502020204030204" pitchFamily="34" charset="0"/>
                        </a:rPr>
                        <a:t>Monthly return for eligible Input Tax Credit</a:t>
                      </a:r>
                      <a:endParaRPr lang="en-GB" sz="1500" dirty="0">
                        <a:effectLst/>
                        <a:highlight>
                          <a:srgbClr val="CDD4EA"/>
                        </a:highlight>
                      </a:endParaRPr>
                    </a:p>
                  </a:txBody>
                  <a:tcPr marL="80605" marR="80605" marT="40303" marB="40303">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DD4EA"/>
                    </a:solidFill>
                  </a:tcPr>
                </a:tc>
                <a:extLst>
                  <a:ext uri="{0D108BD9-81ED-4DB2-BD59-A6C34878D82A}">
                    <a16:rowId xmlns:a16="http://schemas.microsoft.com/office/drawing/2014/main" val="4223909711"/>
                  </a:ext>
                </a:extLst>
              </a:tr>
            </a:tbl>
          </a:graphicData>
        </a:graphic>
      </p:graphicFrame>
      <p:sp>
        <p:nvSpPr>
          <p:cNvPr id="9" name="Rectangle 1">
            <a:extLst>
              <a:ext uri="{FF2B5EF4-FFF2-40B4-BE49-F238E27FC236}">
                <a16:creationId xmlns:a16="http://schemas.microsoft.com/office/drawing/2014/main" id="{4C5B6D2B-E527-D726-9C5C-65A123A0489A}"/>
              </a:ext>
            </a:extLst>
          </p:cNvPr>
          <p:cNvSpPr>
            <a:spLocks noChangeArrowheads="1"/>
          </p:cNvSpPr>
          <p:nvPr/>
        </p:nvSpPr>
        <p:spPr bwMode="auto">
          <a:xfrm>
            <a:off x="2831996" y="1914524"/>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2165172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1630609"/>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Employee’s Provident Fund</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4226700E-6BB0-1615-FDC5-0D0346932521}"/>
              </a:ext>
            </a:extLst>
          </p:cNvPr>
          <p:cNvSpPr txBox="1"/>
          <p:nvPr/>
        </p:nvSpPr>
        <p:spPr>
          <a:xfrm>
            <a:off x="759348" y="2313109"/>
            <a:ext cx="12956652" cy="6042680"/>
          </a:xfrm>
          <a:prstGeom prst="rect">
            <a:avLst/>
          </a:prstGeom>
          <a:noFill/>
        </p:spPr>
        <p:txBody>
          <a:bodyPr wrap="square">
            <a:spAutoFit/>
          </a:bodyPr>
          <a:lstStyle/>
          <a:p>
            <a:pPr marL="457200" indent="-457200" rtl="0" fontAlgn="base">
              <a:spcBef>
                <a:spcPts val="0"/>
              </a:spcBef>
              <a:spcAft>
                <a:spcPts val="0"/>
              </a:spcAft>
              <a:buFont typeface="Wingdings" panose="05000000000000000000" pitchFamily="2" charset="2"/>
              <a:buChar char="q"/>
            </a:pPr>
            <a:r>
              <a:rPr lang="en-GB" sz="3200" b="0" i="0" u="none" strike="noStrike" dirty="0">
                <a:solidFill>
                  <a:srgbClr val="000000"/>
                </a:solidFill>
                <a:effectLst/>
                <a:latin typeface="Calibri" panose="020F0502020204030204" pitchFamily="34" charset="0"/>
              </a:rPr>
              <a:t>Registration under EPFO</a:t>
            </a:r>
            <a:endParaRPr lang="en-GB" sz="3200" b="0" i="0" u="none" strike="noStrike" dirty="0">
              <a:solidFill>
                <a:srgbClr val="000000"/>
              </a:solidFill>
              <a:effectLst/>
              <a:latin typeface="Arial" panose="020B0604020202020204" pitchFamily="34" charset="0"/>
            </a:endParaRPr>
          </a:p>
          <a:p>
            <a:pPr marL="457200" indent="-457200" rtl="0" fontAlgn="base">
              <a:spcBef>
                <a:spcPts val="1000"/>
              </a:spcBef>
              <a:spcAft>
                <a:spcPts val="0"/>
              </a:spcAft>
              <a:buFont typeface="Wingdings" panose="05000000000000000000" pitchFamily="2" charset="2"/>
              <a:buChar char="q"/>
            </a:pPr>
            <a:r>
              <a:rPr lang="en-GB" sz="3200" b="0" i="0" u="none" strike="noStrike" dirty="0">
                <a:solidFill>
                  <a:srgbClr val="000000"/>
                </a:solidFill>
                <a:effectLst/>
                <a:latin typeface="Calibri" panose="020F0502020204030204" pitchFamily="34" charset="0"/>
              </a:rPr>
              <a:t>Minimum no. of employees, approval of commissioner in case of no. of employees falls short of minimum no.</a:t>
            </a:r>
            <a:endParaRPr lang="en-GB" sz="3200" b="0" i="0" u="none" strike="noStrike" dirty="0">
              <a:solidFill>
                <a:srgbClr val="000000"/>
              </a:solidFill>
              <a:effectLst/>
              <a:latin typeface="Arial" panose="020B0604020202020204" pitchFamily="34" charset="0"/>
            </a:endParaRPr>
          </a:p>
          <a:p>
            <a:pPr marL="457200" indent="-457200" rtl="0" fontAlgn="base">
              <a:spcBef>
                <a:spcPts val="1000"/>
              </a:spcBef>
              <a:spcAft>
                <a:spcPts val="0"/>
              </a:spcAft>
              <a:buFont typeface="Wingdings" panose="05000000000000000000" pitchFamily="2" charset="2"/>
              <a:buChar char="q"/>
            </a:pPr>
            <a:r>
              <a:rPr lang="en-GB" sz="3200" b="0" i="0" u="none" strike="noStrike" dirty="0">
                <a:solidFill>
                  <a:srgbClr val="000000"/>
                </a:solidFill>
                <a:effectLst/>
                <a:latin typeface="Calibri" panose="020F0502020204030204" pitchFamily="34" charset="0"/>
              </a:rPr>
              <a:t>Wage Limit for EPFO Contribution</a:t>
            </a:r>
            <a:endParaRPr lang="en-GB" sz="3200" b="0" i="0" u="none" strike="noStrike" dirty="0">
              <a:solidFill>
                <a:srgbClr val="000000"/>
              </a:solidFill>
              <a:effectLst/>
              <a:latin typeface="Arial" panose="020B0604020202020204" pitchFamily="34" charset="0"/>
            </a:endParaRPr>
          </a:p>
          <a:p>
            <a:pPr marL="457200" indent="-457200" rtl="0" fontAlgn="base">
              <a:spcBef>
                <a:spcPts val="1000"/>
              </a:spcBef>
              <a:spcAft>
                <a:spcPts val="0"/>
              </a:spcAft>
              <a:buFont typeface="Wingdings" panose="05000000000000000000" pitchFamily="2" charset="2"/>
              <a:buChar char="q"/>
            </a:pPr>
            <a:r>
              <a:rPr lang="en-GB" sz="3200" b="0" i="0" u="none" strike="noStrike" dirty="0">
                <a:solidFill>
                  <a:srgbClr val="000000"/>
                </a:solidFill>
                <a:effectLst/>
                <a:latin typeface="Calibri" panose="020F0502020204030204" pitchFamily="34" charset="0"/>
              </a:rPr>
              <a:t>Universal Account Number of employees</a:t>
            </a:r>
            <a:endParaRPr lang="en-GB" sz="3200" b="0" i="0" u="none" strike="noStrike" dirty="0">
              <a:solidFill>
                <a:srgbClr val="000000"/>
              </a:solidFill>
              <a:effectLst/>
              <a:latin typeface="Arial" panose="020B0604020202020204" pitchFamily="34" charset="0"/>
            </a:endParaRPr>
          </a:p>
          <a:p>
            <a:pPr marL="457200" indent="-457200" rtl="0" fontAlgn="base">
              <a:spcBef>
                <a:spcPts val="1000"/>
              </a:spcBef>
              <a:spcAft>
                <a:spcPts val="0"/>
              </a:spcAft>
              <a:buFont typeface="Wingdings" panose="05000000000000000000" pitchFamily="2" charset="2"/>
              <a:buChar char="q"/>
            </a:pPr>
            <a:r>
              <a:rPr lang="en-GB" sz="3200" b="0" i="0" u="none" strike="noStrike" dirty="0">
                <a:solidFill>
                  <a:srgbClr val="000000"/>
                </a:solidFill>
                <a:effectLst/>
                <a:latin typeface="Calibri" panose="020F0502020204030204" pitchFamily="34" charset="0"/>
              </a:rPr>
              <a:t>Filing of monthly contribution / supplementary contribution</a:t>
            </a:r>
            <a:endParaRPr lang="en-GB" sz="3200" b="0" i="0" u="none" strike="noStrike" dirty="0">
              <a:solidFill>
                <a:srgbClr val="000000"/>
              </a:solidFill>
              <a:effectLst/>
              <a:latin typeface="Arial" panose="020B0604020202020204" pitchFamily="34" charset="0"/>
            </a:endParaRPr>
          </a:p>
          <a:p>
            <a:pPr marL="457200" indent="-457200" rtl="0" fontAlgn="base">
              <a:spcBef>
                <a:spcPts val="1000"/>
              </a:spcBef>
              <a:spcAft>
                <a:spcPts val="0"/>
              </a:spcAft>
              <a:buFont typeface="Wingdings" panose="05000000000000000000" pitchFamily="2" charset="2"/>
              <a:buChar char="q"/>
            </a:pPr>
            <a:r>
              <a:rPr lang="en-GB" sz="3200" b="0" i="0" u="none" strike="noStrike" dirty="0">
                <a:solidFill>
                  <a:srgbClr val="000000"/>
                </a:solidFill>
                <a:effectLst/>
                <a:latin typeface="Calibri" panose="020F0502020204030204" pitchFamily="34" charset="0"/>
              </a:rPr>
              <a:t>EPFO Challan</a:t>
            </a:r>
            <a:endParaRPr lang="en-GB" sz="3200" b="0" i="0" u="none" strike="noStrike" dirty="0">
              <a:solidFill>
                <a:srgbClr val="000000"/>
              </a:solidFill>
              <a:effectLst/>
              <a:latin typeface="Arial" panose="020B0604020202020204" pitchFamily="34" charset="0"/>
            </a:endParaRPr>
          </a:p>
          <a:p>
            <a:pPr marL="457200" indent="-457200" rtl="0" fontAlgn="base">
              <a:spcBef>
                <a:spcPts val="1000"/>
              </a:spcBef>
              <a:spcAft>
                <a:spcPts val="0"/>
              </a:spcAft>
              <a:buFont typeface="Wingdings" panose="05000000000000000000" pitchFamily="2" charset="2"/>
              <a:buChar char="q"/>
            </a:pPr>
            <a:r>
              <a:rPr lang="en-GB" sz="3200" b="0" i="0" u="none" strike="noStrike" dirty="0">
                <a:solidFill>
                  <a:srgbClr val="000000"/>
                </a:solidFill>
                <a:effectLst/>
                <a:latin typeface="Calibri" panose="020F0502020204030204" pitchFamily="34" charset="0"/>
              </a:rPr>
              <a:t>Pre mature withdrawal / Partial withdrawal</a:t>
            </a:r>
            <a:endParaRPr lang="en-GB" sz="3200" b="0" i="0" u="none" strike="noStrike" dirty="0">
              <a:solidFill>
                <a:srgbClr val="000000"/>
              </a:solidFill>
              <a:effectLst/>
              <a:latin typeface="Arial" panose="020B0604020202020204" pitchFamily="34" charset="0"/>
            </a:endParaRPr>
          </a:p>
          <a:p>
            <a:pPr marL="457200" indent="-457200" rtl="0" fontAlgn="base">
              <a:spcBef>
                <a:spcPts val="1000"/>
              </a:spcBef>
              <a:spcAft>
                <a:spcPts val="0"/>
              </a:spcAft>
              <a:buFont typeface="Wingdings" panose="05000000000000000000" pitchFamily="2" charset="2"/>
              <a:buChar char="q"/>
            </a:pPr>
            <a:r>
              <a:rPr lang="en-GB" sz="3200" b="0" i="0" u="none" strike="noStrike" dirty="0">
                <a:solidFill>
                  <a:srgbClr val="000000"/>
                </a:solidFill>
                <a:effectLst/>
                <a:latin typeface="Calibri" panose="020F0502020204030204" pitchFamily="34" charset="0"/>
              </a:rPr>
              <a:t>Final Withdrawal</a:t>
            </a:r>
            <a:endParaRPr lang="en-GB" sz="3200" b="0" i="0" u="none" strike="noStrike" dirty="0">
              <a:solidFill>
                <a:srgbClr val="000000"/>
              </a:solidFill>
              <a:effectLst/>
              <a:latin typeface="Arial" panose="020B0604020202020204" pitchFamily="34" charset="0"/>
            </a:endParaRPr>
          </a:p>
          <a:p>
            <a:pPr marL="457200" indent="-457200" rtl="0" fontAlgn="base">
              <a:spcBef>
                <a:spcPts val="1000"/>
              </a:spcBef>
              <a:spcAft>
                <a:spcPts val="0"/>
              </a:spcAft>
              <a:buFont typeface="Wingdings" panose="05000000000000000000" pitchFamily="2" charset="2"/>
              <a:buChar char="q"/>
            </a:pPr>
            <a:r>
              <a:rPr lang="en-GB" sz="3200" b="0" i="0" u="none" strike="noStrike" dirty="0">
                <a:solidFill>
                  <a:srgbClr val="000000"/>
                </a:solidFill>
                <a:effectLst/>
                <a:latin typeface="Calibri" panose="020F0502020204030204" pitchFamily="34" charset="0"/>
              </a:rPr>
              <a:t>Pension</a:t>
            </a:r>
            <a:endParaRPr lang="en-GB" sz="32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799386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172528" y="283916"/>
            <a:ext cx="11096956" cy="1630609"/>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Employee’s State Insurance Corporation</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646331"/>
          </a:xfrm>
          <a:prstGeom prst="rect">
            <a:avLst/>
          </a:prstGeom>
          <a:noFill/>
        </p:spPr>
        <p:txBody>
          <a:bodyPr wrap="square">
            <a:spAutoFit/>
          </a:bodyPr>
          <a:lstStyle/>
          <a:p>
            <a:br>
              <a:rPr lang="en-GB" dirty="0"/>
            </a:br>
            <a:endParaRPr lang="en-IN" dirty="0"/>
          </a:p>
        </p:txBody>
      </p:sp>
      <p:sp>
        <p:nvSpPr>
          <p:cNvPr id="11" name="TextBox 10">
            <a:extLst>
              <a:ext uri="{FF2B5EF4-FFF2-40B4-BE49-F238E27FC236}">
                <a16:creationId xmlns:a16="http://schemas.microsoft.com/office/drawing/2014/main" id="{9976578B-C3AE-4578-B1BC-3E6EF9D2B4D7}"/>
              </a:ext>
            </a:extLst>
          </p:cNvPr>
          <p:cNvSpPr txBox="1"/>
          <p:nvPr/>
        </p:nvSpPr>
        <p:spPr>
          <a:xfrm>
            <a:off x="461783" y="2198441"/>
            <a:ext cx="16653025" cy="6658233"/>
          </a:xfrm>
          <a:prstGeom prst="rect">
            <a:avLst/>
          </a:prstGeom>
          <a:noFill/>
        </p:spPr>
        <p:txBody>
          <a:bodyPr wrap="square">
            <a:spAutoFit/>
          </a:bodyPr>
          <a:lstStyle/>
          <a:p>
            <a:pPr marL="571500" indent="-571500" rtl="0" fontAlgn="base">
              <a:spcBef>
                <a:spcPts val="0"/>
              </a:spcBef>
              <a:spcAft>
                <a:spcPts val="0"/>
              </a:spcAft>
              <a:buFont typeface="Wingdings" panose="05000000000000000000" pitchFamily="2" charset="2"/>
              <a:buChar char="q"/>
            </a:pPr>
            <a:r>
              <a:rPr lang="en-GB" sz="3600" b="0" i="0" u="none" strike="noStrike" dirty="0">
                <a:solidFill>
                  <a:srgbClr val="000000"/>
                </a:solidFill>
                <a:effectLst/>
                <a:latin typeface="Calibri" panose="020F0502020204030204" pitchFamily="34" charset="0"/>
              </a:rPr>
              <a:t>Registration under ESIC</a:t>
            </a:r>
            <a:endParaRPr lang="en-GB" sz="36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q"/>
            </a:pPr>
            <a:r>
              <a:rPr lang="en-GB" sz="3600" b="0" i="0" u="none" strike="noStrike" dirty="0">
                <a:solidFill>
                  <a:srgbClr val="000000"/>
                </a:solidFill>
                <a:effectLst/>
                <a:latin typeface="Calibri" panose="020F0502020204030204" pitchFamily="34" charset="0"/>
              </a:rPr>
              <a:t>Minimum no. of employees</a:t>
            </a:r>
            <a:endParaRPr lang="en-GB" sz="36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q"/>
            </a:pPr>
            <a:r>
              <a:rPr lang="en-GB" sz="3600" b="0" i="0" u="none" strike="noStrike" dirty="0">
                <a:solidFill>
                  <a:srgbClr val="000000"/>
                </a:solidFill>
                <a:effectLst/>
                <a:latin typeface="Calibri" panose="020F0502020204030204" pitchFamily="34" charset="0"/>
              </a:rPr>
              <a:t>Wage Limit for ESI Contribution</a:t>
            </a:r>
            <a:endParaRPr lang="en-GB" sz="36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q"/>
            </a:pPr>
            <a:r>
              <a:rPr lang="en-GB" sz="3600" b="0" i="0" u="none" strike="noStrike" dirty="0">
                <a:solidFill>
                  <a:srgbClr val="000000"/>
                </a:solidFill>
                <a:effectLst/>
                <a:latin typeface="Calibri" panose="020F0502020204030204" pitchFamily="34" charset="0"/>
              </a:rPr>
              <a:t>I P Number of employees</a:t>
            </a:r>
            <a:endParaRPr lang="en-GB" sz="36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q"/>
            </a:pPr>
            <a:r>
              <a:rPr lang="en-GB" sz="3600" b="0" i="0" u="none" strike="noStrike" dirty="0">
                <a:solidFill>
                  <a:srgbClr val="000000"/>
                </a:solidFill>
                <a:effectLst/>
                <a:latin typeface="Calibri" panose="020F0502020204030204" pitchFamily="34" charset="0"/>
              </a:rPr>
              <a:t>Filing of monthly contribution / supplementary contribution</a:t>
            </a:r>
            <a:endParaRPr lang="en-GB" sz="36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q"/>
            </a:pPr>
            <a:r>
              <a:rPr lang="en-GB" sz="3600" b="0" i="0" u="none" strike="noStrike" dirty="0">
                <a:solidFill>
                  <a:srgbClr val="000000"/>
                </a:solidFill>
                <a:effectLst/>
                <a:latin typeface="Calibri" panose="020F0502020204030204" pitchFamily="34" charset="0"/>
              </a:rPr>
              <a:t>ESIC Challan</a:t>
            </a:r>
            <a:endParaRPr lang="en-GB" sz="36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q"/>
            </a:pPr>
            <a:r>
              <a:rPr lang="en-GB" sz="3600" b="0" i="0" u="none" strike="noStrike" dirty="0">
                <a:solidFill>
                  <a:srgbClr val="000000"/>
                </a:solidFill>
                <a:effectLst/>
                <a:latin typeface="Calibri" panose="020F0502020204030204" pitchFamily="34" charset="0"/>
              </a:rPr>
              <a:t>Intimation of accident / claim by IP</a:t>
            </a:r>
            <a:endParaRPr lang="en-GB" sz="36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q"/>
            </a:pPr>
            <a:r>
              <a:rPr lang="en-GB" sz="3600" b="0" i="0" u="none" strike="noStrike" dirty="0">
                <a:solidFill>
                  <a:srgbClr val="000000"/>
                </a:solidFill>
                <a:effectLst/>
                <a:latin typeface="Calibri" panose="020F0502020204030204" pitchFamily="34" charset="0"/>
              </a:rPr>
              <a:t>Treatment under government scheme (Ayushman Bharat)</a:t>
            </a:r>
            <a:endParaRPr lang="en-GB" sz="36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q"/>
            </a:pPr>
            <a:r>
              <a:rPr lang="en-GB" sz="3600" b="0" i="0" u="none" strike="noStrike" dirty="0">
                <a:solidFill>
                  <a:srgbClr val="000000"/>
                </a:solidFill>
                <a:effectLst/>
                <a:latin typeface="Calibri" panose="020F0502020204030204" pitchFamily="34" charset="0"/>
              </a:rPr>
              <a:t>Family members of Insured person</a:t>
            </a:r>
            <a:endParaRPr lang="en-GB" sz="3600" b="0" i="0" u="none" strike="noStrike" dirty="0">
              <a:solidFill>
                <a:srgbClr val="000000"/>
              </a:solidFill>
              <a:effectLst/>
              <a:latin typeface="Arial" panose="020B0604020202020204" pitchFamily="34" charset="0"/>
            </a:endParaRPr>
          </a:p>
          <a:p>
            <a:pPr marL="571500" indent="-571500" rtl="0">
              <a:spcBef>
                <a:spcPts val="0"/>
              </a:spcBef>
              <a:spcAft>
                <a:spcPts val="0"/>
              </a:spcAft>
              <a:buFont typeface="Wingdings" panose="05000000000000000000" pitchFamily="2" charset="2"/>
              <a:buChar char="q"/>
            </a:pPr>
            <a:endParaRPr lang="en-IN" sz="3600" dirty="0"/>
          </a:p>
        </p:txBody>
      </p:sp>
    </p:spTree>
    <p:extLst>
      <p:ext uri="{BB962C8B-B14F-4D97-AF65-F5344CB8AC3E}">
        <p14:creationId xmlns:p14="http://schemas.microsoft.com/office/powerpoint/2010/main" val="1357017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37488" y="301664"/>
            <a:ext cx="10984883" cy="1612860"/>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Digital Signature</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646331"/>
          </a:xfrm>
          <a:prstGeom prst="rect">
            <a:avLst/>
          </a:prstGeom>
          <a:noFill/>
        </p:spPr>
        <p:txBody>
          <a:bodyPr wrap="square">
            <a:spAutoFit/>
          </a:bodyPr>
          <a:lstStyle/>
          <a:p>
            <a:br>
              <a:rPr lang="en-GB" dirty="0"/>
            </a:br>
            <a:endParaRPr lang="en-IN" dirty="0"/>
          </a:p>
        </p:txBody>
      </p:sp>
      <p:sp>
        <p:nvSpPr>
          <p:cNvPr id="8" name="TextBox 7">
            <a:extLst>
              <a:ext uri="{FF2B5EF4-FFF2-40B4-BE49-F238E27FC236}">
                <a16:creationId xmlns:a16="http://schemas.microsoft.com/office/drawing/2014/main" id="{A4810B75-90BA-00D4-3D1C-0B35ADDC0DD0}"/>
              </a:ext>
            </a:extLst>
          </p:cNvPr>
          <p:cNvSpPr txBox="1"/>
          <p:nvPr/>
        </p:nvSpPr>
        <p:spPr>
          <a:xfrm>
            <a:off x="461783" y="1673525"/>
            <a:ext cx="13254217" cy="5822107"/>
          </a:xfrm>
          <a:prstGeom prst="rect">
            <a:avLst/>
          </a:prstGeom>
          <a:noFill/>
        </p:spPr>
        <p:txBody>
          <a:bodyPr wrap="square">
            <a:spAutoFit/>
          </a:bodyPr>
          <a:lstStyle/>
          <a:p>
            <a:pPr marL="457200" indent="-457200" rtl="0" fontAlgn="base">
              <a:spcBef>
                <a:spcPts val="0"/>
              </a:spcBef>
              <a:spcAft>
                <a:spcPts val="0"/>
              </a:spcAft>
              <a:buFont typeface="Wingdings" panose="05000000000000000000" pitchFamily="2" charset="2"/>
              <a:buChar char="Ø"/>
            </a:pPr>
            <a:r>
              <a:rPr lang="en-GB" sz="2800" b="0" i="0" u="none" strike="noStrike" dirty="0">
                <a:solidFill>
                  <a:srgbClr val="000000"/>
                </a:solidFill>
                <a:effectLst/>
                <a:latin typeface="Calibri" panose="020F0502020204030204" pitchFamily="34" charset="0"/>
              </a:rPr>
              <a:t>DSC Registration involves acquiring an electronic identity proof from trusted Certifying Authorities (CAs) to ensure secure online transactions and document signing, validating identity and ensuring data integrity. Real-world applications of DSCs are diverse: they're used in government services for tax filing and e-tendering, in the corporate sector for signing digital documents, by legal professionals for digitally signing court documents, in financial transactions for secure online banking, and in e-commerce for validating the identity of sellers and buyers. Overall, DSC Registration plays a crucial role in enabling secure and legally valid digital interactions, enhancing trust and reliability in various domains.</a:t>
            </a:r>
            <a:endParaRPr lang="en-GB" sz="2800" b="0" i="0" u="none" strike="noStrike" dirty="0">
              <a:solidFill>
                <a:srgbClr val="000000"/>
              </a:solidFill>
              <a:effectLst/>
              <a:latin typeface="Arial" panose="020B0604020202020204" pitchFamily="34" charset="0"/>
            </a:endParaRPr>
          </a:p>
          <a:p>
            <a:pPr marL="457200" indent="-457200" rtl="0" fontAlgn="base">
              <a:spcBef>
                <a:spcPts val="1000"/>
              </a:spcBef>
              <a:spcAft>
                <a:spcPts val="0"/>
              </a:spcAft>
              <a:buFont typeface="Wingdings" panose="05000000000000000000" pitchFamily="2" charset="2"/>
              <a:buChar char="Ø"/>
            </a:pPr>
            <a:r>
              <a:rPr lang="en-GB" sz="2800" b="0" i="0" u="none" strike="noStrike" dirty="0">
                <a:solidFill>
                  <a:srgbClr val="000000"/>
                </a:solidFill>
                <a:effectLst/>
                <a:latin typeface="Calibri" panose="020F0502020204030204" pitchFamily="34" charset="0"/>
              </a:rPr>
              <a:t>Timestamping: The process of associating a digital signature or digital certificate with a precise timestamp to establish the temporal authenticity and validity of electronic transactions or documents. Timestamping services ensure that digital signatures remain legally binding even after the expiration of associated digital certificates.</a:t>
            </a:r>
            <a:endParaRPr lang="en-GB" sz="28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581381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1630608"/>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Digital Signature</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B43C3394-4AA9-2C70-F8A1-A3AE698B1F3E}"/>
              </a:ext>
            </a:extLst>
          </p:cNvPr>
          <p:cNvSpPr txBox="1"/>
          <p:nvPr/>
        </p:nvSpPr>
        <p:spPr>
          <a:xfrm>
            <a:off x="759348" y="1742536"/>
            <a:ext cx="12956652" cy="2380139"/>
          </a:xfrm>
          <a:prstGeom prst="rect">
            <a:avLst/>
          </a:prstGeom>
          <a:noFill/>
        </p:spPr>
        <p:txBody>
          <a:bodyPr wrap="square">
            <a:spAutoFit/>
          </a:bodyPr>
          <a:lstStyle/>
          <a:p>
            <a:pPr marL="571500" indent="-571500" rtl="0" fontAlgn="base">
              <a:spcBef>
                <a:spcPts val="0"/>
              </a:spcBef>
              <a:spcAft>
                <a:spcPts val="0"/>
              </a:spcAft>
              <a:buFont typeface="Wingdings" panose="05000000000000000000" pitchFamily="2" charset="2"/>
              <a:buChar char="§"/>
            </a:pPr>
            <a:r>
              <a:rPr lang="en-IN" sz="4400" b="0" i="0" u="none" strike="noStrike" dirty="0">
                <a:solidFill>
                  <a:srgbClr val="000000"/>
                </a:solidFill>
                <a:effectLst/>
                <a:latin typeface="Calibri" panose="020F0502020204030204" pitchFamily="34" charset="0"/>
              </a:rPr>
              <a:t>Token Driver</a:t>
            </a:r>
            <a:endParaRPr lang="en-IN" sz="44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
            </a:pPr>
            <a:r>
              <a:rPr lang="en-IN" sz="4400" b="0" i="0" u="none" strike="noStrike" dirty="0">
                <a:solidFill>
                  <a:srgbClr val="000000"/>
                </a:solidFill>
                <a:effectLst/>
                <a:latin typeface="Calibri" panose="020F0502020204030204" pitchFamily="34" charset="0"/>
              </a:rPr>
              <a:t>JAVA / other supportive software</a:t>
            </a:r>
            <a:endParaRPr lang="en-IN" sz="44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
            </a:pPr>
            <a:r>
              <a:rPr lang="en-IN" sz="4400" b="0" i="0" u="none" strike="noStrike" dirty="0">
                <a:solidFill>
                  <a:srgbClr val="000000"/>
                </a:solidFill>
                <a:effectLst/>
                <a:latin typeface="Calibri" panose="020F0502020204030204" pitchFamily="34" charset="0"/>
              </a:rPr>
              <a:t>API / </a:t>
            </a:r>
            <a:r>
              <a:rPr lang="en-IN" sz="4400" b="0" i="0" u="none" strike="noStrike" dirty="0" err="1">
                <a:solidFill>
                  <a:srgbClr val="000000"/>
                </a:solidFill>
                <a:effectLst/>
                <a:latin typeface="Calibri" panose="020F0502020204030204" pitchFamily="34" charset="0"/>
              </a:rPr>
              <a:t>EmSigner</a:t>
            </a:r>
            <a:endParaRPr lang="en-IN" sz="44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40481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9" y="1052424"/>
            <a:ext cx="6515532" cy="2029193"/>
          </a:xfrm>
          <a:prstGeom prst="rect">
            <a:avLst/>
          </a:prstGeom>
        </p:spPr>
        <p:txBody>
          <a:bodyPr vert="horz" lIns="91440" tIns="45720" rIns="91440" bIns="45720" rtlCol="0" anchor="b">
            <a:normAutofit/>
          </a:bodyPr>
          <a:lstStyle/>
          <a:p>
            <a:pPr marL="12700" algn="l" rtl="0">
              <a:lnSpc>
                <a:spcPct val="90000"/>
              </a:lnSpc>
              <a:spcBef>
                <a:spcPct val="0"/>
              </a:spcBef>
            </a:pPr>
            <a:r>
              <a:rPr lang="en-US" sz="6600" spc="110" dirty="0">
                <a:solidFill>
                  <a:srgbClr val="000000"/>
                </a:solidFill>
                <a:latin typeface="Arial"/>
                <a:cs typeface="Arial"/>
              </a:rPr>
              <a:t>Introduction</a:t>
            </a: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10" name="TextBox 9">
            <a:extLst>
              <a:ext uri="{FF2B5EF4-FFF2-40B4-BE49-F238E27FC236}">
                <a16:creationId xmlns:a16="http://schemas.microsoft.com/office/drawing/2014/main" id="{50AF0EEA-944C-F522-89D5-916CEC03E27F}"/>
              </a:ext>
            </a:extLst>
          </p:cNvPr>
          <p:cNvSpPr txBox="1"/>
          <p:nvPr/>
        </p:nvSpPr>
        <p:spPr>
          <a:xfrm>
            <a:off x="4571999" y="3848682"/>
            <a:ext cx="11542143" cy="3539430"/>
          </a:xfrm>
          <a:prstGeom prst="rect">
            <a:avLst/>
          </a:prstGeom>
          <a:noFill/>
        </p:spPr>
        <p:txBody>
          <a:bodyPr wrap="square">
            <a:spAutoFit/>
          </a:bodyPr>
          <a:lstStyle/>
          <a:p>
            <a:r>
              <a:rPr lang="en-GB" sz="3200" b="1" dirty="0"/>
              <a:t>Introduction: Rule of law in democracy is essential for protecting human rights, promoting accountability and transparency, and maintaining social order and stability within a society, and to ensure that the legal system operates fairly and impartially for the benefit of all citizens. Statutory compliance is necessary to uphold the rule of law, protect public interests and to maintain trust and integrity in the legal environment.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1113563"/>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Import Export Code</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6A978F80-5547-76AE-4238-A33984FF1AAB}"/>
              </a:ext>
            </a:extLst>
          </p:cNvPr>
          <p:cNvSpPr txBox="1"/>
          <p:nvPr/>
        </p:nvSpPr>
        <p:spPr>
          <a:xfrm>
            <a:off x="759348" y="1914524"/>
            <a:ext cx="12956652" cy="6494085"/>
          </a:xfrm>
          <a:prstGeom prst="rect">
            <a:avLst/>
          </a:prstGeom>
          <a:noFill/>
        </p:spPr>
        <p:txBody>
          <a:bodyPr wrap="square">
            <a:spAutoFit/>
          </a:bodyPr>
          <a:lstStyle/>
          <a:p>
            <a:pPr marL="457200" indent="-457200" rtl="0" fontAlgn="base">
              <a:spcBef>
                <a:spcPts val="0"/>
              </a:spcBef>
              <a:spcAft>
                <a:spcPts val="0"/>
              </a:spcAft>
              <a:buFont typeface="Wingdings" panose="05000000000000000000" pitchFamily="2" charset="2"/>
              <a:buChar char="Ø"/>
            </a:pPr>
            <a:r>
              <a:rPr lang="en-GB" sz="3200" b="0" i="0" u="none" strike="noStrike" dirty="0">
                <a:solidFill>
                  <a:srgbClr val="000000"/>
                </a:solidFill>
                <a:effectLst/>
                <a:latin typeface="Calibri" panose="020F0502020204030204" pitchFamily="34" charset="0"/>
              </a:rPr>
              <a:t>Obtaining registration for Importer Exporter Code (IEC) is a straightforward process facilitated by the Directorate General of Foreign Trade (DGFT). Applicants need to fill out the online application form on the DGFT website, providing necessary details such as PAN, address proof, bank details, and business information. Upon submission, a fee payment is required, typically done online. After verification of the application and documents, the DGFT issues the IEC electronically. The entire process is relatively quick, taking a few days to a couple of weeks, depending on the completeness of the application and the processing time at the DGFT. Once obtained, the IEC serves as a unique identification number for businesses engaged in import and export activities, essential for customs clearance, documentation, and conducting international trade transactions.</a:t>
            </a:r>
            <a:endParaRPr lang="en-GB" sz="32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768299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138023" y="155275"/>
            <a:ext cx="12629293" cy="1086929"/>
          </a:xfrm>
          <a:prstGeom prst="rect">
            <a:avLst/>
          </a:prstGeom>
        </p:spPr>
        <p:txBody>
          <a:bodyPr vert="horz" lIns="91440" tIns="45720" rIns="91440" bIns="45720" rtlCol="0" anchor="b">
            <a:normAutofit/>
          </a:bodyPr>
          <a:lstStyle/>
          <a:p>
            <a:pPr marL="12700" algn="l" rtl="0">
              <a:lnSpc>
                <a:spcPct val="90000"/>
              </a:lnSpc>
              <a:spcBef>
                <a:spcPct val="0"/>
              </a:spcBef>
            </a:pPr>
            <a:r>
              <a:rPr lang="en-GB" sz="5400" kern="1200" spc="285" dirty="0">
                <a:solidFill>
                  <a:schemeClr val="tx1"/>
                </a:solidFill>
                <a:latin typeface="+mj-lt"/>
                <a:cs typeface="Calibri"/>
              </a:rPr>
              <a:t>Micro Small and Medium Enterprise</a:t>
            </a:r>
            <a:endParaRPr lang="en-US" sz="54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1A5F1F71-1364-35DE-BB61-C461D84FCC4F}"/>
              </a:ext>
            </a:extLst>
          </p:cNvPr>
          <p:cNvSpPr txBox="1"/>
          <p:nvPr/>
        </p:nvSpPr>
        <p:spPr>
          <a:xfrm>
            <a:off x="293298" y="1526120"/>
            <a:ext cx="13379570" cy="6273512"/>
          </a:xfrm>
          <a:prstGeom prst="rect">
            <a:avLst/>
          </a:prstGeom>
          <a:noFill/>
        </p:spPr>
        <p:txBody>
          <a:bodyPr wrap="square">
            <a:spAutoFit/>
          </a:bodyPr>
          <a:lstStyle/>
          <a:p>
            <a:pPr marL="571500" indent="-571500" rtl="0" fontAlgn="base">
              <a:spcBef>
                <a:spcPts val="0"/>
              </a:spcBef>
              <a:spcAft>
                <a:spcPts val="0"/>
              </a:spcAft>
              <a:buFont typeface="Wingdings" panose="05000000000000000000" pitchFamily="2" charset="2"/>
              <a:buChar char="§"/>
            </a:pPr>
            <a:r>
              <a:rPr lang="en-GB" sz="4000" b="0" i="0" u="none" strike="noStrike" dirty="0">
                <a:solidFill>
                  <a:srgbClr val="000000"/>
                </a:solidFill>
                <a:effectLst/>
                <a:latin typeface="Calibri" panose="020F0502020204030204" pitchFamily="34" charset="0"/>
              </a:rPr>
              <a:t>Micro Small and Medium Enterprises Development Act, 2006</a:t>
            </a:r>
            <a:endParaRPr lang="en-GB" sz="40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
            </a:pPr>
            <a:r>
              <a:rPr lang="en-GB" sz="4000" b="0" i="0" u="none" strike="noStrike" dirty="0">
                <a:solidFill>
                  <a:srgbClr val="000000"/>
                </a:solidFill>
                <a:effectLst/>
                <a:latin typeface="Calibri" panose="020F0502020204030204" pitchFamily="34" charset="0"/>
              </a:rPr>
              <a:t>Enterprise: Manufacture of Goods, Provider of Service, </a:t>
            </a:r>
            <a:endParaRPr lang="en-GB" sz="40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
            </a:pPr>
            <a:r>
              <a:rPr lang="en-GB" sz="4000" b="0" i="0" u="none" strike="noStrike" dirty="0">
                <a:solidFill>
                  <a:srgbClr val="000000"/>
                </a:solidFill>
                <a:effectLst/>
                <a:latin typeface="Calibri" panose="020F0502020204030204" pitchFamily="34" charset="0"/>
              </a:rPr>
              <a:t>First Schedule of Industrial (Development and Regulation) Act, 1951</a:t>
            </a:r>
            <a:endParaRPr lang="en-GB" sz="40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
            </a:pPr>
            <a:r>
              <a:rPr lang="en-GB" sz="4000" b="0" i="0" u="none" strike="noStrike" dirty="0">
                <a:solidFill>
                  <a:srgbClr val="000000"/>
                </a:solidFill>
                <a:effectLst/>
                <a:latin typeface="Calibri" panose="020F0502020204030204" pitchFamily="34" charset="0"/>
              </a:rPr>
              <a:t>Goods: Immovable property, actionable claim and money not included.</a:t>
            </a:r>
            <a:endParaRPr lang="en-GB" sz="40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
            </a:pPr>
            <a:r>
              <a:rPr lang="en-GB" sz="4000" b="0" i="0" u="none" strike="noStrike" dirty="0">
                <a:solidFill>
                  <a:srgbClr val="000000"/>
                </a:solidFill>
                <a:effectLst/>
                <a:latin typeface="Calibri" panose="020F0502020204030204" pitchFamily="34" charset="0"/>
              </a:rPr>
              <a:t>Definition of Small, Medium and Micro Enterprise under section 7 of the MSMED Act, 2006</a:t>
            </a:r>
            <a:endParaRPr lang="en-GB" sz="40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
            </a:pPr>
            <a:r>
              <a:rPr lang="en-GB" sz="4000" b="0" i="0" u="none" strike="noStrike" dirty="0">
                <a:solidFill>
                  <a:srgbClr val="000000"/>
                </a:solidFill>
                <a:effectLst/>
                <a:latin typeface="Calibri" panose="020F0502020204030204" pitchFamily="34" charset="0"/>
              </a:rPr>
              <a:t>Udyam registration: https://udyamregistration.gov.in/</a:t>
            </a:r>
            <a:endParaRPr lang="en-GB" sz="40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668268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7"/>
            <a:ext cx="9299051" cy="1251586"/>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Udyam Registration</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74209A70-753A-8BE0-8EB5-00100460B32E}"/>
              </a:ext>
            </a:extLst>
          </p:cNvPr>
          <p:cNvSpPr txBox="1"/>
          <p:nvPr/>
        </p:nvSpPr>
        <p:spPr>
          <a:xfrm>
            <a:off x="759348" y="1914524"/>
            <a:ext cx="12956652" cy="6529993"/>
          </a:xfrm>
          <a:prstGeom prst="rect">
            <a:avLst/>
          </a:prstGeom>
          <a:noFill/>
        </p:spPr>
        <p:txBody>
          <a:bodyPr wrap="square">
            <a:spAutoFit/>
          </a:bodyPr>
          <a:lstStyle/>
          <a:p>
            <a:pPr marL="571500" indent="-571500" rtl="0" fontAlgn="base">
              <a:spcBef>
                <a:spcPts val="0"/>
              </a:spcBef>
              <a:spcAft>
                <a:spcPts val="0"/>
              </a:spcAft>
              <a:buFont typeface="Wingdings" panose="05000000000000000000" pitchFamily="2" charset="2"/>
              <a:buChar char="§"/>
            </a:pPr>
            <a:r>
              <a:rPr lang="en-GB" sz="4000" b="0" i="0" u="none" strike="noStrike" dirty="0">
                <a:solidFill>
                  <a:srgbClr val="000000"/>
                </a:solidFill>
                <a:effectLst/>
                <a:latin typeface="Calibri" panose="020F0502020204030204" pitchFamily="34" charset="0"/>
              </a:rPr>
              <a:t>UID of entrepreneur</a:t>
            </a:r>
            <a:endParaRPr lang="en-GB" sz="40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
            </a:pPr>
            <a:r>
              <a:rPr lang="en-GB" sz="4000" b="0" i="0" u="none" strike="noStrike" dirty="0">
                <a:solidFill>
                  <a:srgbClr val="000000"/>
                </a:solidFill>
                <a:effectLst/>
                <a:latin typeface="Calibri" panose="020F0502020204030204" pitchFamily="34" charset="0"/>
              </a:rPr>
              <a:t>Name, PAN, GST no. if any, ITR Filing status, Contact No. and Email ID</a:t>
            </a:r>
            <a:endParaRPr lang="en-GB" sz="40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
            </a:pPr>
            <a:r>
              <a:rPr lang="en-GB" sz="4000" b="0" i="0" u="none" strike="noStrike" dirty="0">
                <a:solidFill>
                  <a:srgbClr val="000000"/>
                </a:solidFill>
                <a:effectLst/>
                <a:latin typeface="Calibri" panose="020F0502020204030204" pitchFamily="34" charset="0"/>
              </a:rPr>
              <a:t>Ownership / Sharing % by OBC/SC/ST and women</a:t>
            </a:r>
            <a:endParaRPr lang="en-GB" sz="40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
            </a:pPr>
            <a:r>
              <a:rPr lang="en-GB" sz="4000" b="0" i="0" u="none" strike="noStrike" dirty="0">
                <a:solidFill>
                  <a:srgbClr val="000000"/>
                </a:solidFill>
                <a:effectLst/>
                <a:latin typeface="Calibri" panose="020F0502020204030204" pitchFamily="34" charset="0"/>
              </a:rPr>
              <a:t>Name and address / location of Enterprise, Unit</a:t>
            </a:r>
            <a:endParaRPr lang="en-GB" sz="40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
            </a:pPr>
            <a:r>
              <a:rPr lang="en-GB" sz="4000" b="0" i="0" u="none" strike="noStrike" dirty="0">
                <a:solidFill>
                  <a:srgbClr val="000000"/>
                </a:solidFill>
                <a:effectLst/>
                <a:latin typeface="Calibri" panose="020F0502020204030204" pitchFamily="34" charset="0"/>
              </a:rPr>
              <a:t>Bank account detail</a:t>
            </a:r>
            <a:endParaRPr lang="en-GB" sz="40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
            </a:pPr>
            <a:r>
              <a:rPr lang="en-GB" sz="4000" b="0" i="0" u="none" strike="noStrike" dirty="0">
                <a:solidFill>
                  <a:srgbClr val="000000"/>
                </a:solidFill>
                <a:effectLst/>
                <a:latin typeface="Calibri" panose="020F0502020204030204" pitchFamily="34" charset="0"/>
              </a:rPr>
              <a:t>NIC Code</a:t>
            </a:r>
            <a:endParaRPr lang="en-GB" sz="40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
            </a:pPr>
            <a:r>
              <a:rPr lang="en-GB" sz="4000" b="0" i="0" u="none" strike="noStrike" dirty="0">
                <a:solidFill>
                  <a:srgbClr val="000000"/>
                </a:solidFill>
                <a:effectLst/>
                <a:latin typeface="Calibri" panose="020F0502020204030204" pitchFamily="34" charset="0"/>
              </a:rPr>
              <a:t>No and category of employees</a:t>
            </a:r>
            <a:endParaRPr lang="en-GB" sz="40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
            </a:pPr>
            <a:r>
              <a:rPr lang="en-GB" sz="4000" b="0" i="0" u="none" strike="noStrike" dirty="0">
                <a:solidFill>
                  <a:srgbClr val="000000"/>
                </a:solidFill>
                <a:effectLst/>
                <a:latin typeface="Calibri" panose="020F0502020204030204" pitchFamily="34" charset="0"/>
              </a:rPr>
              <a:t>District Industries Centre detail</a:t>
            </a:r>
            <a:endParaRPr lang="en-GB" sz="40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084546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1630608"/>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MCA filings</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3FB5A878-A434-6F50-0A93-599278C14370}"/>
              </a:ext>
            </a:extLst>
          </p:cNvPr>
          <p:cNvSpPr txBox="1"/>
          <p:nvPr/>
        </p:nvSpPr>
        <p:spPr>
          <a:xfrm>
            <a:off x="759348" y="1587261"/>
            <a:ext cx="11162358" cy="6252994"/>
          </a:xfrm>
          <a:prstGeom prst="rect">
            <a:avLst/>
          </a:prstGeom>
          <a:noFill/>
        </p:spPr>
        <p:txBody>
          <a:bodyPr wrap="square">
            <a:spAutoFit/>
          </a:bodyPr>
          <a:lstStyle/>
          <a:p>
            <a:pPr marL="457200" indent="-457200" rtl="0" fontAlgn="base">
              <a:spcBef>
                <a:spcPts val="0"/>
              </a:spcBef>
              <a:spcAft>
                <a:spcPts val="0"/>
              </a:spcAft>
              <a:buFont typeface="Wingdings" panose="05000000000000000000" pitchFamily="2" charset="2"/>
              <a:buChar char="Ø"/>
            </a:pPr>
            <a:r>
              <a:rPr lang="en-GB" sz="2800" b="0" i="0" u="none" strike="noStrike" dirty="0">
                <a:solidFill>
                  <a:srgbClr val="000000"/>
                </a:solidFill>
                <a:effectLst/>
                <a:latin typeface="Calibri" panose="020F0502020204030204" pitchFamily="34" charset="0"/>
              </a:rPr>
              <a:t>Companies and LLP require to comply with relevant statute by way of MCA filings. MCA filings are categories in two versions, version 2 and version 3. In version 2 pdf forms are available on the MCA website. Users are required to download the pdf file as required, fill data into the pdf file, attach required documents in pdf format, affix digital signature and thereafter upload the pdf file at MCA portal. In version 3 all forms are web based filling type, Users are required to fill online and save the form. After completion of filling a validation is made and form available for download. User needs to download the form, affix a digital signature and upload the form.</a:t>
            </a:r>
            <a:endParaRPr lang="en-GB" sz="2800" b="0" i="0" u="none" strike="noStrike" dirty="0">
              <a:solidFill>
                <a:srgbClr val="000000"/>
              </a:solidFill>
              <a:effectLst/>
              <a:latin typeface="Arial" panose="020B0604020202020204" pitchFamily="34" charset="0"/>
            </a:endParaRPr>
          </a:p>
          <a:p>
            <a:pPr marL="457200" indent="-457200" rtl="0" fontAlgn="base">
              <a:spcBef>
                <a:spcPts val="1000"/>
              </a:spcBef>
              <a:spcAft>
                <a:spcPts val="0"/>
              </a:spcAft>
              <a:buFont typeface="Wingdings" panose="05000000000000000000" pitchFamily="2" charset="2"/>
              <a:buChar char="Ø"/>
            </a:pPr>
            <a:r>
              <a:rPr lang="en-GB" sz="2800" b="0" i="0" u="none" strike="noStrike" dirty="0">
                <a:solidFill>
                  <a:srgbClr val="000000"/>
                </a:solidFill>
                <a:effectLst/>
                <a:latin typeface="Calibri" panose="020F0502020204030204" pitchFamily="34" charset="0"/>
              </a:rPr>
              <a:t>In both cases payment is made after uploading the forms and thereafter an email showing the status of filing is sent by the department. MCA is keen to transfer from v2 to v3. Apart from this changes in information in relevant filing is also changed.</a:t>
            </a:r>
            <a:endParaRPr lang="en-GB" sz="28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339188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7"/>
            <a:ext cx="9299051" cy="1630608"/>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MCA filings</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037163" y="4479221"/>
            <a:ext cx="12956652" cy="430887"/>
          </a:xfrm>
          <a:prstGeom prst="rect">
            <a:avLst/>
          </a:prstGeom>
          <a:noFill/>
        </p:spPr>
        <p:txBody>
          <a:bodyPr wrap="square">
            <a:spAutoFit/>
          </a:bodyPr>
          <a:lstStyle/>
          <a:p>
            <a:pPr rtl="0">
              <a:spcBef>
                <a:spcPts val="0"/>
              </a:spcBef>
              <a:spcAft>
                <a:spcPts val="0"/>
              </a:spcAft>
            </a:pPr>
            <a:endParaRPr lang="en-GB" sz="2200" b="1" i="0" u="none" strike="noStrike" dirty="0">
              <a:solidFill>
                <a:srgbClr val="000000"/>
              </a:solidFill>
              <a:effectLst/>
              <a:latin typeface="Calibri" panose="020F0502020204030204" pitchFamily="34" charset="0"/>
            </a:endParaRPr>
          </a:p>
        </p:txBody>
      </p:sp>
      <p:sp>
        <p:nvSpPr>
          <p:cNvPr id="15" name="TextBox 14">
            <a:extLst>
              <a:ext uri="{FF2B5EF4-FFF2-40B4-BE49-F238E27FC236}">
                <a16:creationId xmlns:a16="http://schemas.microsoft.com/office/drawing/2014/main" id="{DBB1E395-2D96-94F4-875D-B06DCAD4D406}"/>
              </a:ext>
            </a:extLst>
          </p:cNvPr>
          <p:cNvSpPr txBox="1"/>
          <p:nvPr/>
        </p:nvSpPr>
        <p:spPr>
          <a:xfrm>
            <a:off x="4572000" y="4913545"/>
            <a:ext cx="9144000" cy="369332"/>
          </a:xfrm>
          <a:prstGeom prst="rect">
            <a:avLst/>
          </a:prstGeom>
          <a:noFill/>
        </p:spPr>
        <p:txBody>
          <a:bodyPr wrap="square">
            <a:spAutoFit/>
          </a:bodyPr>
          <a:lstStyle/>
          <a:p>
            <a:r>
              <a:rPr lang="en-IN" b="0" dirty="0">
                <a:effectLst/>
              </a:rPr>
              <a:t> </a:t>
            </a:r>
            <a:endParaRPr lang="en-IN" dirty="0"/>
          </a:p>
        </p:txBody>
      </p:sp>
      <p:sp>
        <p:nvSpPr>
          <p:cNvPr id="19" name="TextBox 18">
            <a:extLst>
              <a:ext uri="{FF2B5EF4-FFF2-40B4-BE49-F238E27FC236}">
                <a16:creationId xmlns:a16="http://schemas.microsoft.com/office/drawing/2014/main" id="{38C0B511-A298-0C5E-12BA-F7C1A23B4C07}"/>
              </a:ext>
            </a:extLst>
          </p:cNvPr>
          <p:cNvSpPr txBox="1"/>
          <p:nvPr/>
        </p:nvSpPr>
        <p:spPr>
          <a:xfrm>
            <a:off x="4572000" y="4913545"/>
            <a:ext cx="9144000" cy="369332"/>
          </a:xfrm>
          <a:prstGeom prst="rect">
            <a:avLst/>
          </a:prstGeom>
          <a:noFill/>
        </p:spPr>
        <p:txBody>
          <a:bodyPr wrap="square">
            <a:spAutoFit/>
          </a:bodyPr>
          <a:lstStyle/>
          <a:p>
            <a:r>
              <a:rPr lang="en-IN" b="0" dirty="0">
                <a:effectLst/>
              </a:rPr>
              <a:t> </a:t>
            </a:r>
            <a:endParaRPr lang="en-IN" dirty="0"/>
          </a:p>
        </p:txBody>
      </p:sp>
      <p:sp>
        <p:nvSpPr>
          <p:cNvPr id="21" name="TextBox 20">
            <a:extLst>
              <a:ext uri="{FF2B5EF4-FFF2-40B4-BE49-F238E27FC236}">
                <a16:creationId xmlns:a16="http://schemas.microsoft.com/office/drawing/2014/main" id="{CB687A42-10AE-0DB6-AEC7-A0C9FFC33A9F}"/>
              </a:ext>
            </a:extLst>
          </p:cNvPr>
          <p:cNvSpPr txBox="1"/>
          <p:nvPr/>
        </p:nvSpPr>
        <p:spPr>
          <a:xfrm>
            <a:off x="4572000" y="4913545"/>
            <a:ext cx="9144000" cy="369332"/>
          </a:xfrm>
          <a:prstGeom prst="rect">
            <a:avLst/>
          </a:prstGeom>
          <a:noFill/>
        </p:spPr>
        <p:txBody>
          <a:bodyPr wrap="square">
            <a:spAutoFit/>
          </a:bodyPr>
          <a:lstStyle/>
          <a:p>
            <a:r>
              <a:rPr lang="en-IN" b="0" dirty="0">
                <a:effectLst/>
              </a:rPr>
              <a:t> </a:t>
            </a:r>
            <a:endParaRPr lang="en-IN" dirty="0"/>
          </a:p>
        </p:txBody>
      </p:sp>
      <p:pic>
        <p:nvPicPr>
          <p:cNvPr id="23" name="Picture 22">
            <a:extLst>
              <a:ext uri="{FF2B5EF4-FFF2-40B4-BE49-F238E27FC236}">
                <a16:creationId xmlns:a16="http://schemas.microsoft.com/office/drawing/2014/main" id="{820BB3A3-8AE5-69C2-4DF5-B94C6F71D591}"/>
              </a:ext>
            </a:extLst>
          </p:cNvPr>
          <p:cNvPicPr>
            <a:picLocks noChangeAspect="1"/>
          </p:cNvPicPr>
          <p:nvPr/>
        </p:nvPicPr>
        <p:blipFill>
          <a:blip r:embed="rId4"/>
          <a:stretch>
            <a:fillRect/>
          </a:stretch>
        </p:blipFill>
        <p:spPr>
          <a:xfrm>
            <a:off x="472270" y="1626447"/>
            <a:ext cx="5674143" cy="6729144"/>
          </a:xfrm>
          <a:prstGeom prst="rect">
            <a:avLst/>
          </a:prstGeom>
        </p:spPr>
      </p:pic>
    </p:spTree>
    <p:extLst>
      <p:ext uri="{BB962C8B-B14F-4D97-AF65-F5344CB8AC3E}">
        <p14:creationId xmlns:p14="http://schemas.microsoft.com/office/powerpoint/2010/main" val="2699172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7"/>
            <a:ext cx="9299051" cy="1630608"/>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MCA filings</a:t>
            </a:r>
            <a:br>
              <a:rPr lang="en-GB"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11" name="TextBox 10">
            <a:extLst>
              <a:ext uri="{FF2B5EF4-FFF2-40B4-BE49-F238E27FC236}">
                <a16:creationId xmlns:a16="http://schemas.microsoft.com/office/drawing/2014/main" id="{8E098A78-6188-DCB9-2E9E-4A4F7EBFCE21}"/>
              </a:ext>
            </a:extLst>
          </p:cNvPr>
          <p:cNvSpPr txBox="1"/>
          <p:nvPr/>
        </p:nvSpPr>
        <p:spPr>
          <a:xfrm>
            <a:off x="4572000" y="4913545"/>
            <a:ext cx="9144000" cy="369332"/>
          </a:xfrm>
          <a:prstGeom prst="rect">
            <a:avLst/>
          </a:prstGeom>
          <a:noFill/>
        </p:spPr>
        <p:txBody>
          <a:bodyPr wrap="square">
            <a:spAutoFit/>
          </a:bodyPr>
          <a:lstStyle/>
          <a:p>
            <a:r>
              <a:rPr lang="en-IN" dirty="0"/>
              <a:t> </a:t>
            </a:r>
          </a:p>
        </p:txBody>
      </p:sp>
      <p:pic>
        <p:nvPicPr>
          <p:cNvPr id="13" name="Picture 12">
            <a:extLst>
              <a:ext uri="{FF2B5EF4-FFF2-40B4-BE49-F238E27FC236}">
                <a16:creationId xmlns:a16="http://schemas.microsoft.com/office/drawing/2014/main" id="{C430BCA9-1704-9B69-1D70-538E563F0022}"/>
              </a:ext>
            </a:extLst>
          </p:cNvPr>
          <p:cNvPicPr>
            <a:picLocks noChangeAspect="1"/>
          </p:cNvPicPr>
          <p:nvPr/>
        </p:nvPicPr>
        <p:blipFill>
          <a:blip r:embed="rId4"/>
          <a:stretch>
            <a:fillRect/>
          </a:stretch>
        </p:blipFill>
        <p:spPr>
          <a:xfrm>
            <a:off x="759347" y="1789037"/>
            <a:ext cx="10696532" cy="6802872"/>
          </a:xfrm>
          <a:prstGeom prst="rect">
            <a:avLst/>
          </a:prstGeom>
        </p:spPr>
      </p:pic>
    </p:spTree>
    <p:extLst>
      <p:ext uri="{BB962C8B-B14F-4D97-AF65-F5344CB8AC3E}">
        <p14:creationId xmlns:p14="http://schemas.microsoft.com/office/powerpoint/2010/main" val="384373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155275"/>
            <a:ext cx="9299051" cy="1759249"/>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MCA filings</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pic>
        <p:nvPicPr>
          <p:cNvPr id="7" name="Picture 6">
            <a:extLst>
              <a:ext uri="{FF2B5EF4-FFF2-40B4-BE49-F238E27FC236}">
                <a16:creationId xmlns:a16="http://schemas.microsoft.com/office/drawing/2014/main" id="{82C74752-CF0C-BBD9-6036-225015AB0FC1}"/>
              </a:ext>
            </a:extLst>
          </p:cNvPr>
          <p:cNvPicPr>
            <a:picLocks noChangeAspect="1"/>
          </p:cNvPicPr>
          <p:nvPr/>
        </p:nvPicPr>
        <p:blipFill>
          <a:blip r:embed="rId4"/>
          <a:stretch>
            <a:fillRect/>
          </a:stretch>
        </p:blipFill>
        <p:spPr>
          <a:xfrm>
            <a:off x="759347" y="1533525"/>
            <a:ext cx="8870777" cy="6644317"/>
          </a:xfrm>
          <a:prstGeom prst="rect">
            <a:avLst/>
          </a:prstGeom>
        </p:spPr>
      </p:pic>
    </p:spTree>
    <p:extLst>
      <p:ext uri="{BB962C8B-B14F-4D97-AF65-F5344CB8AC3E}">
        <p14:creationId xmlns:p14="http://schemas.microsoft.com/office/powerpoint/2010/main" val="2873197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7"/>
            <a:ext cx="9299051" cy="1130816"/>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TDS and TCS</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626110A1-C306-1A6A-3E77-A38B1D198517}"/>
              </a:ext>
            </a:extLst>
          </p:cNvPr>
          <p:cNvSpPr txBox="1"/>
          <p:nvPr/>
        </p:nvSpPr>
        <p:spPr>
          <a:xfrm>
            <a:off x="914400" y="1698650"/>
            <a:ext cx="12801600" cy="7668766"/>
          </a:xfrm>
          <a:prstGeom prst="rect">
            <a:avLst/>
          </a:prstGeom>
          <a:noFill/>
        </p:spPr>
        <p:txBody>
          <a:bodyPr wrap="square">
            <a:spAutoFit/>
          </a:bodyPr>
          <a:lstStyle/>
          <a:p>
            <a:pPr rtl="0">
              <a:spcBef>
                <a:spcPts val="0"/>
              </a:spcBef>
              <a:spcAft>
                <a:spcPts val="0"/>
              </a:spcAft>
            </a:pPr>
            <a:r>
              <a:rPr lang="en-GB" sz="2400" i="0" u="none" strike="noStrike" dirty="0">
                <a:solidFill>
                  <a:srgbClr val="000000"/>
                </a:solidFill>
                <a:effectLst/>
                <a:latin typeface="Calibri" panose="020F0502020204030204" pitchFamily="34" charset="0"/>
              </a:rPr>
              <a:t>Acquire TAN</a:t>
            </a:r>
            <a:endParaRPr lang="en-GB" sz="2400" dirty="0">
              <a:effectLst/>
            </a:endParaRPr>
          </a:p>
          <a:p>
            <a:pPr rtl="0">
              <a:spcBef>
                <a:spcPts val="1000"/>
              </a:spcBef>
              <a:spcAft>
                <a:spcPts val="0"/>
              </a:spcAft>
            </a:pPr>
            <a:r>
              <a:rPr lang="en-GB" sz="2400" i="0" u="none" strike="noStrike" dirty="0">
                <a:solidFill>
                  <a:srgbClr val="000000"/>
                </a:solidFill>
                <a:effectLst/>
                <a:latin typeface="Calibri" panose="020F0502020204030204" pitchFamily="34" charset="0"/>
              </a:rPr>
              <a:t>TDS without TAN in case of Sale of Property</a:t>
            </a:r>
            <a:endParaRPr lang="en-GB" sz="2400" dirty="0">
              <a:effectLst/>
            </a:endParaRPr>
          </a:p>
          <a:p>
            <a:pPr rtl="0">
              <a:spcBef>
                <a:spcPts val="1000"/>
              </a:spcBef>
              <a:spcAft>
                <a:spcPts val="0"/>
              </a:spcAft>
            </a:pPr>
            <a:r>
              <a:rPr lang="en-GB" sz="2400" i="0" u="none" strike="noStrike" dirty="0">
                <a:solidFill>
                  <a:srgbClr val="000000"/>
                </a:solidFill>
                <a:effectLst/>
                <a:latin typeface="Calibri" panose="020F0502020204030204" pitchFamily="34" charset="0"/>
              </a:rPr>
              <a:t>Registration of TAN at Income Tax Site</a:t>
            </a:r>
            <a:endParaRPr lang="en-GB" sz="2400" dirty="0">
              <a:effectLst/>
            </a:endParaRPr>
          </a:p>
          <a:p>
            <a:pPr rtl="0">
              <a:spcBef>
                <a:spcPts val="1000"/>
              </a:spcBef>
              <a:spcAft>
                <a:spcPts val="0"/>
              </a:spcAft>
            </a:pPr>
            <a:r>
              <a:rPr lang="en-GB" sz="2400" i="0" u="none" strike="noStrike" dirty="0">
                <a:solidFill>
                  <a:srgbClr val="000000"/>
                </a:solidFill>
                <a:effectLst/>
                <a:latin typeface="Calibri" panose="020F0502020204030204" pitchFamily="34" charset="0"/>
              </a:rPr>
              <a:t>Registration of TAN at Traces website</a:t>
            </a:r>
            <a:endParaRPr lang="en-GB" sz="2400" dirty="0">
              <a:effectLst/>
            </a:endParaRPr>
          </a:p>
          <a:p>
            <a:pPr rtl="0">
              <a:spcBef>
                <a:spcPts val="1000"/>
              </a:spcBef>
              <a:spcAft>
                <a:spcPts val="0"/>
              </a:spcAft>
            </a:pPr>
            <a:r>
              <a:rPr lang="en-GB" sz="2400" i="0" u="none" strike="noStrike" dirty="0">
                <a:solidFill>
                  <a:srgbClr val="000000"/>
                </a:solidFill>
                <a:effectLst/>
                <a:latin typeface="Calibri" panose="020F0502020204030204" pitchFamily="34" charset="0"/>
              </a:rPr>
              <a:t>Statutory provisions governing TDS and TCS transactions under the Income Tax Act, 1961</a:t>
            </a:r>
            <a:endParaRPr lang="en-GB" sz="2400" dirty="0">
              <a:effectLst/>
            </a:endParaRPr>
          </a:p>
          <a:p>
            <a:pPr rtl="0">
              <a:spcBef>
                <a:spcPts val="1000"/>
              </a:spcBef>
              <a:spcAft>
                <a:spcPts val="0"/>
              </a:spcAft>
            </a:pPr>
            <a:r>
              <a:rPr lang="en-GB" sz="2400" i="0" u="none" strike="noStrike" dirty="0">
                <a:solidFill>
                  <a:srgbClr val="000000"/>
                </a:solidFill>
                <a:effectLst/>
                <a:latin typeface="Calibri" panose="020F0502020204030204" pitchFamily="34" charset="0"/>
              </a:rPr>
              <a:t>Challan Payment</a:t>
            </a:r>
            <a:endParaRPr lang="en-GB" sz="2400" dirty="0">
              <a:effectLst/>
            </a:endParaRPr>
          </a:p>
          <a:p>
            <a:pPr rtl="0">
              <a:spcBef>
                <a:spcPts val="1000"/>
              </a:spcBef>
              <a:spcAft>
                <a:spcPts val="0"/>
              </a:spcAft>
            </a:pPr>
            <a:r>
              <a:rPr lang="en-GB" sz="2400" i="0" u="none" strike="noStrike" dirty="0">
                <a:solidFill>
                  <a:srgbClr val="000000"/>
                </a:solidFill>
                <a:effectLst/>
                <a:latin typeface="Calibri" panose="020F0502020204030204" pitchFamily="34" charset="0"/>
              </a:rPr>
              <a:t>Return preparation</a:t>
            </a:r>
            <a:endParaRPr lang="en-GB" sz="2400" dirty="0">
              <a:effectLst/>
            </a:endParaRPr>
          </a:p>
          <a:p>
            <a:pPr rtl="0">
              <a:spcBef>
                <a:spcPts val="1000"/>
              </a:spcBef>
              <a:spcAft>
                <a:spcPts val="0"/>
              </a:spcAft>
            </a:pPr>
            <a:r>
              <a:rPr lang="en-GB" sz="2400" i="0" u="none" strike="noStrike" dirty="0">
                <a:solidFill>
                  <a:srgbClr val="000000"/>
                </a:solidFill>
                <a:effectLst/>
                <a:latin typeface="Calibri" panose="020F0502020204030204" pitchFamily="34" charset="0"/>
              </a:rPr>
              <a:t>CSI File</a:t>
            </a:r>
            <a:endParaRPr lang="en-GB" sz="2400" dirty="0">
              <a:effectLst/>
            </a:endParaRPr>
          </a:p>
          <a:p>
            <a:pPr rtl="0">
              <a:spcBef>
                <a:spcPts val="1000"/>
              </a:spcBef>
              <a:spcAft>
                <a:spcPts val="0"/>
              </a:spcAft>
            </a:pPr>
            <a:r>
              <a:rPr lang="en-GB" sz="2400" i="0" u="none" strike="noStrike" dirty="0">
                <a:solidFill>
                  <a:srgbClr val="000000"/>
                </a:solidFill>
                <a:effectLst/>
                <a:latin typeface="Calibri" panose="020F0502020204030204" pitchFamily="34" charset="0"/>
              </a:rPr>
              <a:t>FVU File</a:t>
            </a:r>
            <a:endParaRPr lang="en-GB" sz="2400" dirty="0">
              <a:effectLst/>
            </a:endParaRPr>
          </a:p>
          <a:p>
            <a:pPr rtl="0">
              <a:spcBef>
                <a:spcPts val="1000"/>
              </a:spcBef>
              <a:spcAft>
                <a:spcPts val="0"/>
              </a:spcAft>
            </a:pPr>
            <a:r>
              <a:rPr lang="en-GB" sz="2400" i="0" u="none" strike="noStrike" dirty="0">
                <a:solidFill>
                  <a:srgbClr val="000000"/>
                </a:solidFill>
                <a:effectLst/>
                <a:latin typeface="Calibri" panose="020F0502020204030204" pitchFamily="34" charset="0"/>
              </a:rPr>
              <a:t>FVU Utility by NSDL</a:t>
            </a:r>
            <a:endParaRPr lang="en-GB" sz="2400" dirty="0">
              <a:effectLst/>
            </a:endParaRPr>
          </a:p>
          <a:p>
            <a:pPr rtl="0">
              <a:spcBef>
                <a:spcPts val="1000"/>
              </a:spcBef>
              <a:spcAft>
                <a:spcPts val="0"/>
              </a:spcAft>
            </a:pPr>
            <a:r>
              <a:rPr lang="en-GB" sz="2400" i="0" u="none" strike="noStrike" dirty="0">
                <a:solidFill>
                  <a:srgbClr val="000000"/>
                </a:solidFill>
                <a:effectLst/>
                <a:latin typeface="Calibri" panose="020F0502020204030204" pitchFamily="34" charset="0"/>
              </a:rPr>
              <a:t>Upload Return</a:t>
            </a:r>
            <a:endParaRPr lang="en-GB" sz="2400" dirty="0">
              <a:effectLst/>
            </a:endParaRPr>
          </a:p>
          <a:p>
            <a:pPr rtl="0">
              <a:spcBef>
                <a:spcPts val="1000"/>
              </a:spcBef>
              <a:spcAft>
                <a:spcPts val="0"/>
              </a:spcAft>
            </a:pPr>
            <a:r>
              <a:rPr lang="en-GB" sz="2400" i="0" u="none" strike="noStrike" dirty="0">
                <a:solidFill>
                  <a:srgbClr val="000000"/>
                </a:solidFill>
                <a:effectLst/>
                <a:latin typeface="Calibri" panose="020F0502020204030204" pitchFamily="34" charset="0"/>
              </a:rPr>
              <a:t>Generate TDS / TCS Certificate</a:t>
            </a:r>
            <a:endParaRPr lang="en-GB" sz="2400" dirty="0">
              <a:effectLst/>
            </a:endParaRPr>
          </a:p>
          <a:p>
            <a:pPr rtl="0">
              <a:spcBef>
                <a:spcPts val="1000"/>
              </a:spcBef>
              <a:spcAft>
                <a:spcPts val="0"/>
              </a:spcAft>
            </a:pPr>
            <a:r>
              <a:rPr lang="en-GB" sz="2400" i="0" u="none" strike="noStrike" dirty="0">
                <a:solidFill>
                  <a:srgbClr val="000000"/>
                </a:solidFill>
                <a:effectLst/>
                <a:latin typeface="Calibri" panose="020F0502020204030204" pitchFamily="34" charset="0"/>
              </a:rPr>
              <a:t>Modification in TDS / TCS Detail or Challan Information</a:t>
            </a:r>
            <a:endParaRPr lang="en-GB" sz="2400" dirty="0">
              <a:effectLst/>
            </a:endParaRPr>
          </a:p>
          <a:p>
            <a:pPr rtl="0">
              <a:spcBef>
                <a:spcPts val="1000"/>
              </a:spcBef>
              <a:spcAft>
                <a:spcPts val="0"/>
              </a:spcAft>
            </a:pPr>
            <a:r>
              <a:rPr lang="en-GB" sz="2400" i="0" u="none" strike="noStrike" dirty="0">
                <a:solidFill>
                  <a:srgbClr val="000000"/>
                </a:solidFill>
                <a:effectLst/>
                <a:latin typeface="Calibri" panose="020F0502020204030204" pitchFamily="34" charset="0"/>
              </a:rPr>
              <a:t>Default in TDS / TCS and Rectification of Default</a:t>
            </a:r>
            <a:endParaRPr lang="en-GB" sz="2400" dirty="0">
              <a:effectLst/>
            </a:endParaRPr>
          </a:p>
          <a:p>
            <a:br>
              <a:rPr lang="en-GB" sz="2400" b="1" dirty="0"/>
            </a:br>
            <a:endParaRPr lang="en-IN" sz="2400" b="1" dirty="0"/>
          </a:p>
        </p:txBody>
      </p:sp>
    </p:spTree>
    <p:extLst>
      <p:ext uri="{BB962C8B-B14F-4D97-AF65-F5344CB8AC3E}">
        <p14:creationId xmlns:p14="http://schemas.microsoft.com/office/powerpoint/2010/main" val="2113401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7"/>
            <a:ext cx="9299051" cy="1217080"/>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Case Studies</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40A0970E-29E9-50C7-52C9-81EA19ACFEE8}"/>
              </a:ext>
            </a:extLst>
          </p:cNvPr>
          <p:cNvSpPr txBox="1"/>
          <p:nvPr/>
        </p:nvSpPr>
        <p:spPr>
          <a:xfrm>
            <a:off x="759348" y="1784914"/>
            <a:ext cx="12956652" cy="5216813"/>
          </a:xfrm>
          <a:prstGeom prst="rect">
            <a:avLst/>
          </a:prstGeom>
          <a:noFill/>
        </p:spPr>
        <p:txBody>
          <a:bodyPr wrap="square">
            <a:spAutoFit/>
          </a:bodyPr>
          <a:lstStyle/>
          <a:p>
            <a:pPr marL="457200" indent="-457200" rtl="0" fontAlgn="base">
              <a:spcBef>
                <a:spcPts val="0"/>
              </a:spcBef>
              <a:spcAft>
                <a:spcPts val="0"/>
              </a:spcAft>
              <a:buFont typeface="Wingdings" panose="05000000000000000000" pitchFamily="2" charset="2"/>
              <a:buChar char="§"/>
            </a:pPr>
            <a:r>
              <a:rPr lang="en-GB" sz="3200" b="0" i="0" u="none" strike="noStrike" dirty="0">
                <a:solidFill>
                  <a:srgbClr val="374151"/>
                </a:solidFill>
                <a:effectLst/>
                <a:latin typeface="Calibri" panose="020F0502020204030204" pitchFamily="34" charset="0"/>
              </a:rPr>
              <a:t>What is evidence of payment:</a:t>
            </a:r>
            <a:endParaRPr lang="en-GB" sz="3200" b="0" i="0" u="none" strike="noStrike" dirty="0">
              <a:solidFill>
                <a:srgbClr val="374151"/>
              </a:solidFill>
              <a:effectLst/>
              <a:latin typeface="Noto Sans Symbols"/>
            </a:endParaRPr>
          </a:p>
          <a:p>
            <a:pPr marL="457200" indent="-457200" rtl="0" fontAlgn="base">
              <a:spcBef>
                <a:spcPts val="1800"/>
              </a:spcBef>
              <a:spcAft>
                <a:spcPts val="0"/>
              </a:spcAft>
              <a:buFont typeface="Wingdings" panose="05000000000000000000" pitchFamily="2" charset="2"/>
              <a:buChar char="§"/>
            </a:pPr>
            <a:r>
              <a:rPr lang="en-GB" sz="3200" b="0" i="0" u="none" strike="noStrike" dirty="0">
                <a:solidFill>
                  <a:srgbClr val="374151"/>
                </a:solidFill>
                <a:effectLst/>
                <a:latin typeface="Calibri" panose="020F0502020204030204" pitchFamily="34" charset="0"/>
              </a:rPr>
              <a:t>Income Tax paid and the payment is deducted from the bank account however challan is not generated. Can the bank statement only function as evidence of payment if the amount is debited / deducted from the bank account.</a:t>
            </a:r>
            <a:endParaRPr lang="en-GB" sz="3200" b="0" i="0" u="none" strike="noStrike" dirty="0">
              <a:solidFill>
                <a:srgbClr val="374151"/>
              </a:solidFill>
              <a:effectLst/>
              <a:latin typeface="Noto Sans Symbols"/>
            </a:endParaRPr>
          </a:p>
          <a:p>
            <a:pPr marL="457200" indent="-457200" rtl="0" fontAlgn="base">
              <a:spcBef>
                <a:spcPts val="1800"/>
              </a:spcBef>
              <a:spcAft>
                <a:spcPts val="0"/>
              </a:spcAft>
              <a:buFont typeface="Wingdings" panose="05000000000000000000" pitchFamily="2" charset="2"/>
              <a:buChar char="§"/>
            </a:pPr>
            <a:r>
              <a:rPr lang="en-GB" sz="3200" b="0" i="0" u="none" strike="noStrike" dirty="0">
                <a:solidFill>
                  <a:srgbClr val="374151"/>
                </a:solidFill>
                <a:effectLst/>
                <a:latin typeface="Calibri" panose="020F0502020204030204" pitchFamily="34" charset="0"/>
              </a:rPr>
              <a:t>GST paid and challan of GST Paid is available. Amount of GST is also shown in Cash Ledger.</a:t>
            </a:r>
            <a:endParaRPr lang="en-GB" sz="3200" b="0" i="0" u="none" strike="noStrike" dirty="0">
              <a:solidFill>
                <a:srgbClr val="374151"/>
              </a:solidFill>
              <a:effectLst/>
              <a:latin typeface="Noto Sans Symbols"/>
            </a:endParaRPr>
          </a:p>
          <a:p>
            <a:pPr marL="457200" indent="-457200" rtl="0" fontAlgn="base">
              <a:spcBef>
                <a:spcPts val="1800"/>
              </a:spcBef>
              <a:spcAft>
                <a:spcPts val="0"/>
              </a:spcAft>
              <a:buFont typeface="Wingdings" panose="05000000000000000000" pitchFamily="2" charset="2"/>
              <a:buChar char="§"/>
            </a:pPr>
            <a:r>
              <a:rPr lang="en-GB" sz="3200" b="0" i="0" u="none" strike="noStrike" dirty="0">
                <a:solidFill>
                  <a:srgbClr val="374151"/>
                </a:solidFill>
                <a:effectLst/>
                <a:latin typeface="Calibri" panose="020F0502020204030204" pitchFamily="34" charset="0"/>
              </a:rPr>
              <a:t>At the E-Pay Challan of ESIC website, a message is appearing: “No online Challan pending for the employer!”</a:t>
            </a:r>
            <a:endParaRPr lang="en-GB" sz="3200" b="0" i="0" u="none" strike="noStrike" dirty="0">
              <a:solidFill>
                <a:srgbClr val="374151"/>
              </a:solidFill>
              <a:effectLst/>
              <a:latin typeface="Noto Sans Symbols"/>
            </a:endParaRPr>
          </a:p>
        </p:txBody>
      </p:sp>
    </p:spTree>
    <p:extLst>
      <p:ext uri="{BB962C8B-B14F-4D97-AF65-F5344CB8AC3E}">
        <p14:creationId xmlns:p14="http://schemas.microsoft.com/office/powerpoint/2010/main" val="1367924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155275" y="283916"/>
            <a:ext cx="11438627" cy="1027299"/>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Solution or Recommendation</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C989B33C-24E2-D879-2EF2-92C0680DA3E7}"/>
              </a:ext>
            </a:extLst>
          </p:cNvPr>
          <p:cNvSpPr txBox="1"/>
          <p:nvPr/>
        </p:nvSpPr>
        <p:spPr>
          <a:xfrm>
            <a:off x="155275" y="1595131"/>
            <a:ext cx="13500340" cy="5524589"/>
          </a:xfrm>
          <a:prstGeom prst="rect">
            <a:avLst/>
          </a:prstGeom>
          <a:noFill/>
        </p:spPr>
        <p:txBody>
          <a:bodyPr wrap="square">
            <a:spAutoFit/>
          </a:bodyPr>
          <a:lstStyle/>
          <a:p>
            <a:pPr marL="457200" indent="-457200" algn="just" rtl="0" fontAlgn="base">
              <a:spcBef>
                <a:spcPts val="0"/>
              </a:spcBef>
              <a:spcAft>
                <a:spcPts val="0"/>
              </a:spcAft>
              <a:buFont typeface="Wingdings" panose="05000000000000000000" pitchFamily="2" charset="2"/>
              <a:buChar char="Ø"/>
            </a:pPr>
            <a:r>
              <a:rPr lang="en-GB" sz="2800" b="1" i="0" u="none" strike="noStrike" dirty="0">
                <a:solidFill>
                  <a:srgbClr val="374151"/>
                </a:solidFill>
                <a:effectLst/>
                <a:latin typeface="Calibri" panose="020F0502020204030204" pitchFamily="34" charset="0"/>
              </a:rPr>
              <a:t>Proposed Solutions:</a:t>
            </a:r>
            <a:r>
              <a:rPr lang="en-GB" sz="2800" b="0" i="0" u="none" strike="noStrike" dirty="0">
                <a:solidFill>
                  <a:srgbClr val="374151"/>
                </a:solidFill>
                <a:effectLst/>
                <a:latin typeface="Calibri" panose="020F0502020204030204" pitchFamily="34" charset="0"/>
              </a:rPr>
              <a:t> Every payment is required to be made in such a manner so that the person paying the amount becomes entitled for credit of such payment from his tax liability. </a:t>
            </a:r>
            <a:endParaRPr lang="en-GB" sz="2800" b="1" i="0" u="none" strike="noStrike" dirty="0">
              <a:solidFill>
                <a:srgbClr val="374151"/>
              </a:solidFill>
              <a:effectLst/>
              <a:latin typeface="Noto Sans Symbols"/>
            </a:endParaRPr>
          </a:p>
          <a:p>
            <a:pPr marL="457200" indent="-457200" algn="just" rtl="0" fontAlgn="base">
              <a:spcBef>
                <a:spcPts val="1800"/>
              </a:spcBef>
              <a:spcAft>
                <a:spcPts val="0"/>
              </a:spcAft>
              <a:buFont typeface="Wingdings" panose="05000000000000000000" pitchFamily="2" charset="2"/>
              <a:buChar char="§"/>
            </a:pPr>
            <a:r>
              <a:rPr lang="en-GB" sz="2800" b="0" i="0" u="none" strike="noStrike" dirty="0">
                <a:solidFill>
                  <a:srgbClr val="374151"/>
                </a:solidFill>
                <a:effectLst/>
                <a:latin typeface="Calibri" panose="020F0502020204030204" pitchFamily="34" charset="0"/>
              </a:rPr>
              <a:t>Case (1) If PAN / TAN is not mentioned correctly the bank statement will show debit of amount but the payment is not entitle to </a:t>
            </a:r>
            <a:r>
              <a:rPr lang="en-GB" sz="2800" b="0" i="0" u="none" strike="noStrike" dirty="0" err="1">
                <a:solidFill>
                  <a:srgbClr val="374151"/>
                </a:solidFill>
                <a:effectLst/>
                <a:latin typeface="Calibri" panose="020F0502020204030204" pitchFamily="34" charset="0"/>
              </a:rPr>
              <a:t>assessee</a:t>
            </a:r>
            <a:r>
              <a:rPr lang="en-GB" sz="2800" b="0" i="0" u="none" strike="noStrike" dirty="0">
                <a:solidFill>
                  <a:srgbClr val="374151"/>
                </a:solidFill>
                <a:effectLst/>
                <a:latin typeface="Calibri" panose="020F0502020204030204" pitchFamily="34" charset="0"/>
              </a:rPr>
              <a:t> to claim set of his tax liability.</a:t>
            </a:r>
            <a:endParaRPr lang="en-GB" sz="2800" b="0" i="0" u="none" strike="noStrike" dirty="0">
              <a:solidFill>
                <a:srgbClr val="374151"/>
              </a:solidFill>
              <a:effectLst/>
              <a:latin typeface="Noto Sans Symbols"/>
            </a:endParaRPr>
          </a:p>
          <a:p>
            <a:pPr marL="457200" indent="-457200" algn="just" rtl="0" fontAlgn="base">
              <a:spcBef>
                <a:spcPts val="1800"/>
              </a:spcBef>
              <a:spcAft>
                <a:spcPts val="0"/>
              </a:spcAft>
              <a:buFont typeface="Wingdings" panose="05000000000000000000" pitchFamily="2" charset="2"/>
              <a:buChar char="§"/>
            </a:pPr>
            <a:r>
              <a:rPr lang="en-GB" sz="2800" b="0" i="0" u="none" strike="noStrike" dirty="0">
                <a:solidFill>
                  <a:srgbClr val="374151"/>
                </a:solidFill>
                <a:effectLst/>
                <a:latin typeface="Calibri" panose="020F0502020204030204" pitchFamily="34" charset="0"/>
              </a:rPr>
              <a:t>Case (2) GST challan is evidence of transfer of money to cash ledger. During GSTR3B when set off of liability completed then such set off becomes evidence of payment.</a:t>
            </a:r>
            <a:endParaRPr lang="en-GB" sz="2800" b="0" i="0" u="none" strike="noStrike" dirty="0">
              <a:solidFill>
                <a:srgbClr val="374151"/>
              </a:solidFill>
              <a:effectLst/>
              <a:latin typeface="Noto Sans Symbols"/>
            </a:endParaRPr>
          </a:p>
          <a:p>
            <a:pPr marL="457200" indent="-457200" algn="just" rtl="0" fontAlgn="base">
              <a:spcBef>
                <a:spcPts val="1800"/>
              </a:spcBef>
              <a:spcAft>
                <a:spcPts val="0"/>
              </a:spcAft>
              <a:buFont typeface="Wingdings" panose="05000000000000000000" pitchFamily="2" charset="2"/>
              <a:buChar char="§"/>
            </a:pPr>
            <a:r>
              <a:rPr lang="en-GB" sz="2800" b="0" i="0" u="none" strike="noStrike" dirty="0">
                <a:solidFill>
                  <a:srgbClr val="374151"/>
                </a:solidFill>
                <a:effectLst/>
                <a:latin typeface="Calibri" panose="020F0502020204030204" pitchFamily="34" charset="0"/>
              </a:rPr>
              <a:t>Case (3) The message that “No online challan pending for the employer.” may be revealed if contribution for the latter period is not filed. However if challan for the last month of till date are filed then only this message serves the apprehension for payment of tax till date.</a:t>
            </a:r>
            <a:endParaRPr lang="en-GB" sz="2800" b="0" i="0" u="none" strike="noStrike" dirty="0">
              <a:solidFill>
                <a:srgbClr val="374151"/>
              </a:solidFill>
              <a:effectLst/>
              <a:latin typeface="Noto Sans Symbols"/>
            </a:endParaRPr>
          </a:p>
        </p:txBody>
      </p:sp>
    </p:spTree>
    <p:extLst>
      <p:ext uri="{BB962C8B-B14F-4D97-AF65-F5344CB8AC3E}">
        <p14:creationId xmlns:p14="http://schemas.microsoft.com/office/powerpoint/2010/main" val="3672904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232048"/>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Background</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192438" y="2313109"/>
            <a:ext cx="12387532" cy="6555641"/>
          </a:xfrm>
          <a:prstGeom prst="rect">
            <a:avLst/>
          </a:prstGeom>
          <a:noFill/>
        </p:spPr>
        <p:txBody>
          <a:bodyPr wrap="square">
            <a:spAutoFit/>
          </a:bodyPr>
          <a:lstStyle/>
          <a:p>
            <a:pPr marL="342900" indent="-342900" rtl="0" fontAlgn="base">
              <a:spcBef>
                <a:spcPts val="0"/>
              </a:spcBef>
              <a:spcAft>
                <a:spcPts val="0"/>
              </a:spcAft>
              <a:buFont typeface="Wingdings" panose="05000000000000000000" pitchFamily="2" charset="2"/>
              <a:buChar char="Ø"/>
            </a:pPr>
            <a:r>
              <a:rPr lang="en-GB" sz="2800" b="1" i="0" u="none" strike="noStrike" dirty="0">
                <a:solidFill>
                  <a:srgbClr val="3F3F3F"/>
                </a:solidFill>
                <a:effectLst/>
                <a:latin typeface="+mj-lt"/>
              </a:rPr>
              <a:t>Context : Term “Legal Jurisprudence” first coined by Sir John Austin in 1832. According to him “Law is the command of sovereign who is an uncommendable superior human being, non-compliance which may visit physical punishment.” This philosophy is known as legal positivism. </a:t>
            </a:r>
          </a:p>
          <a:p>
            <a:pPr marL="342900" indent="-342900" rtl="0" fontAlgn="base">
              <a:spcBef>
                <a:spcPts val="0"/>
              </a:spcBef>
              <a:spcAft>
                <a:spcPts val="0"/>
              </a:spcAft>
              <a:buFont typeface="Wingdings" panose="05000000000000000000" pitchFamily="2" charset="2"/>
              <a:buChar char="Ø"/>
            </a:pPr>
            <a:r>
              <a:rPr lang="en-GB" sz="2800" b="1" i="0" u="none" strike="noStrike" dirty="0">
                <a:solidFill>
                  <a:srgbClr val="3F3F3F"/>
                </a:solidFill>
                <a:effectLst/>
                <a:latin typeface="+mj-lt"/>
              </a:rPr>
              <a:t>Friedrich Carl von Savigny argued that “law wasn't created by legislators or imposed from above. Instead, it emerged organically from the customs, traditions, and "</a:t>
            </a:r>
            <a:r>
              <a:rPr lang="en-GB" sz="2800" b="1" i="0" u="none" strike="noStrike" dirty="0" err="1">
                <a:solidFill>
                  <a:srgbClr val="3F3F3F"/>
                </a:solidFill>
                <a:effectLst/>
                <a:latin typeface="+mj-lt"/>
              </a:rPr>
              <a:t>Volksgeist</a:t>
            </a:r>
            <a:r>
              <a:rPr lang="en-GB" sz="2800" b="1" i="0" u="none" strike="noStrike" dirty="0">
                <a:solidFill>
                  <a:srgbClr val="3F3F3F"/>
                </a:solidFill>
                <a:effectLst/>
                <a:latin typeface="+mj-lt"/>
              </a:rPr>
              <a:t>" (spirit of the people) over time.” This theory of law is known as the “Historical School of Law”.</a:t>
            </a:r>
          </a:p>
          <a:p>
            <a:pPr marL="342900" indent="-342900" rtl="0" fontAlgn="base">
              <a:spcBef>
                <a:spcPts val="0"/>
              </a:spcBef>
              <a:spcAft>
                <a:spcPts val="0"/>
              </a:spcAft>
              <a:buFont typeface="Wingdings" panose="05000000000000000000" pitchFamily="2" charset="2"/>
              <a:buChar char="Ø"/>
            </a:pPr>
            <a:r>
              <a:rPr lang="en-GB" sz="2800" b="1" i="0" u="none" strike="noStrike" dirty="0">
                <a:solidFill>
                  <a:srgbClr val="3F3F3F"/>
                </a:solidFill>
                <a:effectLst/>
                <a:latin typeface="+mj-lt"/>
              </a:rPr>
              <a:t>According to Oliver Wendell Holmes, Jr. Taxes are the cost of living in civilized society.</a:t>
            </a:r>
          </a:p>
          <a:p>
            <a:pPr marL="342900" indent="-342900" rtl="0" fontAlgn="base">
              <a:spcBef>
                <a:spcPts val="0"/>
              </a:spcBef>
              <a:spcAft>
                <a:spcPts val="0"/>
              </a:spcAft>
              <a:buFont typeface="Wingdings" panose="05000000000000000000" pitchFamily="2" charset="2"/>
              <a:buChar char="Ø"/>
            </a:pPr>
            <a:r>
              <a:rPr lang="en-GB" sz="2800" b="1" i="0" u="none" strike="noStrike" dirty="0">
                <a:solidFill>
                  <a:srgbClr val="3F3F3F"/>
                </a:solidFill>
                <a:effectLst/>
                <a:latin typeface="+mj-lt"/>
              </a:rPr>
              <a:t>All of the above legal philosophies tend to force legal compliance. </a:t>
            </a:r>
          </a:p>
          <a:p>
            <a:pPr marL="342900" indent="-342900" rtl="0" fontAlgn="base">
              <a:spcBef>
                <a:spcPts val="0"/>
              </a:spcBef>
              <a:spcAft>
                <a:spcPts val="0"/>
              </a:spcAft>
              <a:buFont typeface="Wingdings" panose="05000000000000000000" pitchFamily="2" charset="2"/>
              <a:buChar char="Ø"/>
            </a:pPr>
            <a:r>
              <a:rPr lang="en-GB" sz="2800" b="1" i="0" u="none" strike="noStrike" dirty="0">
                <a:solidFill>
                  <a:srgbClr val="3F3F3F"/>
                </a:solidFill>
                <a:effectLst/>
                <a:latin typeface="+mj-lt"/>
              </a:rPr>
              <a:t>Objective : This presentation aimed to focus on the necessity and features of statutory and tax compliance.</a:t>
            </a:r>
          </a:p>
          <a:p>
            <a:br>
              <a:rPr lang="en-GB" sz="2800" dirty="0">
                <a:latin typeface="+mj-lt"/>
              </a:rPr>
            </a:br>
            <a:endParaRPr lang="en-IN" sz="2800" dirty="0">
              <a:latin typeface="+mj-lt"/>
            </a:endParaRPr>
          </a:p>
        </p:txBody>
      </p:sp>
    </p:spTree>
    <p:extLst>
      <p:ext uri="{BB962C8B-B14F-4D97-AF65-F5344CB8AC3E}">
        <p14:creationId xmlns:p14="http://schemas.microsoft.com/office/powerpoint/2010/main" val="1055238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7"/>
            <a:ext cx="9299051" cy="1165322"/>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Case Studies </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19C55B48-1998-FC56-5A16-27EDCA66B7E7}"/>
              </a:ext>
            </a:extLst>
          </p:cNvPr>
          <p:cNvSpPr txBox="1"/>
          <p:nvPr/>
        </p:nvSpPr>
        <p:spPr>
          <a:xfrm>
            <a:off x="759348" y="1733156"/>
            <a:ext cx="12956652" cy="5247590"/>
          </a:xfrm>
          <a:prstGeom prst="rect">
            <a:avLst/>
          </a:prstGeom>
          <a:noFill/>
        </p:spPr>
        <p:txBody>
          <a:bodyPr wrap="square">
            <a:spAutoFit/>
          </a:bodyPr>
          <a:lstStyle/>
          <a:p>
            <a:pPr marL="457200" indent="-457200" rtl="0" fontAlgn="base">
              <a:spcBef>
                <a:spcPts val="0"/>
              </a:spcBef>
              <a:spcAft>
                <a:spcPts val="0"/>
              </a:spcAft>
              <a:buFont typeface="Wingdings" panose="05000000000000000000" pitchFamily="2" charset="2"/>
              <a:buChar char="q"/>
            </a:pPr>
            <a:r>
              <a:rPr lang="en-GB" sz="3200" b="0" i="0" u="none" strike="noStrike" dirty="0">
                <a:solidFill>
                  <a:srgbClr val="374151"/>
                </a:solidFill>
                <a:effectLst/>
                <a:latin typeface="Calibri" panose="020F0502020204030204" pitchFamily="34" charset="0"/>
              </a:rPr>
              <a:t>“Sunil </a:t>
            </a:r>
            <a:r>
              <a:rPr lang="en-GB" sz="3200" b="0" i="0" u="none" strike="noStrike" dirty="0" err="1">
                <a:solidFill>
                  <a:srgbClr val="374151"/>
                </a:solidFill>
                <a:effectLst/>
                <a:latin typeface="Calibri" panose="020F0502020204030204" pitchFamily="34" charset="0"/>
              </a:rPr>
              <a:t>Chethan</a:t>
            </a:r>
            <a:r>
              <a:rPr lang="en-GB" sz="3200" b="0" i="0" u="none" strike="noStrike" dirty="0">
                <a:solidFill>
                  <a:srgbClr val="374151"/>
                </a:solidFill>
                <a:effectLst/>
                <a:latin typeface="Calibri" panose="020F0502020204030204" pitchFamily="34" charset="0"/>
              </a:rPr>
              <a:t> is running a sole proprietorship named Order on Wheels, which is a food delivery app operating in Bengaluru, Karnataka, India. Sunil is planning to register his business under the Companies Act. To complete the registration process, he needs a Digital Signature Certificate (DSC).”</a:t>
            </a:r>
            <a:endParaRPr lang="en-GB" sz="3200" b="0" i="0" u="none" strike="noStrike" dirty="0">
              <a:solidFill>
                <a:srgbClr val="374151"/>
              </a:solidFill>
              <a:effectLst/>
              <a:latin typeface="Noto Sans Symbols"/>
            </a:endParaRPr>
          </a:p>
          <a:p>
            <a:pPr marL="457200" indent="-457200" rtl="0" fontAlgn="base">
              <a:spcBef>
                <a:spcPts val="1800"/>
              </a:spcBef>
              <a:spcAft>
                <a:spcPts val="0"/>
              </a:spcAft>
              <a:buFont typeface="Wingdings" panose="05000000000000000000" pitchFamily="2" charset="2"/>
              <a:buChar char="q"/>
            </a:pPr>
            <a:r>
              <a:rPr lang="en-GB" sz="3200" b="0" i="0" u="none" strike="noStrike" dirty="0">
                <a:solidFill>
                  <a:srgbClr val="374151"/>
                </a:solidFill>
                <a:effectLst/>
                <a:latin typeface="Calibri" panose="020F0502020204030204" pitchFamily="34" charset="0"/>
              </a:rPr>
              <a:t>Here in the scenario we need to just login to the E-mudra portal with credentials we have obtained and after that the details of the particular person needs to be entered in the portal. After verifying the E-mail, mobile and ADHAAR the entire DSC registration can be completed. Once after applying next thing is video verification from the part of person whom the particular DSC is applied.</a:t>
            </a:r>
            <a:endParaRPr lang="en-GB" sz="3200" b="0" i="0" u="none" strike="noStrike" dirty="0">
              <a:solidFill>
                <a:srgbClr val="374151"/>
              </a:solidFill>
              <a:effectLst/>
              <a:latin typeface="Noto Sans Symbols"/>
            </a:endParaRPr>
          </a:p>
        </p:txBody>
      </p:sp>
    </p:spTree>
    <p:extLst>
      <p:ext uri="{BB962C8B-B14F-4D97-AF65-F5344CB8AC3E}">
        <p14:creationId xmlns:p14="http://schemas.microsoft.com/office/powerpoint/2010/main" val="1581379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7"/>
            <a:ext cx="9299051" cy="1096310"/>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Case Studies </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2A81BE18-EDEB-9C05-CC0E-903C4F6F49D2}"/>
              </a:ext>
            </a:extLst>
          </p:cNvPr>
          <p:cNvSpPr txBox="1"/>
          <p:nvPr/>
        </p:nvSpPr>
        <p:spPr>
          <a:xfrm>
            <a:off x="759348" y="1914525"/>
            <a:ext cx="12956652" cy="6093976"/>
          </a:xfrm>
          <a:prstGeom prst="rect">
            <a:avLst/>
          </a:prstGeom>
          <a:noFill/>
        </p:spPr>
        <p:txBody>
          <a:bodyPr wrap="square">
            <a:spAutoFit/>
          </a:bodyPr>
          <a:lstStyle/>
          <a:p>
            <a:pPr marL="342900" indent="-342900" rtl="0" fontAlgn="base">
              <a:spcBef>
                <a:spcPts val="0"/>
              </a:spcBef>
              <a:spcAft>
                <a:spcPts val="0"/>
              </a:spcAft>
              <a:buFont typeface="Wingdings" panose="05000000000000000000" pitchFamily="2" charset="2"/>
              <a:buChar char="Ø"/>
            </a:pPr>
            <a:r>
              <a:rPr lang="en-GB" sz="2400" b="0" i="0" u="none" strike="noStrike" dirty="0">
                <a:solidFill>
                  <a:srgbClr val="374151"/>
                </a:solidFill>
                <a:effectLst/>
                <a:latin typeface="Calibri" panose="020F0502020204030204" pitchFamily="34" charset="0"/>
              </a:rPr>
              <a:t>XYZ Trading Co, an Indian exporter specializing in handcrafted goods wants to expand its business to international markets. They acquired an order from Azerbaijan based company. They presently cant do the trade as they have no IEC and it is mandatory in to have IEC for import/export. What should be done from XYZ trading co to tackle this obstacle.</a:t>
            </a:r>
            <a:endParaRPr lang="en-GB" sz="2400" b="0" i="0" u="none" strike="noStrike" dirty="0">
              <a:solidFill>
                <a:srgbClr val="374151"/>
              </a:solidFill>
              <a:effectLst/>
              <a:latin typeface="Noto Sans Symbols"/>
            </a:endParaRPr>
          </a:p>
          <a:p>
            <a:pPr marL="342900" indent="-342900" rtl="0" fontAlgn="base">
              <a:spcBef>
                <a:spcPts val="1800"/>
              </a:spcBef>
              <a:spcAft>
                <a:spcPts val="0"/>
              </a:spcAft>
              <a:buFont typeface="Wingdings" panose="05000000000000000000" pitchFamily="2" charset="2"/>
              <a:buChar char="Ø"/>
            </a:pPr>
            <a:r>
              <a:rPr lang="en-GB" sz="2400" b="0" i="0" u="none" strike="noStrike" dirty="0">
                <a:solidFill>
                  <a:srgbClr val="374151"/>
                </a:solidFill>
                <a:effectLst/>
                <a:latin typeface="Calibri" panose="020F0502020204030204" pitchFamily="34" charset="0"/>
              </a:rPr>
              <a:t>In this scenario,</a:t>
            </a:r>
            <a:endParaRPr lang="en-GB" sz="2400" b="0" i="0" u="none" strike="noStrike" dirty="0">
              <a:solidFill>
                <a:srgbClr val="374151"/>
              </a:solidFill>
              <a:effectLst/>
              <a:latin typeface="Noto Sans Symbols"/>
            </a:endParaRPr>
          </a:p>
          <a:p>
            <a:pPr marL="342900" indent="-342900" rtl="0" fontAlgn="base">
              <a:spcBef>
                <a:spcPts val="1800"/>
              </a:spcBef>
              <a:spcAft>
                <a:spcPts val="0"/>
              </a:spcAft>
              <a:buFont typeface="Wingdings" panose="05000000000000000000" pitchFamily="2" charset="2"/>
              <a:buChar char="Ø"/>
            </a:pPr>
            <a:r>
              <a:rPr lang="en-GB" sz="2400" b="0" i="0" u="none" strike="noStrike" dirty="0">
                <a:solidFill>
                  <a:srgbClr val="374151"/>
                </a:solidFill>
                <a:effectLst/>
                <a:latin typeface="Calibri" panose="020F0502020204030204" pitchFamily="34" charset="0"/>
              </a:rPr>
              <a:t> In order to tackle this obstacle, they should start the IEC registration process in the DGFT (Directorate General of Foreign Trade). After logging into the DGFT portal they should carefully compile the necessary documents required by the portal and submit the same for successful registration. IEC grants them the authorization to engage in export/import activities. This results  in increased market penetration, heightened competitiveness, and enhanced operational effectiveness via the implementation of compliance training and streamlined processes. By establishing an IEC, XYZ Trading Co is able to expand its customer base, obtain entry into international markets, and compete more fairly with rivals. In general, the procurement of an IEC facilitated XYZ Trading Co.'s access to expansion prospects, adherence to regulatory requirements, and prosperity in the international market.</a:t>
            </a:r>
            <a:endParaRPr lang="en-GB" sz="2400" b="0" i="0" u="none" strike="noStrike" dirty="0">
              <a:solidFill>
                <a:srgbClr val="374151"/>
              </a:solidFill>
              <a:effectLst/>
              <a:latin typeface="Noto Sans Symbols"/>
            </a:endParaRPr>
          </a:p>
        </p:txBody>
      </p:sp>
    </p:spTree>
    <p:extLst>
      <p:ext uri="{BB962C8B-B14F-4D97-AF65-F5344CB8AC3E}">
        <p14:creationId xmlns:p14="http://schemas.microsoft.com/office/powerpoint/2010/main" val="1775675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7"/>
            <a:ext cx="9299051" cy="1056102"/>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Case Studies </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C6F5CD7C-3BF9-1A41-5B08-DFAEC5B9A067}"/>
              </a:ext>
            </a:extLst>
          </p:cNvPr>
          <p:cNvSpPr txBox="1"/>
          <p:nvPr/>
        </p:nvSpPr>
        <p:spPr>
          <a:xfrm>
            <a:off x="759348" y="2035834"/>
            <a:ext cx="12404561" cy="5724644"/>
          </a:xfrm>
          <a:prstGeom prst="rect">
            <a:avLst/>
          </a:prstGeom>
          <a:noFill/>
        </p:spPr>
        <p:txBody>
          <a:bodyPr wrap="square">
            <a:spAutoFit/>
          </a:bodyPr>
          <a:lstStyle/>
          <a:p>
            <a:pPr marL="457200" indent="-457200" algn="just" rtl="0" fontAlgn="base">
              <a:spcBef>
                <a:spcPts val="0"/>
              </a:spcBef>
              <a:spcAft>
                <a:spcPts val="0"/>
              </a:spcAft>
              <a:buFont typeface="Wingdings" panose="05000000000000000000" pitchFamily="2" charset="2"/>
              <a:buChar char="q"/>
            </a:pPr>
            <a:r>
              <a:rPr lang="en-GB" sz="2800" b="0" i="0" u="none" strike="noStrike" dirty="0">
                <a:solidFill>
                  <a:srgbClr val="374151"/>
                </a:solidFill>
                <a:effectLst/>
                <a:latin typeface="Calibri" panose="020F0502020204030204" pitchFamily="34" charset="0"/>
              </a:rPr>
              <a:t>Rajesh Kumar is an individual with income from multiple sources that surpasses the basic exemption limit. Therefore, he needs to register with the income tax department. By registering on the e-Filing portal, he will gain access to various functionalities and tax-related services provided by the portal. Rajesh has provided you with the necessary information. As a tax practitioner, advise him to proceed with the registration under income tax.</a:t>
            </a:r>
            <a:endParaRPr lang="en-GB" sz="2800" b="0" i="0" u="none" strike="noStrike" dirty="0">
              <a:solidFill>
                <a:srgbClr val="374151"/>
              </a:solidFill>
              <a:effectLst/>
              <a:latin typeface="Noto Sans Symbols"/>
            </a:endParaRPr>
          </a:p>
          <a:p>
            <a:pPr marL="457200" indent="-457200" algn="just" rtl="0" fontAlgn="base">
              <a:spcBef>
                <a:spcPts val="1800"/>
              </a:spcBef>
              <a:spcAft>
                <a:spcPts val="0"/>
              </a:spcAft>
              <a:buFont typeface="Wingdings" panose="05000000000000000000" pitchFamily="2" charset="2"/>
              <a:buChar char="q"/>
            </a:pPr>
            <a:r>
              <a:rPr lang="en-GB" sz="2800" b="0" i="0" u="none" strike="noStrike" dirty="0">
                <a:solidFill>
                  <a:srgbClr val="374151"/>
                </a:solidFill>
                <a:effectLst/>
                <a:latin typeface="Calibri" panose="020F0502020204030204" pitchFamily="34" charset="0"/>
              </a:rPr>
              <a:t>Here in this scenario,</a:t>
            </a:r>
            <a:endParaRPr lang="en-GB" sz="2800" b="0" i="0" u="none" strike="noStrike" dirty="0">
              <a:solidFill>
                <a:srgbClr val="374151"/>
              </a:solidFill>
              <a:effectLst/>
              <a:latin typeface="Noto Sans Symbols"/>
            </a:endParaRPr>
          </a:p>
          <a:p>
            <a:pPr marL="457200" indent="-457200" algn="just" rtl="0" fontAlgn="base">
              <a:spcBef>
                <a:spcPts val="1800"/>
              </a:spcBef>
              <a:spcAft>
                <a:spcPts val="0"/>
              </a:spcAft>
              <a:buFont typeface="Wingdings" panose="05000000000000000000" pitchFamily="2" charset="2"/>
              <a:buChar char="q"/>
            </a:pPr>
            <a:r>
              <a:rPr lang="en-GB" sz="2800" b="0" i="0" u="none" strike="noStrike" dirty="0">
                <a:solidFill>
                  <a:srgbClr val="374151"/>
                </a:solidFill>
                <a:effectLst/>
                <a:latin typeface="Calibri" panose="020F0502020204030204" pitchFamily="34" charset="0"/>
              </a:rPr>
              <a:t>All the details such as PAN, ADHAAR &amp; Address of Rajesh Kumar can be filled in the ITR website and validate the mobile and E-mail and can complete the registration process. By this that particular person will be able to take ITR registration and further returns can be filed with those credentials obtained.</a:t>
            </a:r>
            <a:endParaRPr lang="en-GB" sz="2800" b="0" i="0" u="none" strike="noStrike" dirty="0">
              <a:solidFill>
                <a:srgbClr val="374151"/>
              </a:solidFill>
              <a:effectLst/>
              <a:latin typeface="Noto Sans Symbols"/>
            </a:endParaRPr>
          </a:p>
          <a:p>
            <a:pPr marL="457200" indent="-457200" algn="just" rtl="0" fontAlgn="base">
              <a:spcBef>
                <a:spcPts val="0"/>
              </a:spcBef>
              <a:spcAft>
                <a:spcPts val="0"/>
              </a:spcAft>
              <a:buFont typeface="Wingdings" panose="05000000000000000000" pitchFamily="2" charset="2"/>
              <a:buChar char="q"/>
            </a:pPr>
            <a:endParaRPr lang="en-GB" sz="2800" b="1" i="0" u="none" strike="noStrike" dirty="0">
              <a:solidFill>
                <a:srgbClr val="579858"/>
              </a:solidFill>
              <a:effectLst/>
              <a:latin typeface="Noto Sans Symbols"/>
            </a:endParaRPr>
          </a:p>
        </p:txBody>
      </p:sp>
    </p:spTree>
    <p:extLst>
      <p:ext uri="{BB962C8B-B14F-4D97-AF65-F5344CB8AC3E}">
        <p14:creationId xmlns:p14="http://schemas.microsoft.com/office/powerpoint/2010/main" val="109775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7"/>
            <a:ext cx="9299051" cy="1165322"/>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Case Studies </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657B72B4-314D-99C6-5DA3-8DA50543CE5A}"/>
              </a:ext>
            </a:extLst>
          </p:cNvPr>
          <p:cNvSpPr txBox="1"/>
          <p:nvPr/>
        </p:nvSpPr>
        <p:spPr>
          <a:xfrm>
            <a:off x="948906" y="1733156"/>
            <a:ext cx="12767094" cy="6155531"/>
          </a:xfrm>
          <a:prstGeom prst="rect">
            <a:avLst/>
          </a:prstGeom>
          <a:noFill/>
        </p:spPr>
        <p:txBody>
          <a:bodyPr wrap="square">
            <a:spAutoFit/>
          </a:bodyPr>
          <a:lstStyle/>
          <a:p>
            <a:pPr algn="just" rtl="0">
              <a:spcBef>
                <a:spcPts val="0"/>
              </a:spcBef>
              <a:spcAft>
                <a:spcPts val="0"/>
              </a:spcAft>
            </a:pPr>
            <a:r>
              <a:rPr lang="en-GB" sz="2800" b="0" i="0" u="none" strike="noStrike" dirty="0">
                <a:solidFill>
                  <a:srgbClr val="374151"/>
                </a:solidFill>
                <a:effectLst/>
                <a:latin typeface="Calibri" panose="020F0502020204030204" pitchFamily="34" charset="0"/>
              </a:rPr>
              <a:t>"ABC Corporation, a mid-sized manufacturer in India, faced challenges in efficiently overseeing its corporate governance protocols. Compliance delays and additional administrative burdens were incurred by the management team due to the manual submission of documents and bureaucratic constraints. As a result, ABC Corporation made the decision to employ the services that were made available via the MCA21 initiative. As part of this ABC Corporation was required to make a designation change for one of its directors and subsequently complete the necessary filings."</a:t>
            </a:r>
            <a:endParaRPr lang="en-GB" sz="2800" b="0" dirty="0">
              <a:effectLst/>
            </a:endParaRPr>
          </a:p>
          <a:p>
            <a:pPr algn="just" rtl="0">
              <a:spcBef>
                <a:spcPts val="1800"/>
              </a:spcBef>
              <a:spcAft>
                <a:spcPts val="0"/>
              </a:spcAft>
            </a:pPr>
            <a:r>
              <a:rPr lang="en-GB" sz="2800" b="0" i="0" u="none" strike="noStrike" dirty="0">
                <a:solidFill>
                  <a:srgbClr val="374151"/>
                </a:solidFill>
                <a:effectLst/>
                <a:latin typeface="Calibri" panose="020F0502020204030204" pitchFamily="34" charset="0"/>
              </a:rPr>
              <a:t>In this scenario,</a:t>
            </a:r>
            <a:endParaRPr lang="en-GB" sz="2800" b="0" dirty="0">
              <a:effectLst/>
            </a:endParaRPr>
          </a:p>
          <a:p>
            <a:pPr algn="just" rtl="0">
              <a:spcBef>
                <a:spcPts val="1800"/>
              </a:spcBef>
              <a:spcAft>
                <a:spcPts val="0"/>
              </a:spcAft>
            </a:pPr>
            <a:r>
              <a:rPr lang="en-GB" sz="2800" b="0" i="0" u="none" strike="noStrike" dirty="0">
                <a:solidFill>
                  <a:srgbClr val="374151"/>
                </a:solidFill>
                <a:effectLst/>
                <a:latin typeface="Calibri" panose="020F0502020204030204" pitchFamily="34" charset="0"/>
              </a:rPr>
              <a:t>ABC Corporation should access the e-filing services of MCA21 and proceed to file a DIR12 form to intimate the change in designation of the particular director with the necessary documents required by the portal. </a:t>
            </a:r>
            <a:endParaRPr lang="en-GB" sz="2800" b="0" dirty="0">
              <a:effectLst/>
            </a:endParaRPr>
          </a:p>
          <a:p>
            <a:pPr algn="just"/>
            <a:br>
              <a:rPr lang="en-GB" sz="2800" dirty="0"/>
            </a:br>
            <a:endParaRPr lang="en-IN" sz="2800" dirty="0"/>
          </a:p>
        </p:txBody>
      </p:sp>
    </p:spTree>
    <p:extLst>
      <p:ext uri="{BB962C8B-B14F-4D97-AF65-F5344CB8AC3E}">
        <p14:creationId xmlns:p14="http://schemas.microsoft.com/office/powerpoint/2010/main" val="2795575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7"/>
            <a:ext cx="9299051" cy="1217080"/>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Future Outlook</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9E7CD9E7-6C00-0CFF-A22E-52FD006A4EE1}"/>
              </a:ext>
            </a:extLst>
          </p:cNvPr>
          <p:cNvSpPr txBox="1"/>
          <p:nvPr/>
        </p:nvSpPr>
        <p:spPr>
          <a:xfrm>
            <a:off x="759348" y="1914524"/>
            <a:ext cx="12956652" cy="5062924"/>
          </a:xfrm>
          <a:prstGeom prst="rect">
            <a:avLst/>
          </a:prstGeom>
          <a:noFill/>
        </p:spPr>
        <p:txBody>
          <a:bodyPr wrap="square">
            <a:spAutoFit/>
          </a:bodyPr>
          <a:lstStyle/>
          <a:p>
            <a:pPr marL="457200" indent="-457200" algn="just" rtl="0" fontAlgn="base">
              <a:spcBef>
                <a:spcPts val="0"/>
              </a:spcBef>
              <a:spcAft>
                <a:spcPts val="0"/>
              </a:spcAft>
              <a:buFont typeface="Wingdings" panose="05000000000000000000" pitchFamily="2" charset="2"/>
              <a:buChar char="q"/>
            </a:pPr>
            <a:r>
              <a:rPr lang="en-GB" sz="2800" b="1" i="0" u="none" strike="noStrike" dirty="0">
                <a:solidFill>
                  <a:srgbClr val="374151"/>
                </a:solidFill>
                <a:effectLst/>
                <a:latin typeface="Calibri" panose="020F0502020204030204" pitchFamily="34" charset="0"/>
              </a:rPr>
              <a:t>Future Trends: </a:t>
            </a:r>
            <a:r>
              <a:rPr lang="en-GB" sz="2800" b="0" i="0" u="none" strike="noStrike" dirty="0">
                <a:solidFill>
                  <a:srgbClr val="374151"/>
                </a:solidFill>
                <a:effectLst/>
                <a:latin typeface="Calibri" panose="020F0502020204030204" pitchFamily="34" charset="0"/>
              </a:rPr>
              <a:t>All statutory compliance in which reporting or communication with public authority is required done by computers or somehow they include use of technology. In this limited sense rapid pace of technical advancement and unforeseen breakthrough encompasses through statutory compliance also. </a:t>
            </a:r>
            <a:endParaRPr lang="en-GB" sz="2800" b="1" i="0" u="none" strike="noStrike" dirty="0">
              <a:solidFill>
                <a:srgbClr val="374151"/>
              </a:solidFill>
              <a:effectLst/>
              <a:latin typeface="Noto Sans Symbols"/>
            </a:endParaRPr>
          </a:p>
          <a:p>
            <a:pPr marL="457200" indent="-457200" algn="just" rtl="0" fontAlgn="base">
              <a:spcBef>
                <a:spcPts val="1800"/>
              </a:spcBef>
              <a:spcAft>
                <a:spcPts val="0"/>
              </a:spcAft>
              <a:buFont typeface="Wingdings" panose="05000000000000000000" pitchFamily="2" charset="2"/>
              <a:buChar char="q"/>
            </a:pPr>
            <a:r>
              <a:rPr lang="en-GB" sz="2800" b="1" i="0" u="none" strike="noStrike" dirty="0">
                <a:solidFill>
                  <a:srgbClr val="374151"/>
                </a:solidFill>
                <a:effectLst/>
                <a:latin typeface="Calibri" panose="020F0502020204030204" pitchFamily="34" charset="0"/>
              </a:rPr>
              <a:t>Long-Term Implications: </a:t>
            </a:r>
            <a:r>
              <a:rPr lang="en-GB" sz="2800" b="0" i="0" u="none" strike="noStrike" dirty="0">
                <a:solidFill>
                  <a:srgbClr val="374151"/>
                </a:solidFill>
                <a:effectLst/>
                <a:latin typeface="Calibri" panose="020F0502020204030204" pitchFamily="34" charset="0"/>
              </a:rPr>
              <a:t>In the current scenario non-living objects can recognize human gestures. Humans can interact with the machine in natural language. Extended Reality (virtual reality + augmented reality) impacting gaming, education and remote collaboration. It is expected that complex problems can be solved by quantum computing. New computing paradigms have potential trends by way of Bio-Inspired Computing. Statutory compliance will merge with the technology as far as they relate to human comfort except culture and tradition.</a:t>
            </a:r>
            <a:endParaRPr lang="en-GB" sz="2800" b="1" i="0" u="none" strike="noStrike" dirty="0">
              <a:solidFill>
                <a:srgbClr val="374151"/>
              </a:solidFill>
              <a:effectLst/>
              <a:latin typeface="Noto Sans Symbols"/>
            </a:endParaRPr>
          </a:p>
        </p:txBody>
      </p:sp>
    </p:spTree>
    <p:extLst>
      <p:ext uri="{BB962C8B-B14F-4D97-AF65-F5344CB8AC3E}">
        <p14:creationId xmlns:p14="http://schemas.microsoft.com/office/powerpoint/2010/main" val="3400246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941035"/>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Conclusion</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5021695E-12A1-696F-61F0-A9B81BDCAE17}"/>
              </a:ext>
            </a:extLst>
          </p:cNvPr>
          <p:cNvSpPr txBox="1"/>
          <p:nvPr/>
        </p:nvSpPr>
        <p:spPr>
          <a:xfrm>
            <a:off x="586596" y="1673525"/>
            <a:ext cx="12266762" cy="4524315"/>
          </a:xfrm>
          <a:prstGeom prst="rect">
            <a:avLst/>
          </a:prstGeom>
          <a:noFill/>
        </p:spPr>
        <p:txBody>
          <a:bodyPr wrap="square">
            <a:spAutoFit/>
          </a:bodyPr>
          <a:lstStyle/>
          <a:p>
            <a:pPr marL="571500" indent="-571500" algn="just" rtl="0" fontAlgn="base">
              <a:spcBef>
                <a:spcPts val="0"/>
              </a:spcBef>
              <a:spcAft>
                <a:spcPts val="0"/>
              </a:spcAft>
              <a:buFont typeface="Wingdings" panose="05000000000000000000" pitchFamily="2" charset="2"/>
              <a:buChar char="Ø"/>
            </a:pPr>
            <a:r>
              <a:rPr lang="en-GB" sz="3600" b="1" i="0" u="none" strike="noStrike" dirty="0">
                <a:solidFill>
                  <a:srgbClr val="374151"/>
                </a:solidFill>
                <a:effectLst/>
                <a:latin typeface="Calibri" panose="020F0502020204030204" pitchFamily="34" charset="0"/>
              </a:rPr>
              <a:t>Summary:</a:t>
            </a:r>
            <a:r>
              <a:rPr lang="en-GB" sz="3600" b="0" i="0" u="none" strike="noStrike" dirty="0">
                <a:solidFill>
                  <a:srgbClr val="374151"/>
                </a:solidFill>
                <a:effectLst/>
                <a:latin typeface="Calibri" panose="020F0502020204030204" pitchFamily="34" charset="0"/>
              </a:rPr>
              <a:t> The obligation of individuals and organizations to comply with the laws, rules, and regulations set forth by the government. In India, every citizen is responsible for ensuring that they follow these statutory requirements. Use of technology in statutory compliance enhances organizations' ability to meet regulatory requirements, reduce compliance costs, and mitigate compliance risks in an increasingly complex regulatory environment.</a:t>
            </a:r>
            <a:endParaRPr lang="en-GB" sz="3600" b="1" i="0" u="none" strike="noStrike" dirty="0">
              <a:solidFill>
                <a:srgbClr val="374151"/>
              </a:solidFill>
              <a:effectLst/>
              <a:latin typeface="Noto Sans Symbols"/>
            </a:endParaRPr>
          </a:p>
        </p:txBody>
      </p:sp>
    </p:spTree>
    <p:extLst>
      <p:ext uri="{BB962C8B-B14F-4D97-AF65-F5344CB8AC3E}">
        <p14:creationId xmlns:p14="http://schemas.microsoft.com/office/powerpoint/2010/main" val="1755175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7999" cy="10286999"/>
          </a:xfrm>
          <a:prstGeom prst="rect">
            <a:avLst/>
          </a:prstGeom>
        </p:spPr>
      </p:pic>
      <p:sp>
        <p:nvSpPr>
          <p:cNvPr id="3" name="object 3"/>
          <p:cNvSpPr txBox="1"/>
          <p:nvPr/>
        </p:nvSpPr>
        <p:spPr>
          <a:xfrm>
            <a:off x="4369638" y="5525176"/>
            <a:ext cx="4011929" cy="2228850"/>
          </a:xfrm>
          <a:prstGeom prst="rect">
            <a:avLst/>
          </a:prstGeom>
        </p:spPr>
        <p:txBody>
          <a:bodyPr vert="horz" wrap="square" lIns="0" tIns="299720" rIns="0" bIns="0" rtlCol="0">
            <a:spAutoFit/>
          </a:bodyPr>
          <a:lstStyle/>
          <a:p>
            <a:pPr marL="778510" marR="5080" indent="-766445">
              <a:lnSpc>
                <a:spcPct val="77100"/>
              </a:lnSpc>
              <a:spcBef>
                <a:spcPts val="2360"/>
              </a:spcBef>
            </a:pPr>
            <a:r>
              <a:rPr sz="8150" b="1" spc="480">
                <a:solidFill>
                  <a:srgbClr val="231F20"/>
                </a:solidFill>
                <a:latin typeface="Trebuchet MS"/>
                <a:cs typeface="Trebuchet MS"/>
              </a:rPr>
              <a:t>T</a:t>
            </a:r>
            <a:r>
              <a:rPr sz="8150" b="1" spc="1320">
                <a:solidFill>
                  <a:srgbClr val="231F20"/>
                </a:solidFill>
                <a:latin typeface="Trebuchet MS"/>
                <a:cs typeface="Trebuchet MS"/>
              </a:rPr>
              <a:t>H</a:t>
            </a:r>
            <a:r>
              <a:rPr sz="8150" b="1" spc="1395">
                <a:solidFill>
                  <a:srgbClr val="231F20"/>
                </a:solidFill>
                <a:latin typeface="Trebuchet MS"/>
                <a:cs typeface="Trebuchet MS"/>
              </a:rPr>
              <a:t>A</a:t>
            </a:r>
            <a:r>
              <a:rPr sz="8150" b="1" spc="1505">
                <a:solidFill>
                  <a:srgbClr val="231F20"/>
                </a:solidFill>
                <a:latin typeface="Trebuchet MS"/>
                <a:cs typeface="Trebuchet MS"/>
              </a:rPr>
              <a:t>N</a:t>
            </a:r>
            <a:r>
              <a:rPr sz="8150" b="1" spc="310">
                <a:solidFill>
                  <a:srgbClr val="231F20"/>
                </a:solidFill>
                <a:latin typeface="Trebuchet MS"/>
                <a:cs typeface="Trebuchet MS"/>
              </a:rPr>
              <a:t>K  </a:t>
            </a:r>
            <a:r>
              <a:rPr sz="8150" b="1" spc="1019">
                <a:solidFill>
                  <a:srgbClr val="231F20"/>
                </a:solidFill>
                <a:latin typeface="Trebuchet MS"/>
                <a:cs typeface="Trebuchet MS"/>
              </a:rPr>
              <a:t>YOU</a:t>
            </a:r>
            <a:endParaRPr sz="8150">
              <a:latin typeface="Trebuchet MS"/>
              <a:cs typeface="Trebuchet MS"/>
            </a:endParaRPr>
          </a:p>
        </p:txBody>
      </p:sp>
      <p:pic>
        <p:nvPicPr>
          <p:cNvPr id="4" name="object 4"/>
          <p:cNvPicPr/>
          <p:nvPr/>
        </p:nvPicPr>
        <p:blipFill>
          <a:blip r:embed="rId3" cstate="print"/>
          <a:stretch>
            <a:fillRect/>
          </a:stretch>
        </p:blipFill>
        <p:spPr>
          <a:xfrm>
            <a:off x="9715599" y="96075"/>
            <a:ext cx="8603573" cy="10286999"/>
          </a:xfrm>
          <a:prstGeom prst="rect">
            <a:avLst/>
          </a:prstGeom>
        </p:spPr>
      </p:pic>
      <p:sp>
        <p:nvSpPr>
          <p:cNvPr id="5" name="object 5"/>
          <p:cNvSpPr/>
          <p:nvPr/>
        </p:nvSpPr>
        <p:spPr>
          <a:xfrm>
            <a:off x="9647220" y="4437544"/>
            <a:ext cx="1645920" cy="5849620"/>
          </a:xfrm>
          <a:custGeom>
            <a:avLst/>
            <a:gdLst/>
            <a:ahLst/>
            <a:cxnLst/>
            <a:rect l="l" t="t" r="r" b="b"/>
            <a:pathLst>
              <a:path w="1645920" h="5849620">
                <a:moveTo>
                  <a:pt x="0" y="5849455"/>
                </a:moveTo>
                <a:lnTo>
                  <a:pt x="1339385" y="0"/>
                </a:lnTo>
                <a:lnTo>
                  <a:pt x="1645300" y="70047"/>
                </a:lnTo>
                <a:lnTo>
                  <a:pt x="321953" y="5849455"/>
                </a:lnTo>
                <a:lnTo>
                  <a:pt x="0" y="5849455"/>
                </a:lnTo>
                <a:close/>
              </a:path>
            </a:pathLst>
          </a:custGeom>
          <a:solidFill>
            <a:srgbClr val="1B5738"/>
          </a:solidFill>
        </p:spPr>
        <p:txBody>
          <a:bodyPr wrap="square" lIns="0" tIns="0" rIns="0" bIns="0" rtlCol="0"/>
          <a:lstStyle/>
          <a:p>
            <a:endParaRPr/>
          </a:p>
        </p:txBody>
      </p:sp>
      <p:grpSp>
        <p:nvGrpSpPr>
          <p:cNvPr id="6" name="object 6"/>
          <p:cNvGrpSpPr/>
          <p:nvPr/>
        </p:nvGrpSpPr>
        <p:grpSpPr>
          <a:xfrm>
            <a:off x="0" y="-165"/>
            <a:ext cx="3940223" cy="10287000"/>
            <a:chOff x="-16043" y="-10026"/>
            <a:chExt cx="3940223" cy="10287000"/>
          </a:xfrm>
        </p:grpSpPr>
        <p:sp>
          <p:nvSpPr>
            <p:cNvPr id="7" name="object 7"/>
            <p:cNvSpPr/>
            <p:nvPr/>
          </p:nvSpPr>
          <p:spPr>
            <a:xfrm>
              <a:off x="-16043" y="-10026"/>
              <a:ext cx="3683000" cy="10287000"/>
            </a:xfrm>
            <a:custGeom>
              <a:avLst/>
              <a:gdLst/>
              <a:ahLst/>
              <a:cxnLst/>
              <a:rect l="l" t="t" r="r" b="b"/>
              <a:pathLst>
                <a:path w="3683000" h="10287000">
                  <a:moveTo>
                    <a:pt x="0" y="10286999"/>
                  </a:moveTo>
                  <a:lnTo>
                    <a:pt x="0" y="0"/>
                  </a:lnTo>
                  <a:lnTo>
                    <a:pt x="3682859" y="0"/>
                  </a:lnTo>
                  <a:lnTo>
                    <a:pt x="1161101" y="10286999"/>
                  </a:lnTo>
                  <a:lnTo>
                    <a:pt x="0" y="10286999"/>
                  </a:lnTo>
                  <a:close/>
                </a:path>
              </a:pathLst>
            </a:custGeom>
            <a:solidFill>
              <a:srgbClr val="1B5738"/>
            </a:solidFill>
          </p:spPr>
          <p:txBody>
            <a:bodyPr wrap="square" lIns="0" tIns="0" rIns="0" bIns="0" rtlCol="0"/>
            <a:lstStyle/>
            <a:p>
              <a:endParaRPr/>
            </a:p>
          </p:txBody>
        </p:sp>
        <p:sp>
          <p:nvSpPr>
            <p:cNvPr id="8" name="object 8"/>
            <p:cNvSpPr/>
            <p:nvPr/>
          </p:nvSpPr>
          <p:spPr>
            <a:xfrm>
              <a:off x="2798960" y="0"/>
              <a:ext cx="1125220" cy="3576320"/>
            </a:xfrm>
            <a:custGeom>
              <a:avLst/>
              <a:gdLst/>
              <a:ahLst/>
              <a:cxnLst/>
              <a:rect l="l" t="t" r="r" b="b"/>
              <a:pathLst>
                <a:path w="1125220" h="3576320">
                  <a:moveTo>
                    <a:pt x="305915" y="3576100"/>
                  </a:moveTo>
                  <a:lnTo>
                    <a:pt x="0" y="3506053"/>
                  </a:lnTo>
                  <a:lnTo>
                    <a:pt x="802802" y="0"/>
                  </a:lnTo>
                  <a:lnTo>
                    <a:pt x="1124756" y="0"/>
                  </a:lnTo>
                  <a:lnTo>
                    <a:pt x="305915" y="3576100"/>
                  </a:lnTo>
                  <a:close/>
                </a:path>
              </a:pathLst>
            </a:custGeom>
            <a:solidFill>
              <a:srgbClr val="387D59"/>
            </a:solidFill>
          </p:spPr>
          <p:txBody>
            <a:bodyPr wrap="square" lIns="0" tIns="0" rIns="0" bIns="0" rtlCol="0"/>
            <a:lstStyle/>
            <a:p>
              <a:endParaRPr/>
            </a:p>
          </p:txBody>
        </p:sp>
      </p:grpSp>
      <p:pic>
        <p:nvPicPr>
          <p:cNvPr id="9" name="object 9"/>
          <p:cNvPicPr/>
          <p:nvPr/>
        </p:nvPicPr>
        <p:blipFill>
          <a:blip r:embed="rId4" cstate="print"/>
          <a:stretch>
            <a:fillRect/>
          </a:stretch>
        </p:blipFill>
        <p:spPr>
          <a:xfrm>
            <a:off x="5258213" y="2848801"/>
            <a:ext cx="2476499" cy="23907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985217" y="139785"/>
            <a:ext cx="9299051" cy="1774740"/>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Key Concepts</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985217" y="1207698"/>
            <a:ext cx="11488579" cy="2246769"/>
          </a:xfrm>
          <a:prstGeom prst="rect">
            <a:avLst/>
          </a:prstGeom>
          <a:noFill/>
        </p:spPr>
        <p:txBody>
          <a:bodyPr wrap="square">
            <a:spAutoFit/>
          </a:bodyPr>
          <a:lstStyle/>
          <a:p>
            <a:pPr rtl="0">
              <a:spcBef>
                <a:spcPts val="0"/>
              </a:spcBef>
              <a:spcAft>
                <a:spcPts val="0"/>
              </a:spcAft>
            </a:pPr>
            <a:r>
              <a:rPr lang="en-GB" sz="2800" b="1" i="0" u="none" strike="noStrike" dirty="0">
                <a:solidFill>
                  <a:srgbClr val="000000"/>
                </a:solidFill>
                <a:effectLst/>
                <a:highlight>
                  <a:srgbClr val="F5F5F5"/>
                </a:highlight>
                <a:latin typeface="Arial" panose="020B0604020202020204" pitchFamily="34" charset="0"/>
              </a:rPr>
              <a:t>While statutory compliance is the duty of every citizen of India, it is adhered to by the legal professionals on behalf of the concerned citizen. To mitigate literacy it is advisable to have appropriate authority to act from the concerned person. </a:t>
            </a:r>
          </a:p>
          <a:p>
            <a:pPr rtl="0">
              <a:spcBef>
                <a:spcPts val="0"/>
              </a:spcBef>
              <a:spcAft>
                <a:spcPts val="0"/>
              </a:spcAft>
            </a:pPr>
            <a:r>
              <a:rPr lang="en-GB" sz="2800" b="1" i="0" u="none" strike="noStrike" dirty="0">
                <a:solidFill>
                  <a:srgbClr val="000000"/>
                </a:solidFill>
                <a:effectLst/>
                <a:highlight>
                  <a:srgbClr val="F5F5F5"/>
                </a:highlight>
                <a:latin typeface="Arial" panose="020B0604020202020204" pitchFamily="34" charset="0"/>
              </a:rPr>
              <a:t>Statutory compliance can be classified into following categories:</a:t>
            </a:r>
          </a:p>
        </p:txBody>
      </p:sp>
      <p:sp>
        <p:nvSpPr>
          <p:cNvPr id="2" name="TextBox 1">
            <a:extLst>
              <a:ext uri="{FF2B5EF4-FFF2-40B4-BE49-F238E27FC236}">
                <a16:creationId xmlns:a16="http://schemas.microsoft.com/office/drawing/2014/main" id="{913479CE-899A-B411-1A36-C711E6CC7A37}"/>
              </a:ext>
            </a:extLst>
          </p:cNvPr>
          <p:cNvSpPr txBox="1"/>
          <p:nvPr/>
        </p:nvSpPr>
        <p:spPr>
          <a:xfrm>
            <a:off x="1190445" y="3916392"/>
            <a:ext cx="10921042" cy="927376"/>
          </a:xfrm>
          <a:prstGeom prst="rect">
            <a:avLst/>
          </a:prstGeom>
          <a:noFill/>
        </p:spPr>
        <p:txBody>
          <a:bodyPr wrap="square" rtlCol="0">
            <a:spAutoFit/>
          </a:bodyPr>
          <a:lstStyle/>
          <a:p>
            <a:endParaRPr lang="en-IN" dirty="0"/>
          </a:p>
        </p:txBody>
      </p:sp>
      <p:graphicFrame>
        <p:nvGraphicFramePr>
          <p:cNvPr id="7" name="Table 6">
            <a:extLst>
              <a:ext uri="{FF2B5EF4-FFF2-40B4-BE49-F238E27FC236}">
                <a16:creationId xmlns:a16="http://schemas.microsoft.com/office/drawing/2014/main" id="{7FA6F614-9678-B922-E9B4-0F11136024AE}"/>
              </a:ext>
            </a:extLst>
          </p:cNvPr>
          <p:cNvGraphicFramePr>
            <a:graphicFrameLocks noGrp="1"/>
          </p:cNvGraphicFramePr>
          <p:nvPr>
            <p:extLst>
              <p:ext uri="{D42A27DB-BD31-4B8C-83A1-F6EECF244321}">
                <p14:modId xmlns:p14="http://schemas.microsoft.com/office/powerpoint/2010/main" val="4201810799"/>
              </p:ext>
            </p:extLst>
          </p:nvPr>
        </p:nvGraphicFramePr>
        <p:xfrm>
          <a:off x="1190445" y="3916392"/>
          <a:ext cx="10731261" cy="2564418"/>
        </p:xfrm>
        <a:graphic>
          <a:graphicData uri="http://schemas.openxmlformats.org/drawingml/2006/table">
            <a:tbl>
              <a:tblPr/>
              <a:tblGrid>
                <a:gridCol w="3268273">
                  <a:extLst>
                    <a:ext uri="{9D8B030D-6E8A-4147-A177-3AD203B41FA5}">
                      <a16:colId xmlns:a16="http://schemas.microsoft.com/office/drawing/2014/main" val="3424184468"/>
                    </a:ext>
                  </a:extLst>
                </a:gridCol>
                <a:gridCol w="2251764">
                  <a:extLst>
                    <a:ext uri="{9D8B030D-6E8A-4147-A177-3AD203B41FA5}">
                      <a16:colId xmlns:a16="http://schemas.microsoft.com/office/drawing/2014/main" val="3687801053"/>
                    </a:ext>
                  </a:extLst>
                </a:gridCol>
                <a:gridCol w="2367568">
                  <a:extLst>
                    <a:ext uri="{9D8B030D-6E8A-4147-A177-3AD203B41FA5}">
                      <a16:colId xmlns:a16="http://schemas.microsoft.com/office/drawing/2014/main" val="2593428253"/>
                    </a:ext>
                  </a:extLst>
                </a:gridCol>
                <a:gridCol w="2843656">
                  <a:extLst>
                    <a:ext uri="{9D8B030D-6E8A-4147-A177-3AD203B41FA5}">
                      <a16:colId xmlns:a16="http://schemas.microsoft.com/office/drawing/2014/main" val="587306594"/>
                    </a:ext>
                  </a:extLst>
                </a:gridCol>
              </a:tblGrid>
              <a:tr h="1115568">
                <a:tc>
                  <a:txBody>
                    <a:bodyPr/>
                    <a:lstStyle/>
                    <a:p>
                      <a:pPr rtl="0" fontAlgn="t">
                        <a:spcBef>
                          <a:spcPts val="0"/>
                        </a:spcBef>
                        <a:spcAft>
                          <a:spcPts val="0"/>
                        </a:spcAft>
                      </a:pPr>
                      <a:r>
                        <a:rPr lang="en-IN" sz="1800" b="1" i="0" u="none" strike="noStrike" dirty="0">
                          <a:solidFill>
                            <a:srgbClr val="FFFFFF"/>
                          </a:solidFill>
                          <a:effectLst/>
                          <a:highlight>
                            <a:srgbClr val="4472C4"/>
                          </a:highlight>
                          <a:latin typeface="Calibri" panose="020F0502020204030204" pitchFamily="34" charset="0"/>
                        </a:rPr>
                        <a:t>Registration</a:t>
                      </a:r>
                      <a:endParaRPr lang="en-IN" dirty="0">
                        <a:effectLst/>
                        <a:highlight>
                          <a:srgbClr val="4472C4"/>
                        </a:highligh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rtl="0" fontAlgn="t">
                        <a:spcBef>
                          <a:spcPts val="0"/>
                        </a:spcBef>
                        <a:spcAft>
                          <a:spcPts val="0"/>
                        </a:spcAft>
                      </a:pPr>
                      <a:r>
                        <a:rPr lang="en-IN" sz="1800" b="1" i="0" u="none" strike="noStrike" dirty="0">
                          <a:solidFill>
                            <a:srgbClr val="FFFFFF"/>
                          </a:solidFill>
                          <a:effectLst/>
                          <a:highlight>
                            <a:srgbClr val="4472C4"/>
                          </a:highlight>
                          <a:latin typeface="Calibri" panose="020F0502020204030204" pitchFamily="34" charset="0"/>
                        </a:rPr>
                        <a:t>Filing of Returns</a:t>
                      </a:r>
                      <a:endParaRPr lang="en-IN" dirty="0">
                        <a:effectLst/>
                        <a:highlight>
                          <a:srgbClr val="4472C4"/>
                        </a:highligh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rtl="0" fontAlgn="t">
                        <a:spcBef>
                          <a:spcPts val="0"/>
                        </a:spcBef>
                        <a:spcAft>
                          <a:spcPts val="0"/>
                        </a:spcAft>
                      </a:pPr>
                      <a:r>
                        <a:rPr lang="en-IN" sz="1800" b="1" i="0" u="none" strike="noStrike">
                          <a:solidFill>
                            <a:srgbClr val="FFFFFF"/>
                          </a:solidFill>
                          <a:effectLst/>
                          <a:highlight>
                            <a:srgbClr val="4472C4"/>
                          </a:highlight>
                          <a:latin typeface="Calibri" panose="020F0502020204030204" pitchFamily="34" charset="0"/>
                        </a:rPr>
                        <a:t>Perform Attest Functions</a:t>
                      </a:r>
                      <a:endParaRPr lang="en-IN">
                        <a:effectLst/>
                        <a:highlight>
                          <a:srgbClr val="4472C4"/>
                        </a:highligh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rtl="0" fontAlgn="t">
                        <a:spcBef>
                          <a:spcPts val="0"/>
                        </a:spcBef>
                        <a:spcAft>
                          <a:spcPts val="0"/>
                        </a:spcAft>
                      </a:pPr>
                      <a:r>
                        <a:rPr lang="en-GB" sz="1800" b="1" i="0" u="none" strike="noStrike">
                          <a:solidFill>
                            <a:srgbClr val="FFFFFF"/>
                          </a:solidFill>
                          <a:effectLst/>
                          <a:highlight>
                            <a:srgbClr val="4472C4"/>
                          </a:highlight>
                          <a:latin typeface="Calibri" panose="020F0502020204030204" pitchFamily="34" charset="0"/>
                        </a:rPr>
                        <a:t>Reply notice / hearing and file appeal to the court</a:t>
                      </a:r>
                      <a:endParaRPr lang="en-GB">
                        <a:effectLst/>
                        <a:highlight>
                          <a:srgbClr val="4472C4"/>
                        </a:highligh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426478011"/>
                  </a:ext>
                </a:extLst>
              </a:tr>
              <a:tr h="1448850">
                <a:tc>
                  <a:txBody>
                    <a:bodyPr/>
                    <a:lstStyle/>
                    <a:p>
                      <a:pPr rtl="0" fontAlgn="t">
                        <a:spcBef>
                          <a:spcPts val="0"/>
                        </a:spcBef>
                        <a:spcAft>
                          <a:spcPts val="0"/>
                        </a:spcAft>
                      </a:pPr>
                      <a:r>
                        <a:rPr lang="en-GB" sz="1800" b="0" i="0" u="none" strike="noStrike">
                          <a:solidFill>
                            <a:srgbClr val="000000"/>
                          </a:solidFill>
                          <a:effectLst/>
                          <a:highlight>
                            <a:srgbClr val="CDD4EA"/>
                          </a:highlight>
                          <a:latin typeface="Calibri" panose="020F0502020204030204" pitchFamily="34" charset="0"/>
                        </a:rPr>
                        <a:t>PAN, TAN, EXIM, GST, Form Partnership, LLP, Trust, Society,  Incorporate Companies</a:t>
                      </a:r>
                      <a:endParaRPr lang="en-GB">
                        <a:effectLst/>
                        <a:highlight>
                          <a:srgbClr val="CDD4EA"/>
                        </a:highligh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DD4EA"/>
                    </a:solidFill>
                  </a:tcPr>
                </a:tc>
                <a:tc>
                  <a:txBody>
                    <a:bodyPr/>
                    <a:lstStyle/>
                    <a:p>
                      <a:pPr rtl="0" fontAlgn="t">
                        <a:spcBef>
                          <a:spcPts val="0"/>
                        </a:spcBef>
                        <a:spcAft>
                          <a:spcPts val="0"/>
                        </a:spcAft>
                      </a:pPr>
                      <a:r>
                        <a:rPr lang="en-IN" sz="1800" b="0" i="0" u="none" strike="noStrike">
                          <a:solidFill>
                            <a:srgbClr val="000000"/>
                          </a:solidFill>
                          <a:effectLst/>
                          <a:highlight>
                            <a:srgbClr val="CDD4EA"/>
                          </a:highlight>
                          <a:latin typeface="Calibri" panose="020F0502020204030204" pitchFamily="34" charset="0"/>
                        </a:rPr>
                        <a:t>ITR, TDS, GST, RERA,</a:t>
                      </a:r>
                      <a:endParaRPr lang="en-IN">
                        <a:effectLst/>
                        <a:highlight>
                          <a:srgbClr val="CDD4EA"/>
                        </a:highligh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DD4EA"/>
                    </a:solidFill>
                  </a:tcPr>
                </a:tc>
                <a:tc>
                  <a:txBody>
                    <a:bodyPr/>
                    <a:lstStyle/>
                    <a:p>
                      <a:pPr rtl="0" fontAlgn="t">
                        <a:spcBef>
                          <a:spcPts val="0"/>
                        </a:spcBef>
                        <a:spcAft>
                          <a:spcPts val="0"/>
                        </a:spcAft>
                      </a:pPr>
                      <a:r>
                        <a:rPr lang="en-IN" sz="1800" b="0" i="0" u="none" strike="noStrike">
                          <a:solidFill>
                            <a:srgbClr val="000000"/>
                          </a:solidFill>
                          <a:effectLst/>
                          <a:highlight>
                            <a:srgbClr val="CDD4EA"/>
                          </a:highlight>
                          <a:latin typeface="Calibri" panose="020F0502020204030204" pitchFamily="34" charset="0"/>
                        </a:rPr>
                        <a:t>Audit, Certificate for compliance</a:t>
                      </a:r>
                      <a:endParaRPr lang="en-IN">
                        <a:effectLst/>
                        <a:highlight>
                          <a:srgbClr val="CDD4EA"/>
                        </a:highligh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DD4EA"/>
                    </a:solidFill>
                  </a:tcPr>
                </a:tc>
                <a:tc>
                  <a:txBody>
                    <a:bodyPr/>
                    <a:lstStyle/>
                    <a:p>
                      <a:pPr rtl="0" fontAlgn="t">
                        <a:spcBef>
                          <a:spcPts val="0"/>
                        </a:spcBef>
                        <a:spcAft>
                          <a:spcPts val="0"/>
                        </a:spcAft>
                      </a:pPr>
                      <a:r>
                        <a:rPr lang="en-IN" sz="1800" b="0" i="0" u="none" strike="noStrike" dirty="0">
                          <a:solidFill>
                            <a:srgbClr val="000000"/>
                          </a:solidFill>
                          <a:effectLst/>
                          <a:highlight>
                            <a:srgbClr val="CDD4EA"/>
                          </a:highlight>
                          <a:latin typeface="Calibri" panose="020F0502020204030204" pitchFamily="34" charset="0"/>
                        </a:rPr>
                        <a:t>Submission of statutory proceedings</a:t>
                      </a:r>
                      <a:endParaRPr lang="en-IN" dirty="0">
                        <a:effectLst/>
                        <a:highlight>
                          <a:srgbClr val="CDD4EA"/>
                        </a:highligh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DD4EA"/>
                    </a:solidFill>
                  </a:tcPr>
                </a:tc>
                <a:extLst>
                  <a:ext uri="{0D108BD9-81ED-4DB2-BD59-A6C34878D82A}">
                    <a16:rowId xmlns:a16="http://schemas.microsoft.com/office/drawing/2014/main" val="731260136"/>
                  </a:ext>
                </a:extLst>
              </a:tr>
            </a:tbl>
          </a:graphicData>
        </a:graphic>
      </p:graphicFrame>
      <p:sp>
        <p:nvSpPr>
          <p:cNvPr id="8" name="Rectangle 1">
            <a:extLst>
              <a:ext uri="{FF2B5EF4-FFF2-40B4-BE49-F238E27FC236}">
                <a16:creationId xmlns:a16="http://schemas.microsoft.com/office/drawing/2014/main" id="{0C9B1333-D878-BB53-899B-2E7FE1D7E0FA}"/>
              </a:ext>
            </a:extLst>
          </p:cNvPr>
          <p:cNvSpPr>
            <a:spLocks noChangeArrowheads="1"/>
          </p:cNvSpPr>
          <p:nvPr/>
        </p:nvSpPr>
        <p:spPr bwMode="auto">
          <a:xfrm>
            <a:off x="17326" y="4370388"/>
            <a:ext cx="17600857" cy="357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
        <p:nvSpPr>
          <p:cNvPr id="10" name="Rectangle 2">
            <a:extLst>
              <a:ext uri="{FF2B5EF4-FFF2-40B4-BE49-F238E27FC236}">
                <a16:creationId xmlns:a16="http://schemas.microsoft.com/office/drawing/2014/main" id="{BD1DF8AB-13A8-FB6D-E69A-27427B41B2AC}"/>
              </a:ext>
            </a:extLst>
          </p:cNvPr>
          <p:cNvSpPr>
            <a:spLocks noChangeArrowheads="1"/>
          </p:cNvSpPr>
          <p:nvPr/>
        </p:nvSpPr>
        <p:spPr bwMode="auto">
          <a:xfrm>
            <a:off x="5172075" y="43703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4067507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232048"/>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Key Concepts</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3036498" y="2313109"/>
            <a:ext cx="14250837" cy="4606389"/>
          </a:xfrm>
          <a:prstGeom prst="rect">
            <a:avLst/>
          </a:prstGeom>
          <a:noFill/>
        </p:spPr>
        <p:txBody>
          <a:bodyPr wrap="square">
            <a:spAutoFit/>
          </a:bodyPr>
          <a:lstStyle/>
          <a:p>
            <a:pPr rtl="0">
              <a:spcBef>
                <a:spcPts val="0"/>
              </a:spcBef>
              <a:spcAft>
                <a:spcPts val="0"/>
              </a:spcAft>
            </a:pPr>
            <a:r>
              <a:rPr lang="en-GB" sz="2000" b="0" i="0" u="none" strike="noStrike" dirty="0">
                <a:solidFill>
                  <a:srgbClr val="000000"/>
                </a:solidFill>
                <a:effectLst/>
                <a:latin typeface="Calibri" panose="020F0502020204030204" pitchFamily="34" charset="0"/>
              </a:rPr>
              <a:t>Registration / Modification / Cancellation of Registration under law:</a:t>
            </a:r>
            <a:endParaRPr lang="en-GB" sz="2000" b="0" dirty="0">
              <a:effectLst/>
            </a:endParaRPr>
          </a:p>
          <a:p>
            <a:pPr rtl="0">
              <a:spcBef>
                <a:spcPts val="1000"/>
              </a:spcBef>
              <a:spcAft>
                <a:spcPts val="0"/>
              </a:spcAft>
            </a:pPr>
            <a:r>
              <a:rPr lang="en-GB" sz="2000" b="0" i="0" u="none" strike="noStrike" dirty="0">
                <a:solidFill>
                  <a:srgbClr val="000000"/>
                </a:solidFill>
                <a:effectLst/>
                <a:latin typeface="Calibri" panose="020F0502020204030204" pitchFamily="34" charset="0"/>
              </a:rPr>
              <a:t>Every law provides Registration / Modification / Cancellation of Registration requirements under its enactment. Once registration is complete further compliance arises. For example, the requirement of a separate bank account in which subscription from the promoter is to be held and then to transfer that amount to the company's bank account and proceed for allotment procedure.</a:t>
            </a:r>
            <a:endParaRPr lang="en-GB" sz="2000" b="0" dirty="0">
              <a:effectLst/>
            </a:endParaRPr>
          </a:p>
          <a:p>
            <a:pPr rtl="0">
              <a:spcBef>
                <a:spcPts val="1000"/>
              </a:spcBef>
              <a:spcAft>
                <a:spcPts val="0"/>
              </a:spcAft>
            </a:pPr>
            <a:r>
              <a:rPr lang="en-GB" sz="2000" b="0" i="0" u="none" strike="noStrike" dirty="0">
                <a:solidFill>
                  <a:srgbClr val="000000"/>
                </a:solidFill>
                <a:effectLst/>
                <a:latin typeface="Calibri" panose="020F0502020204030204" pitchFamily="34" charset="0"/>
              </a:rPr>
              <a:t>Minor / Adult: In various statute registration / modification / cancellation can only be made if the applicant is not minor. Some statute requires completion of age of 21 instead of 18 if the applicant’s guardians are not his parent / applicant is adopted.</a:t>
            </a:r>
            <a:endParaRPr lang="en-GB" sz="2000" b="0" dirty="0">
              <a:effectLst/>
            </a:endParaRPr>
          </a:p>
          <a:p>
            <a:pPr rtl="0">
              <a:spcBef>
                <a:spcPts val="1000"/>
              </a:spcBef>
              <a:spcAft>
                <a:spcPts val="0"/>
              </a:spcAft>
            </a:pPr>
            <a:r>
              <a:rPr lang="en-GB" sz="2000" b="0" i="0" u="none" strike="noStrike" dirty="0">
                <a:solidFill>
                  <a:srgbClr val="000000"/>
                </a:solidFill>
                <a:effectLst/>
                <a:latin typeface="Calibri" panose="020F0502020204030204" pitchFamily="34" charset="0"/>
              </a:rPr>
              <a:t>Registration of Registration number at web sites: If someone has PAN then he can not file his returns of income tax without complying with registration of PAN at Income Tax Website. Similarly Registration of TAN is required to be made at two websites one is at Income Tax and another is at TRACES.</a:t>
            </a:r>
            <a:endParaRPr lang="en-GB" sz="2000" b="0" dirty="0">
              <a:effectLst/>
            </a:endParaRPr>
          </a:p>
          <a:p>
            <a:pPr rtl="0">
              <a:spcBef>
                <a:spcPts val="1000"/>
              </a:spcBef>
              <a:spcAft>
                <a:spcPts val="0"/>
              </a:spcAft>
            </a:pPr>
            <a:r>
              <a:rPr lang="en-GB" sz="2000" b="0" i="0" u="none" strike="noStrike" dirty="0">
                <a:solidFill>
                  <a:srgbClr val="000000"/>
                </a:solidFill>
                <a:effectLst/>
                <a:latin typeface="Calibri" panose="020F0502020204030204" pitchFamily="34" charset="0"/>
              </a:rPr>
              <a:t>Verification Process: On a paper document a person can authorize that document by making a signature at document, but when information is processed by electronic mode the verification process is made by digital means.</a:t>
            </a:r>
            <a:endParaRPr lang="en-GB" sz="2000" b="0" dirty="0">
              <a:effectLst/>
            </a:endParaRPr>
          </a:p>
          <a:p>
            <a:br>
              <a:rPr lang="en-GB" sz="2000" dirty="0"/>
            </a:br>
            <a:endParaRPr lang="en-GB" sz="2000" b="1" i="0" u="none" strike="noStrike" dirty="0">
              <a:effectLst/>
              <a:latin typeface="Noto Sans Symbols"/>
            </a:endParaRPr>
          </a:p>
        </p:txBody>
      </p:sp>
    </p:spTree>
    <p:extLst>
      <p:ext uri="{BB962C8B-B14F-4D97-AF65-F5344CB8AC3E}">
        <p14:creationId xmlns:p14="http://schemas.microsoft.com/office/powerpoint/2010/main" val="3302965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232048"/>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Key Concepts</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1863306" y="2313109"/>
            <a:ext cx="14716664" cy="4652556"/>
          </a:xfrm>
          <a:prstGeom prst="rect">
            <a:avLst/>
          </a:prstGeom>
          <a:noFill/>
        </p:spPr>
        <p:txBody>
          <a:bodyPr wrap="square">
            <a:spAutoFit/>
          </a:bodyPr>
          <a:lstStyle/>
          <a:p>
            <a:pPr rtl="0">
              <a:spcBef>
                <a:spcPts val="0"/>
              </a:spcBef>
              <a:spcAft>
                <a:spcPts val="0"/>
              </a:spcAft>
            </a:pPr>
            <a:r>
              <a:rPr lang="en-GB" sz="2800" b="0" i="0" u="none" strike="noStrike" dirty="0">
                <a:solidFill>
                  <a:srgbClr val="000000"/>
                </a:solidFill>
                <a:effectLst/>
                <a:latin typeface="Calibri" panose="020F0502020204030204" pitchFamily="34" charset="0"/>
              </a:rPr>
              <a:t>Digital Signature: Digital signatures are physical USB devices used for verification. Computers on which such verification is to be made must be complied with other software or hardware requirements. GST, Income Tax, TDS and </a:t>
            </a:r>
            <a:r>
              <a:rPr lang="en-GB" sz="2800" b="0" i="0" u="none" strike="noStrike" dirty="0" err="1">
                <a:solidFill>
                  <a:srgbClr val="000000"/>
                </a:solidFill>
                <a:effectLst/>
                <a:latin typeface="Calibri" panose="020F0502020204030204" pitchFamily="34" charset="0"/>
              </a:rPr>
              <a:t>RoC</a:t>
            </a:r>
            <a:r>
              <a:rPr lang="en-GB" sz="2800" b="0" i="0" u="none" strike="noStrike" dirty="0">
                <a:solidFill>
                  <a:srgbClr val="000000"/>
                </a:solidFill>
                <a:effectLst/>
                <a:latin typeface="Calibri" panose="020F0502020204030204" pitchFamily="34" charset="0"/>
              </a:rPr>
              <a:t> required to have specific software utility like </a:t>
            </a:r>
            <a:r>
              <a:rPr lang="en-GB" sz="2800" b="0" i="0" u="none" strike="noStrike" dirty="0" err="1">
                <a:solidFill>
                  <a:srgbClr val="000000"/>
                </a:solidFill>
                <a:effectLst/>
                <a:latin typeface="Calibri" panose="020F0502020204030204" pitchFamily="34" charset="0"/>
              </a:rPr>
              <a:t>emsigner</a:t>
            </a:r>
            <a:r>
              <a:rPr lang="en-GB" sz="2800" b="0" i="0" u="none" strike="noStrike" dirty="0">
                <a:solidFill>
                  <a:srgbClr val="000000"/>
                </a:solidFill>
                <a:effectLst/>
                <a:latin typeface="Calibri" panose="020F0502020204030204" pitchFamily="34" charset="0"/>
              </a:rPr>
              <a:t> or </a:t>
            </a:r>
            <a:r>
              <a:rPr lang="en-GB" sz="2800" b="0" i="0" u="none" strike="noStrike" dirty="0" err="1">
                <a:solidFill>
                  <a:srgbClr val="000000"/>
                </a:solidFill>
                <a:effectLst/>
                <a:latin typeface="Calibri" panose="020F0502020204030204" pitchFamily="34" charset="0"/>
              </a:rPr>
              <a:t>gstesigner</a:t>
            </a:r>
            <a:r>
              <a:rPr lang="en-GB" sz="2800" b="0" i="0" u="none" strike="noStrike" dirty="0">
                <a:solidFill>
                  <a:srgbClr val="000000"/>
                </a:solidFill>
                <a:effectLst/>
                <a:latin typeface="Calibri" panose="020F0502020204030204" pitchFamily="34" charset="0"/>
              </a:rPr>
              <a:t>. These software require that JAVA Runtime Environment has to be installed for their functionality. Also these software may require to be run with administrator privilege.</a:t>
            </a:r>
            <a:endParaRPr lang="en-GB" sz="2800" b="0" dirty="0">
              <a:effectLst/>
            </a:endParaRPr>
          </a:p>
          <a:p>
            <a:pPr rtl="0">
              <a:spcBef>
                <a:spcPts val="1000"/>
              </a:spcBef>
              <a:spcAft>
                <a:spcPts val="0"/>
              </a:spcAft>
            </a:pPr>
            <a:r>
              <a:rPr lang="en-GB" sz="2800" b="0" i="0" u="none" strike="noStrike" dirty="0">
                <a:solidFill>
                  <a:srgbClr val="000000"/>
                </a:solidFill>
                <a:effectLst/>
                <a:latin typeface="Calibri" panose="020F0502020204030204" pitchFamily="34" charset="0"/>
              </a:rPr>
              <a:t>Some statute e.g. EPF may require that the registration of Digital Signature should further authenticate by way of intimation of digital signature registration on a paper application mode. In such a case if the applicant is a company / LLP / partnership firm / trust then separate authority is required to be filed.</a:t>
            </a:r>
            <a:endParaRPr lang="en-GB" sz="2800" b="0" dirty="0">
              <a:effectLst/>
            </a:endParaRPr>
          </a:p>
          <a:p>
            <a:br>
              <a:rPr lang="en-GB" dirty="0"/>
            </a:br>
            <a:endParaRPr lang="en-IN" dirty="0"/>
          </a:p>
        </p:txBody>
      </p:sp>
    </p:spTree>
    <p:extLst>
      <p:ext uri="{BB962C8B-B14F-4D97-AF65-F5344CB8AC3E}">
        <p14:creationId xmlns:p14="http://schemas.microsoft.com/office/powerpoint/2010/main" val="3764184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232048"/>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Key Concepts</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759348" y="2139352"/>
            <a:ext cx="14216109" cy="5642570"/>
          </a:xfrm>
          <a:prstGeom prst="rect">
            <a:avLst/>
          </a:prstGeom>
          <a:noFill/>
        </p:spPr>
        <p:txBody>
          <a:bodyPr wrap="square">
            <a:spAutoFit/>
          </a:bodyPr>
          <a:lstStyle/>
          <a:p>
            <a:pPr marL="457200" indent="-457200" algn="just" rtl="0" fontAlgn="base">
              <a:spcBef>
                <a:spcPts val="0"/>
              </a:spcBef>
              <a:spcAft>
                <a:spcPts val="0"/>
              </a:spcAft>
              <a:buFont typeface="Wingdings" panose="05000000000000000000" pitchFamily="2" charset="2"/>
              <a:buChar char="Ø"/>
            </a:pPr>
            <a:r>
              <a:rPr lang="en-GB" sz="2800" b="0" i="0" u="none" strike="noStrike" dirty="0">
                <a:solidFill>
                  <a:srgbClr val="000000"/>
                </a:solidFill>
                <a:effectLst/>
                <a:latin typeface="Calibri" panose="020F0502020204030204" pitchFamily="34" charset="0"/>
              </a:rPr>
              <a:t>Filing of Returns / Audit Report / Certificate / Other Applications: This includes submission of furnishing of financial or non financial data with the government authority at monthly / quarterly or annually. Non financial data may include addition / deletion of members of </a:t>
            </a:r>
            <a:r>
              <a:rPr lang="en-GB" sz="2800" b="0" i="0" u="none" strike="noStrike" dirty="0" err="1">
                <a:solidFill>
                  <a:srgbClr val="000000"/>
                </a:solidFill>
                <a:effectLst/>
                <a:latin typeface="Calibri" panose="020F0502020204030204" pitchFamily="34" charset="0"/>
              </a:rPr>
              <a:t>epf</a:t>
            </a:r>
            <a:r>
              <a:rPr lang="en-GB" sz="2800" b="0" i="0" u="none" strike="noStrike" dirty="0">
                <a:solidFill>
                  <a:srgbClr val="000000"/>
                </a:solidFill>
                <a:effectLst/>
                <a:latin typeface="Calibri" panose="020F0502020204030204" pitchFamily="34" charset="0"/>
              </a:rPr>
              <a:t> / </a:t>
            </a:r>
            <a:r>
              <a:rPr lang="en-GB" sz="2800" b="0" i="0" u="none" strike="noStrike" dirty="0" err="1">
                <a:solidFill>
                  <a:srgbClr val="000000"/>
                </a:solidFill>
                <a:effectLst/>
                <a:latin typeface="Calibri" panose="020F0502020204030204" pitchFamily="34" charset="0"/>
              </a:rPr>
              <a:t>esic</a:t>
            </a:r>
            <a:r>
              <a:rPr lang="en-GB" sz="2800" b="0" i="0" u="none" strike="noStrike" dirty="0">
                <a:solidFill>
                  <a:srgbClr val="000000"/>
                </a:solidFill>
                <a:effectLst/>
                <a:latin typeface="Calibri" panose="020F0502020204030204" pitchFamily="34" charset="0"/>
              </a:rPr>
              <a:t>, intimation of adoption / rejection of statutory facility e.g. adopt composition scheme or to get out of composition scheme etc.</a:t>
            </a:r>
            <a:endParaRPr lang="en-GB" sz="2800" b="0" i="0" u="none" strike="noStrike" dirty="0">
              <a:solidFill>
                <a:srgbClr val="000000"/>
              </a:solidFill>
              <a:effectLst/>
              <a:latin typeface="Arial" panose="020B0604020202020204" pitchFamily="34" charset="0"/>
            </a:endParaRPr>
          </a:p>
          <a:p>
            <a:pPr marL="457200" indent="-457200" algn="just" rtl="0" fontAlgn="base">
              <a:spcBef>
                <a:spcPts val="1000"/>
              </a:spcBef>
              <a:spcAft>
                <a:spcPts val="0"/>
              </a:spcAft>
              <a:buFont typeface="Wingdings" panose="05000000000000000000" pitchFamily="2" charset="2"/>
              <a:buChar char="Ø"/>
            </a:pPr>
            <a:r>
              <a:rPr lang="en-GB" sz="2800" b="0" i="0" u="none" strike="noStrike" dirty="0">
                <a:solidFill>
                  <a:srgbClr val="000000"/>
                </a:solidFill>
                <a:effectLst/>
                <a:latin typeface="Calibri" panose="020F0502020204030204" pitchFamily="34" charset="0"/>
              </a:rPr>
              <a:t>In all cases information must be authorized by the </a:t>
            </a:r>
            <a:r>
              <a:rPr lang="en-GB" sz="2800" b="0" i="0" u="none" strike="noStrike" dirty="0" err="1">
                <a:solidFill>
                  <a:srgbClr val="000000"/>
                </a:solidFill>
                <a:effectLst/>
                <a:latin typeface="Calibri" panose="020F0502020204030204" pitchFamily="34" charset="0"/>
              </a:rPr>
              <a:t>assessee</a:t>
            </a:r>
            <a:r>
              <a:rPr lang="en-GB" sz="2800" b="0" i="0" u="none" strike="noStrike" dirty="0">
                <a:solidFill>
                  <a:srgbClr val="000000"/>
                </a:solidFill>
                <a:effectLst/>
                <a:latin typeface="Calibri" panose="020F0502020204030204" pitchFamily="34" charset="0"/>
              </a:rPr>
              <a:t> and there should not have / bear any discrepancy in information and supporting documents. In case of payment of contribution, stamp, any other duty, tax, interest or levy, such payment must be made by authorized manner and evidence of such payment must exist before filing return.</a:t>
            </a:r>
            <a:endParaRPr lang="en-GB" sz="2800" b="0" i="0" u="none" strike="noStrike" dirty="0">
              <a:solidFill>
                <a:srgbClr val="000000"/>
              </a:solidFill>
              <a:effectLst/>
              <a:latin typeface="Arial" panose="020B0604020202020204" pitchFamily="34" charset="0"/>
            </a:endParaRPr>
          </a:p>
          <a:p>
            <a:pPr marL="457200" indent="-457200" algn="just" rtl="0" fontAlgn="base">
              <a:spcBef>
                <a:spcPts val="1000"/>
              </a:spcBef>
              <a:spcAft>
                <a:spcPts val="0"/>
              </a:spcAft>
              <a:buFont typeface="Wingdings" panose="05000000000000000000" pitchFamily="2" charset="2"/>
              <a:buChar char="Ø"/>
            </a:pPr>
            <a:r>
              <a:rPr lang="en-GB" sz="2800" b="0" i="0" u="none" strike="noStrike" dirty="0">
                <a:solidFill>
                  <a:srgbClr val="000000"/>
                </a:solidFill>
                <a:effectLst/>
                <a:latin typeface="Calibri" panose="020F0502020204030204" pitchFamily="34" charset="0"/>
              </a:rPr>
              <a:t>The software that prepares data for filing must follow the requirement. Third party software should be updated to the latest as of date.</a:t>
            </a:r>
            <a:endParaRPr lang="en-GB" sz="2800" b="0" i="0" u="none" strike="noStrike" dirty="0">
              <a:solidFill>
                <a:srgbClr val="000000"/>
              </a:solidFill>
              <a:effectLst/>
              <a:latin typeface="Arial" panose="020B0604020202020204" pitchFamily="34" charset="0"/>
            </a:endParaRPr>
          </a:p>
          <a:p>
            <a:pPr algn="just"/>
            <a:br>
              <a:rPr lang="en-GB" u="sng" dirty="0">
                <a:latin typeface="Arial Black" panose="020B0A04020102020204" pitchFamily="34" charset="0"/>
              </a:rPr>
            </a:br>
            <a:endParaRPr lang="en-IN" u="sng" dirty="0">
              <a:latin typeface="Arial Black" panose="020B0A04020102020204" pitchFamily="34" charset="0"/>
            </a:endParaRPr>
          </a:p>
        </p:txBody>
      </p:sp>
    </p:spTree>
    <p:extLst>
      <p:ext uri="{BB962C8B-B14F-4D97-AF65-F5344CB8AC3E}">
        <p14:creationId xmlns:p14="http://schemas.microsoft.com/office/powerpoint/2010/main" val="1662003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37488" y="682475"/>
            <a:ext cx="9299051" cy="1544591"/>
          </a:xfrm>
          <a:prstGeom prst="rect">
            <a:avLst/>
          </a:prstGeom>
        </p:spPr>
        <p:txBody>
          <a:bodyPr vert="horz" lIns="91440" tIns="45720" rIns="91440" bIns="45720" rtlCol="0" anchor="b">
            <a:normAutofit fontScale="90000"/>
          </a:bodyPr>
          <a:lstStyle/>
          <a:p>
            <a:pPr marL="12700" algn="l" rtl="0">
              <a:lnSpc>
                <a:spcPct val="90000"/>
              </a:lnSpc>
              <a:spcBef>
                <a:spcPct val="0"/>
              </a:spcBef>
            </a:pPr>
            <a:br>
              <a:rPr lang="en-GB" sz="6600" kern="1200" spc="285" dirty="0">
                <a:solidFill>
                  <a:schemeClr val="tx1"/>
                </a:solidFill>
                <a:latin typeface="+mj-lt"/>
                <a:cs typeface="Calibri"/>
              </a:rPr>
            </a:br>
            <a:br>
              <a:rPr lang="en-GB" sz="6600" kern="1200" spc="285" dirty="0">
                <a:solidFill>
                  <a:schemeClr val="tx1"/>
                </a:solidFill>
                <a:latin typeface="+mj-lt"/>
                <a:cs typeface="Calibri"/>
              </a:rPr>
            </a:br>
            <a:br>
              <a:rPr lang="en-GB" sz="6600" kern="1200" spc="285" dirty="0">
                <a:solidFill>
                  <a:schemeClr val="tx1"/>
                </a:solidFill>
                <a:latin typeface="+mj-lt"/>
                <a:cs typeface="Calibri"/>
              </a:rPr>
            </a:br>
            <a:r>
              <a:rPr lang="en-GB" sz="6600" kern="1200" spc="285" dirty="0">
                <a:solidFill>
                  <a:schemeClr val="tx1"/>
                </a:solidFill>
                <a:latin typeface="+mj-lt"/>
                <a:cs typeface="Calibri"/>
              </a:rPr>
              <a:t>E-PAN</a:t>
            </a:r>
            <a:br>
              <a:rPr lang="en-GB"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3" cstate="print"/>
          <a:stretch>
            <a:fillRect/>
          </a:stretch>
        </p:blipFill>
        <p:spPr>
          <a:xfrm>
            <a:off x="11269484" y="283916"/>
            <a:ext cx="6556733" cy="2029193"/>
          </a:xfrm>
          <a:prstGeom prst="rect">
            <a:avLst/>
          </a:prstGeom>
        </p:spPr>
      </p:pic>
      <p:pic>
        <p:nvPicPr>
          <p:cNvPr id="4" name="object 4"/>
          <p:cNvPicPr/>
          <p:nvPr/>
        </p:nvPicPr>
        <p:blipFill>
          <a:blip r:embed="rId4"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646331"/>
          </a:xfrm>
          <a:prstGeom prst="rect">
            <a:avLst/>
          </a:prstGeom>
          <a:noFill/>
        </p:spPr>
        <p:txBody>
          <a:bodyPr wrap="square">
            <a:spAutoFit/>
          </a:bodyPr>
          <a:lstStyle/>
          <a:p>
            <a:br>
              <a:rPr lang="en-GB" dirty="0"/>
            </a:br>
            <a:endParaRPr lang="en-IN" dirty="0"/>
          </a:p>
        </p:txBody>
      </p:sp>
      <p:sp>
        <p:nvSpPr>
          <p:cNvPr id="7" name="TextBox 6">
            <a:extLst>
              <a:ext uri="{FF2B5EF4-FFF2-40B4-BE49-F238E27FC236}">
                <a16:creationId xmlns:a16="http://schemas.microsoft.com/office/drawing/2014/main" id="{FBD9ECD2-4423-ED23-2D0B-AC24E60D81A3}"/>
              </a:ext>
            </a:extLst>
          </p:cNvPr>
          <p:cNvSpPr txBox="1"/>
          <p:nvPr/>
        </p:nvSpPr>
        <p:spPr>
          <a:xfrm>
            <a:off x="1708030" y="2227066"/>
            <a:ext cx="14423366" cy="5914440"/>
          </a:xfrm>
          <a:prstGeom prst="rect">
            <a:avLst/>
          </a:prstGeom>
          <a:noFill/>
        </p:spPr>
        <p:txBody>
          <a:bodyPr wrap="square">
            <a:spAutoFit/>
          </a:bodyPr>
          <a:lstStyle/>
          <a:p>
            <a:pPr marL="342900" indent="-342900" rtl="0" fontAlgn="base">
              <a:spcBef>
                <a:spcPts val="0"/>
              </a:spcBef>
              <a:spcAft>
                <a:spcPts val="0"/>
              </a:spcAft>
              <a:buFont typeface="Wingdings" panose="05000000000000000000" pitchFamily="2" charset="2"/>
              <a:buChar char="Ø"/>
            </a:pPr>
            <a:r>
              <a:rPr lang="en-GB" sz="2000" b="0" i="0" u="none" strike="noStrike" dirty="0">
                <a:solidFill>
                  <a:srgbClr val="000000"/>
                </a:solidFill>
                <a:effectLst/>
                <a:latin typeface="Calibri" panose="020F0502020204030204" pitchFamily="34" charset="0"/>
              </a:rPr>
              <a:t>Every person who has “Aadhaar” can apply to E-PAN at income tax India website. This is a process wherein details of the person as given in the “Aadhaar” is taken as it is for PAN registration.</a:t>
            </a:r>
            <a:endParaRPr lang="en-GB" sz="2000" b="0" i="0" u="none" strike="noStrike" dirty="0">
              <a:solidFill>
                <a:srgbClr val="000000"/>
              </a:solidFill>
              <a:effectLst/>
              <a:latin typeface="Arial" panose="020B0604020202020204" pitchFamily="34" charset="0"/>
            </a:endParaRPr>
          </a:p>
          <a:p>
            <a:pPr marL="342900" indent="-342900" rtl="0" fontAlgn="base">
              <a:spcBef>
                <a:spcPts val="1000"/>
              </a:spcBef>
              <a:spcAft>
                <a:spcPts val="0"/>
              </a:spcAft>
              <a:buFont typeface="Wingdings" panose="05000000000000000000" pitchFamily="2" charset="2"/>
              <a:buChar char="Ø"/>
            </a:pPr>
            <a:r>
              <a:rPr lang="en-GB" sz="2000" b="0" i="0" u="none" strike="noStrike" dirty="0">
                <a:solidFill>
                  <a:srgbClr val="000000"/>
                </a:solidFill>
                <a:effectLst/>
                <a:latin typeface="Calibri" panose="020F0502020204030204" pitchFamily="34" charset="0"/>
              </a:rPr>
              <a:t>“Mr. Ram Kumar, an IIT student, got a job through a campus placement programme at ABC Ltd., an IT company. ABC Ltd. asked Mr. Ram to submit his PAN card to meet statutory compliance. Since Mr. Ram does not have a PAN card, he approached you to take an instant E-PAN with the following details”</a:t>
            </a:r>
            <a:endParaRPr lang="en-GB" sz="2000" b="0" i="0" u="none" strike="noStrike" dirty="0">
              <a:solidFill>
                <a:srgbClr val="000000"/>
              </a:solidFill>
              <a:effectLst/>
              <a:latin typeface="Arial" panose="020B0604020202020204" pitchFamily="34" charset="0"/>
            </a:endParaRPr>
          </a:p>
          <a:p>
            <a:pPr marL="342900" indent="-342900" rtl="0" fontAlgn="base">
              <a:spcBef>
                <a:spcPts val="1000"/>
              </a:spcBef>
              <a:spcAft>
                <a:spcPts val="0"/>
              </a:spcAft>
              <a:buFont typeface="Wingdings" panose="05000000000000000000" pitchFamily="2" charset="2"/>
              <a:buChar char="Ø"/>
            </a:pPr>
            <a:r>
              <a:rPr lang="en-GB" sz="2000" b="0" i="0" u="none" strike="noStrike" dirty="0">
                <a:solidFill>
                  <a:srgbClr val="000000"/>
                </a:solidFill>
                <a:effectLst/>
                <a:latin typeface="Calibri" panose="020F0502020204030204" pitchFamily="34" charset="0"/>
              </a:rPr>
              <a:t>In this scenario,</a:t>
            </a:r>
            <a:endParaRPr lang="en-GB" sz="2000" b="0" i="0" u="none" strike="noStrike" dirty="0">
              <a:solidFill>
                <a:srgbClr val="000000"/>
              </a:solidFill>
              <a:effectLst/>
              <a:latin typeface="Arial" panose="020B0604020202020204" pitchFamily="34" charset="0"/>
            </a:endParaRPr>
          </a:p>
          <a:p>
            <a:pPr marL="342900" indent="-342900" rtl="0" fontAlgn="base">
              <a:spcBef>
                <a:spcPts val="1000"/>
              </a:spcBef>
              <a:spcAft>
                <a:spcPts val="0"/>
              </a:spcAft>
              <a:buFont typeface="Wingdings" panose="05000000000000000000" pitchFamily="2" charset="2"/>
              <a:buChar char="Ø"/>
            </a:pPr>
            <a:r>
              <a:rPr lang="en-GB" sz="2000" b="0" i="0" u="none" strike="noStrike" dirty="0">
                <a:solidFill>
                  <a:srgbClr val="000000"/>
                </a:solidFill>
                <a:effectLst/>
                <a:latin typeface="Calibri" panose="020F0502020204030204" pitchFamily="34" charset="0"/>
              </a:rPr>
              <a:t>Mr. Ram Kumar need to log in to the website of income tax department and follow the below mentioned process</a:t>
            </a:r>
            <a:endParaRPr lang="en-GB" sz="2000" b="0" i="0" u="none" strike="noStrike" dirty="0">
              <a:solidFill>
                <a:srgbClr val="000000"/>
              </a:solidFill>
              <a:effectLst/>
              <a:latin typeface="Arial" panose="020B0604020202020204" pitchFamily="34" charset="0"/>
            </a:endParaRPr>
          </a:p>
          <a:p>
            <a:pPr marL="342900" indent="-342900" rtl="0" fontAlgn="base">
              <a:spcBef>
                <a:spcPts val="1000"/>
              </a:spcBef>
              <a:spcAft>
                <a:spcPts val="0"/>
              </a:spcAft>
              <a:buFont typeface="Wingdings" panose="05000000000000000000" pitchFamily="2" charset="2"/>
              <a:buChar char="Ø"/>
            </a:pPr>
            <a:r>
              <a:rPr lang="en-GB" sz="2000" b="0" i="0" u="none" strike="noStrike" dirty="0">
                <a:solidFill>
                  <a:srgbClr val="000000"/>
                </a:solidFill>
                <a:effectLst/>
                <a:latin typeface="Calibri" panose="020F0502020204030204" pitchFamily="34" charset="0"/>
              </a:rPr>
              <a:t>Online Application: Mr. Ram Kumar should go to the Income Tax Department's official e-filing website and select the "Apply Instant e-PAN" option. (https://eportal.incometax.gov.in/iec/foservices/#/pre-login/instant-e-pan)</a:t>
            </a:r>
            <a:endParaRPr lang="en-GB" sz="2000" b="0" i="0" u="none" strike="noStrike" dirty="0">
              <a:solidFill>
                <a:srgbClr val="000000"/>
              </a:solidFill>
              <a:effectLst/>
              <a:latin typeface="Arial" panose="020B0604020202020204" pitchFamily="34" charset="0"/>
            </a:endParaRPr>
          </a:p>
          <a:p>
            <a:pPr marL="342900" indent="-342900" rtl="0" fontAlgn="base">
              <a:spcBef>
                <a:spcPts val="1000"/>
              </a:spcBef>
              <a:spcAft>
                <a:spcPts val="0"/>
              </a:spcAft>
              <a:buFont typeface="Wingdings" panose="05000000000000000000" pitchFamily="2" charset="2"/>
              <a:buChar char="Ø"/>
            </a:pPr>
            <a:r>
              <a:rPr lang="en-GB" sz="2000" b="0" i="0" u="none" strike="noStrike" dirty="0">
                <a:solidFill>
                  <a:srgbClr val="000000"/>
                </a:solidFill>
                <a:effectLst/>
                <a:latin typeface="Calibri" panose="020F0502020204030204" pitchFamily="34" charset="0"/>
              </a:rPr>
              <a:t>Submission of Form: The individual completed the digital application form, furnishing pertinent particulars including his Aadhaar card number, complete name, date of birth, and contact details.</a:t>
            </a:r>
            <a:endParaRPr lang="en-GB" sz="2000" b="0" i="0" u="none" strike="noStrike" dirty="0">
              <a:solidFill>
                <a:srgbClr val="000000"/>
              </a:solidFill>
              <a:effectLst/>
              <a:latin typeface="Arial" panose="020B0604020202020204" pitchFamily="34" charset="0"/>
            </a:endParaRPr>
          </a:p>
          <a:p>
            <a:pPr marL="342900" indent="-342900" rtl="0" fontAlgn="base">
              <a:spcBef>
                <a:spcPts val="1000"/>
              </a:spcBef>
              <a:spcAft>
                <a:spcPts val="0"/>
              </a:spcAft>
              <a:buFont typeface="Wingdings" panose="05000000000000000000" pitchFamily="2" charset="2"/>
              <a:buChar char="Ø"/>
            </a:pPr>
            <a:r>
              <a:rPr lang="en-GB" sz="2000" b="0" i="0" u="none" strike="noStrike" dirty="0">
                <a:solidFill>
                  <a:srgbClr val="000000"/>
                </a:solidFill>
                <a:effectLst/>
                <a:latin typeface="Calibri" panose="020F0502020204030204" pitchFamily="34" charset="0"/>
              </a:rPr>
              <a:t>Aadhaar authentication: subsequent to the submission of the form, during which his biometric and demographic information were validated in comparison to the Aadhaar database. </a:t>
            </a:r>
            <a:endParaRPr lang="en-GB" sz="2000" b="0" i="0" u="none" strike="noStrike" dirty="0">
              <a:solidFill>
                <a:srgbClr val="000000"/>
              </a:solidFill>
              <a:effectLst/>
              <a:latin typeface="Arial" panose="020B0604020202020204" pitchFamily="34" charset="0"/>
            </a:endParaRPr>
          </a:p>
          <a:p>
            <a:pPr marL="342900" indent="-342900" rtl="0" fontAlgn="base">
              <a:spcBef>
                <a:spcPts val="1000"/>
              </a:spcBef>
              <a:spcAft>
                <a:spcPts val="0"/>
              </a:spcAft>
              <a:buFont typeface="Wingdings" panose="05000000000000000000" pitchFamily="2" charset="2"/>
              <a:buChar char="Ø"/>
            </a:pPr>
            <a:r>
              <a:rPr lang="en-GB" sz="2000" b="0" i="0" u="none" strike="noStrike" dirty="0">
                <a:solidFill>
                  <a:srgbClr val="000000"/>
                </a:solidFill>
                <a:effectLst/>
                <a:latin typeface="Calibri" panose="020F0502020204030204" pitchFamily="34" charset="0"/>
              </a:rPr>
              <a:t>Confirmation and Grant of Approval: The Income Tax Department promptly processed Mr. Ram Kumar’s application following successful authentication. His registered email address was credited with the e-PAN PDF that was utilized to generate his digital PAN card.</a:t>
            </a:r>
            <a:endParaRPr lang="en-GB" sz="20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195672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41872" y="283917"/>
            <a:ext cx="9351033" cy="1165322"/>
          </a:xfrm>
          <a:prstGeom prst="rect">
            <a:avLst/>
          </a:prstGeom>
        </p:spPr>
        <p:txBody>
          <a:bodyPr vert="horz" lIns="91440" tIns="45720" rIns="91440" bIns="45720" rtlCol="0" anchor="b">
            <a:normAutofit/>
          </a:bodyPr>
          <a:lstStyle/>
          <a:p>
            <a:pPr marL="12700" algn="l" rtl="0">
              <a:lnSpc>
                <a:spcPct val="90000"/>
              </a:lnSpc>
              <a:spcBef>
                <a:spcPct val="0"/>
              </a:spcBef>
            </a:pPr>
            <a:r>
              <a:rPr lang="en-GB" sz="6600" kern="1200" spc="285" dirty="0">
                <a:solidFill>
                  <a:schemeClr val="tx1"/>
                </a:solidFill>
                <a:latin typeface="+mj-lt"/>
                <a:cs typeface="Calibri"/>
              </a:rPr>
              <a:t>ITR/PAN Registration</a:t>
            </a: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741872" y="2035834"/>
            <a:ext cx="14112815" cy="6032421"/>
          </a:xfrm>
          <a:prstGeom prst="rect">
            <a:avLst/>
          </a:prstGeom>
          <a:noFill/>
        </p:spPr>
        <p:txBody>
          <a:bodyPr wrap="square">
            <a:spAutoFit/>
          </a:bodyPr>
          <a:lstStyle/>
          <a:p>
            <a:pPr marL="342900" indent="-342900" rtl="0" fontAlgn="base">
              <a:spcBef>
                <a:spcPts val="0"/>
              </a:spcBef>
              <a:spcAft>
                <a:spcPts val="0"/>
              </a:spcAft>
              <a:buFont typeface="Wingdings" panose="05000000000000000000" pitchFamily="2" charset="2"/>
              <a:buChar char="Ø"/>
            </a:pPr>
            <a:r>
              <a:rPr lang="en-GB" sz="2000" b="0" i="0" u="none" strike="noStrike" dirty="0">
                <a:solidFill>
                  <a:srgbClr val="000000"/>
                </a:solidFill>
                <a:effectLst/>
                <a:latin typeface="Calibri" panose="020F0502020204030204" pitchFamily="34" charset="0"/>
              </a:rPr>
              <a:t>Before filing a return with the income tax website every </a:t>
            </a:r>
            <a:r>
              <a:rPr lang="en-GB" sz="2000" b="0" i="0" u="none" strike="noStrike" dirty="0" err="1">
                <a:solidFill>
                  <a:srgbClr val="000000"/>
                </a:solidFill>
                <a:effectLst/>
                <a:latin typeface="Calibri" panose="020F0502020204030204" pitchFamily="34" charset="0"/>
              </a:rPr>
              <a:t>assessee</a:t>
            </a:r>
            <a:r>
              <a:rPr lang="en-GB" sz="2000" b="0" i="0" u="none" strike="noStrike" dirty="0">
                <a:solidFill>
                  <a:srgbClr val="000000"/>
                </a:solidFill>
                <a:effectLst/>
                <a:latin typeface="Calibri" panose="020F0502020204030204" pitchFamily="34" charset="0"/>
              </a:rPr>
              <a:t> is required to get registered at income tax portal for one time only (generally known as creating login ID at income tax). The PAN of the person is a login ID and he needs to create a password, set email and mobile number. Status of return, refund, demand, filing of belated or updated return can only be made after creating login at income tax portal.</a:t>
            </a:r>
            <a:endParaRPr lang="en-GB" sz="2000" b="0" i="0" u="none" strike="noStrike" dirty="0">
              <a:solidFill>
                <a:srgbClr val="000000"/>
              </a:solidFill>
              <a:effectLst/>
              <a:latin typeface="Arial" panose="020B0604020202020204" pitchFamily="34" charset="0"/>
            </a:endParaRPr>
          </a:p>
          <a:p>
            <a:pPr marL="342900" indent="-342900" rtl="0" fontAlgn="base">
              <a:spcBef>
                <a:spcPts val="1000"/>
              </a:spcBef>
              <a:spcAft>
                <a:spcPts val="0"/>
              </a:spcAft>
              <a:buFont typeface="Wingdings" panose="05000000000000000000" pitchFamily="2" charset="2"/>
              <a:buChar char="Ø"/>
            </a:pPr>
            <a:r>
              <a:rPr lang="en-GB" sz="2000" b="0" i="0" u="none" strike="noStrike" dirty="0">
                <a:solidFill>
                  <a:srgbClr val="000000"/>
                </a:solidFill>
                <a:effectLst/>
                <a:latin typeface="Calibri" panose="020F0502020204030204" pitchFamily="34" charset="0"/>
              </a:rPr>
              <a:t>Generally, there are five phases involved in the registration process for an Income Tax Return (ITR):</a:t>
            </a:r>
            <a:endParaRPr lang="en-GB" sz="2000" b="0" i="0" u="none" strike="noStrike" dirty="0">
              <a:solidFill>
                <a:srgbClr val="000000"/>
              </a:solidFill>
              <a:effectLst/>
              <a:latin typeface="Arial" panose="020B0604020202020204" pitchFamily="34" charset="0"/>
            </a:endParaRPr>
          </a:p>
          <a:p>
            <a:pPr marL="342900" indent="-342900" rtl="0" fontAlgn="base">
              <a:spcBef>
                <a:spcPts val="1000"/>
              </a:spcBef>
              <a:spcAft>
                <a:spcPts val="0"/>
              </a:spcAft>
              <a:buFont typeface="Wingdings" panose="05000000000000000000" pitchFamily="2" charset="2"/>
              <a:buChar char="Ø"/>
            </a:pPr>
            <a:r>
              <a:rPr lang="en-GB" sz="2000" b="0" i="0" u="none" strike="noStrike" dirty="0">
                <a:solidFill>
                  <a:srgbClr val="000000"/>
                </a:solidFill>
                <a:effectLst/>
                <a:latin typeface="Calibri" panose="020F0502020204030204" pitchFamily="34" charset="0"/>
              </a:rPr>
              <a:t>1. Collect the Necessary Paperwork: Gather the required paperwork, including Aadhaar card, PAN card, bank account information, and evidence of source of income.</a:t>
            </a:r>
            <a:endParaRPr lang="en-GB" sz="2000" b="0" i="0" u="none" strike="noStrike" dirty="0">
              <a:solidFill>
                <a:srgbClr val="000000"/>
              </a:solidFill>
              <a:effectLst/>
              <a:latin typeface="Arial" panose="020B0604020202020204" pitchFamily="34" charset="0"/>
            </a:endParaRPr>
          </a:p>
          <a:p>
            <a:pPr marL="342900" indent="-342900" rtl="0" fontAlgn="base">
              <a:spcBef>
                <a:spcPts val="1000"/>
              </a:spcBef>
              <a:spcAft>
                <a:spcPts val="0"/>
              </a:spcAft>
              <a:buFont typeface="Wingdings" panose="05000000000000000000" pitchFamily="2" charset="2"/>
              <a:buChar char="Ø"/>
            </a:pPr>
            <a:r>
              <a:rPr lang="en-GB" sz="2000" b="0" i="0" u="none" strike="noStrike" dirty="0">
                <a:solidFill>
                  <a:srgbClr val="000000"/>
                </a:solidFill>
                <a:effectLst/>
                <a:latin typeface="Calibri" panose="020F0502020204030204" pitchFamily="34" charset="0"/>
              </a:rPr>
              <a:t>2. Go to the website of the Income Tax Department: Visit the Income Tax Department's official website or the online gateway meant for ITR registration.</a:t>
            </a:r>
            <a:endParaRPr lang="en-GB" sz="2000" b="0" i="0" u="none" strike="noStrike" dirty="0">
              <a:solidFill>
                <a:srgbClr val="000000"/>
              </a:solidFill>
              <a:effectLst/>
              <a:latin typeface="Arial" panose="020B0604020202020204" pitchFamily="34" charset="0"/>
            </a:endParaRPr>
          </a:p>
          <a:p>
            <a:pPr marL="342900" indent="-342900" rtl="0" fontAlgn="base">
              <a:spcBef>
                <a:spcPts val="1000"/>
              </a:spcBef>
              <a:spcAft>
                <a:spcPts val="0"/>
              </a:spcAft>
              <a:buFont typeface="Wingdings" panose="05000000000000000000" pitchFamily="2" charset="2"/>
              <a:buChar char="Ø"/>
            </a:pPr>
            <a:r>
              <a:rPr lang="en-GB" sz="2000" b="0" i="0" u="none" strike="noStrike" dirty="0">
                <a:solidFill>
                  <a:srgbClr val="000000"/>
                </a:solidFill>
                <a:effectLst/>
                <a:latin typeface="Calibri" panose="020F0502020204030204" pitchFamily="34" charset="0"/>
              </a:rPr>
              <a:t>3. Complete the Registration Form: Provide accurate personal and financial information on the registration form, such as PAN, Aadhaar, bank account information, and contact data.</a:t>
            </a:r>
            <a:endParaRPr lang="en-GB" sz="2000" b="0" i="0" u="none" strike="noStrike" dirty="0">
              <a:solidFill>
                <a:srgbClr val="000000"/>
              </a:solidFill>
              <a:effectLst/>
              <a:latin typeface="Arial" panose="020B0604020202020204" pitchFamily="34" charset="0"/>
            </a:endParaRPr>
          </a:p>
          <a:p>
            <a:pPr marL="342900" indent="-342900" rtl="0" fontAlgn="base">
              <a:spcBef>
                <a:spcPts val="1000"/>
              </a:spcBef>
              <a:spcAft>
                <a:spcPts val="0"/>
              </a:spcAft>
              <a:buFont typeface="Wingdings" panose="05000000000000000000" pitchFamily="2" charset="2"/>
              <a:buChar char="Ø"/>
            </a:pPr>
            <a:r>
              <a:rPr lang="en-GB" sz="2000" b="0" i="0" u="none" strike="noStrike" dirty="0">
                <a:solidFill>
                  <a:srgbClr val="000000"/>
                </a:solidFill>
                <a:effectLst/>
                <a:latin typeface="Calibri" panose="020F0502020204030204" pitchFamily="34" charset="0"/>
              </a:rPr>
              <a:t>4. Upload the completed registration form and any necessary supporting papers to complete the submission process. Make sure all of the information is correct and current.</a:t>
            </a:r>
            <a:endParaRPr lang="en-GB" sz="2000" b="0" i="0" u="none" strike="noStrike" dirty="0">
              <a:solidFill>
                <a:srgbClr val="000000"/>
              </a:solidFill>
              <a:effectLst/>
              <a:latin typeface="Arial" panose="020B0604020202020204" pitchFamily="34" charset="0"/>
            </a:endParaRPr>
          </a:p>
          <a:p>
            <a:pPr marL="342900" indent="-342900" rtl="0" fontAlgn="base">
              <a:spcBef>
                <a:spcPts val="1000"/>
              </a:spcBef>
              <a:spcAft>
                <a:spcPts val="0"/>
              </a:spcAft>
              <a:buFont typeface="Wingdings" panose="05000000000000000000" pitchFamily="2" charset="2"/>
              <a:buChar char="Ø"/>
            </a:pPr>
            <a:r>
              <a:rPr lang="en-GB" sz="2000" b="0" i="0" u="none" strike="noStrike" dirty="0">
                <a:solidFill>
                  <a:srgbClr val="000000"/>
                </a:solidFill>
                <a:effectLst/>
                <a:latin typeface="Calibri" panose="020F0502020204030204" pitchFamily="34" charset="0"/>
              </a:rPr>
              <a:t>5. Get Registration Confirmation: user will get an ITR registration confirmation if his submission is successful. Additionally, he can get notifications or other instructions about the next process.</a:t>
            </a:r>
            <a:endParaRPr lang="en-GB" sz="2000" b="0" i="0" u="none" strike="noStrike" dirty="0">
              <a:solidFill>
                <a:srgbClr val="000000"/>
              </a:solidFill>
              <a:effectLst/>
              <a:latin typeface="Arial" panose="020B0604020202020204" pitchFamily="34" charset="0"/>
            </a:endParaRPr>
          </a:p>
          <a:p>
            <a:pPr marL="285750" indent="-285750" rtl="0" fontAlgn="base">
              <a:spcBef>
                <a:spcPts val="0"/>
              </a:spcBef>
              <a:spcAft>
                <a:spcPts val="0"/>
              </a:spcAft>
              <a:buFont typeface="Wingdings" panose="05000000000000000000" pitchFamily="2" charset="2"/>
              <a:buChar char="Ø"/>
            </a:pPr>
            <a:endParaRPr lang="en-GB" sz="3600" b="1" i="0" u="none" strike="noStrike" dirty="0">
              <a:solidFill>
                <a:srgbClr val="579858"/>
              </a:solidFill>
              <a:effectLst/>
              <a:latin typeface="Arial" panose="020B0604020202020204" pitchFamily="34" charset="0"/>
            </a:endParaRPr>
          </a:p>
        </p:txBody>
      </p:sp>
    </p:spTree>
    <p:extLst>
      <p:ext uri="{BB962C8B-B14F-4D97-AF65-F5344CB8AC3E}">
        <p14:creationId xmlns:p14="http://schemas.microsoft.com/office/powerpoint/2010/main" val="916498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B155E30-B6BD-4051-9212-BDF20D1B1E7F}">
  <we:reference id="f12c312d-282a-4734-8843-05915fdfef0b" version="4.3.3.0" store="EXCatalog" storeType="EXCatalog"/>
  <we:alternateReferences>
    <we:reference id="WA104178141" version="4.3.3.0" store="en-IN"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195</TotalTime>
  <Words>3887</Words>
  <Application>Microsoft Office PowerPoint</Application>
  <PresentationFormat>Custom</PresentationFormat>
  <Paragraphs>213</Paragraphs>
  <Slides>36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Aptos</vt:lpstr>
      <vt:lpstr>Arial</vt:lpstr>
      <vt:lpstr>Arial Black</vt:lpstr>
      <vt:lpstr>Calibri</vt:lpstr>
      <vt:lpstr>Noto Sans Symbols</vt:lpstr>
      <vt:lpstr>Trebuchet MS</vt:lpstr>
      <vt:lpstr>Verdana</vt:lpstr>
      <vt:lpstr>Wingdings</vt:lpstr>
      <vt:lpstr>Office Theme</vt:lpstr>
      <vt:lpstr>PowerPoint Presentation</vt:lpstr>
      <vt:lpstr>Introduction</vt:lpstr>
      <vt:lpstr>Background</vt:lpstr>
      <vt:lpstr>Key Concepts </vt:lpstr>
      <vt:lpstr>Key Concepts</vt:lpstr>
      <vt:lpstr>Key Concepts</vt:lpstr>
      <vt:lpstr>Key Concepts</vt:lpstr>
      <vt:lpstr>   E-PAN </vt:lpstr>
      <vt:lpstr>ITR/PAN Registration</vt:lpstr>
      <vt:lpstr>ITR1 Filing  </vt:lpstr>
      <vt:lpstr>Tax software and utilities</vt:lpstr>
      <vt:lpstr>GST Compliance </vt:lpstr>
      <vt:lpstr>GST Registration</vt:lpstr>
      <vt:lpstr>GST Registration</vt:lpstr>
      <vt:lpstr>GST Returns </vt:lpstr>
      <vt:lpstr>Employee’s Provident Fund</vt:lpstr>
      <vt:lpstr>Employee’s State Insurance Corporation</vt:lpstr>
      <vt:lpstr>Digital Signature </vt:lpstr>
      <vt:lpstr>Digital Signature </vt:lpstr>
      <vt:lpstr>Import Export Code</vt:lpstr>
      <vt:lpstr>Micro Small and Medium Enterprise</vt:lpstr>
      <vt:lpstr>Udyam Registration</vt:lpstr>
      <vt:lpstr>MCA filings </vt:lpstr>
      <vt:lpstr>MCA filings </vt:lpstr>
      <vt:lpstr>MCA filings </vt:lpstr>
      <vt:lpstr>MCA filings </vt:lpstr>
      <vt:lpstr>TDS and TCS</vt:lpstr>
      <vt:lpstr>Case Studies</vt:lpstr>
      <vt:lpstr>Solution or Recommendation</vt:lpstr>
      <vt:lpstr>Case Studies </vt:lpstr>
      <vt:lpstr>Case Studies </vt:lpstr>
      <vt:lpstr>Case Studies </vt:lpstr>
      <vt:lpstr>Case Studies </vt:lpstr>
      <vt:lpstr>Future Outlook</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minimalist professional Business Proposal Presentation</dc:title>
  <dc:creator>tanujit brahma</dc:creator>
  <cp:keywords>DAGDhpPrOt4,BAE_14c0Nzs</cp:keywords>
  <cp:lastModifiedBy>helpdeskadvitt@icai.in</cp:lastModifiedBy>
  <cp:revision>15</cp:revision>
  <dcterms:created xsi:type="dcterms:W3CDTF">2024-04-26T17:11:38Z</dcterms:created>
  <dcterms:modified xsi:type="dcterms:W3CDTF">2024-08-22T07:06:49Z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2024-04-26T00:00:00Z</vt:filetime>
  </property>
  <property fmtid="{D5CDD505-2E9C-101B-9397-08002B2CF9AE}" pid="3" name="Creator">
    <vt:lpwstr>Canva</vt:lpwstr>
  </property>
  <property fmtid="{D5CDD505-2E9C-101B-9397-08002B2CF9AE}" pid="4" name="LastSaved">
    <vt:filetime>2024-04-26T00:00:00Z</vt:filetime>
  </property>
</Properties>
</file>