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746" r:id="rId1"/>
  </p:sldMasterIdLst>
  <p:notesMasterIdLst>
    <p:notesMasterId r:id="rId38"/>
  </p:notesMasterIdLst>
  <p:handoutMasterIdLst>
    <p:handoutMasterId r:id="rId39"/>
  </p:handoutMasterIdLst>
  <p:sldIdLst>
    <p:sldId id="256" r:id="rId2"/>
    <p:sldId id="288" r:id="rId3"/>
    <p:sldId id="290" r:id="rId4"/>
    <p:sldId id="289" r:id="rId5"/>
    <p:sldId id="291" r:id="rId6"/>
    <p:sldId id="293" r:id="rId7"/>
    <p:sldId id="292" r:id="rId8"/>
    <p:sldId id="295" r:id="rId9"/>
    <p:sldId id="294" r:id="rId10"/>
    <p:sldId id="296" r:id="rId11"/>
    <p:sldId id="297" r:id="rId12"/>
    <p:sldId id="298" r:id="rId13"/>
    <p:sldId id="299" r:id="rId14"/>
    <p:sldId id="301" r:id="rId15"/>
    <p:sldId id="300" r:id="rId16"/>
    <p:sldId id="302" r:id="rId17"/>
    <p:sldId id="304" r:id="rId18"/>
    <p:sldId id="303" r:id="rId19"/>
    <p:sldId id="305" r:id="rId20"/>
    <p:sldId id="306" r:id="rId21"/>
    <p:sldId id="307" r:id="rId22"/>
    <p:sldId id="308" r:id="rId23"/>
    <p:sldId id="309" r:id="rId24"/>
    <p:sldId id="310" r:id="rId25"/>
    <p:sldId id="311" r:id="rId26"/>
    <p:sldId id="313" r:id="rId27"/>
    <p:sldId id="312" r:id="rId28"/>
    <p:sldId id="314" r:id="rId29"/>
    <p:sldId id="315" r:id="rId30"/>
    <p:sldId id="316" r:id="rId31"/>
    <p:sldId id="317" r:id="rId32"/>
    <p:sldId id="318" r:id="rId33"/>
    <p:sldId id="319" r:id="rId34"/>
    <p:sldId id="320" r:id="rId35"/>
    <p:sldId id="321" r:id="rId36"/>
    <p:sldId id="283" r:id="rId37"/>
  </p:sldIdLst>
  <p:sldSz cx="9144000" cy="5143500" type="screen16x9"/>
  <p:notesSz cx="6858000" cy="9144000"/>
  <p:embeddedFontLst>
    <p:embeddedFont>
      <p:font typeface="Maven Pro" panose="020B0604020202020204" charset="0"/>
      <p:regular r:id="rId40"/>
      <p:bold r:id="rId41"/>
    </p:embeddedFont>
    <p:embeddedFont>
      <p:font typeface="Signika" panose="020B0604020202020204" charset="0"/>
      <p:regular r:id="rId42"/>
      <p:bold r:id="rId43"/>
    </p:embeddedFont>
    <p:embeddedFont>
      <p:font typeface="Tw Cen MT" panose="020B0602020104020603" pitchFamily="34" charset="0"/>
      <p:regular r:id="rId44"/>
      <p:bold r:id="rId45"/>
      <p:italic r:id="rId46"/>
      <p:boldItalic r:id="rId47"/>
    </p:embeddedFont>
    <p:embeddedFont>
      <p:font typeface="Tw Cen MT Condensed" panose="020B0606020104020203" pitchFamily="34" charset="0"/>
      <p:regular r:id="rId48"/>
      <p:bold r:id="rId49"/>
    </p:embeddedFont>
    <p:embeddedFont>
      <p:font typeface="Wingdings 3" panose="05040102010807070707" pitchFamily="18" charset="2"/>
      <p:regular r:id="rId50"/>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397" autoAdjust="0"/>
    <p:restoredTop sz="90660" autoAdjust="0"/>
  </p:normalViewPr>
  <p:slideViewPr>
    <p:cSldViewPr snapToGrid="0">
      <p:cViewPr varScale="1">
        <p:scale>
          <a:sx n="83" d="100"/>
          <a:sy n="83" d="100"/>
        </p:scale>
        <p:origin x="990" y="90"/>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handoutMaster" Target="handoutMasters/handout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3.fntdata"/><Relationship Id="rId47" Type="http://schemas.openxmlformats.org/officeDocument/2006/relationships/font" Target="fonts/font8.fntdata"/><Relationship Id="rId50" Type="http://schemas.openxmlformats.org/officeDocument/2006/relationships/font" Target="fonts/font11.fnt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font" Target="fonts/font1.fntdata"/><Relationship Id="rId45" Type="http://schemas.openxmlformats.org/officeDocument/2006/relationships/font" Target="fonts/font6.fntdata"/><Relationship Id="rId53"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5.fntdata"/><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4.fntdata"/><Relationship Id="rId48" Type="http://schemas.openxmlformats.org/officeDocument/2006/relationships/font" Target="fonts/font9.fntdata"/><Relationship Id="rId8" Type="http://schemas.openxmlformats.org/officeDocument/2006/relationships/slide" Target="slides/slide7.xml"/><Relationship Id="rId51"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46" Type="http://schemas.openxmlformats.org/officeDocument/2006/relationships/font" Target="fonts/font7.fntdata"/><Relationship Id="rId20" Type="http://schemas.openxmlformats.org/officeDocument/2006/relationships/slide" Target="slides/slide19.xml"/><Relationship Id="rId41" Type="http://schemas.openxmlformats.org/officeDocument/2006/relationships/font" Target="fonts/font2.fntdata"/><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10.fntdata"/></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2C8CF7F-E642-409C-8678-476582CF5A63}" type="doc">
      <dgm:prSet loTypeId="urn:microsoft.com/office/officeart/2005/8/layout/matrix2" loCatId="matrix" qsTypeId="urn:microsoft.com/office/officeart/2005/8/quickstyle/simple1" qsCatId="simple" csTypeId="urn:microsoft.com/office/officeart/2005/8/colors/accent0_3" csCatId="mainScheme" phldr="1"/>
      <dgm:spPr/>
      <dgm:t>
        <a:bodyPr/>
        <a:lstStyle/>
        <a:p>
          <a:endParaRPr lang="en-IN"/>
        </a:p>
      </dgm:t>
    </dgm:pt>
    <dgm:pt modelId="{2B4A977F-BF9D-4493-886B-6AEE0177740A}">
      <dgm:prSet phldrT="[Text]"/>
      <dgm:spPr/>
      <dgm:t>
        <a:bodyPr/>
        <a:lstStyle/>
        <a:p>
          <a:r>
            <a:rPr lang="en-US" dirty="0">
              <a:latin typeface="Signika" panose="020B0604020202020204" charset="0"/>
            </a:rPr>
            <a:t>Being Specific is the Key</a:t>
          </a:r>
          <a:endParaRPr lang="en-IN" dirty="0">
            <a:latin typeface="Signika" panose="020B0604020202020204" charset="0"/>
          </a:endParaRPr>
        </a:p>
      </dgm:t>
    </dgm:pt>
    <dgm:pt modelId="{DF0EEEBF-7C0D-4B3A-A37E-6A1312782620}" type="parTrans" cxnId="{EB1DB873-36DC-41A3-9AD1-4B469DC047BA}">
      <dgm:prSet/>
      <dgm:spPr/>
      <dgm:t>
        <a:bodyPr/>
        <a:lstStyle/>
        <a:p>
          <a:endParaRPr lang="en-IN">
            <a:latin typeface="Signika" panose="020B0604020202020204" charset="0"/>
          </a:endParaRPr>
        </a:p>
      </dgm:t>
    </dgm:pt>
    <dgm:pt modelId="{7CA3C422-84CB-45C5-9543-8605F1EA5A1C}" type="sibTrans" cxnId="{EB1DB873-36DC-41A3-9AD1-4B469DC047BA}">
      <dgm:prSet/>
      <dgm:spPr/>
      <dgm:t>
        <a:bodyPr/>
        <a:lstStyle/>
        <a:p>
          <a:endParaRPr lang="en-IN">
            <a:latin typeface="Signika" panose="020B0604020202020204" charset="0"/>
          </a:endParaRPr>
        </a:p>
      </dgm:t>
    </dgm:pt>
    <dgm:pt modelId="{3F14F883-5A51-4542-94F9-C063F3386B4C}">
      <dgm:prSet phldrT="[Text]"/>
      <dgm:spPr/>
      <dgm:t>
        <a:bodyPr/>
        <a:lstStyle/>
        <a:p>
          <a:r>
            <a:rPr lang="en-US" dirty="0">
              <a:latin typeface="Signika" panose="020B0604020202020204" charset="0"/>
            </a:rPr>
            <a:t>Timeliness matters</a:t>
          </a:r>
          <a:endParaRPr lang="en-IN" dirty="0">
            <a:latin typeface="Signika" panose="020B0604020202020204" charset="0"/>
          </a:endParaRPr>
        </a:p>
      </dgm:t>
    </dgm:pt>
    <dgm:pt modelId="{F1A4FF81-C3C4-4054-ABBF-F42B9BB68CC2}" type="parTrans" cxnId="{3A56C1C1-5D6B-4956-8362-4CCCBE781670}">
      <dgm:prSet/>
      <dgm:spPr/>
      <dgm:t>
        <a:bodyPr/>
        <a:lstStyle/>
        <a:p>
          <a:endParaRPr lang="en-IN">
            <a:latin typeface="Signika" panose="020B0604020202020204" charset="0"/>
          </a:endParaRPr>
        </a:p>
      </dgm:t>
    </dgm:pt>
    <dgm:pt modelId="{8A0A527A-4066-469D-BD32-23AEF664F751}" type="sibTrans" cxnId="{3A56C1C1-5D6B-4956-8362-4CCCBE781670}">
      <dgm:prSet/>
      <dgm:spPr/>
      <dgm:t>
        <a:bodyPr/>
        <a:lstStyle/>
        <a:p>
          <a:endParaRPr lang="en-IN">
            <a:latin typeface="Signika" panose="020B0604020202020204" charset="0"/>
          </a:endParaRPr>
        </a:p>
      </dgm:t>
    </dgm:pt>
    <dgm:pt modelId="{88BB7BD5-9D92-451B-BF22-736EA285D334}">
      <dgm:prSet phldrT="[Text]"/>
      <dgm:spPr/>
      <dgm:t>
        <a:bodyPr/>
        <a:lstStyle/>
        <a:p>
          <a:r>
            <a:rPr lang="en-US" dirty="0">
              <a:latin typeface="Signika" panose="020B0604020202020204" charset="0"/>
            </a:rPr>
            <a:t>Constructive not Destructive</a:t>
          </a:r>
          <a:endParaRPr lang="en-IN" dirty="0">
            <a:latin typeface="Signika" panose="020B0604020202020204" charset="0"/>
          </a:endParaRPr>
        </a:p>
      </dgm:t>
    </dgm:pt>
    <dgm:pt modelId="{6C87CBAF-CC17-412E-B8E1-8251D5F320E4}" type="parTrans" cxnId="{48722160-76EC-46DC-954E-FAE2436A1AB9}">
      <dgm:prSet/>
      <dgm:spPr/>
      <dgm:t>
        <a:bodyPr/>
        <a:lstStyle/>
        <a:p>
          <a:endParaRPr lang="en-IN">
            <a:latin typeface="Signika" panose="020B0604020202020204" charset="0"/>
          </a:endParaRPr>
        </a:p>
      </dgm:t>
    </dgm:pt>
    <dgm:pt modelId="{F1EE92A2-5725-4B4D-B898-C7F3580E638D}" type="sibTrans" cxnId="{48722160-76EC-46DC-954E-FAE2436A1AB9}">
      <dgm:prSet/>
      <dgm:spPr/>
      <dgm:t>
        <a:bodyPr/>
        <a:lstStyle/>
        <a:p>
          <a:endParaRPr lang="en-IN">
            <a:latin typeface="Signika" panose="020B0604020202020204" charset="0"/>
          </a:endParaRPr>
        </a:p>
      </dgm:t>
    </dgm:pt>
    <dgm:pt modelId="{F69D3A34-289B-4964-833A-5E990DEEBAC7}">
      <dgm:prSet phldrT="[Text]"/>
      <dgm:spPr/>
      <dgm:t>
        <a:bodyPr/>
        <a:lstStyle/>
        <a:p>
          <a:r>
            <a:rPr lang="en-US" dirty="0">
              <a:latin typeface="Signika" panose="020B0604020202020204" charset="0"/>
            </a:rPr>
            <a:t>Rooted in Observations</a:t>
          </a:r>
          <a:endParaRPr lang="en-IN" dirty="0">
            <a:latin typeface="Signika" panose="020B0604020202020204" charset="0"/>
          </a:endParaRPr>
        </a:p>
      </dgm:t>
    </dgm:pt>
    <dgm:pt modelId="{91406C73-7E4B-42E6-B706-43813D9226E0}" type="parTrans" cxnId="{BCAE85B8-C43B-4B21-9FDA-DD9EE94008BD}">
      <dgm:prSet/>
      <dgm:spPr/>
      <dgm:t>
        <a:bodyPr/>
        <a:lstStyle/>
        <a:p>
          <a:endParaRPr lang="en-IN">
            <a:latin typeface="Signika" panose="020B0604020202020204" charset="0"/>
          </a:endParaRPr>
        </a:p>
      </dgm:t>
    </dgm:pt>
    <dgm:pt modelId="{CB6BBE27-34DA-459F-BA89-DC3D94AA39AA}" type="sibTrans" cxnId="{BCAE85B8-C43B-4B21-9FDA-DD9EE94008BD}">
      <dgm:prSet/>
      <dgm:spPr/>
      <dgm:t>
        <a:bodyPr/>
        <a:lstStyle/>
        <a:p>
          <a:endParaRPr lang="en-IN">
            <a:latin typeface="Signika" panose="020B0604020202020204" charset="0"/>
          </a:endParaRPr>
        </a:p>
      </dgm:t>
    </dgm:pt>
    <dgm:pt modelId="{90B9D85C-94B8-4CA2-B146-9A79B72CA80D}" type="pres">
      <dgm:prSet presAssocID="{12C8CF7F-E642-409C-8678-476582CF5A63}" presName="matrix" presStyleCnt="0">
        <dgm:presLayoutVars>
          <dgm:chMax val="1"/>
          <dgm:dir/>
          <dgm:resizeHandles val="exact"/>
        </dgm:presLayoutVars>
      </dgm:prSet>
      <dgm:spPr/>
    </dgm:pt>
    <dgm:pt modelId="{64E169EE-441B-4652-85C4-EBB318AC90C2}" type="pres">
      <dgm:prSet presAssocID="{12C8CF7F-E642-409C-8678-476582CF5A63}" presName="axisShape" presStyleLbl="bgShp" presStyleIdx="0" presStyleCnt="1"/>
      <dgm:spPr/>
    </dgm:pt>
    <dgm:pt modelId="{59709833-F43A-4F9C-9CA7-ABD5CDCDD4D7}" type="pres">
      <dgm:prSet presAssocID="{12C8CF7F-E642-409C-8678-476582CF5A63}" presName="rect1" presStyleLbl="node1" presStyleIdx="0" presStyleCnt="4">
        <dgm:presLayoutVars>
          <dgm:chMax val="0"/>
          <dgm:chPref val="0"/>
          <dgm:bulletEnabled val="1"/>
        </dgm:presLayoutVars>
      </dgm:prSet>
      <dgm:spPr/>
    </dgm:pt>
    <dgm:pt modelId="{9FEE1CDE-762E-46E5-886E-FB99E2F2935C}" type="pres">
      <dgm:prSet presAssocID="{12C8CF7F-E642-409C-8678-476582CF5A63}" presName="rect2" presStyleLbl="node1" presStyleIdx="1" presStyleCnt="4">
        <dgm:presLayoutVars>
          <dgm:chMax val="0"/>
          <dgm:chPref val="0"/>
          <dgm:bulletEnabled val="1"/>
        </dgm:presLayoutVars>
      </dgm:prSet>
      <dgm:spPr/>
    </dgm:pt>
    <dgm:pt modelId="{CCBCB9C8-7F8A-4980-849B-55D2D89E544C}" type="pres">
      <dgm:prSet presAssocID="{12C8CF7F-E642-409C-8678-476582CF5A63}" presName="rect3" presStyleLbl="node1" presStyleIdx="2" presStyleCnt="4">
        <dgm:presLayoutVars>
          <dgm:chMax val="0"/>
          <dgm:chPref val="0"/>
          <dgm:bulletEnabled val="1"/>
        </dgm:presLayoutVars>
      </dgm:prSet>
      <dgm:spPr/>
    </dgm:pt>
    <dgm:pt modelId="{63553A90-7AD7-4849-B78E-4A73D67BE5FE}" type="pres">
      <dgm:prSet presAssocID="{12C8CF7F-E642-409C-8678-476582CF5A63}" presName="rect4" presStyleLbl="node1" presStyleIdx="3" presStyleCnt="4">
        <dgm:presLayoutVars>
          <dgm:chMax val="0"/>
          <dgm:chPref val="0"/>
          <dgm:bulletEnabled val="1"/>
        </dgm:presLayoutVars>
      </dgm:prSet>
      <dgm:spPr/>
    </dgm:pt>
  </dgm:ptLst>
  <dgm:cxnLst>
    <dgm:cxn modelId="{F0E03627-B2A6-4B91-8ADE-732913295BDA}" type="presOf" srcId="{12C8CF7F-E642-409C-8678-476582CF5A63}" destId="{90B9D85C-94B8-4CA2-B146-9A79B72CA80D}" srcOrd="0" destOrd="0" presId="urn:microsoft.com/office/officeart/2005/8/layout/matrix2"/>
    <dgm:cxn modelId="{48722160-76EC-46DC-954E-FAE2436A1AB9}" srcId="{12C8CF7F-E642-409C-8678-476582CF5A63}" destId="{88BB7BD5-9D92-451B-BF22-736EA285D334}" srcOrd="2" destOrd="0" parTransId="{6C87CBAF-CC17-412E-B8E1-8251D5F320E4}" sibTransId="{F1EE92A2-5725-4B4D-B898-C7F3580E638D}"/>
    <dgm:cxn modelId="{6AA13E4E-18BE-4C74-AA9F-B1F94808A685}" type="presOf" srcId="{88BB7BD5-9D92-451B-BF22-736EA285D334}" destId="{CCBCB9C8-7F8A-4980-849B-55D2D89E544C}" srcOrd="0" destOrd="0" presId="urn:microsoft.com/office/officeart/2005/8/layout/matrix2"/>
    <dgm:cxn modelId="{D6D68350-D10B-428B-A0BC-0250735DAAFE}" type="presOf" srcId="{2B4A977F-BF9D-4493-886B-6AEE0177740A}" destId="{59709833-F43A-4F9C-9CA7-ABD5CDCDD4D7}" srcOrd="0" destOrd="0" presId="urn:microsoft.com/office/officeart/2005/8/layout/matrix2"/>
    <dgm:cxn modelId="{EB1DB873-36DC-41A3-9AD1-4B469DC047BA}" srcId="{12C8CF7F-E642-409C-8678-476582CF5A63}" destId="{2B4A977F-BF9D-4493-886B-6AEE0177740A}" srcOrd="0" destOrd="0" parTransId="{DF0EEEBF-7C0D-4B3A-A37E-6A1312782620}" sibTransId="{7CA3C422-84CB-45C5-9543-8605F1EA5A1C}"/>
    <dgm:cxn modelId="{BCAE85B8-C43B-4B21-9FDA-DD9EE94008BD}" srcId="{12C8CF7F-E642-409C-8678-476582CF5A63}" destId="{F69D3A34-289B-4964-833A-5E990DEEBAC7}" srcOrd="3" destOrd="0" parTransId="{91406C73-7E4B-42E6-B706-43813D9226E0}" sibTransId="{CB6BBE27-34DA-459F-BA89-DC3D94AA39AA}"/>
    <dgm:cxn modelId="{3A56C1C1-5D6B-4956-8362-4CCCBE781670}" srcId="{12C8CF7F-E642-409C-8678-476582CF5A63}" destId="{3F14F883-5A51-4542-94F9-C063F3386B4C}" srcOrd="1" destOrd="0" parTransId="{F1A4FF81-C3C4-4054-ABBF-F42B9BB68CC2}" sibTransId="{8A0A527A-4066-469D-BD32-23AEF664F751}"/>
    <dgm:cxn modelId="{5A39DFE1-7598-490E-BCB0-B39F0E0F9869}" type="presOf" srcId="{F69D3A34-289B-4964-833A-5E990DEEBAC7}" destId="{63553A90-7AD7-4849-B78E-4A73D67BE5FE}" srcOrd="0" destOrd="0" presId="urn:microsoft.com/office/officeart/2005/8/layout/matrix2"/>
    <dgm:cxn modelId="{00024BEE-D9A7-42A3-96AA-D9B1454D85CB}" type="presOf" srcId="{3F14F883-5A51-4542-94F9-C063F3386B4C}" destId="{9FEE1CDE-762E-46E5-886E-FB99E2F2935C}" srcOrd="0" destOrd="0" presId="urn:microsoft.com/office/officeart/2005/8/layout/matrix2"/>
    <dgm:cxn modelId="{FE2B2540-17D0-432B-841A-97C0F93A402D}" type="presParOf" srcId="{90B9D85C-94B8-4CA2-B146-9A79B72CA80D}" destId="{64E169EE-441B-4652-85C4-EBB318AC90C2}" srcOrd="0" destOrd="0" presId="urn:microsoft.com/office/officeart/2005/8/layout/matrix2"/>
    <dgm:cxn modelId="{06C388B5-D4E0-417A-8F6E-E68825599FB4}" type="presParOf" srcId="{90B9D85C-94B8-4CA2-B146-9A79B72CA80D}" destId="{59709833-F43A-4F9C-9CA7-ABD5CDCDD4D7}" srcOrd="1" destOrd="0" presId="urn:microsoft.com/office/officeart/2005/8/layout/matrix2"/>
    <dgm:cxn modelId="{161A21CE-0350-4964-B143-C97435C0D6F5}" type="presParOf" srcId="{90B9D85C-94B8-4CA2-B146-9A79B72CA80D}" destId="{9FEE1CDE-762E-46E5-886E-FB99E2F2935C}" srcOrd="2" destOrd="0" presId="urn:microsoft.com/office/officeart/2005/8/layout/matrix2"/>
    <dgm:cxn modelId="{C91660FF-B724-4D37-8160-E3622A454C2A}" type="presParOf" srcId="{90B9D85C-94B8-4CA2-B146-9A79B72CA80D}" destId="{CCBCB9C8-7F8A-4980-849B-55D2D89E544C}" srcOrd="3" destOrd="0" presId="urn:microsoft.com/office/officeart/2005/8/layout/matrix2"/>
    <dgm:cxn modelId="{2AB79D86-688B-4536-9DA6-CA99BF793237}" type="presParOf" srcId="{90B9D85C-94B8-4CA2-B146-9A79B72CA80D}" destId="{63553A90-7AD7-4849-B78E-4A73D67BE5FE}" srcOrd="4" destOrd="0" presId="urn:microsoft.com/office/officeart/2005/8/layout/matrix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622E9CD-171C-4BC9-B8BF-3CC3003DBF72}" type="doc">
      <dgm:prSet loTypeId="urn:microsoft.com/office/officeart/2005/8/layout/arrow3" loCatId="relationship" qsTypeId="urn:microsoft.com/office/officeart/2005/8/quickstyle/simple1" qsCatId="simple" csTypeId="urn:microsoft.com/office/officeart/2005/8/colors/accent1_2" csCatId="accent1" phldr="1"/>
      <dgm:spPr/>
      <dgm:t>
        <a:bodyPr/>
        <a:lstStyle/>
        <a:p>
          <a:endParaRPr lang="en-IN"/>
        </a:p>
      </dgm:t>
    </dgm:pt>
    <dgm:pt modelId="{281B92EE-DA11-4DA3-A102-D34FCDD4F9A3}">
      <dgm:prSet phldrT="[Text]"/>
      <dgm:spPr/>
      <dgm:t>
        <a:bodyPr/>
        <a:lstStyle/>
        <a:p>
          <a:pPr algn="l">
            <a:buSzPct val="100000"/>
            <a:buFont typeface="Arial" panose="020B0604020202020204" pitchFamily="34" charset="0"/>
            <a:buChar char="•"/>
          </a:pPr>
          <a:r>
            <a:rPr lang="en-US" b="1" dirty="0">
              <a:latin typeface="Signika" panose="020B0604020202020204" charset="0"/>
            </a:rPr>
            <a:t>Challenges</a:t>
          </a:r>
        </a:p>
        <a:p>
          <a:pPr algn="l">
            <a:buSzPct val="100000"/>
            <a:buFont typeface="Arial" panose="020B0604020202020204" pitchFamily="34" charset="0"/>
            <a:buChar char="•"/>
          </a:pPr>
          <a:r>
            <a:rPr lang="en-US" dirty="0">
              <a:latin typeface="Signika" panose="020B0604020202020204" charset="0"/>
            </a:rPr>
            <a:t>Lack of Non - Verbal Ques.</a:t>
          </a:r>
        </a:p>
        <a:p>
          <a:pPr algn="l">
            <a:buSzPct val="100000"/>
            <a:buFont typeface="Arial" panose="020B0604020202020204" pitchFamily="34" charset="0"/>
            <a:buChar char="•"/>
          </a:pPr>
          <a:r>
            <a:rPr lang="en-US" dirty="0">
              <a:latin typeface="Signika" panose="020B0604020202020204" charset="0"/>
            </a:rPr>
            <a:t>Technical Issues .</a:t>
          </a:r>
        </a:p>
        <a:p>
          <a:pPr algn="l">
            <a:buSzPct val="100000"/>
            <a:buFont typeface="Arial" panose="020B0604020202020204" pitchFamily="34" charset="0"/>
            <a:buChar char="•"/>
          </a:pPr>
          <a:r>
            <a:rPr lang="en-US" dirty="0">
              <a:latin typeface="Signika" panose="020B0604020202020204" charset="0"/>
            </a:rPr>
            <a:t>Distractions.</a:t>
          </a:r>
          <a:endParaRPr lang="en-IN" dirty="0"/>
        </a:p>
      </dgm:t>
    </dgm:pt>
    <dgm:pt modelId="{EB0E1104-867A-4AB5-8056-A375FBF0F468}" type="parTrans" cxnId="{BF73A267-D752-4FA2-BDDF-6FAC37B1538A}">
      <dgm:prSet/>
      <dgm:spPr/>
      <dgm:t>
        <a:bodyPr/>
        <a:lstStyle/>
        <a:p>
          <a:endParaRPr lang="en-IN"/>
        </a:p>
      </dgm:t>
    </dgm:pt>
    <dgm:pt modelId="{42D52271-741D-48F0-9044-679955E50889}" type="sibTrans" cxnId="{BF73A267-D752-4FA2-BDDF-6FAC37B1538A}">
      <dgm:prSet/>
      <dgm:spPr/>
      <dgm:t>
        <a:bodyPr/>
        <a:lstStyle/>
        <a:p>
          <a:endParaRPr lang="en-IN"/>
        </a:p>
      </dgm:t>
    </dgm:pt>
    <dgm:pt modelId="{214B7AB6-41F0-4BD8-B3D6-91C434629BFC}">
      <dgm:prSet phldrT="[Text]"/>
      <dgm:spPr/>
      <dgm:t>
        <a:bodyPr/>
        <a:lstStyle/>
        <a:p>
          <a:pPr algn="l">
            <a:buSzPct val="100000"/>
            <a:buFont typeface="Arial" panose="020B0604020202020204" pitchFamily="34" charset="0"/>
            <a:buChar char="•"/>
          </a:pPr>
          <a:r>
            <a:rPr lang="en-US" b="1" dirty="0">
              <a:latin typeface="Signika" panose="020B0604020202020204" charset="0"/>
            </a:rPr>
            <a:t>Best Practices</a:t>
          </a:r>
        </a:p>
        <a:p>
          <a:pPr algn="l">
            <a:buSzPct val="100000"/>
            <a:buFont typeface="Arial" panose="020B0604020202020204" pitchFamily="34" charset="0"/>
            <a:buChar char="•"/>
          </a:pPr>
          <a:r>
            <a:rPr lang="en-US" dirty="0">
              <a:latin typeface="Signika" panose="020B0604020202020204" charset="0"/>
            </a:rPr>
            <a:t>Clear and concise messaging.</a:t>
          </a:r>
        </a:p>
        <a:p>
          <a:pPr algn="l">
            <a:buSzPct val="100000"/>
            <a:buFont typeface="Arial" panose="020B0604020202020204" pitchFamily="34" charset="0"/>
            <a:buChar char="•"/>
          </a:pPr>
          <a:r>
            <a:rPr lang="en-US" dirty="0">
              <a:latin typeface="Signika" panose="020B0604020202020204" charset="0"/>
            </a:rPr>
            <a:t>Regular check-ins.</a:t>
          </a:r>
        </a:p>
        <a:p>
          <a:pPr algn="l">
            <a:buSzPct val="100000"/>
            <a:buFont typeface="Arial" panose="020B0604020202020204" pitchFamily="34" charset="0"/>
            <a:buChar char="•"/>
          </a:pPr>
          <a:r>
            <a:rPr lang="en-US" dirty="0">
              <a:latin typeface="Signika" panose="020B0604020202020204" charset="0"/>
            </a:rPr>
            <a:t>Use of Visual Aids.</a:t>
          </a:r>
        </a:p>
        <a:p>
          <a:pPr algn="l">
            <a:buSzPct val="100000"/>
            <a:buFont typeface="Arial" panose="020B0604020202020204" pitchFamily="34" charset="0"/>
            <a:buChar char="•"/>
          </a:pPr>
          <a:r>
            <a:rPr lang="en-US" dirty="0">
              <a:latin typeface="Signika" panose="020B0604020202020204" charset="0"/>
            </a:rPr>
            <a:t>Set Ground Rules.</a:t>
          </a:r>
          <a:endParaRPr lang="en-IN" dirty="0"/>
        </a:p>
      </dgm:t>
    </dgm:pt>
    <dgm:pt modelId="{24961588-8D03-4AD5-9F0F-65A238789202}" type="parTrans" cxnId="{793875F2-EE85-42A4-B4C7-20CAC945886C}">
      <dgm:prSet/>
      <dgm:spPr/>
      <dgm:t>
        <a:bodyPr/>
        <a:lstStyle/>
        <a:p>
          <a:endParaRPr lang="en-IN"/>
        </a:p>
      </dgm:t>
    </dgm:pt>
    <dgm:pt modelId="{93004368-E8D0-4684-B135-0B1B0ED8AB5E}" type="sibTrans" cxnId="{793875F2-EE85-42A4-B4C7-20CAC945886C}">
      <dgm:prSet/>
      <dgm:spPr/>
      <dgm:t>
        <a:bodyPr/>
        <a:lstStyle/>
        <a:p>
          <a:endParaRPr lang="en-IN"/>
        </a:p>
      </dgm:t>
    </dgm:pt>
    <dgm:pt modelId="{57C35478-E3A5-4C9B-B31A-21732FDBDEC6}" type="pres">
      <dgm:prSet presAssocID="{9622E9CD-171C-4BC9-B8BF-3CC3003DBF72}" presName="compositeShape" presStyleCnt="0">
        <dgm:presLayoutVars>
          <dgm:chMax val="2"/>
          <dgm:dir/>
          <dgm:resizeHandles val="exact"/>
        </dgm:presLayoutVars>
      </dgm:prSet>
      <dgm:spPr/>
    </dgm:pt>
    <dgm:pt modelId="{F9795485-2B15-4275-8168-B10F49BD19A2}" type="pres">
      <dgm:prSet presAssocID="{9622E9CD-171C-4BC9-B8BF-3CC3003DBF72}" presName="divider" presStyleLbl="fgShp" presStyleIdx="0" presStyleCnt="1"/>
      <dgm:spPr/>
    </dgm:pt>
    <dgm:pt modelId="{E8AD1CEA-7BE0-4A74-B656-BAA979D3F5C6}" type="pres">
      <dgm:prSet presAssocID="{281B92EE-DA11-4DA3-A102-D34FCDD4F9A3}" presName="downArrow" presStyleLbl="node1" presStyleIdx="0" presStyleCnt="2"/>
      <dgm:spPr/>
    </dgm:pt>
    <dgm:pt modelId="{5E6151B7-1B9B-4BD0-8DF2-739D356C6548}" type="pres">
      <dgm:prSet presAssocID="{281B92EE-DA11-4DA3-A102-D34FCDD4F9A3}" presName="downArrowText" presStyleLbl="revTx" presStyleIdx="0" presStyleCnt="2" custScaleX="126017">
        <dgm:presLayoutVars>
          <dgm:bulletEnabled val="1"/>
        </dgm:presLayoutVars>
      </dgm:prSet>
      <dgm:spPr/>
    </dgm:pt>
    <dgm:pt modelId="{71391EE9-D5FC-4938-AA2E-6F162A6BC439}" type="pres">
      <dgm:prSet presAssocID="{214B7AB6-41F0-4BD8-B3D6-91C434629BFC}" presName="upArrow" presStyleLbl="node1" presStyleIdx="1" presStyleCnt="2"/>
      <dgm:spPr/>
    </dgm:pt>
    <dgm:pt modelId="{B293A26B-36AC-4DCC-B60D-30B5B9432AFD}" type="pres">
      <dgm:prSet presAssocID="{214B7AB6-41F0-4BD8-B3D6-91C434629BFC}" presName="upArrowText" presStyleLbl="revTx" presStyleIdx="1" presStyleCnt="2" custScaleX="126017">
        <dgm:presLayoutVars>
          <dgm:bulletEnabled val="1"/>
        </dgm:presLayoutVars>
      </dgm:prSet>
      <dgm:spPr/>
    </dgm:pt>
  </dgm:ptLst>
  <dgm:cxnLst>
    <dgm:cxn modelId="{F519082F-D4A9-4EF8-9F9A-77A873FD8091}" type="presOf" srcId="{214B7AB6-41F0-4BD8-B3D6-91C434629BFC}" destId="{B293A26B-36AC-4DCC-B60D-30B5B9432AFD}" srcOrd="0" destOrd="0" presId="urn:microsoft.com/office/officeart/2005/8/layout/arrow3"/>
    <dgm:cxn modelId="{BF73A267-D752-4FA2-BDDF-6FAC37B1538A}" srcId="{9622E9CD-171C-4BC9-B8BF-3CC3003DBF72}" destId="{281B92EE-DA11-4DA3-A102-D34FCDD4F9A3}" srcOrd="0" destOrd="0" parTransId="{EB0E1104-867A-4AB5-8056-A375FBF0F468}" sibTransId="{42D52271-741D-48F0-9044-679955E50889}"/>
    <dgm:cxn modelId="{226C926C-4D77-49D6-A644-4D230AC76412}" type="presOf" srcId="{9622E9CD-171C-4BC9-B8BF-3CC3003DBF72}" destId="{57C35478-E3A5-4C9B-B31A-21732FDBDEC6}" srcOrd="0" destOrd="0" presId="urn:microsoft.com/office/officeart/2005/8/layout/arrow3"/>
    <dgm:cxn modelId="{793875F2-EE85-42A4-B4C7-20CAC945886C}" srcId="{9622E9CD-171C-4BC9-B8BF-3CC3003DBF72}" destId="{214B7AB6-41F0-4BD8-B3D6-91C434629BFC}" srcOrd="1" destOrd="0" parTransId="{24961588-8D03-4AD5-9F0F-65A238789202}" sibTransId="{93004368-E8D0-4684-B135-0B1B0ED8AB5E}"/>
    <dgm:cxn modelId="{25B8FAF6-8784-48E2-9373-F38FE05C4DF0}" type="presOf" srcId="{281B92EE-DA11-4DA3-A102-D34FCDD4F9A3}" destId="{5E6151B7-1B9B-4BD0-8DF2-739D356C6548}" srcOrd="0" destOrd="0" presId="urn:microsoft.com/office/officeart/2005/8/layout/arrow3"/>
    <dgm:cxn modelId="{B4A675E2-55C4-4456-92EF-69B11EE9856F}" type="presParOf" srcId="{57C35478-E3A5-4C9B-B31A-21732FDBDEC6}" destId="{F9795485-2B15-4275-8168-B10F49BD19A2}" srcOrd="0" destOrd="0" presId="urn:microsoft.com/office/officeart/2005/8/layout/arrow3"/>
    <dgm:cxn modelId="{92C987CA-AFA1-4D93-9105-BDF51CA9E0F1}" type="presParOf" srcId="{57C35478-E3A5-4C9B-B31A-21732FDBDEC6}" destId="{E8AD1CEA-7BE0-4A74-B656-BAA979D3F5C6}" srcOrd="1" destOrd="0" presId="urn:microsoft.com/office/officeart/2005/8/layout/arrow3"/>
    <dgm:cxn modelId="{65CCCEC5-A9FC-43FA-B0A1-974932A518D3}" type="presParOf" srcId="{57C35478-E3A5-4C9B-B31A-21732FDBDEC6}" destId="{5E6151B7-1B9B-4BD0-8DF2-739D356C6548}" srcOrd="2" destOrd="0" presId="urn:microsoft.com/office/officeart/2005/8/layout/arrow3"/>
    <dgm:cxn modelId="{508A4B36-906F-4BC3-B32C-078CDF948BB7}" type="presParOf" srcId="{57C35478-E3A5-4C9B-B31A-21732FDBDEC6}" destId="{71391EE9-D5FC-4938-AA2E-6F162A6BC439}" srcOrd="3" destOrd="0" presId="urn:microsoft.com/office/officeart/2005/8/layout/arrow3"/>
    <dgm:cxn modelId="{19BE3E5E-5F4F-4072-A10F-5F7CB9781DAC}" type="presParOf" srcId="{57C35478-E3A5-4C9B-B31A-21732FDBDEC6}" destId="{B293A26B-36AC-4DCC-B60D-30B5B9432AFD}" srcOrd="4" destOrd="0" presId="urn:microsoft.com/office/officeart/2005/8/layout/arrow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4E169EE-441B-4652-85C4-EBB318AC90C2}">
      <dsp:nvSpPr>
        <dsp:cNvPr id="0" name=""/>
        <dsp:cNvSpPr/>
      </dsp:nvSpPr>
      <dsp:spPr>
        <a:xfrm>
          <a:off x="2015080" y="0"/>
          <a:ext cx="2667964" cy="2667964"/>
        </a:xfrm>
        <a:prstGeom prst="quadArrow">
          <a:avLst>
            <a:gd name="adj1" fmla="val 2000"/>
            <a:gd name="adj2" fmla="val 4000"/>
            <a:gd name="adj3" fmla="val 5000"/>
          </a:avLst>
        </a:prstGeom>
        <a:solidFill>
          <a:schemeClr val="dk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9709833-F43A-4F9C-9CA7-ABD5CDCDD4D7}">
      <dsp:nvSpPr>
        <dsp:cNvPr id="0" name=""/>
        <dsp:cNvSpPr/>
      </dsp:nvSpPr>
      <dsp:spPr>
        <a:xfrm>
          <a:off x="2188497" y="173417"/>
          <a:ext cx="1067186" cy="1067186"/>
        </a:xfrm>
        <a:prstGeom prst="roundRect">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kern="1200" dirty="0">
              <a:latin typeface="Signika" panose="020B0604020202020204" charset="0"/>
            </a:rPr>
            <a:t>Being Specific is the Key</a:t>
          </a:r>
          <a:endParaRPr lang="en-IN" sz="1200" kern="1200" dirty="0">
            <a:latin typeface="Signika" panose="020B0604020202020204" charset="0"/>
          </a:endParaRPr>
        </a:p>
      </dsp:txBody>
      <dsp:txXfrm>
        <a:off x="2240593" y="225513"/>
        <a:ext cx="962994" cy="962994"/>
      </dsp:txXfrm>
    </dsp:sp>
    <dsp:sp modelId="{9FEE1CDE-762E-46E5-886E-FB99E2F2935C}">
      <dsp:nvSpPr>
        <dsp:cNvPr id="0" name=""/>
        <dsp:cNvSpPr/>
      </dsp:nvSpPr>
      <dsp:spPr>
        <a:xfrm>
          <a:off x="3442441" y="173417"/>
          <a:ext cx="1067186" cy="1067186"/>
        </a:xfrm>
        <a:prstGeom prst="roundRect">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kern="1200" dirty="0">
              <a:latin typeface="Signika" panose="020B0604020202020204" charset="0"/>
            </a:rPr>
            <a:t>Timeliness matters</a:t>
          </a:r>
          <a:endParaRPr lang="en-IN" sz="1200" kern="1200" dirty="0">
            <a:latin typeface="Signika" panose="020B0604020202020204" charset="0"/>
          </a:endParaRPr>
        </a:p>
      </dsp:txBody>
      <dsp:txXfrm>
        <a:off x="3494537" y="225513"/>
        <a:ext cx="962994" cy="962994"/>
      </dsp:txXfrm>
    </dsp:sp>
    <dsp:sp modelId="{CCBCB9C8-7F8A-4980-849B-55D2D89E544C}">
      <dsp:nvSpPr>
        <dsp:cNvPr id="0" name=""/>
        <dsp:cNvSpPr/>
      </dsp:nvSpPr>
      <dsp:spPr>
        <a:xfrm>
          <a:off x="2188497" y="1427361"/>
          <a:ext cx="1067186" cy="1067186"/>
        </a:xfrm>
        <a:prstGeom prst="roundRect">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kern="1200" dirty="0">
              <a:latin typeface="Signika" panose="020B0604020202020204" charset="0"/>
            </a:rPr>
            <a:t>Constructive not Destructive</a:t>
          </a:r>
          <a:endParaRPr lang="en-IN" sz="1200" kern="1200" dirty="0">
            <a:latin typeface="Signika" panose="020B0604020202020204" charset="0"/>
          </a:endParaRPr>
        </a:p>
      </dsp:txBody>
      <dsp:txXfrm>
        <a:off x="2240593" y="1479457"/>
        <a:ext cx="962994" cy="962994"/>
      </dsp:txXfrm>
    </dsp:sp>
    <dsp:sp modelId="{63553A90-7AD7-4849-B78E-4A73D67BE5FE}">
      <dsp:nvSpPr>
        <dsp:cNvPr id="0" name=""/>
        <dsp:cNvSpPr/>
      </dsp:nvSpPr>
      <dsp:spPr>
        <a:xfrm>
          <a:off x="3442441" y="1427361"/>
          <a:ext cx="1067186" cy="1067186"/>
        </a:xfrm>
        <a:prstGeom prst="roundRect">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kern="1200" dirty="0">
              <a:latin typeface="Signika" panose="020B0604020202020204" charset="0"/>
            </a:rPr>
            <a:t>Rooted in Observations</a:t>
          </a:r>
          <a:endParaRPr lang="en-IN" sz="1200" kern="1200" dirty="0">
            <a:latin typeface="Signika" panose="020B0604020202020204" charset="0"/>
          </a:endParaRPr>
        </a:p>
      </dsp:txBody>
      <dsp:txXfrm>
        <a:off x="3494537" y="1479457"/>
        <a:ext cx="962994" cy="96299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9795485-2B15-4275-8168-B10F49BD19A2}">
      <dsp:nvSpPr>
        <dsp:cNvPr id="0" name=""/>
        <dsp:cNvSpPr/>
      </dsp:nvSpPr>
      <dsp:spPr>
        <a:xfrm rot="21300000">
          <a:off x="16350" y="1272956"/>
          <a:ext cx="5295511" cy="606415"/>
        </a:xfrm>
        <a:prstGeom prst="mathMinus">
          <a:avLst/>
        </a:prstGeom>
        <a:solidFill>
          <a:schemeClr val="accent1">
            <a:tint val="60000"/>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8AD1CEA-7BE0-4A74-B656-BAA979D3F5C6}">
      <dsp:nvSpPr>
        <dsp:cNvPr id="0" name=""/>
        <dsp:cNvSpPr/>
      </dsp:nvSpPr>
      <dsp:spPr>
        <a:xfrm>
          <a:off x="639385" y="157616"/>
          <a:ext cx="1598463" cy="1260931"/>
        </a:xfrm>
        <a:prstGeom prst="downArrow">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E6151B7-1B9B-4BD0-8DF2-739D356C6548}">
      <dsp:nvSpPr>
        <dsp:cNvPr id="0" name=""/>
        <dsp:cNvSpPr/>
      </dsp:nvSpPr>
      <dsp:spPr>
        <a:xfrm>
          <a:off x="2602154" y="0"/>
          <a:ext cx="2148625" cy="132397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85344" rIns="85344" bIns="85344" numCol="1" spcCol="1270" anchor="ctr" anchorCtr="0">
          <a:noAutofit/>
        </a:bodyPr>
        <a:lstStyle/>
        <a:p>
          <a:pPr marL="0" lvl="0" indent="0" algn="l" defTabSz="533400">
            <a:lnSpc>
              <a:spcPct val="90000"/>
            </a:lnSpc>
            <a:spcBef>
              <a:spcPct val="0"/>
            </a:spcBef>
            <a:spcAft>
              <a:spcPct val="35000"/>
            </a:spcAft>
            <a:buSzPct val="100000"/>
            <a:buFont typeface="Arial" panose="020B0604020202020204" pitchFamily="34" charset="0"/>
            <a:buNone/>
          </a:pPr>
          <a:r>
            <a:rPr lang="en-US" sz="1200" b="1" kern="1200" dirty="0">
              <a:latin typeface="Signika" panose="020B0604020202020204" charset="0"/>
            </a:rPr>
            <a:t>Challenges</a:t>
          </a:r>
        </a:p>
        <a:p>
          <a:pPr marL="0" lvl="0" indent="0" algn="l" defTabSz="533400">
            <a:lnSpc>
              <a:spcPct val="90000"/>
            </a:lnSpc>
            <a:spcBef>
              <a:spcPct val="0"/>
            </a:spcBef>
            <a:spcAft>
              <a:spcPct val="35000"/>
            </a:spcAft>
            <a:buSzPct val="100000"/>
            <a:buFont typeface="Arial" panose="020B0604020202020204" pitchFamily="34" charset="0"/>
            <a:buNone/>
          </a:pPr>
          <a:r>
            <a:rPr lang="en-US" sz="1200" kern="1200" dirty="0">
              <a:latin typeface="Signika" panose="020B0604020202020204" charset="0"/>
            </a:rPr>
            <a:t>Lack of Non - Verbal Ques.</a:t>
          </a:r>
        </a:p>
        <a:p>
          <a:pPr marL="0" lvl="0" indent="0" algn="l" defTabSz="533400">
            <a:lnSpc>
              <a:spcPct val="90000"/>
            </a:lnSpc>
            <a:spcBef>
              <a:spcPct val="0"/>
            </a:spcBef>
            <a:spcAft>
              <a:spcPct val="35000"/>
            </a:spcAft>
            <a:buSzPct val="100000"/>
            <a:buFont typeface="Arial" panose="020B0604020202020204" pitchFamily="34" charset="0"/>
            <a:buNone/>
          </a:pPr>
          <a:r>
            <a:rPr lang="en-US" sz="1200" kern="1200" dirty="0">
              <a:latin typeface="Signika" panose="020B0604020202020204" charset="0"/>
            </a:rPr>
            <a:t>Technical Issues .</a:t>
          </a:r>
        </a:p>
        <a:p>
          <a:pPr marL="0" lvl="0" indent="0" algn="l" defTabSz="533400">
            <a:lnSpc>
              <a:spcPct val="90000"/>
            </a:lnSpc>
            <a:spcBef>
              <a:spcPct val="0"/>
            </a:spcBef>
            <a:spcAft>
              <a:spcPct val="35000"/>
            </a:spcAft>
            <a:buSzPct val="100000"/>
            <a:buFont typeface="Arial" panose="020B0604020202020204" pitchFamily="34" charset="0"/>
            <a:buNone/>
          </a:pPr>
          <a:r>
            <a:rPr lang="en-US" sz="1200" kern="1200" dirty="0">
              <a:latin typeface="Signika" panose="020B0604020202020204" charset="0"/>
            </a:rPr>
            <a:t>Distractions.</a:t>
          </a:r>
          <a:endParaRPr lang="en-IN" sz="1200" kern="1200" dirty="0"/>
        </a:p>
      </dsp:txBody>
      <dsp:txXfrm>
        <a:off x="2602154" y="0"/>
        <a:ext cx="2148625" cy="1323977"/>
      </dsp:txXfrm>
    </dsp:sp>
    <dsp:sp modelId="{71391EE9-D5FC-4938-AA2E-6F162A6BC439}">
      <dsp:nvSpPr>
        <dsp:cNvPr id="0" name=""/>
        <dsp:cNvSpPr/>
      </dsp:nvSpPr>
      <dsp:spPr>
        <a:xfrm>
          <a:off x="3090363" y="1733780"/>
          <a:ext cx="1598463" cy="1260931"/>
        </a:xfrm>
        <a:prstGeom prst="upArrow">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293A26B-36AC-4DCC-B60D-30B5B9432AFD}">
      <dsp:nvSpPr>
        <dsp:cNvPr id="0" name=""/>
        <dsp:cNvSpPr/>
      </dsp:nvSpPr>
      <dsp:spPr>
        <a:xfrm>
          <a:off x="577433" y="1828350"/>
          <a:ext cx="2148625" cy="132397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85344" rIns="85344" bIns="85344" numCol="1" spcCol="1270" anchor="ctr" anchorCtr="0">
          <a:noAutofit/>
        </a:bodyPr>
        <a:lstStyle/>
        <a:p>
          <a:pPr marL="0" lvl="0" indent="0" algn="l" defTabSz="533400">
            <a:lnSpc>
              <a:spcPct val="90000"/>
            </a:lnSpc>
            <a:spcBef>
              <a:spcPct val="0"/>
            </a:spcBef>
            <a:spcAft>
              <a:spcPct val="35000"/>
            </a:spcAft>
            <a:buSzPct val="100000"/>
            <a:buFont typeface="Arial" panose="020B0604020202020204" pitchFamily="34" charset="0"/>
            <a:buNone/>
          </a:pPr>
          <a:r>
            <a:rPr lang="en-US" sz="1200" b="1" kern="1200" dirty="0">
              <a:latin typeface="Signika" panose="020B0604020202020204" charset="0"/>
            </a:rPr>
            <a:t>Best Practices</a:t>
          </a:r>
        </a:p>
        <a:p>
          <a:pPr marL="0" lvl="0" indent="0" algn="l" defTabSz="533400">
            <a:lnSpc>
              <a:spcPct val="90000"/>
            </a:lnSpc>
            <a:spcBef>
              <a:spcPct val="0"/>
            </a:spcBef>
            <a:spcAft>
              <a:spcPct val="35000"/>
            </a:spcAft>
            <a:buSzPct val="100000"/>
            <a:buFont typeface="Arial" panose="020B0604020202020204" pitchFamily="34" charset="0"/>
            <a:buNone/>
          </a:pPr>
          <a:r>
            <a:rPr lang="en-US" sz="1200" kern="1200" dirty="0">
              <a:latin typeface="Signika" panose="020B0604020202020204" charset="0"/>
            </a:rPr>
            <a:t>Clear and concise messaging.</a:t>
          </a:r>
        </a:p>
        <a:p>
          <a:pPr marL="0" lvl="0" indent="0" algn="l" defTabSz="533400">
            <a:lnSpc>
              <a:spcPct val="90000"/>
            </a:lnSpc>
            <a:spcBef>
              <a:spcPct val="0"/>
            </a:spcBef>
            <a:spcAft>
              <a:spcPct val="35000"/>
            </a:spcAft>
            <a:buSzPct val="100000"/>
            <a:buFont typeface="Arial" panose="020B0604020202020204" pitchFamily="34" charset="0"/>
            <a:buNone/>
          </a:pPr>
          <a:r>
            <a:rPr lang="en-US" sz="1200" kern="1200" dirty="0">
              <a:latin typeface="Signika" panose="020B0604020202020204" charset="0"/>
            </a:rPr>
            <a:t>Regular check-ins.</a:t>
          </a:r>
        </a:p>
        <a:p>
          <a:pPr marL="0" lvl="0" indent="0" algn="l" defTabSz="533400">
            <a:lnSpc>
              <a:spcPct val="90000"/>
            </a:lnSpc>
            <a:spcBef>
              <a:spcPct val="0"/>
            </a:spcBef>
            <a:spcAft>
              <a:spcPct val="35000"/>
            </a:spcAft>
            <a:buSzPct val="100000"/>
            <a:buFont typeface="Arial" panose="020B0604020202020204" pitchFamily="34" charset="0"/>
            <a:buNone/>
          </a:pPr>
          <a:r>
            <a:rPr lang="en-US" sz="1200" kern="1200" dirty="0">
              <a:latin typeface="Signika" panose="020B0604020202020204" charset="0"/>
            </a:rPr>
            <a:t>Use of Visual Aids.</a:t>
          </a:r>
        </a:p>
        <a:p>
          <a:pPr marL="0" lvl="0" indent="0" algn="l" defTabSz="533400">
            <a:lnSpc>
              <a:spcPct val="90000"/>
            </a:lnSpc>
            <a:spcBef>
              <a:spcPct val="0"/>
            </a:spcBef>
            <a:spcAft>
              <a:spcPct val="35000"/>
            </a:spcAft>
            <a:buSzPct val="100000"/>
            <a:buFont typeface="Arial" panose="020B0604020202020204" pitchFamily="34" charset="0"/>
            <a:buNone/>
          </a:pPr>
          <a:r>
            <a:rPr lang="en-US" sz="1200" kern="1200" dirty="0">
              <a:latin typeface="Signika" panose="020B0604020202020204" charset="0"/>
            </a:rPr>
            <a:t>Set Ground Rules.</a:t>
          </a:r>
          <a:endParaRPr lang="en-IN" sz="1200" kern="1200" dirty="0"/>
        </a:p>
      </dsp:txBody>
      <dsp:txXfrm>
        <a:off x="577433" y="1828350"/>
        <a:ext cx="2148625" cy="1323977"/>
      </dsp:txXfrm>
    </dsp:sp>
  </dsp:spTree>
</dsp:drawing>
</file>

<file path=ppt/diagrams/layout1.xml><?xml version="1.0" encoding="utf-8"?>
<dgm:layoutDef xmlns:dgm="http://schemas.openxmlformats.org/drawingml/2006/diagram" xmlns:a="http://schemas.openxmlformats.org/drawingml/2006/main" uniqueId="urn:microsoft.com/office/officeart/2005/8/layout/matrix2">
  <dgm:title val=""/>
  <dgm:desc val=""/>
  <dgm:catLst>
    <dgm:cat type="matrix" pri="3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l" for="ch" forName="rect1" refType="w" fact="0.065"/>
          <dgm:constr type="t" for="ch" forName="rect1" refType="h" fact="0.065"/>
          <dgm:constr type="w" for="ch" forName="rect2" refType="w" fact="0.4"/>
          <dgm:constr type="h" for="ch" forName="rect2" refType="h" fact="0.4"/>
          <dgm:constr type="r" for="ch" forName="rect2" refType="w" fact="0.935"/>
          <dgm:constr type="t" for="ch" forName="rect2" refType="h" fact="0.065"/>
          <dgm:constr type="w" for="ch" forName="rect3" refType="w" fact="0.4"/>
          <dgm:constr type="h" for="ch" forName="rect3" refType="w" fact="0.4"/>
          <dgm:constr type="l" for="ch" forName="rect3" refType="w" fact="0.065"/>
          <dgm:constr type="b" for="ch" forName="rect3" refType="h" fact="0.935"/>
          <dgm:constr type="w" for="ch" forName="rect4" refType="w" fact="0.4"/>
          <dgm:constr type="h" for="ch" forName="rect4" refType="h" fact="0.4"/>
          <dgm:constr type="r" for="ch" forName="rect4" refType="w" fact="0.935"/>
          <dgm:constr type="b" for="ch" forName="rect4" refType="h" fact="0.935"/>
        </dgm:constrLst>
      </dgm:if>
      <dgm:else name="Name2">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r" for="ch" forName="rect1" refType="w" fact="0.935"/>
          <dgm:constr type="t" for="ch" forName="rect1" refType="h" fact="0.065"/>
          <dgm:constr type="w" for="ch" forName="rect2" refType="w" fact="0.4"/>
          <dgm:constr type="h" for="ch" forName="rect2" refType="h" fact="0.4"/>
          <dgm:constr type="l" for="ch" forName="rect2" refType="w" fact="0.065"/>
          <dgm:constr type="t" for="ch" forName="rect2" refType="h" fact="0.065"/>
          <dgm:constr type="w" for="ch" forName="rect3" refType="w" fact="0.4"/>
          <dgm:constr type="h" for="ch" forName="rect3" refType="w" fact="0.4"/>
          <dgm:constr type="r" for="ch" forName="rect3" refType="w" fact="0.935"/>
          <dgm:constr type="b" for="ch" forName="rect3" refType="h" fact="0.935"/>
          <dgm:constr type="w" for="ch" forName="rect4" refType="w" fact="0.4"/>
          <dgm:constr type="h" for="ch" forName="rect4" refType="h" fact="0.4"/>
          <dgm:constr type="l" for="ch" forName="rect4" refType="w" fact="0.065"/>
          <dgm:constr type="b" for="ch" forName="rect4" refType="h" fact="0.935"/>
        </dgm:constrLst>
      </dgm:else>
    </dgm:choose>
    <dgm:ruleLst/>
    <dgm:choose name="Name3">
      <dgm:if name="Name4" axis="ch" ptType="node" func="cnt" op="gte" val="1">
        <dgm:layoutNode name="axisShape" styleLbl="bgShp">
          <dgm:alg type="sp"/>
          <dgm:shape xmlns:r="http://schemas.openxmlformats.org/officeDocument/2006/relationships" type="quadArrow" r:blip="">
            <dgm:adjLst>
              <dgm:adj idx="1" val="0.02"/>
              <dgm:adj idx="2" val="0.04"/>
              <dgm:adj idx="3" val="0.05"/>
            </dgm:adjLst>
          </dgm:shape>
          <dgm:presOf/>
          <dgm:constrLst/>
          <dgm:ruleLst/>
        </dgm:layoutNode>
        <dgm:layoutNode name="rect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layout2.xml><?xml version="1.0" encoding="utf-8"?>
<dgm:layoutDef xmlns:dgm="http://schemas.openxmlformats.org/drawingml/2006/diagram" xmlns:a="http://schemas.openxmlformats.org/drawingml/2006/main" uniqueId="urn:microsoft.com/office/officeart/2005/8/layout/arrow3">
  <dgm:title val=""/>
  <dgm:desc val=""/>
  <dgm:catLst>
    <dgm:cat type="relationship" pri="5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param type="horzAlign" val="none"/>
      <dgm:param type="vertAlign" val="none"/>
    </dgm:alg>
    <dgm:shape xmlns:r="http://schemas.openxmlformats.org/officeDocument/2006/relationships" r:blip="">
      <dgm:adjLst/>
    </dgm:shape>
    <dgm:presOf/>
    <dgm:choose name="Name0">
      <dgm:if name="Name1" func="var" arg="dir" op="equ" val="norm">
        <dgm:choose name="Name2">
          <dgm:if name="Name3" axis="ch" ptType="node" func="cnt" op="gte" val="2">
            <dgm:constrLst>
              <dgm:constr type="w" for="ch" forName="divider" refType="w"/>
              <dgm:constr type="h" for="ch" forName="divider" refType="w" fact="0.2"/>
              <dgm:constr type="h" for="ch" forName="divider" refType="h" op="gte" fact="0.2"/>
              <dgm:constr type="h" for="ch" forName="divider" refType="h" op="lte" fact="0.4"/>
              <dgm:constr type="ctrX" for="ch" forName="divider" refType="w" fact="0.5"/>
              <dgm:constr type="ctrY" for="ch" forName="divider" refType="h" fact="0.5"/>
              <dgm:constr type="w" for="ch" forName="downArrow" refType="w" fact="0.3"/>
              <dgm:constr type="h" for="ch" forName="downArrow" refType="h" fact="0.4"/>
              <dgm:constr type="l" for="ch" forName="downArrow" refType="w" fact="0.1"/>
              <dgm:constr type="t" for="ch" forName="downArrow" refType="h" fact="0.05"/>
              <dgm:constr type="lOff" for="ch" forName="downArrow" refType="w" fact="0.02"/>
              <dgm:constr type="w" for="ch" forName="downArrowText" refType="w" fact="0.32"/>
              <dgm:constr type="h" for="ch" forName="downArrowText" refType="h" fact="0.42"/>
              <dgm:constr type="t" for="ch" forName="downArrowText"/>
              <dgm:constr type="r" for="ch" forName="downArrowText" refType="w" fact="0.85"/>
              <dgm:constr type="w" for="ch" forName="upArrow" refType="w" fact="0.3"/>
              <dgm:constr type="h" for="ch" forName="upArrow" refType="h" fact="0.4"/>
              <dgm:constr type="b" for="ch" forName="upArrow" refType="h" fact="0.95"/>
              <dgm:constr type="r" for="ch" forName="upArrow" refType="w" fact="0.9"/>
              <dgm:constr type="rOff" for="ch" forName="upArrow" refType="w" fact="-0.02"/>
              <dgm:constr type="w" for="ch" forName="upArrowText" refType="w" fact="0.32"/>
              <dgm:constr type="h" for="ch" forName="upArrowText" refType="h" fact="0.42"/>
              <dgm:constr type="b" for="ch" forName="upArrowText" refType="h"/>
              <dgm:constr type="l" for="ch" forName="upArrowText" refType="w" fact="0.15"/>
              <dgm:constr type="primFontSz" for="ch" ptType="node" op="equ" val="65"/>
            </dgm:constrLst>
          </dgm:if>
          <dgm:else name="Name4">
            <dgm:constrLst>
              <dgm:constr type="w" for="ch" forName="downArrow" refType="w" fact="0.4"/>
              <dgm:constr type="h" for="ch" forName="downArrow" refType="h" fact="0.8"/>
              <dgm:constr type="l" for="ch" forName="downArrow" refType="w" fact="0.02"/>
              <dgm:constr type="t" for="ch" forName="downArrow" refType="h" fact="0.05"/>
              <dgm:constr type="lOff" for="ch" forName="downArrow" refType="w" fact="0.02"/>
              <dgm:constr type="w" for="ch" forName="downArrowText" refType="w" fact="0.5"/>
              <dgm:constr type="h" for="ch" forName="downArrowText" refType="h"/>
              <dgm:constr type="t" for="ch" forName="downArrowText"/>
              <dgm:constr type="r" for="ch" forName="downArrowText" refType="w"/>
              <dgm:constr type="primFontSz" for="ch" ptType="node" op="equ" val="65"/>
            </dgm:constrLst>
          </dgm:else>
        </dgm:choose>
      </dgm:if>
      <dgm:else name="Name5">
        <dgm:choose name="Name6">
          <dgm:if name="Name7" axis="ch" ptType="node" func="cnt" op="gte" val="2">
            <dgm:constrLst>
              <dgm:constr type="w" for="ch" forName="divider" refType="w"/>
              <dgm:constr type="h" for="ch" forName="divider" refType="w" fact="0.2"/>
              <dgm:constr type="h" for="ch" forName="divider" refType="h" op="gte" fact="0.2"/>
              <dgm:constr type="h" for="ch" forName="divider" refType="h" op="lte" fact="0.4"/>
              <dgm:constr type="ctrX" for="ch" forName="divider" refType="w" fact="0.5"/>
              <dgm:constr type="ctrY" for="ch" forName="divider" refType="h" fact="0.5"/>
              <dgm:constr type="w" for="ch" forName="downArrow" refType="w" fact="0.3"/>
              <dgm:constr type="h" for="ch" forName="downArrow" refType="h" fact="0.4"/>
              <dgm:constr type="r" for="ch" forName="downArrow" refType="w" fact="0.9"/>
              <dgm:constr type="t" for="ch" forName="downArrow" refType="h" fact="0.05"/>
              <dgm:constr type="rOff" for="ch" forName="downArrow" refType="w" fact="-0.02"/>
              <dgm:constr type="w" for="ch" forName="downArrowText" refType="w" fact="0.32"/>
              <dgm:constr type="h" for="ch" forName="downArrowText" refType="h" fact="0.42"/>
              <dgm:constr type="t" for="ch" forName="downArrowText"/>
              <dgm:constr type="l" for="ch" forName="downArrowText" refType="w" fact="0.15"/>
              <dgm:constr type="w" for="ch" forName="upArrow" refType="w" fact="0.3"/>
              <dgm:constr type="h" for="ch" forName="upArrow" refType="h" fact="0.4"/>
              <dgm:constr type="b" for="ch" forName="upArrow" refType="h" fact="0.95"/>
              <dgm:constr type="l" for="ch" forName="upArrow" refType="w" fact="0.1"/>
              <dgm:constr type="lOff" for="ch" forName="upArrow" refType="w" fact="0.02"/>
              <dgm:constr type="w" for="ch" forName="upArrowText" refType="w" fact="0.32"/>
              <dgm:constr type="h" for="ch" forName="upArrowText" refType="h" fact="0.42"/>
              <dgm:constr type="b" for="ch" forName="upArrowText" refType="h"/>
              <dgm:constr type="r" for="ch" forName="upArrowText" refType="w" fact="0.85"/>
              <dgm:constr type="primFontSz" for="ch" ptType="node" op="equ" val="65"/>
            </dgm:constrLst>
          </dgm:if>
          <dgm:else name="Name8">
            <dgm:constrLst>
              <dgm:constr type="w" for="ch" forName="downArrow" refType="w" fact="0.4"/>
              <dgm:constr type="h" for="ch" forName="downArrow" refType="h" fact="0.8"/>
              <dgm:constr type="r" for="ch" forName="downArrow" refType="w" fact="0.98"/>
              <dgm:constr type="t" for="ch" forName="downArrow" refType="h" fact="0.05"/>
              <dgm:constr type="rOff" for="ch" forName="downArrow" refType="w" fact="-0.02"/>
              <dgm:constr type="w" for="ch" forName="downArrowText" refType="w" fact="0.5"/>
              <dgm:constr type="h" for="ch" forName="downArrowText" refType="h"/>
              <dgm:constr type="t" for="ch" forName="downArrowText"/>
              <dgm:constr type="l" for="ch" forName="downArrowText"/>
              <dgm:constr type="primFontSz" for="ch" ptType="node" op="equ" val="65"/>
            </dgm:constrLst>
          </dgm:else>
        </dgm:choose>
      </dgm:else>
    </dgm:choose>
    <dgm:ruleLst/>
    <dgm:choose name="Name9">
      <dgm:if name="Name10" axis="ch" ptType="node" func="cnt" op="gte" val="2">
        <dgm:layoutNode name="divider" styleLbl="fgShp">
          <dgm:alg type="sp"/>
          <dgm:choose name="Name11">
            <dgm:if name="Name12" func="var" arg="dir" op="equ" val="norm">
              <dgm:shape xmlns:r="http://schemas.openxmlformats.org/officeDocument/2006/relationships" rot="-5" type="mathMinus" r:blip="">
                <dgm:adjLst/>
              </dgm:shape>
            </dgm:if>
            <dgm:else name="Name13">
              <dgm:shape xmlns:r="http://schemas.openxmlformats.org/officeDocument/2006/relationships" rot="5" type="mathMinus" r:blip="">
                <dgm:adjLst/>
              </dgm:shape>
            </dgm:else>
          </dgm:choose>
          <dgm:presOf/>
          <dgm:constrLst/>
          <dgm:ruleLst/>
        </dgm:layoutNode>
      </dgm:if>
      <dgm:else name="Name14"/>
    </dgm:choose>
    <dgm:forEach name="Name15" axis="ch" ptType="node" cnt="1">
      <dgm:layoutNode name="downArrow" styleLbl="node1">
        <dgm:alg type="sp"/>
        <dgm:shape xmlns:r="http://schemas.openxmlformats.org/officeDocument/2006/relationships" type="downArrow" r:blip="">
          <dgm:adjLst/>
        </dgm:shape>
        <dgm:presOf/>
        <dgm:constrLst/>
        <dgm:ruleLst/>
      </dgm:layoutNode>
      <dgm:layoutNode name="downArrowText" styleLbl="revTx">
        <dgm:varLst>
          <dgm:bulletEnabled val="1"/>
        </dgm:varLst>
        <dgm:alg type="tx">
          <dgm:param type="txAnchorVertCh" val="mid"/>
        </dgm:alg>
        <dgm:shape xmlns:r="http://schemas.openxmlformats.org/officeDocument/2006/relationships" type="rect" r:blip="">
          <dgm:adjLst/>
        </dgm:shape>
        <dgm:presOf axis="desOrSelf" ptType="node"/>
        <dgm:constrLst/>
        <dgm:ruleLst>
          <dgm:rule type="primFontSz" val="5" fact="NaN" max="NaN"/>
        </dgm:ruleLst>
      </dgm:layoutNode>
    </dgm:forEach>
    <dgm:forEach name="Name16" axis="ch" ptType="node" st="2" cnt="1">
      <dgm:layoutNode name="upArrow" styleLbl="node1">
        <dgm:alg type="sp"/>
        <dgm:shape xmlns:r="http://schemas.openxmlformats.org/officeDocument/2006/relationships" type="upArrow" r:blip="">
          <dgm:adjLst/>
        </dgm:shape>
        <dgm:presOf/>
        <dgm:constrLst/>
        <dgm:ruleLst/>
      </dgm:layoutNode>
      <dgm:layoutNode name="upArrowText" styleLbl="revTx">
        <dgm:varLst>
          <dgm:bulletEnabled val="1"/>
        </dgm:varLst>
        <dgm:alg type="tx">
          <dgm:param type="txAnchorVertCh" val="mid"/>
        </dgm:alg>
        <dgm:shape xmlns:r="http://schemas.openxmlformats.org/officeDocument/2006/relationships" type="rect" r:blip="">
          <dgm:adjLst/>
        </dgm:shape>
        <dgm:presOf axis="desOrSelf" ptType="node"/>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213FF18-7AF3-4CF1-CD79-88883998E31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r>
              <a:rPr lang="en-US"/>
              <a:t>The Institute of Chartered Accountants of India (Set up by an Act of parliament)</a:t>
            </a:r>
          </a:p>
        </p:txBody>
      </p:sp>
      <p:sp>
        <p:nvSpPr>
          <p:cNvPr id="3" name="Date Placeholder 2">
            <a:extLst>
              <a:ext uri="{FF2B5EF4-FFF2-40B4-BE49-F238E27FC236}">
                <a16:creationId xmlns:a16="http://schemas.microsoft.com/office/drawing/2014/main" id="{A01D7C21-5323-D0AC-297C-3502071EF2D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1C95488-B490-42B2-90AF-F88EA25EF7CC}" type="datetimeFigureOut">
              <a:rPr lang="en-US" smtClean="0"/>
              <a:t>5/19/2025</a:t>
            </a:fld>
            <a:endParaRPr lang="en-US"/>
          </a:p>
        </p:txBody>
      </p:sp>
      <p:sp>
        <p:nvSpPr>
          <p:cNvPr id="4" name="Footer Placeholder 3">
            <a:extLst>
              <a:ext uri="{FF2B5EF4-FFF2-40B4-BE49-F238E27FC236}">
                <a16:creationId xmlns:a16="http://schemas.microsoft.com/office/drawing/2014/main" id="{CB714BBD-078C-7A73-B3BB-685B8FF34E7C}"/>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4ABBC14D-50C5-2BB0-24F2-E0EDA16BDEC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7114845-6105-433B-87D5-584E6AFF660E}" type="slidenum">
              <a:rPr lang="en-US" smtClean="0"/>
              <a:t>‹#›</a:t>
            </a:fld>
            <a:endParaRPr lang="en-US"/>
          </a:p>
        </p:txBody>
      </p:sp>
    </p:spTree>
    <p:extLst>
      <p:ext uri="{BB962C8B-B14F-4D97-AF65-F5344CB8AC3E}">
        <p14:creationId xmlns:p14="http://schemas.microsoft.com/office/powerpoint/2010/main" val="1741734668"/>
      </p:ext>
    </p:extLst>
  </p:cSld>
  <p:clrMap bg1="lt1" tx1="dk1" bg2="lt2" tx2="dk2" accent1="accent1" accent2="accent2" accent3="accent3" accent4="accent4" accent5="accent5" accent6="accent6" hlink="hlink" folHlink="folHlink"/>
  <p:hf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hf ftr="0" dt="0"/>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5b41b45d-674e-4b51-855d-9bb5bacebf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 name="Google Shape;65;5b41b45d-674e-4b51-855d-9bb5bacebf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endParaRPr lang="en-IN" dirty="0"/>
          </a:p>
        </p:txBody>
      </p:sp>
    </p:spTree>
    <p:extLst>
      <p:ext uri="{BB962C8B-B14F-4D97-AF65-F5344CB8AC3E}">
        <p14:creationId xmlns:p14="http://schemas.microsoft.com/office/powerpoint/2010/main" val="35574946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endParaRPr lang="en-IN" dirty="0"/>
          </a:p>
        </p:txBody>
      </p:sp>
    </p:spTree>
    <p:extLst>
      <p:ext uri="{BB962C8B-B14F-4D97-AF65-F5344CB8AC3E}">
        <p14:creationId xmlns:p14="http://schemas.microsoft.com/office/powerpoint/2010/main" val="31594207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endParaRPr lang="en-IN" dirty="0"/>
          </a:p>
        </p:txBody>
      </p:sp>
    </p:spTree>
    <p:extLst>
      <p:ext uri="{BB962C8B-B14F-4D97-AF65-F5344CB8AC3E}">
        <p14:creationId xmlns:p14="http://schemas.microsoft.com/office/powerpoint/2010/main" val="16335825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endParaRPr lang="en-IN" dirty="0"/>
          </a:p>
        </p:txBody>
      </p:sp>
    </p:spTree>
    <p:extLst>
      <p:ext uri="{BB962C8B-B14F-4D97-AF65-F5344CB8AC3E}">
        <p14:creationId xmlns:p14="http://schemas.microsoft.com/office/powerpoint/2010/main" val="251005258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endParaRPr lang="en-IN" dirty="0"/>
          </a:p>
        </p:txBody>
      </p:sp>
    </p:spTree>
    <p:extLst>
      <p:ext uri="{BB962C8B-B14F-4D97-AF65-F5344CB8AC3E}">
        <p14:creationId xmlns:p14="http://schemas.microsoft.com/office/powerpoint/2010/main" val="34159582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endParaRPr lang="en-IN" dirty="0"/>
          </a:p>
        </p:txBody>
      </p:sp>
    </p:spTree>
    <p:extLst>
      <p:ext uri="{BB962C8B-B14F-4D97-AF65-F5344CB8AC3E}">
        <p14:creationId xmlns:p14="http://schemas.microsoft.com/office/powerpoint/2010/main" val="113394760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endParaRPr lang="en-IN" dirty="0"/>
          </a:p>
        </p:txBody>
      </p:sp>
    </p:spTree>
    <p:extLst>
      <p:ext uri="{BB962C8B-B14F-4D97-AF65-F5344CB8AC3E}">
        <p14:creationId xmlns:p14="http://schemas.microsoft.com/office/powerpoint/2010/main" val="225372204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endParaRPr lang="en-IN" dirty="0"/>
          </a:p>
        </p:txBody>
      </p:sp>
    </p:spTree>
    <p:extLst>
      <p:ext uri="{BB962C8B-B14F-4D97-AF65-F5344CB8AC3E}">
        <p14:creationId xmlns:p14="http://schemas.microsoft.com/office/powerpoint/2010/main" val="429242546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endParaRPr lang="en-IN" dirty="0"/>
          </a:p>
        </p:txBody>
      </p:sp>
    </p:spTree>
    <p:extLst>
      <p:ext uri="{BB962C8B-B14F-4D97-AF65-F5344CB8AC3E}">
        <p14:creationId xmlns:p14="http://schemas.microsoft.com/office/powerpoint/2010/main" val="53526809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endParaRPr lang="en-IN" dirty="0"/>
          </a:p>
        </p:txBody>
      </p:sp>
    </p:spTree>
    <p:extLst>
      <p:ext uri="{BB962C8B-B14F-4D97-AF65-F5344CB8AC3E}">
        <p14:creationId xmlns:p14="http://schemas.microsoft.com/office/powerpoint/2010/main" val="37504832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This can be taken up as an activity with the team</a:t>
            </a:r>
            <a:endParaRPr lang="en-IN" dirty="0"/>
          </a:p>
        </p:txBody>
      </p:sp>
    </p:spTree>
    <p:extLst>
      <p:ext uri="{BB962C8B-B14F-4D97-AF65-F5344CB8AC3E}">
        <p14:creationId xmlns:p14="http://schemas.microsoft.com/office/powerpoint/2010/main" val="377633951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endParaRPr lang="en-IN" dirty="0"/>
          </a:p>
        </p:txBody>
      </p:sp>
    </p:spTree>
    <p:extLst>
      <p:ext uri="{BB962C8B-B14F-4D97-AF65-F5344CB8AC3E}">
        <p14:creationId xmlns:p14="http://schemas.microsoft.com/office/powerpoint/2010/main" val="260066705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endParaRPr lang="en-IN" dirty="0"/>
          </a:p>
        </p:txBody>
      </p:sp>
    </p:spTree>
    <p:extLst>
      <p:ext uri="{BB962C8B-B14F-4D97-AF65-F5344CB8AC3E}">
        <p14:creationId xmlns:p14="http://schemas.microsoft.com/office/powerpoint/2010/main" val="34344265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endParaRPr lang="en-IN" dirty="0"/>
          </a:p>
        </p:txBody>
      </p:sp>
    </p:spTree>
    <p:extLst>
      <p:ext uri="{BB962C8B-B14F-4D97-AF65-F5344CB8AC3E}">
        <p14:creationId xmlns:p14="http://schemas.microsoft.com/office/powerpoint/2010/main" val="314343737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endParaRPr lang="en-IN" dirty="0"/>
          </a:p>
        </p:txBody>
      </p:sp>
    </p:spTree>
    <p:extLst>
      <p:ext uri="{BB962C8B-B14F-4D97-AF65-F5344CB8AC3E}">
        <p14:creationId xmlns:p14="http://schemas.microsoft.com/office/powerpoint/2010/main" val="108612629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endParaRPr lang="en-IN" dirty="0"/>
          </a:p>
        </p:txBody>
      </p:sp>
    </p:spTree>
    <p:extLst>
      <p:ext uri="{BB962C8B-B14F-4D97-AF65-F5344CB8AC3E}">
        <p14:creationId xmlns:p14="http://schemas.microsoft.com/office/powerpoint/2010/main" val="12181569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dirty="0"/>
          </a:p>
        </p:txBody>
      </p:sp>
    </p:spTree>
    <p:extLst>
      <p:ext uri="{BB962C8B-B14F-4D97-AF65-F5344CB8AC3E}">
        <p14:creationId xmlns:p14="http://schemas.microsoft.com/office/powerpoint/2010/main" val="17802988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dirty="0"/>
          </a:p>
        </p:txBody>
      </p:sp>
    </p:spTree>
    <p:extLst>
      <p:ext uri="{BB962C8B-B14F-4D97-AF65-F5344CB8AC3E}">
        <p14:creationId xmlns:p14="http://schemas.microsoft.com/office/powerpoint/2010/main" val="42948359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endParaRPr lang="en-IN" dirty="0"/>
          </a:p>
        </p:txBody>
      </p:sp>
    </p:spTree>
    <p:extLst>
      <p:ext uri="{BB962C8B-B14F-4D97-AF65-F5344CB8AC3E}">
        <p14:creationId xmlns:p14="http://schemas.microsoft.com/office/powerpoint/2010/main" val="8950747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endParaRPr lang="en-IN" dirty="0"/>
          </a:p>
        </p:txBody>
      </p:sp>
    </p:spTree>
    <p:extLst>
      <p:ext uri="{BB962C8B-B14F-4D97-AF65-F5344CB8AC3E}">
        <p14:creationId xmlns:p14="http://schemas.microsoft.com/office/powerpoint/2010/main" val="41085183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sz="1100" dirty="0">
                <a:latin typeface="Signika" panose="020B0604020202020204" charset="0"/>
              </a:rPr>
              <a:t>Note: After completing the exercise, participants should discuss their answers in groups or with a facilitator to ensure understanding and gain insights into different perspectives.</a:t>
            </a:r>
          </a:p>
          <a:p>
            <a:pPr marL="158750" indent="0">
              <a:buNone/>
            </a:pPr>
            <a:endParaRPr lang="en-IN" dirty="0"/>
          </a:p>
        </p:txBody>
      </p:sp>
    </p:spTree>
    <p:extLst>
      <p:ext uri="{BB962C8B-B14F-4D97-AF65-F5344CB8AC3E}">
        <p14:creationId xmlns:p14="http://schemas.microsoft.com/office/powerpoint/2010/main" val="39143068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endParaRPr lang="en-IN" dirty="0"/>
          </a:p>
        </p:txBody>
      </p:sp>
    </p:spTree>
    <p:extLst>
      <p:ext uri="{BB962C8B-B14F-4D97-AF65-F5344CB8AC3E}">
        <p14:creationId xmlns:p14="http://schemas.microsoft.com/office/powerpoint/2010/main" val="42743798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endParaRPr lang="en-IN" dirty="0"/>
          </a:p>
        </p:txBody>
      </p:sp>
    </p:spTree>
    <p:extLst>
      <p:ext uri="{BB962C8B-B14F-4D97-AF65-F5344CB8AC3E}">
        <p14:creationId xmlns:p14="http://schemas.microsoft.com/office/powerpoint/2010/main" val="261798505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1D0CFAE-C078-4DBF-95EC-B5388A55CB3C}" type="datetime1">
              <a:rPr lang="en-US" smtClean="0"/>
              <a:t>5/19/2025</a:t>
            </a:fld>
            <a:endParaRPr lang="en-US" dirty="0"/>
          </a:p>
        </p:txBody>
      </p:sp>
      <p:sp>
        <p:nvSpPr>
          <p:cNvPr id="3" name="Footer Placeholder 2"/>
          <p:cNvSpPr>
            <a:spLocks noGrp="1"/>
          </p:cNvSpPr>
          <p:nvPr>
            <p:ph type="ftr" sz="quarter" idx="11"/>
          </p:nvPr>
        </p:nvSpPr>
        <p:spPr/>
        <p:txBody>
          <a:bodyPr/>
          <a:lstStyle/>
          <a:p>
            <a:r>
              <a:rPr lang="en-US" dirty="0"/>
              <a:t>Board of Studies Operations</a:t>
            </a:r>
          </a:p>
        </p:txBody>
      </p:sp>
      <p:sp>
        <p:nvSpPr>
          <p:cNvPr id="4" name="Slide Number Placeholder 3"/>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
        <p:nvSpPr>
          <p:cNvPr id="5" name="TextBox 4">
            <a:extLst>
              <a:ext uri="{FF2B5EF4-FFF2-40B4-BE49-F238E27FC236}">
                <a16:creationId xmlns:a16="http://schemas.microsoft.com/office/drawing/2014/main" id="{54304D00-AC52-ECDA-6D79-9B419CD81D20}"/>
              </a:ext>
            </a:extLst>
          </p:cNvPr>
          <p:cNvSpPr txBox="1"/>
          <p:nvPr userDrawn="1"/>
        </p:nvSpPr>
        <p:spPr>
          <a:xfrm>
            <a:off x="109162" y="81106"/>
            <a:ext cx="6318607" cy="584775"/>
          </a:xfrm>
          <a:prstGeom prst="rect">
            <a:avLst/>
          </a:prstGeom>
          <a:noFill/>
        </p:spPr>
        <p:txBody>
          <a:bodyPr wrap="square" rtlCol="0">
            <a:spAutoFit/>
          </a:bodyPr>
          <a:lstStyle/>
          <a:p>
            <a:r>
              <a:rPr lang="en-US" sz="1600" b="1" i="0" dirty="0">
                <a:solidFill>
                  <a:srgbClr val="002060"/>
                </a:solidFill>
                <a:effectLst/>
                <a:latin typeface="Google Sans"/>
              </a:rPr>
              <a:t>The Institute of Chartered Accountants of India </a:t>
            </a:r>
          </a:p>
          <a:p>
            <a:r>
              <a:rPr lang="en-US" sz="1600" b="1" i="0" dirty="0">
                <a:solidFill>
                  <a:srgbClr val="002060"/>
                </a:solidFill>
                <a:effectLst/>
                <a:latin typeface="Google Sans"/>
              </a:rPr>
              <a:t>(Set up by an Act of parliament)</a:t>
            </a:r>
            <a:endParaRPr lang="en-US" sz="1600" b="1" dirty="0">
              <a:solidFill>
                <a:srgbClr val="002060"/>
              </a:solidFill>
            </a:endParaRPr>
          </a:p>
        </p:txBody>
      </p:sp>
      <p:sp>
        <p:nvSpPr>
          <p:cNvPr id="6" name="TextBox 5">
            <a:extLst>
              <a:ext uri="{FF2B5EF4-FFF2-40B4-BE49-F238E27FC236}">
                <a16:creationId xmlns:a16="http://schemas.microsoft.com/office/drawing/2014/main" id="{0A9045D7-7632-8BD7-BE3E-B52D5F65BE0F}"/>
              </a:ext>
            </a:extLst>
          </p:cNvPr>
          <p:cNvSpPr txBox="1"/>
          <p:nvPr userDrawn="1"/>
        </p:nvSpPr>
        <p:spPr>
          <a:xfrm>
            <a:off x="7327008" y="4339858"/>
            <a:ext cx="2332233" cy="369332"/>
          </a:xfrm>
          <a:prstGeom prst="rect">
            <a:avLst/>
          </a:prstGeom>
          <a:noFill/>
        </p:spPr>
        <p:txBody>
          <a:bodyPr wrap="square" rtlCol="0">
            <a:spAutoFit/>
          </a:bodyPr>
          <a:lstStyle/>
          <a:p>
            <a:r>
              <a:rPr lang="en-US" dirty="0"/>
              <a:t>Chapter 2 – Day 1</a:t>
            </a:r>
          </a:p>
        </p:txBody>
      </p:sp>
      <p:pic>
        <p:nvPicPr>
          <p:cNvPr id="7" name="Picture 6">
            <a:extLst>
              <a:ext uri="{FF2B5EF4-FFF2-40B4-BE49-F238E27FC236}">
                <a16:creationId xmlns:a16="http://schemas.microsoft.com/office/drawing/2014/main" id="{548C8BCB-1830-3FEE-5FF4-99FAE66A19F7}"/>
              </a:ext>
            </a:extLst>
          </p:cNvPr>
          <p:cNvPicPr>
            <a:picLocks noChangeAspect="1"/>
          </p:cNvPicPr>
          <p:nvPr userDrawn="1"/>
        </p:nvPicPr>
        <p:blipFill>
          <a:blip r:embed="rId2"/>
          <a:stretch>
            <a:fillRect/>
          </a:stretch>
        </p:blipFill>
        <p:spPr>
          <a:xfrm>
            <a:off x="8120058" y="0"/>
            <a:ext cx="1023941" cy="832207"/>
          </a:xfrm>
          <a:prstGeom prst="rect">
            <a:avLst/>
          </a:prstGeom>
        </p:spPr>
      </p:pic>
    </p:spTree>
    <p:extLst>
      <p:ext uri="{BB962C8B-B14F-4D97-AF65-F5344CB8AC3E}">
        <p14:creationId xmlns:p14="http://schemas.microsoft.com/office/powerpoint/2010/main" val="22190104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userDrawn="1">
  <p:cSld name="Title and body">
    <p:spTree>
      <p:nvGrpSpPr>
        <p:cNvPr id="1" name="Shape 16"/>
        <p:cNvGrpSpPr/>
        <p:nvPr/>
      </p:nvGrpSpPr>
      <p:grpSpPr>
        <a:xfrm>
          <a:off x="0" y="0"/>
          <a:ext cx="0" cy="0"/>
          <a:chOff x="0" y="0"/>
          <a:chExt cx="0" cy="0"/>
        </a:xfrm>
      </p:grpSpPr>
      <p:sp>
        <p:nvSpPr>
          <p:cNvPr id="19" name="Google Shape;19;p4"/>
          <p:cNvSpPr txBox="1">
            <a:spLocks noGrp="1"/>
          </p:cNvSpPr>
          <p:nvPr>
            <p:ph type="sldNum" idx="12"/>
          </p:nvPr>
        </p:nvSpPr>
        <p:spPr>
          <a:xfrm>
            <a:off x="8203915" y="4828853"/>
            <a:ext cx="817243" cy="26161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
        <p:nvSpPr>
          <p:cNvPr id="3" name="TextBox 2">
            <a:extLst>
              <a:ext uri="{FF2B5EF4-FFF2-40B4-BE49-F238E27FC236}">
                <a16:creationId xmlns:a16="http://schemas.microsoft.com/office/drawing/2014/main" id="{E7FBC09B-6630-C989-CB95-9806DBA02EFE}"/>
              </a:ext>
            </a:extLst>
          </p:cNvPr>
          <p:cNvSpPr txBox="1"/>
          <p:nvPr userDrawn="1"/>
        </p:nvSpPr>
        <p:spPr>
          <a:xfrm>
            <a:off x="2286000" y="4698048"/>
            <a:ext cx="4572000" cy="261610"/>
          </a:xfrm>
          <a:prstGeom prst="rect">
            <a:avLst/>
          </a:prstGeom>
          <a:noFill/>
        </p:spPr>
        <p:txBody>
          <a:bodyPr wrap="square">
            <a:spAutoFit/>
          </a:bodyPr>
          <a:lstStyle/>
          <a:p>
            <a:r>
              <a:rPr lang="en-US" sz="1050" i="0" dirty="0">
                <a:solidFill>
                  <a:schemeClr val="tx1">
                    <a:lumMod val="50000"/>
                    <a:lumOff val="50000"/>
                  </a:schemeClr>
                </a:solidFill>
              </a:rPr>
              <a:t>Board of Studies Operations</a:t>
            </a:r>
          </a:p>
        </p:txBody>
      </p:sp>
    </p:spTree>
    <p:extLst>
      <p:ext uri="{BB962C8B-B14F-4D97-AF65-F5344CB8AC3E}">
        <p14:creationId xmlns:p14="http://schemas.microsoft.com/office/powerpoint/2010/main" val="33097679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userDrawn="1">
  <p:cSld name="1_Section header">
    <p:spTree>
      <p:nvGrpSpPr>
        <p:cNvPr id="1" name="Shape 13"/>
        <p:cNvGrpSpPr/>
        <p:nvPr/>
      </p:nvGrpSpPr>
      <p:grpSpPr>
        <a:xfrm>
          <a:off x="0" y="0"/>
          <a:ext cx="0" cy="0"/>
          <a:chOff x="0" y="0"/>
          <a:chExt cx="0" cy="0"/>
        </a:xfrm>
      </p:grpSpPr>
      <p:sp>
        <p:nvSpPr>
          <p:cNvPr id="15" name="Google Shape;15;p3"/>
          <p:cNvSpPr txBox="1">
            <a:spLocks noGrp="1"/>
          </p:cNvSpPr>
          <p:nvPr>
            <p:ph type="sldNum" idx="12"/>
          </p:nvPr>
        </p:nvSpPr>
        <p:spPr>
          <a:xfrm>
            <a:off x="8075488" y="4803549"/>
            <a:ext cx="945670" cy="26161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
        <p:nvSpPr>
          <p:cNvPr id="2" name="TextBox 1">
            <a:extLst>
              <a:ext uri="{FF2B5EF4-FFF2-40B4-BE49-F238E27FC236}">
                <a16:creationId xmlns:a16="http://schemas.microsoft.com/office/drawing/2014/main" id="{9885DEB5-452C-9ECF-98FF-46690F44B75B}"/>
              </a:ext>
            </a:extLst>
          </p:cNvPr>
          <p:cNvSpPr txBox="1"/>
          <p:nvPr userDrawn="1"/>
        </p:nvSpPr>
        <p:spPr>
          <a:xfrm>
            <a:off x="2286000" y="4698048"/>
            <a:ext cx="4572000" cy="261610"/>
          </a:xfrm>
          <a:prstGeom prst="rect">
            <a:avLst/>
          </a:prstGeom>
          <a:noFill/>
        </p:spPr>
        <p:txBody>
          <a:bodyPr wrap="square">
            <a:spAutoFit/>
          </a:bodyPr>
          <a:lstStyle/>
          <a:p>
            <a:r>
              <a:rPr lang="en-US" sz="1050" i="0" dirty="0">
                <a:solidFill>
                  <a:schemeClr val="tx1">
                    <a:lumMod val="50000"/>
                    <a:lumOff val="50000"/>
                  </a:schemeClr>
                </a:solidFill>
              </a:rPr>
              <a:t>Board of Studies Operations</a:t>
            </a:r>
          </a:p>
        </p:txBody>
      </p:sp>
    </p:spTree>
    <p:extLst>
      <p:ext uri="{BB962C8B-B14F-4D97-AF65-F5344CB8AC3E}">
        <p14:creationId xmlns:p14="http://schemas.microsoft.com/office/powerpoint/2010/main" val="40893492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768097" y="4853028"/>
            <a:ext cx="1615607" cy="205740"/>
          </a:xfrm>
          <a:prstGeom prst="rect">
            <a:avLst/>
          </a:prstGeom>
        </p:spPr>
        <p:txBody>
          <a:bodyPr vert="horz" lIns="91440" tIns="45720" rIns="91440" bIns="45720" rtlCol="0" anchor="ctr"/>
          <a:lstStyle>
            <a:lvl1pPr algn="l">
              <a:defRPr sz="750">
                <a:solidFill>
                  <a:schemeClr val="tx1">
                    <a:lumMod val="95000"/>
                    <a:lumOff val="5000"/>
                  </a:schemeClr>
                </a:solidFill>
                <a:latin typeface="+mj-lt"/>
              </a:defRPr>
            </a:lvl1pPr>
          </a:lstStyle>
          <a:p>
            <a:fld id="{7E3F27D9-9128-4843-8646-1BE1E32BE2B7}" type="datetime1">
              <a:rPr lang="en-US" smtClean="0"/>
              <a:t>5/19/2025</a:t>
            </a:fld>
            <a:endParaRPr lang="en-US" dirty="0"/>
          </a:p>
        </p:txBody>
      </p:sp>
      <p:sp>
        <p:nvSpPr>
          <p:cNvPr id="5" name="Footer Placeholder 4"/>
          <p:cNvSpPr>
            <a:spLocks noGrp="1"/>
          </p:cNvSpPr>
          <p:nvPr>
            <p:ph type="ftr" sz="quarter" idx="3"/>
          </p:nvPr>
        </p:nvSpPr>
        <p:spPr>
          <a:xfrm>
            <a:off x="4068566" y="4856654"/>
            <a:ext cx="1392433" cy="205740"/>
          </a:xfrm>
          <a:prstGeom prst="rect">
            <a:avLst/>
          </a:prstGeom>
        </p:spPr>
        <p:txBody>
          <a:bodyPr vert="horz" lIns="91440" tIns="45720" rIns="91440" bIns="45720" rtlCol="0" anchor="ctr"/>
          <a:lstStyle>
            <a:lvl1pPr algn="r">
              <a:defRPr sz="750" cap="all" baseline="0">
                <a:solidFill>
                  <a:schemeClr val="tx1">
                    <a:lumMod val="95000"/>
                    <a:lumOff val="5000"/>
                  </a:schemeClr>
                </a:solidFill>
                <a:latin typeface="+mj-lt"/>
              </a:defRPr>
            </a:lvl1pPr>
          </a:lstStyle>
          <a:p>
            <a:r>
              <a:rPr lang="en-US" dirty="0"/>
              <a:t>Board of Studies Operations</a:t>
            </a:r>
          </a:p>
        </p:txBody>
      </p:sp>
      <p:sp>
        <p:nvSpPr>
          <p:cNvPr id="6" name="Slide Number Placeholder 5"/>
          <p:cNvSpPr>
            <a:spLocks noGrp="1"/>
          </p:cNvSpPr>
          <p:nvPr>
            <p:ph type="sldNum" sz="quarter" idx="4"/>
          </p:nvPr>
        </p:nvSpPr>
        <p:spPr>
          <a:xfrm>
            <a:off x="8128000" y="4853028"/>
            <a:ext cx="730250" cy="205740"/>
          </a:xfrm>
          <a:prstGeom prst="rect">
            <a:avLst/>
          </a:prstGeom>
        </p:spPr>
        <p:txBody>
          <a:bodyPr vert="horz" lIns="91440" tIns="45720" rIns="91440" bIns="45720" rtlCol="0" anchor="ctr"/>
          <a:lstStyle>
            <a:lvl1pPr algn="l">
              <a:defRPr sz="750">
                <a:solidFill>
                  <a:schemeClr val="tx1">
                    <a:lumMod val="95000"/>
                    <a:lumOff val="5000"/>
                  </a:schemeClr>
                </a:solidFill>
                <a:latin typeface="+mj-lt"/>
              </a:defRPr>
            </a:lvl1pPr>
          </a:lstStyle>
          <a:p>
            <a:pPr marL="0" lvl="0" indent="0" algn="r" rtl="0">
              <a:spcBef>
                <a:spcPts val="0"/>
              </a:spcBef>
              <a:spcAft>
                <a:spcPts val="0"/>
              </a:spcAft>
              <a:buNone/>
            </a:pPr>
            <a:fld id="{00000000-1234-1234-1234-123412341234}" type="slidenum">
              <a:rPr lang="en" smtClean="0"/>
              <a:t>‹#›</a:t>
            </a:fld>
            <a:endParaRPr lang="en"/>
          </a:p>
        </p:txBody>
      </p:sp>
      <p:pic>
        <p:nvPicPr>
          <p:cNvPr id="8" name="Picture 7">
            <a:extLst>
              <a:ext uri="{FF2B5EF4-FFF2-40B4-BE49-F238E27FC236}">
                <a16:creationId xmlns:a16="http://schemas.microsoft.com/office/drawing/2014/main" id="{E0465911-C67C-7AF7-7A36-0A9947A253AF}"/>
              </a:ext>
            </a:extLst>
          </p:cNvPr>
          <p:cNvPicPr>
            <a:picLocks noChangeAspect="1"/>
          </p:cNvPicPr>
          <p:nvPr userDrawn="1"/>
        </p:nvPicPr>
        <p:blipFill>
          <a:blip r:embed="rId5"/>
          <a:stretch>
            <a:fillRect/>
          </a:stretch>
        </p:blipFill>
        <p:spPr>
          <a:xfrm>
            <a:off x="8067338" y="0"/>
            <a:ext cx="1076662" cy="875056"/>
          </a:xfrm>
          <a:prstGeom prst="rect">
            <a:avLst/>
          </a:prstGeom>
        </p:spPr>
      </p:pic>
      <p:sp>
        <p:nvSpPr>
          <p:cNvPr id="9" name="TextBox 8">
            <a:extLst>
              <a:ext uri="{FF2B5EF4-FFF2-40B4-BE49-F238E27FC236}">
                <a16:creationId xmlns:a16="http://schemas.microsoft.com/office/drawing/2014/main" id="{3F99E22F-9AEF-B61C-CC36-832C6FD36B1A}"/>
              </a:ext>
            </a:extLst>
          </p:cNvPr>
          <p:cNvSpPr txBox="1"/>
          <p:nvPr userDrawn="1"/>
        </p:nvSpPr>
        <p:spPr>
          <a:xfrm>
            <a:off x="7212459" y="4380955"/>
            <a:ext cx="2332233" cy="369332"/>
          </a:xfrm>
          <a:prstGeom prst="rect">
            <a:avLst/>
          </a:prstGeom>
          <a:noFill/>
        </p:spPr>
        <p:txBody>
          <a:bodyPr wrap="square" rtlCol="0">
            <a:spAutoFit/>
          </a:bodyPr>
          <a:lstStyle/>
          <a:p>
            <a:r>
              <a:rPr lang="en-US" dirty="0"/>
              <a:t>Chapter 2 – Day 1</a:t>
            </a:r>
          </a:p>
        </p:txBody>
      </p:sp>
      <p:sp>
        <p:nvSpPr>
          <p:cNvPr id="10" name="TextBox 9">
            <a:extLst>
              <a:ext uri="{FF2B5EF4-FFF2-40B4-BE49-F238E27FC236}">
                <a16:creationId xmlns:a16="http://schemas.microsoft.com/office/drawing/2014/main" id="{4EBAC115-52BF-8CD0-53D2-1CCB07285D09}"/>
              </a:ext>
            </a:extLst>
          </p:cNvPr>
          <p:cNvSpPr txBox="1"/>
          <p:nvPr userDrawn="1"/>
        </p:nvSpPr>
        <p:spPr>
          <a:xfrm>
            <a:off x="150259" y="114362"/>
            <a:ext cx="6318607" cy="584775"/>
          </a:xfrm>
          <a:prstGeom prst="rect">
            <a:avLst/>
          </a:prstGeom>
          <a:noFill/>
        </p:spPr>
        <p:txBody>
          <a:bodyPr wrap="square" rtlCol="0">
            <a:spAutoFit/>
          </a:bodyPr>
          <a:lstStyle/>
          <a:p>
            <a:r>
              <a:rPr lang="en-US" sz="1600" b="1" i="0" dirty="0">
                <a:solidFill>
                  <a:srgbClr val="002060"/>
                </a:solidFill>
                <a:effectLst/>
                <a:latin typeface="Google Sans"/>
              </a:rPr>
              <a:t>The Institute of Chartered Accountants of India </a:t>
            </a:r>
          </a:p>
          <a:p>
            <a:r>
              <a:rPr lang="en-US" sz="1600" b="1" i="0" dirty="0">
                <a:solidFill>
                  <a:srgbClr val="002060"/>
                </a:solidFill>
                <a:effectLst/>
                <a:latin typeface="Google Sans"/>
              </a:rPr>
              <a:t>(Set up by an Act of parliament)</a:t>
            </a:r>
            <a:endParaRPr lang="en-US" sz="1600" b="1" dirty="0">
              <a:solidFill>
                <a:srgbClr val="002060"/>
              </a:solidFill>
            </a:endParaRPr>
          </a:p>
        </p:txBody>
      </p:sp>
    </p:spTree>
    <p:extLst>
      <p:ext uri="{BB962C8B-B14F-4D97-AF65-F5344CB8AC3E}">
        <p14:creationId xmlns:p14="http://schemas.microsoft.com/office/powerpoint/2010/main" val="1351569954"/>
      </p:ext>
    </p:extLst>
  </p:cSld>
  <p:clrMap bg1="lt1" tx1="dk1" bg2="lt2" tx2="dk2" accent1="accent1" accent2="accent2" accent3="accent3" accent4="accent4" accent5="accent5" accent6="accent6" hlink="hlink" folHlink="folHlink"/>
  <p:sldLayoutIdLst>
    <p:sldLayoutId id="2147483753" r:id="rId1"/>
    <p:sldLayoutId id="2147483758" r:id="rId2"/>
    <p:sldLayoutId id="2147483759" r:id="rId3"/>
  </p:sldLayoutIdLst>
  <p:hf sldNum="0" hdr="0" dt="0"/>
  <p:txStyles>
    <p:titleStyle>
      <a:lvl1pPr algn="l" defTabSz="685800" rtl="0" eaLnBrk="1" latinLnBrk="0" hangingPunct="1">
        <a:lnSpc>
          <a:spcPct val="80000"/>
        </a:lnSpc>
        <a:spcBef>
          <a:spcPct val="0"/>
        </a:spcBef>
        <a:buNone/>
        <a:defRPr sz="2000" b="1" kern="1200" cap="all" spc="75" baseline="0">
          <a:solidFill>
            <a:srgbClr val="002060"/>
          </a:solidFill>
          <a:latin typeface="+mj-lt"/>
          <a:ea typeface="+mj-ea"/>
          <a:cs typeface="+mj-cs"/>
        </a:defRPr>
      </a:lvl1pPr>
    </p:titleStyle>
    <p:bodyStyle>
      <a:lvl1pPr marL="68580" indent="-68580" algn="l" defTabSz="685800" rtl="0" eaLnBrk="1" latinLnBrk="0" hangingPunct="1">
        <a:lnSpc>
          <a:spcPct val="90000"/>
        </a:lnSpc>
        <a:spcBef>
          <a:spcPts val="900"/>
        </a:spcBef>
        <a:spcAft>
          <a:spcPts val="150"/>
        </a:spcAft>
        <a:buClr>
          <a:schemeClr val="accent1"/>
        </a:buClr>
        <a:buSzPct val="100000"/>
        <a:buFont typeface="Tw Cen MT" panose="020B0602020104020603" pitchFamily="34" charset="0"/>
        <a:buChar char=" "/>
        <a:defRPr sz="1650" kern="1200">
          <a:solidFill>
            <a:schemeClr val="tx1"/>
          </a:solidFill>
          <a:latin typeface="+mn-lt"/>
          <a:ea typeface="+mn-ea"/>
          <a:cs typeface="+mn-cs"/>
        </a:defRPr>
      </a:lvl1pPr>
      <a:lvl2pPr marL="198882" indent="-102870" algn="l" defTabSz="685800" rtl="0" eaLnBrk="1" latinLnBrk="0" hangingPunct="1">
        <a:lnSpc>
          <a:spcPct val="90000"/>
        </a:lnSpc>
        <a:spcBef>
          <a:spcPts val="150"/>
        </a:spcBef>
        <a:spcAft>
          <a:spcPts val="300"/>
        </a:spcAft>
        <a:buClr>
          <a:schemeClr val="accent1"/>
        </a:buClr>
        <a:buFont typeface="Wingdings 3" pitchFamily="18" charset="2"/>
        <a:buChar char=""/>
        <a:defRPr sz="1350" kern="1200">
          <a:solidFill>
            <a:schemeClr val="tx1"/>
          </a:solidFill>
          <a:latin typeface="+mn-lt"/>
          <a:ea typeface="+mn-ea"/>
          <a:cs typeface="+mn-cs"/>
        </a:defRPr>
      </a:lvl2pPr>
      <a:lvl3pPr marL="336042" indent="-102870" algn="l" defTabSz="685800" rtl="0" eaLnBrk="1" latinLnBrk="0" hangingPunct="1">
        <a:lnSpc>
          <a:spcPct val="90000"/>
        </a:lnSpc>
        <a:spcBef>
          <a:spcPts val="150"/>
        </a:spcBef>
        <a:spcAft>
          <a:spcPts val="300"/>
        </a:spcAft>
        <a:buClr>
          <a:schemeClr val="accent1"/>
        </a:buClr>
        <a:buFont typeface="Wingdings 3" pitchFamily="18" charset="2"/>
        <a:buChar char=""/>
        <a:defRPr sz="1050" kern="1200">
          <a:solidFill>
            <a:schemeClr val="tx1"/>
          </a:solidFill>
          <a:latin typeface="+mn-lt"/>
          <a:ea typeface="+mn-ea"/>
          <a:cs typeface="+mn-cs"/>
        </a:defRPr>
      </a:lvl3pPr>
      <a:lvl4pPr marL="445770" indent="-102870" algn="l" defTabSz="685800" rtl="0" eaLnBrk="1" latinLnBrk="0" hangingPunct="1">
        <a:lnSpc>
          <a:spcPct val="90000"/>
        </a:lnSpc>
        <a:spcBef>
          <a:spcPts val="150"/>
        </a:spcBef>
        <a:spcAft>
          <a:spcPts val="300"/>
        </a:spcAft>
        <a:buClr>
          <a:schemeClr val="accent1"/>
        </a:buClr>
        <a:buFont typeface="Wingdings 3" pitchFamily="18" charset="2"/>
        <a:buChar char=""/>
        <a:defRPr sz="1050" kern="1200">
          <a:solidFill>
            <a:schemeClr val="tx1"/>
          </a:solidFill>
          <a:latin typeface="+mn-lt"/>
          <a:ea typeface="+mn-ea"/>
          <a:cs typeface="+mn-cs"/>
        </a:defRPr>
      </a:lvl4pPr>
      <a:lvl5pPr marL="582930" indent="-102870" algn="l" defTabSz="685800" rtl="0" eaLnBrk="1" latinLnBrk="0" hangingPunct="1">
        <a:lnSpc>
          <a:spcPct val="90000"/>
        </a:lnSpc>
        <a:spcBef>
          <a:spcPts val="150"/>
        </a:spcBef>
        <a:spcAft>
          <a:spcPts val="300"/>
        </a:spcAft>
        <a:buClr>
          <a:schemeClr val="accent1"/>
        </a:buClr>
        <a:buFont typeface="Wingdings 3" pitchFamily="18" charset="2"/>
        <a:buChar char=""/>
        <a:defRPr sz="1050" kern="1200">
          <a:solidFill>
            <a:schemeClr val="tx1"/>
          </a:solidFill>
          <a:latin typeface="+mn-lt"/>
          <a:ea typeface="+mn-ea"/>
          <a:cs typeface="+mn-cs"/>
        </a:defRPr>
      </a:lvl5pPr>
      <a:lvl6pPr marL="685800" indent="-102870" algn="l" defTabSz="685800" rtl="0" eaLnBrk="1" latinLnBrk="0" hangingPunct="1">
        <a:lnSpc>
          <a:spcPct val="90000"/>
        </a:lnSpc>
        <a:spcBef>
          <a:spcPts val="150"/>
        </a:spcBef>
        <a:spcAft>
          <a:spcPts val="300"/>
        </a:spcAft>
        <a:buClr>
          <a:schemeClr val="accent1"/>
        </a:buClr>
        <a:buFont typeface="Wingdings 3" pitchFamily="18" charset="2"/>
        <a:buChar char=""/>
        <a:defRPr sz="1050" kern="1200">
          <a:solidFill>
            <a:schemeClr val="tx1"/>
          </a:solidFill>
          <a:latin typeface="+mn-lt"/>
          <a:ea typeface="+mn-ea"/>
          <a:cs typeface="+mn-cs"/>
        </a:defRPr>
      </a:lvl6pPr>
      <a:lvl7pPr marL="795528" indent="-102870" algn="l" defTabSz="685800" rtl="0" eaLnBrk="1" latinLnBrk="0" hangingPunct="1">
        <a:lnSpc>
          <a:spcPct val="90000"/>
        </a:lnSpc>
        <a:spcBef>
          <a:spcPts val="150"/>
        </a:spcBef>
        <a:spcAft>
          <a:spcPts val="300"/>
        </a:spcAft>
        <a:buClr>
          <a:schemeClr val="accent1"/>
        </a:buClr>
        <a:buFont typeface="Wingdings 3" pitchFamily="18" charset="2"/>
        <a:buChar char=""/>
        <a:defRPr sz="1050" kern="1200">
          <a:solidFill>
            <a:schemeClr val="tx1"/>
          </a:solidFill>
          <a:latin typeface="+mn-lt"/>
          <a:ea typeface="+mn-ea"/>
          <a:cs typeface="+mn-cs"/>
        </a:defRPr>
      </a:lvl7pPr>
      <a:lvl8pPr marL="912114" indent="-102870" algn="l" defTabSz="685800" rtl="0" eaLnBrk="1" latinLnBrk="0" hangingPunct="1">
        <a:lnSpc>
          <a:spcPct val="90000"/>
        </a:lnSpc>
        <a:spcBef>
          <a:spcPts val="150"/>
        </a:spcBef>
        <a:spcAft>
          <a:spcPts val="300"/>
        </a:spcAft>
        <a:buClr>
          <a:schemeClr val="accent1"/>
        </a:buClr>
        <a:buFont typeface="Wingdings 3" pitchFamily="18" charset="2"/>
        <a:buChar char=""/>
        <a:defRPr sz="1050" kern="1200">
          <a:solidFill>
            <a:schemeClr val="tx1"/>
          </a:solidFill>
          <a:latin typeface="+mn-lt"/>
          <a:ea typeface="+mn-ea"/>
          <a:cs typeface="+mn-cs"/>
        </a:defRPr>
      </a:lvl8pPr>
      <a:lvl9pPr marL="1021842" indent="-102870" algn="l" defTabSz="685800" rtl="0" eaLnBrk="1" latinLnBrk="0" hangingPunct="1">
        <a:lnSpc>
          <a:spcPct val="90000"/>
        </a:lnSpc>
        <a:spcBef>
          <a:spcPts val="150"/>
        </a:spcBef>
        <a:spcAft>
          <a:spcPts val="300"/>
        </a:spcAft>
        <a:buClr>
          <a:schemeClr val="accent1"/>
        </a:buClr>
        <a:buFont typeface="Wingdings 3" pitchFamily="18" charset="2"/>
        <a:buChar char=""/>
        <a:defRPr sz="10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66"/>
        <p:cNvGrpSpPr/>
        <p:nvPr/>
      </p:nvGrpSpPr>
      <p:grpSpPr>
        <a:xfrm>
          <a:off x="0" y="0"/>
          <a:ext cx="0" cy="0"/>
          <a:chOff x="0" y="0"/>
          <a:chExt cx="0" cy="0"/>
        </a:xfrm>
      </p:grpSpPr>
      <p:sp>
        <p:nvSpPr>
          <p:cNvPr id="67" name="Google Shape;67;p15"/>
          <p:cNvSpPr txBox="1"/>
          <p:nvPr/>
        </p:nvSpPr>
        <p:spPr>
          <a:xfrm>
            <a:off x="1143002" y="1499711"/>
            <a:ext cx="6858000" cy="2073021"/>
          </a:xfrm>
          <a:prstGeom prst="rect">
            <a:avLst/>
          </a:prstGeom>
        </p:spPr>
        <p:txBody>
          <a:bodyPr spcFirstLastPara="1" vert="horz" lIns="91440" tIns="45720" rIns="91440" bIns="45720" rtlCol="0" anchor="ctr" anchorCtr="0">
            <a:normAutofit/>
          </a:bodyPr>
          <a:lstStyle/>
          <a:p>
            <a:pPr lvl="0" algn="ctr" defTabSz="914400">
              <a:lnSpc>
                <a:spcPct val="90000"/>
              </a:lnSpc>
              <a:spcBef>
                <a:spcPct val="0"/>
              </a:spcBef>
              <a:spcAft>
                <a:spcPts val="600"/>
              </a:spcAft>
            </a:pPr>
            <a:r>
              <a:rPr lang="en-US" sz="5400" b="1" kern="1200" dirty="0">
                <a:solidFill>
                  <a:schemeClr val="tx1"/>
                </a:solidFill>
                <a:latin typeface="+mj-lt"/>
                <a:ea typeface="+mj-ea"/>
                <a:cs typeface="+mj-cs"/>
                <a:sym typeface="Signika"/>
              </a:rPr>
              <a:t>EFFECTIVE COMMUNICATION</a:t>
            </a:r>
          </a:p>
        </p:txBody>
      </p:sp>
      <p:sp>
        <p:nvSpPr>
          <p:cNvPr id="68" name="Google Shape;68;p15"/>
          <p:cNvSpPr txBox="1"/>
          <p:nvPr/>
        </p:nvSpPr>
        <p:spPr>
          <a:xfrm>
            <a:off x="2077200" y="3444750"/>
            <a:ext cx="4989600" cy="1036800"/>
          </a:xfrm>
          <a:prstGeom prst="rect">
            <a:avLst/>
          </a:prstGeom>
          <a:noFill/>
          <a:ln>
            <a:noFill/>
          </a:ln>
        </p:spPr>
        <p:txBody>
          <a:bodyPr spcFirstLastPara="1" wrap="square" lIns="91425" tIns="91425" rIns="91425" bIns="91425" anchor="ctr" anchorCtr="0">
            <a:noAutofit/>
          </a:bodyPr>
          <a:lstStyle/>
          <a:p>
            <a:pPr lvl="0" algn="ctr">
              <a:spcAft>
                <a:spcPts val="600"/>
              </a:spcAft>
              <a:buClr>
                <a:schemeClr val="dk1"/>
              </a:buClr>
              <a:buSzPts val="1100"/>
            </a:pPr>
            <a:r>
              <a:rPr lang="en-US" dirty="0">
                <a:latin typeface="Maven Pro"/>
                <a:ea typeface="Maven Pro"/>
                <a:cs typeface="Maven Pro"/>
                <a:sym typeface="Maven Pro"/>
              </a:rPr>
              <a:t>MASTER THE ART OF COMMUNICATION</a:t>
            </a:r>
            <a:endParaRPr lang="en-US">
              <a:latin typeface="Maven Pro"/>
              <a:ea typeface="Maven Pro"/>
              <a:cs typeface="Maven Pro"/>
              <a:sym typeface="Maven Pro"/>
            </a:endParaRPr>
          </a:p>
        </p:txBody>
      </p:sp>
      <p:pic>
        <p:nvPicPr>
          <p:cNvPr id="3" name="Picture 2">
            <a:extLst>
              <a:ext uri="{FF2B5EF4-FFF2-40B4-BE49-F238E27FC236}">
                <a16:creationId xmlns:a16="http://schemas.microsoft.com/office/drawing/2014/main" id="{B64F082E-E00A-D6D4-0469-201A888F188A}"/>
              </a:ext>
            </a:extLst>
          </p:cNvPr>
          <p:cNvPicPr>
            <a:picLocks noChangeAspect="1"/>
          </p:cNvPicPr>
          <p:nvPr/>
        </p:nvPicPr>
        <p:blipFill>
          <a:blip r:embed="rId3"/>
          <a:stretch>
            <a:fillRect/>
          </a:stretch>
        </p:blipFill>
        <p:spPr>
          <a:xfrm>
            <a:off x="7976205" y="0"/>
            <a:ext cx="1167795" cy="949124"/>
          </a:xfrm>
          <a:prstGeom prst="rect">
            <a:avLst/>
          </a:prstGeom>
        </p:spPr>
      </p:pic>
      <p:sp>
        <p:nvSpPr>
          <p:cNvPr id="4" name="Footer Placeholder 3">
            <a:extLst>
              <a:ext uri="{FF2B5EF4-FFF2-40B4-BE49-F238E27FC236}">
                <a16:creationId xmlns:a16="http://schemas.microsoft.com/office/drawing/2014/main" id="{BA2E2940-5BEE-6AFA-9461-2805379D376C}"/>
              </a:ext>
            </a:extLst>
          </p:cNvPr>
          <p:cNvSpPr>
            <a:spLocks noGrp="1"/>
          </p:cNvSpPr>
          <p:nvPr>
            <p:ph type="ftr" sz="quarter" idx="11"/>
          </p:nvPr>
        </p:nvSpPr>
        <p:spPr>
          <a:xfrm>
            <a:off x="1224666" y="4748856"/>
            <a:ext cx="4426094" cy="205740"/>
          </a:xfrm>
        </p:spPr>
        <p:txBody>
          <a:bodyPr/>
          <a:lstStyle/>
          <a:p>
            <a:r>
              <a:rPr lang="en-US" sz="900" dirty="0"/>
              <a:t>Board of Studies Operations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138895" y="740357"/>
            <a:ext cx="5289629" cy="289367"/>
          </a:xfrm>
          <a:prstGeom prst="rect">
            <a:avLst/>
          </a:prstGeom>
        </p:spPr>
        <p:txBody>
          <a:bodyPr>
            <a:noAutofit/>
          </a:bodyPr>
          <a:lstStyle/>
          <a:p>
            <a:r>
              <a:rPr lang="en-US" sz="1600" dirty="0">
                <a:solidFill>
                  <a:schemeClr val="tx1"/>
                </a:solidFill>
                <a:latin typeface="Signika" panose="020B0604020202020204" charset="0"/>
              </a:rPr>
              <a:t>	Barriers to Effective Communication</a:t>
            </a:r>
            <a:endParaRPr lang="en-IN" sz="1600" dirty="0">
              <a:solidFill>
                <a:schemeClr val="tx1"/>
              </a:solidFill>
              <a:latin typeface="Signika" panose="020B0604020202020204" charset="0"/>
            </a:endParaRPr>
          </a:p>
        </p:txBody>
      </p:sp>
      <p:grpSp>
        <p:nvGrpSpPr>
          <p:cNvPr id="6" name="Group 5">
            <a:extLst>
              <a:ext uri="{FF2B5EF4-FFF2-40B4-BE49-F238E27FC236}">
                <a16:creationId xmlns:a16="http://schemas.microsoft.com/office/drawing/2014/main" id="{CB2B38BA-5ADB-424D-A88C-C7C36AB08315}"/>
              </a:ext>
            </a:extLst>
          </p:cNvPr>
          <p:cNvGrpSpPr/>
          <p:nvPr/>
        </p:nvGrpSpPr>
        <p:grpSpPr>
          <a:xfrm>
            <a:off x="903855" y="1137155"/>
            <a:ext cx="2996813" cy="3394402"/>
            <a:chOff x="1162664" y="1715255"/>
            <a:chExt cx="1263445" cy="3193972"/>
          </a:xfrm>
        </p:grpSpPr>
        <p:sp>
          <p:nvSpPr>
            <p:cNvPr id="7" name="Rectangle 6">
              <a:extLst>
                <a:ext uri="{FF2B5EF4-FFF2-40B4-BE49-F238E27FC236}">
                  <a16:creationId xmlns:a16="http://schemas.microsoft.com/office/drawing/2014/main" id="{66092818-8721-4EFF-8063-95A7DEE47741}"/>
                </a:ext>
              </a:extLst>
            </p:cNvPr>
            <p:cNvSpPr/>
            <p:nvPr/>
          </p:nvSpPr>
          <p:spPr>
            <a:xfrm>
              <a:off x="1162664" y="1917429"/>
              <a:ext cx="1263445" cy="2991798"/>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US" sz="1200" dirty="0">
                  <a:solidFill>
                    <a:schemeClr val="bg1"/>
                  </a:solidFill>
                  <a:latin typeface="Signika" panose="020B0604020202020204" charset="0"/>
                </a:rPr>
                <a:t>These arise from language and the way we interpret words and symbols. </a:t>
              </a:r>
            </a:p>
            <a:p>
              <a:pPr marL="285750" indent="-285750">
                <a:buFont typeface="Arial" panose="020B0604020202020204" pitchFamily="34" charset="0"/>
                <a:buChar char="•"/>
              </a:pPr>
              <a:endParaRPr lang="en-US" sz="1200" dirty="0">
                <a:solidFill>
                  <a:schemeClr val="bg1"/>
                </a:solidFill>
                <a:latin typeface="Signika" panose="020B0604020202020204" charset="0"/>
              </a:endParaRPr>
            </a:p>
            <a:p>
              <a:pPr marL="285750" indent="-285750">
                <a:buFont typeface="Arial" panose="020B0604020202020204" pitchFamily="34" charset="0"/>
                <a:buChar char="•"/>
              </a:pPr>
              <a:r>
                <a:rPr lang="en-US" sz="1200" dirty="0">
                  <a:solidFill>
                    <a:schemeClr val="bg1"/>
                  </a:solidFill>
                  <a:latin typeface="Signika" panose="020B0604020202020204" charset="0"/>
                </a:rPr>
                <a:t>Jargon: Using technical or industry-specific terms that the recipient may not understand can lead to confusion.</a:t>
              </a:r>
            </a:p>
            <a:p>
              <a:endParaRPr lang="en-US" sz="1200" dirty="0">
                <a:solidFill>
                  <a:schemeClr val="bg1"/>
                </a:solidFill>
                <a:latin typeface="Signika" panose="020B0604020202020204" charset="0"/>
              </a:endParaRPr>
            </a:p>
            <a:p>
              <a:pPr marL="285750" indent="-285750">
                <a:buFont typeface="Arial" panose="020B0604020202020204" pitchFamily="34" charset="0"/>
                <a:buChar char="•"/>
              </a:pPr>
              <a:r>
                <a:rPr lang="en-US" sz="1200" dirty="0">
                  <a:solidFill>
                    <a:schemeClr val="bg1"/>
                  </a:solidFill>
                  <a:latin typeface="Signika" panose="020B0604020202020204" charset="0"/>
                </a:rPr>
                <a:t>Ambiguity: Vague or unclear messages can be interpreted in multiple ways, leading to misunderstandings.</a:t>
              </a:r>
            </a:p>
            <a:p>
              <a:pPr marL="285750" indent="-285750">
                <a:buFont typeface="Arial" panose="020B0604020202020204" pitchFamily="34" charset="0"/>
                <a:buChar char="•"/>
              </a:pPr>
              <a:endParaRPr lang="en-US" sz="1200" dirty="0">
                <a:solidFill>
                  <a:schemeClr val="bg1"/>
                </a:solidFill>
                <a:latin typeface="Signika" panose="020B0604020202020204" charset="0"/>
              </a:endParaRPr>
            </a:p>
            <a:p>
              <a:pPr marL="285750" indent="-285750">
                <a:buFont typeface="Arial" panose="020B0604020202020204" pitchFamily="34" charset="0"/>
                <a:buChar char="•"/>
              </a:pPr>
              <a:r>
                <a:rPr lang="en-US" sz="1200" dirty="0">
                  <a:solidFill>
                    <a:schemeClr val="bg1"/>
                  </a:solidFill>
                  <a:latin typeface="Signika" panose="020B0604020202020204" charset="0"/>
                </a:rPr>
                <a:t>Cultural Differences: Words, gestures, or symbols might have different meanings in different cultures, leading to potential misinterpretations.</a:t>
              </a:r>
              <a:endParaRPr lang="en-IN" sz="1200" dirty="0">
                <a:solidFill>
                  <a:schemeClr val="bg1"/>
                </a:solidFill>
                <a:latin typeface="Signika" panose="020B0604020202020204" charset="0"/>
              </a:endParaRPr>
            </a:p>
          </p:txBody>
        </p:sp>
        <p:sp>
          <p:nvSpPr>
            <p:cNvPr id="8" name="Rectangle 7">
              <a:extLst>
                <a:ext uri="{FF2B5EF4-FFF2-40B4-BE49-F238E27FC236}">
                  <a16:creationId xmlns:a16="http://schemas.microsoft.com/office/drawing/2014/main" id="{0CD6D65C-4408-4FC2-AAAA-654D011EB29C}"/>
                </a:ext>
              </a:extLst>
            </p:cNvPr>
            <p:cNvSpPr/>
            <p:nvPr/>
          </p:nvSpPr>
          <p:spPr>
            <a:xfrm>
              <a:off x="1162664" y="1715255"/>
              <a:ext cx="1263445" cy="35887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Signika" panose="020B0604020202020204" charset="0"/>
                </a:rPr>
                <a:t>SEMANTIC BARRIERS</a:t>
              </a:r>
              <a:endParaRPr lang="en-IN" dirty="0">
                <a:latin typeface="Signika" panose="020B0604020202020204" charset="0"/>
              </a:endParaRPr>
            </a:p>
          </p:txBody>
        </p:sp>
      </p:grpSp>
      <p:grpSp>
        <p:nvGrpSpPr>
          <p:cNvPr id="18" name="Group 17">
            <a:extLst>
              <a:ext uri="{FF2B5EF4-FFF2-40B4-BE49-F238E27FC236}">
                <a16:creationId xmlns:a16="http://schemas.microsoft.com/office/drawing/2014/main" id="{2E3205B0-2300-4763-B356-7AFD466C4362}"/>
              </a:ext>
            </a:extLst>
          </p:cNvPr>
          <p:cNvGrpSpPr/>
          <p:nvPr/>
        </p:nvGrpSpPr>
        <p:grpSpPr>
          <a:xfrm>
            <a:off x="5068682" y="668299"/>
            <a:ext cx="3171463" cy="3734421"/>
            <a:chOff x="1162664" y="1580535"/>
            <a:chExt cx="1263446" cy="3513915"/>
          </a:xfrm>
        </p:grpSpPr>
        <p:sp>
          <p:nvSpPr>
            <p:cNvPr id="19" name="Rectangle 18">
              <a:extLst>
                <a:ext uri="{FF2B5EF4-FFF2-40B4-BE49-F238E27FC236}">
                  <a16:creationId xmlns:a16="http://schemas.microsoft.com/office/drawing/2014/main" id="{C41BFB99-6AF3-4C28-A86C-162C19576D6C}"/>
                </a:ext>
              </a:extLst>
            </p:cNvPr>
            <p:cNvSpPr/>
            <p:nvPr/>
          </p:nvSpPr>
          <p:spPr>
            <a:xfrm>
              <a:off x="1162664" y="1939413"/>
              <a:ext cx="1263445" cy="3155037"/>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US" sz="1200" dirty="0">
                  <a:solidFill>
                    <a:schemeClr val="bg1"/>
                  </a:solidFill>
                  <a:latin typeface="Signika" panose="020B0604020202020204" charset="0"/>
                </a:rPr>
                <a:t>These are linked to the structure and policies of an organization.</a:t>
              </a:r>
            </a:p>
            <a:p>
              <a:endParaRPr lang="en-US" sz="1200" dirty="0">
                <a:solidFill>
                  <a:schemeClr val="bg1"/>
                </a:solidFill>
                <a:latin typeface="Signika" panose="020B0604020202020204" charset="0"/>
              </a:endParaRPr>
            </a:p>
            <a:p>
              <a:pPr marL="285750" indent="-285750">
                <a:buFont typeface="Arial" panose="020B0604020202020204" pitchFamily="34" charset="0"/>
                <a:buChar char="•"/>
              </a:pPr>
              <a:r>
                <a:rPr lang="en-US" sz="1200" dirty="0">
                  <a:solidFill>
                    <a:schemeClr val="bg1"/>
                  </a:solidFill>
                  <a:latin typeface="Signika" panose="020B0604020202020204" charset="0"/>
                </a:rPr>
                <a:t>Hierarchy: Hierarchical structure can impede the free flow of information, with messages being filtered or altered as they move up or down the chain.</a:t>
              </a:r>
            </a:p>
            <a:p>
              <a:endParaRPr lang="en-US" sz="1200" dirty="0">
                <a:solidFill>
                  <a:schemeClr val="bg1"/>
                </a:solidFill>
                <a:latin typeface="Signika" panose="020B0604020202020204" charset="0"/>
              </a:endParaRPr>
            </a:p>
            <a:p>
              <a:pPr marL="285750" indent="-285750">
                <a:buFont typeface="Arial" panose="020B0604020202020204" pitchFamily="34" charset="0"/>
                <a:buChar char="•"/>
              </a:pPr>
              <a:r>
                <a:rPr lang="en-US" sz="1200" dirty="0">
                  <a:solidFill>
                    <a:schemeClr val="bg1"/>
                  </a:solidFill>
                  <a:latin typeface="Signika" panose="020B0604020202020204" charset="0"/>
                </a:rPr>
                <a:t>Complex Structures: In case of multiple departments, information might get lost or distorted as it passes through various channels.</a:t>
              </a:r>
            </a:p>
            <a:p>
              <a:pPr marL="285750" indent="-285750">
                <a:buFont typeface="Arial" panose="020B0604020202020204" pitchFamily="34" charset="0"/>
                <a:buChar char="•"/>
              </a:pPr>
              <a:endParaRPr lang="en-US" sz="1200" dirty="0">
                <a:solidFill>
                  <a:schemeClr val="bg1"/>
                </a:solidFill>
                <a:latin typeface="Signika" panose="020B0604020202020204" charset="0"/>
              </a:endParaRPr>
            </a:p>
            <a:p>
              <a:pPr marL="285750" indent="-285750">
                <a:buFont typeface="Arial" panose="020B0604020202020204" pitchFamily="34" charset="0"/>
                <a:buChar char="•"/>
              </a:pPr>
              <a:r>
                <a:rPr lang="en-US" sz="1200" dirty="0">
                  <a:solidFill>
                    <a:schemeClr val="bg1"/>
                  </a:solidFill>
                  <a:latin typeface="Signika" panose="020B0604020202020204" charset="0"/>
                </a:rPr>
                <a:t>Lack of Openness: A culture that doesn’t encourage open communication can lead to employees withholding information or not expressing their true thoughts and feelings.</a:t>
              </a:r>
              <a:endParaRPr lang="en-IN" sz="1200" dirty="0">
                <a:solidFill>
                  <a:schemeClr val="bg1"/>
                </a:solidFill>
                <a:latin typeface="Signika" panose="020B0604020202020204" charset="0"/>
              </a:endParaRPr>
            </a:p>
          </p:txBody>
        </p:sp>
        <p:sp>
          <p:nvSpPr>
            <p:cNvPr id="20" name="Rectangle 19">
              <a:extLst>
                <a:ext uri="{FF2B5EF4-FFF2-40B4-BE49-F238E27FC236}">
                  <a16:creationId xmlns:a16="http://schemas.microsoft.com/office/drawing/2014/main" id="{B7BF6402-5C36-42F6-8973-107875332F2B}"/>
                </a:ext>
              </a:extLst>
            </p:cNvPr>
            <p:cNvSpPr/>
            <p:nvPr/>
          </p:nvSpPr>
          <p:spPr>
            <a:xfrm>
              <a:off x="1162665" y="1580535"/>
              <a:ext cx="1263445" cy="35887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Signika" panose="020B0604020202020204" charset="0"/>
                </a:rPr>
                <a:t>ORGANISATIONAL  BARRIERS</a:t>
              </a:r>
              <a:endParaRPr lang="en-IN" dirty="0">
                <a:latin typeface="Signika" panose="020B0604020202020204" charset="0"/>
              </a:endParaRPr>
            </a:p>
          </p:txBody>
        </p:sp>
      </p:grpSp>
    </p:spTree>
    <p:extLst>
      <p:ext uri="{BB962C8B-B14F-4D97-AF65-F5344CB8AC3E}">
        <p14:creationId xmlns:p14="http://schemas.microsoft.com/office/powerpoint/2010/main" val="39747278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196770" y="979577"/>
            <a:ext cx="7180643" cy="509286"/>
          </a:xfrm>
          <a:prstGeom prst="rect">
            <a:avLst/>
          </a:prstGeom>
        </p:spPr>
        <p:txBody>
          <a:bodyPr vert="horz" lIns="91440" tIns="45720" rIns="91440" bIns="45720" rtlCol="0" anchor="ctr">
            <a:normAutofit/>
          </a:bodyPr>
          <a:lstStyle/>
          <a:p>
            <a:pPr defTabSz="914400">
              <a:spcBef>
                <a:spcPct val="0"/>
              </a:spcBef>
            </a:pPr>
            <a:r>
              <a:rPr lang="en-US" sz="3000" kern="1200" dirty="0">
                <a:solidFill>
                  <a:schemeClr val="tx1"/>
                </a:solidFill>
                <a:latin typeface="+mj-lt"/>
                <a:ea typeface="+mj-ea"/>
                <a:cs typeface="+mj-cs"/>
              </a:rPr>
              <a:t>	Case Study – Identify Barriers</a:t>
            </a:r>
          </a:p>
        </p:txBody>
      </p:sp>
      <p:sp>
        <p:nvSpPr>
          <p:cNvPr id="3" name="Text Placeholder 2">
            <a:extLst>
              <a:ext uri="{FF2B5EF4-FFF2-40B4-BE49-F238E27FC236}">
                <a16:creationId xmlns:a16="http://schemas.microsoft.com/office/drawing/2014/main" id="{011EADB8-CADF-466B-A93E-44D724A067AF}"/>
              </a:ext>
            </a:extLst>
          </p:cNvPr>
          <p:cNvSpPr>
            <a:spLocks noGrp="1"/>
          </p:cNvSpPr>
          <p:nvPr>
            <p:ph type="body" idx="4294967295"/>
          </p:nvPr>
        </p:nvSpPr>
        <p:spPr>
          <a:xfrm>
            <a:off x="787078" y="1488863"/>
            <a:ext cx="7569843" cy="3068597"/>
          </a:xfrm>
          <a:prstGeom prst="rect">
            <a:avLst/>
          </a:prstGeom>
        </p:spPr>
        <p:txBody>
          <a:bodyPr vert="horz" lIns="91440" tIns="45720" rIns="91440" bIns="45720" rtlCol="0">
            <a:normAutofit/>
          </a:bodyPr>
          <a:lstStyle/>
          <a:p>
            <a:pPr marL="0" indent="-228600" defTabSz="914400">
              <a:spcAft>
                <a:spcPts val="600"/>
              </a:spcAft>
              <a:buFont typeface="Arial" panose="020B0604020202020204" pitchFamily="34" charset="0"/>
              <a:buChar char="•"/>
            </a:pPr>
            <a:r>
              <a:rPr lang="en-US" sz="1600" b="1" dirty="0"/>
              <a:t>Scenario A: </a:t>
            </a:r>
            <a:r>
              <a:rPr lang="en-US" sz="1600" dirty="0"/>
              <a:t>During a video conference between global teams, the Asian team members nod frequently when the European team presents. However, later it’s discovered that the Asian team didn’t fully agree with the points discussed.</a:t>
            </a:r>
          </a:p>
          <a:p>
            <a:pPr marL="0" indent="-228600" defTabSz="914400">
              <a:spcAft>
                <a:spcPts val="600"/>
              </a:spcAft>
              <a:buFont typeface="Arial" panose="020B0604020202020204" pitchFamily="34" charset="0"/>
              <a:buChar char="•"/>
            </a:pPr>
            <a:r>
              <a:rPr lang="en-US" sz="1600" dirty="0"/>
              <a:t>What barrier to communication is evident in this scenario?</a:t>
            </a:r>
          </a:p>
          <a:p>
            <a:pPr marL="0" indent="-228600" defTabSz="914400">
              <a:spcAft>
                <a:spcPts val="600"/>
              </a:spcAft>
              <a:buFont typeface="Arial" panose="020B0604020202020204" pitchFamily="34" charset="0"/>
              <a:buChar char="•"/>
            </a:pPr>
            <a:r>
              <a:rPr lang="en-US" sz="1600" b="1" dirty="0"/>
              <a:t>Scenario B</a:t>
            </a:r>
            <a:r>
              <a:rPr lang="en-US" sz="1600" dirty="0"/>
              <a:t>: Sarah sends an email to her team using several acronyms specific to her department. Half of the recipients are from a different department and respond with questions seeking clarity.</a:t>
            </a:r>
          </a:p>
          <a:p>
            <a:pPr marL="0" indent="-228600" defTabSz="914400">
              <a:spcAft>
                <a:spcPts val="600"/>
              </a:spcAft>
              <a:buFont typeface="Arial" panose="020B0604020202020204" pitchFamily="34" charset="0"/>
              <a:buChar char="•"/>
            </a:pPr>
            <a:r>
              <a:rPr lang="en-US" sz="1600" dirty="0"/>
              <a:t>What barrier did Sarah inadvertently introduce in her email?</a:t>
            </a:r>
          </a:p>
        </p:txBody>
      </p:sp>
    </p:spTree>
    <p:extLst>
      <p:ext uri="{BB962C8B-B14F-4D97-AF65-F5344CB8AC3E}">
        <p14:creationId xmlns:p14="http://schemas.microsoft.com/office/powerpoint/2010/main" val="12991072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185195" y="651741"/>
            <a:ext cx="7886700" cy="954088"/>
          </a:xfrm>
          <a:prstGeom prst="rect">
            <a:avLst/>
          </a:prstGeom>
        </p:spPr>
        <p:txBody>
          <a:bodyPr vert="horz" lIns="91440" tIns="45720" rIns="91440" bIns="45720" rtlCol="0" anchor="ctr">
            <a:normAutofit/>
          </a:bodyPr>
          <a:lstStyle/>
          <a:p>
            <a:pPr defTabSz="914400">
              <a:spcBef>
                <a:spcPct val="0"/>
              </a:spcBef>
            </a:pPr>
            <a:r>
              <a:rPr lang="en-US" sz="3000" kern="1200" dirty="0">
                <a:solidFill>
                  <a:schemeClr val="tx1"/>
                </a:solidFill>
                <a:latin typeface="+mj-lt"/>
                <a:ea typeface="+mj-ea"/>
                <a:cs typeface="+mj-cs"/>
              </a:rPr>
              <a:t>	Case Study – Identify Barriers</a:t>
            </a:r>
          </a:p>
        </p:txBody>
      </p:sp>
      <p:sp>
        <p:nvSpPr>
          <p:cNvPr id="3" name="Text Placeholder 2">
            <a:extLst>
              <a:ext uri="{FF2B5EF4-FFF2-40B4-BE49-F238E27FC236}">
                <a16:creationId xmlns:a16="http://schemas.microsoft.com/office/drawing/2014/main" id="{011EADB8-CADF-466B-A93E-44D724A067AF}"/>
              </a:ext>
            </a:extLst>
          </p:cNvPr>
          <p:cNvSpPr>
            <a:spLocks noGrp="1"/>
          </p:cNvSpPr>
          <p:nvPr>
            <p:ph type="body" idx="4294967295"/>
          </p:nvPr>
        </p:nvSpPr>
        <p:spPr>
          <a:xfrm>
            <a:off x="752354" y="1452873"/>
            <a:ext cx="7886700" cy="2770187"/>
          </a:xfrm>
          <a:prstGeom prst="rect">
            <a:avLst/>
          </a:prstGeom>
        </p:spPr>
        <p:txBody>
          <a:bodyPr vert="horz" lIns="91440" tIns="45720" rIns="91440" bIns="45720" rtlCol="0">
            <a:normAutofit/>
          </a:bodyPr>
          <a:lstStyle/>
          <a:p>
            <a:pPr marL="0" indent="-228600" defTabSz="914400">
              <a:spcAft>
                <a:spcPts val="600"/>
              </a:spcAft>
              <a:buFont typeface="Arial" panose="020B0604020202020204" pitchFamily="34" charset="0"/>
              <a:buChar char="•"/>
            </a:pPr>
            <a:r>
              <a:rPr lang="en-US" sz="1600" b="1" dirty="0"/>
              <a:t>Scenario C:</a:t>
            </a:r>
            <a:r>
              <a:rPr lang="en-US" sz="1600" dirty="0"/>
              <a:t> At a company town hall, the CEO discusses the new strategic direction. However, middle management feels they can’t question the feasibility of some points due to the company’s hierarchical structure.</a:t>
            </a:r>
          </a:p>
          <a:p>
            <a:pPr marL="0" indent="-228600" defTabSz="914400">
              <a:spcAft>
                <a:spcPts val="600"/>
              </a:spcAft>
              <a:buFont typeface="Arial" panose="020B0604020202020204" pitchFamily="34" charset="0"/>
              <a:buChar char="•"/>
            </a:pPr>
            <a:r>
              <a:rPr lang="en-US" sz="1600" dirty="0"/>
              <a:t>Question: Which barrier is preventing middle management from communicating their concerns</a:t>
            </a:r>
            <a:r>
              <a:rPr lang="en-US" sz="1600" dirty="0">
                <a:latin typeface="Arial" panose="020B0604020202020204" pitchFamily="34" charset="0"/>
                <a:cs typeface="Arial" panose="020B0604020202020204" pitchFamily="34" charset="0"/>
              </a:rPr>
              <a:t>?</a:t>
            </a:r>
          </a:p>
          <a:p>
            <a:pPr marL="0" indent="-228600" defTabSz="914400">
              <a:spcAft>
                <a:spcPts val="600"/>
              </a:spcAft>
              <a:buFont typeface="Arial" panose="020B0604020202020204" pitchFamily="34" charset="0"/>
              <a:buChar char="•"/>
            </a:pPr>
            <a:r>
              <a:rPr lang="en-US" sz="1600" b="1" dirty="0"/>
              <a:t>Scenario D:</a:t>
            </a:r>
            <a:r>
              <a:rPr lang="en-US" sz="1600" dirty="0"/>
              <a:t> During a team meeting in an open office space, construction noise from the floor above makes it difficult for attendees to hear the presenter.</a:t>
            </a:r>
          </a:p>
          <a:p>
            <a:pPr marL="0" indent="-228600" defTabSz="914400">
              <a:spcAft>
                <a:spcPts val="600"/>
              </a:spcAft>
              <a:buFont typeface="Arial" panose="020B0604020202020204" pitchFamily="34" charset="0"/>
              <a:buChar char="•"/>
            </a:pPr>
            <a:r>
              <a:rPr lang="en-US" sz="1600" dirty="0"/>
              <a:t>Question: What physical barrier is affecting the communication in this meeting?</a:t>
            </a:r>
          </a:p>
        </p:txBody>
      </p:sp>
    </p:spTree>
    <p:extLst>
      <p:ext uri="{BB962C8B-B14F-4D97-AF65-F5344CB8AC3E}">
        <p14:creationId xmlns:p14="http://schemas.microsoft.com/office/powerpoint/2010/main" val="15010988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34724" y="759690"/>
            <a:ext cx="4537276" cy="324093"/>
          </a:xfrm>
          <a:prstGeom prst="rect">
            <a:avLst/>
          </a:prstGeom>
        </p:spPr>
        <p:txBody>
          <a:bodyPr vert="horz" lIns="91440" tIns="45720" rIns="91440" bIns="45720" rtlCol="0" anchor="ctr">
            <a:normAutofit/>
          </a:bodyPr>
          <a:lstStyle/>
          <a:p>
            <a:pPr defTabSz="914400">
              <a:spcBef>
                <a:spcPct val="0"/>
              </a:spcBef>
            </a:pPr>
            <a:r>
              <a:rPr lang="en-US" sz="1600" kern="1200" dirty="0">
                <a:solidFill>
                  <a:schemeClr val="tx1"/>
                </a:solidFill>
                <a:latin typeface="+mj-lt"/>
                <a:ea typeface="+mj-ea"/>
                <a:cs typeface="+mj-cs"/>
              </a:rPr>
              <a:t>	Group Activity– Reflective Questions</a:t>
            </a:r>
          </a:p>
        </p:txBody>
      </p:sp>
      <p:sp>
        <p:nvSpPr>
          <p:cNvPr id="3" name="Text Placeholder 2">
            <a:extLst>
              <a:ext uri="{FF2B5EF4-FFF2-40B4-BE49-F238E27FC236}">
                <a16:creationId xmlns:a16="http://schemas.microsoft.com/office/drawing/2014/main" id="{011EADB8-CADF-466B-A93E-44D724A067AF}"/>
              </a:ext>
            </a:extLst>
          </p:cNvPr>
          <p:cNvSpPr>
            <a:spLocks noGrp="1"/>
          </p:cNvSpPr>
          <p:nvPr>
            <p:ph type="body" idx="4294967295"/>
          </p:nvPr>
        </p:nvSpPr>
        <p:spPr>
          <a:xfrm>
            <a:off x="963592" y="1095358"/>
            <a:ext cx="7216816" cy="3230582"/>
          </a:xfrm>
          <a:prstGeom prst="rect">
            <a:avLst/>
          </a:prstGeom>
        </p:spPr>
        <p:txBody>
          <a:bodyPr vert="horz" lIns="91440" tIns="45720" rIns="91440" bIns="45720" rtlCol="0">
            <a:noAutofit/>
          </a:bodyPr>
          <a:lstStyle/>
          <a:p>
            <a:pPr marL="0" indent="-228600" algn="just" defTabSz="914400">
              <a:lnSpc>
                <a:spcPct val="100000"/>
              </a:lnSpc>
              <a:spcAft>
                <a:spcPts val="600"/>
              </a:spcAft>
              <a:buFont typeface="Arial" panose="020B0604020202020204" pitchFamily="34" charset="0"/>
              <a:buChar char="•"/>
            </a:pPr>
            <a:r>
              <a:rPr lang="en-US" sz="1200" dirty="0">
                <a:latin typeface="Tw Cen MT (Body)"/>
                <a:cs typeface="Arial" panose="020B0604020202020204" pitchFamily="34" charset="0"/>
              </a:rPr>
              <a:t>Facilitator – Divide into Groups</a:t>
            </a:r>
          </a:p>
          <a:p>
            <a:pPr marL="0" indent="-228600" algn="just" defTabSz="914400">
              <a:lnSpc>
                <a:spcPct val="100000"/>
              </a:lnSpc>
              <a:spcAft>
                <a:spcPts val="600"/>
              </a:spcAft>
              <a:buFont typeface="Arial" panose="020B0604020202020204" pitchFamily="34" charset="0"/>
              <a:buChar char="•"/>
            </a:pPr>
            <a:r>
              <a:rPr lang="en-US" sz="1200" dirty="0">
                <a:latin typeface="Tw Cen MT (Body)"/>
                <a:cs typeface="Arial" panose="020B0604020202020204" pitchFamily="34" charset="0"/>
              </a:rPr>
              <a:t>Discuss on different situations the following in groups </a:t>
            </a:r>
          </a:p>
          <a:p>
            <a:pPr marL="0" indent="-228600" algn="just" defTabSz="914400">
              <a:lnSpc>
                <a:spcPct val="100000"/>
              </a:lnSpc>
              <a:spcAft>
                <a:spcPts val="600"/>
              </a:spcAft>
              <a:buFont typeface="Arial" panose="020B0604020202020204" pitchFamily="34" charset="0"/>
              <a:buChar char="•"/>
            </a:pPr>
            <a:r>
              <a:rPr lang="en-US" sz="1200" dirty="0">
                <a:latin typeface="Tw Cen MT (Body)"/>
                <a:cs typeface="Arial" panose="020B0604020202020204" pitchFamily="34" charset="0"/>
              </a:rPr>
              <a:t>After completing the exercise, participants should discuss their answers in groups or with a facilitator to ensure understanding and gain insights into different perspectives.</a:t>
            </a:r>
          </a:p>
          <a:p>
            <a:pPr marL="0" indent="-228600" algn="just" defTabSz="914400">
              <a:lnSpc>
                <a:spcPct val="100000"/>
              </a:lnSpc>
              <a:spcAft>
                <a:spcPts val="600"/>
              </a:spcAft>
              <a:buFont typeface="Arial" panose="020B0604020202020204" pitchFamily="34" charset="0"/>
              <a:buChar char="•"/>
            </a:pPr>
            <a:r>
              <a:rPr lang="en-US" sz="1200" dirty="0">
                <a:latin typeface="Tw Cen MT (Body)"/>
                <a:cs typeface="Arial" panose="020B0604020202020204" pitchFamily="34" charset="0"/>
              </a:rPr>
              <a:t>1. Think of a recent situation where you felt misunderstood. What barriers to communication might have been present?</a:t>
            </a:r>
          </a:p>
          <a:p>
            <a:pPr marL="0" indent="-228600" algn="just" defTabSz="914400">
              <a:lnSpc>
                <a:spcPct val="100000"/>
              </a:lnSpc>
              <a:spcAft>
                <a:spcPts val="600"/>
              </a:spcAft>
              <a:buFont typeface="Arial" panose="020B0604020202020204" pitchFamily="34" charset="0"/>
              <a:buChar char="•"/>
            </a:pPr>
            <a:r>
              <a:rPr lang="en-US" sz="1200" dirty="0">
                <a:latin typeface="Tw Cen MT (Body)"/>
                <a:cs typeface="Arial" panose="020B0604020202020204" pitchFamily="34" charset="0"/>
              </a:rPr>
              <a:t>2. Recall a time when you struggled to understand someone from a different cultural background. What could you have done differently to bridge the communication gap?</a:t>
            </a:r>
          </a:p>
          <a:p>
            <a:pPr marL="0" indent="-228600" algn="just" defTabSz="914400">
              <a:lnSpc>
                <a:spcPct val="100000"/>
              </a:lnSpc>
              <a:spcAft>
                <a:spcPts val="600"/>
              </a:spcAft>
              <a:buFont typeface="Arial" panose="020B0604020202020204" pitchFamily="34" charset="0"/>
              <a:buChar char="•"/>
            </a:pPr>
            <a:r>
              <a:rPr lang="en-US" sz="1200" dirty="0">
                <a:latin typeface="Tw Cen MT (Body)"/>
                <a:cs typeface="Arial" panose="020B0604020202020204" pitchFamily="34" charset="0"/>
              </a:rPr>
              <a:t>3. Reflect on an instance where you felt hesitant to voice your concerns or opinions at work. What organizational or psychological barriers influenced your decision to remain silent?</a:t>
            </a:r>
          </a:p>
          <a:p>
            <a:pPr marL="0" indent="-228600" algn="just" defTabSz="914400">
              <a:lnSpc>
                <a:spcPct val="100000"/>
              </a:lnSpc>
              <a:spcAft>
                <a:spcPts val="600"/>
              </a:spcAft>
              <a:buFont typeface="Arial" panose="020B0604020202020204" pitchFamily="34" charset="0"/>
              <a:buChar char="•"/>
            </a:pPr>
            <a:r>
              <a:rPr lang="en-US" sz="1200" dirty="0">
                <a:latin typeface="Tw Cen MT (Body)"/>
                <a:cs typeface="Arial" panose="020B0604020202020204" pitchFamily="34" charset="0"/>
              </a:rPr>
              <a:t>4. Consider a written communication (email, memo, etc.) you sent that garnered unexpected reactions or questions. Were there any semantic barriers in your message? How would you rephrase it now?</a:t>
            </a:r>
          </a:p>
          <a:p>
            <a:pPr marL="0" indent="-228600" algn="just" defTabSz="914400">
              <a:spcAft>
                <a:spcPts val="600"/>
              </a:spcAft>
              <a:buFont typeface="Arial" panose="020B0604020202020204" pitchFamily="34" charset="0"/>
              <a:buChar char="•"/>
            </a:pPr>
            <a:endParaRPr lang="en-US" sz="1200" dirty="0">
              <a:latin typeface="Tw Cen MT (Body)"/>
            </a:endParaRPr>
          </a:p>
        </p:txBody>
      </p:sp>
    </p:spTree>
    <p:extLst>
      <p:ext uri="{BB962C8B-B14F-4D97-AF65-F5344CB8AC3E}">
        <p14:creationId xmlns:p14="http://schemas.microsoft.com/office/powerpoint/2010/main" val="20942904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EDD4D3-7C35-43BB-9B7E-7B12E46082B3}"/>
              </a:ext>
            </a:extLst>
          </p:cNvPr>
          <p:cNvSpPr>
            <a:spLocks noGrp="1"/>
          </p:cNvSpPr>
          <p:nvPr>
            <p:ph type="title" idx="4294967295"/>
          </p:nvPr>
        </p:nvSpPr>
        <p:spPr>
          <a:xfrm>
            <a:off x="1354137" y="1243133"/>
            <a:ext cx="6435725" cy="1633537"/>
          </a:xfrm>
          <a:prstGeom prst="rect">
            <a:avLst/>
          </a:prstGeom>
        </p:spPr>
        <p:txBody>
          <a:bodyPr vert="horz" lIns="91440" tIns="45720" rIns="91440" bIns="45720" rtlCol="0" anchor="ctr">
            <a:normAutofit/>
          </a:bodyPr>
          <a:lstStyle/>
          <a:p>
            <a:pPr defTabSz="914400">
              <a:spcBef>
                <a:spcPct val="0"/>
              </a:spcBef>
            </a:pPr>
            <a:r>
              <a:rPr lang="en-US" sz="3900" kern="1200" dirty="0">
                <a:solidFill>
                  <a:schemeClr val="tx1"/>
                </a:solidFill>
                <a:latin typeface="+mj-lt"/>
                <a:ea typeface="+mj-ea"/>
                <a:cs typeface="+mj-cs"/>
              </a:rPr>
              <a:t>CRAFTING A WINNING COMMUNICATION STRATEGY</a:t>
            </a:r>
          </a:p>
        </p:txBody>
      </p:sp>
    </p:spTree>
    <p:extLst>
      <p:ext uri="{BB962C8B-B14F-4D97-AF65-F5344CB8AC3E}">
        <p14:creationId xmlns:p14="http://schemas.microsoft.com/office/powerpoint/2010/main" val="166552311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892617" y="839429"/>
            <a:ext cx="5670229" cy="561107"/>
          </a:xfrm>
          <a:prstGeom prst="rect">
            <a:avLst/>
          </a:prstGeom>
        </p:spPr>
        <p:txBody>
          <a:bodyPr vert="horz" lIns="91440" tIns="45720" rIns="91440" bIns="45720" rtlCol="0" anchor="ctr">
            <a:normAutofit/>
          </a:bodyPr>
          <a:lstStyle/>
          <a:p>
            <a:pPr defTabSz="914400">
              <a:spcBef>
                <a:spcPct val="0"/>
              </a:spcBef>
            </a:pPr>
            <a:r>
              <a:rPr lang="en-US" sz="2400" kern="1200" dirty="0">
                <a:solidFill>
                  <a:schemeClr val="tx1"/>
                </a:solidFill>
                <a:latin typeface="+mj-lt"/>
                <a:ea typeface="+mj-ea"/>
                <a:cs typeface="+mj-cs"/>
              </a:rPr>
              <a:t>The Essence of a Winning Strategy</a:t>
            </a:r>
          </a:p>
        </p:txBody>
      </p:sp>
      <p:sp>
        <p:nvSpPr>
          <p:cNvPr id="3" name="Text Placeholder 2">
            <a:extLst>
              <a:ext uri="{FF2B5EF4-FFF2-40B4-BE49-F238E27FC236}">
                <a16:creationId xmlns:a16="http://schemas.microsoft.com/office/drawing/2014/main" id="{011EADB8-CADF-466B-A93E-44D724A067AF}"/>
              </a:ext>
            </a:extLst>
          </p:cNvPr>
          <p:cNvSpPr>
            <a:spLocks noGrp="1"/>
          </p:cNvSpPr>
          <p:nvPr>
            <p:ph type="body" idx="4294967295"/>
          </p:nvPr>
        </p:nvSpPr>
        <p:spPr>
          <a:xfrm>
            <a:off x="892617" y="1516287"/>
            <a:ext cx="7373074" cy="2882094"/>
          </a:xfrm>
          <a:prstGeom prst="rect">
            <a:avLst/>
          </a:prstGeom>
        </p:spPr>
        <p:txBody>
          <a:bodyPr vert="horz" lIns="91440" tIns="45720" rIns="91440" bIns="45720" rtlCol="0">
            <a:normAutofit fontScale="92500" lnSpcReduction="20000"/>
          </a:bodyPr>
          <a:lstStyle/>
          <a:p>
            <a:pPr marL="0" indent="-228600" defTabSz="914400">
              <a:spcAft>
                <a:spcPts val="600"/>
              </a:spcAft>
              <a:buFont typeface="Arial" panose="020B0604020202020204" pitchFamily="34" charset="0"/>
              <a:buChar char="•"/>
            </a:pPr>
            <a:r>
              <a:rPr lang="en-US" sz="1400" b="1" i="1" dirty="0"/>
              <a:t>Know your Audience</a:t>
            </a:r>
          </a:p>
          <a:p>
            <a:pPr marL="0" indent="-228600" defTabSz="914400">
              <a:spcAft>
                <a:spcPts val="600"/>
              </a:spcAft>
              <a:buFont typeface="Arial" panose="020B0604020202020204" pitchFamily="34" charset="0"/>
              <a:buChar char="•"/>
            </a:pPr>
            <a:r>
              <a:rPr lang="en-US" sz="1400" dirty="0"/>
              <a:t>A communicator must align their message with the audience’s expectations, needs, and preferences.</a:t>
            </a:r>
          </a:p>
          <a:p>
            <a:pPr marL="0" indent="-228600" defTabSz="914400">
              <a:spcAft>
                <a:spcPts val="600"/>
              </a:spcAft>
              <a:buFont typeface="Arial" panose="020B0604020202020204" pitchFamily="34" charset="0"/>
              <a:buChar char="•"/>
            </a:pPr>
            <a:r>
              <a:rPr lang="en-US" sz="1400" b="1" i="1" dirty="0"/>
              <a:t>Identify Stakeholders</a:t>
            </a:r>
          </a:p>
          <a:p>
            <a:pPr marL="742950" lvl="1" indent="-228600" defTabSz="914400">
              <a:spcAft>
                <a:spcPts val="600"/>
              </a:spcAft>
              <a:buFont typeface="Arial" panose="020B0604020202020204" pitchFamily="34" charset="0"/>
              <a:buChar char="•"/>
            </a:pPr>
            <a:r>
              <a:rPr lang="en-US" sz="1400" dirty="0"/>
              <a:t>Who are they? These could be team members, departments, clients, investors, or even the public.</a:t>
            </a:r>
          </a:p>
          <a:p>
            <a:pPr marL="742950" lvl="1" indent="-228600" defTabSz="914400">
              <a:spcAft>
                <a:spcPts val="600"/>
              </a:spcAft>
              <a:buFont typeface="Arial" panose="020B0604020202020204" pitchFamily="34" charset="0"/>
              <a:buChar char="•"/>
            </a:pPr>
            <a:r>
              <a:rPr lang="en-US" sz="1400" dirty="0"/>
              <a:t>Why are they important? Recognize the role each stakeholder plays in the context of your message. Each has a unique perspective and interest.</a:t>
            </a:r>
          </a:p>
          <a:p>
            <a:pPr marL="0" indent="-228600" defTabSz="914400">
              <a:spcAft>
                <a:spcPts val="600"/>
              </a:spcAft>
              <a:buFont typeface="Arial" panose="020B0604020202020204" pitchFamily="34" charset="0"/>
              <a:buChar char="•"/>
            </a:pPr>
            <a:r>
              <a:rPr lang="en-US" sz="1400" b="1" i="1" dirty="0"/>
              <a:t>Assessing Their Needs and Preferences</a:t>
            </a:r>
          </a:p>
          <a:p>
            <a:pPr marL="628650" lvl="1" indent="-228600" defTabSz="914400">
              <a:spcAft>
                <a:spcPts val="600"/>
              </a:spcAft>
              <a:buFont typeface="Arial" panose="020B0604020202020204" pitchFamily="34" charset="0"/>
              <a:buChar char="•"/>
            </a:pPr>
            <a:r>
              <a:rPr lang="en-US" sz="1400" dirty="0"/>
              <a:t>Information Needs – What do they want to know?</a:t>
            </a:r>
          </a:p>
          <a:p>
            <a:pPr marL="628650" lvl="1" indent="-228600" defTabSz="914400">
              <a:spcAft>
                <a:spcPts val="600"/>
              </a:spcAft>
              <a:buFont typeface="Arial" panose="020B0604020202020204" pitchFamily="34" charset="0"/>
              <a:buChar char="•"/>
            </a:pPr>
            <a:r>
              <a:rPr lang="en-US" sz="1400" dirty="0"/>
              <a:t>Communication Preferences – How do they prefer to receive the information?</a:t>
            </a:r>
          </a:p>
          <a:p>
            <a:pPr marL="628650" lvl="1" indent="-228600" defTabSz="914400">
              <a:spcAft>
                <a:spcPts val="600"/>
              </a:spcAft>
              <a:buFont typeface="Arial" panose="020B0604020202020204" pitchFamily="34" charset="0"/>
              <a:buChar char="•"/>
            </a:pPr>
            <a:r>
              <a:rPr lang="en-US" sz="1400" dirty="0"/>
              <a:t>Emotional and Cultural Nuances - What values, beliefs, or emotions influence their reception of your message?</a:t>
            </a:r>
          </a:p>
        </p:txBody>
      </p:sp>
    </p:spTree>
    <p:extLst>
      <p:ext uri="{BB962C8B-B14F-4D97-AF65-F5344CB8AC3E}">
        <p14:creationId xmlns:p14="http://schemas.microsoft.com/office/powerpoint/2010/main" val="376060249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973640" y="792706"/>
            <a:ext cx="6515180" cy="781451"/>
          </a:xfrm>
          <a:prstGeom prst="rect">
            <a:avLst/>
          </a:prstGeom>
        </p:spPr>
        <p:txBody>
          <a:bodyPr vert="horz" lIns="91440" tIns="45720" rIns="91440" bIns="45720" rtlCol="0" anchor="ctr">
            <a:normAutofit/>
          </a:bodyPr>
          <a:lstStyle/>
          <a:p>
            <a:pPr defTabSz="914400">
              <a:spcBef>
                <a:spcPct val="0"/>
              </a:spcBef>
            </a:pPr>
            <a:r>
              <a:rPr lang="en-US" sz="2400" kern="1200" dirty="0">
                <a:solidFill>
                  <a:schemeClr val="tx1"/>
                </a:solidFill>
                <a:latin typeface="+mj-lt"/>
                <a:ea typeface="+mj-ea"/>
                <a:cs typeface="+mj-cs"/>
              </a:rPr>
              <a:t>Case Study – Effective Communication Strategy</a:t>
            </a:r>
          </a:p>
        </p:txBody>
      </p:sp>
      <p:sp>
        <p:nvSpPr>
          <p:cNvPr id="3" name="Text Placeholder 2">
            <a:extLst>
              <a:ext uri="{FF2B5EF4-FFF2-40B4-BE49-F238E27FC236}">
                <a16:creationId xmlns:a16="http://schemas.microsoft.com/office/drawing/2014/main" id="{011EADB8-CADF-466B-A93E-44D724A067AF}"/>
              </a:ext>
            </a:extLst>
          </p:cNvPr>
          <p:cNvSpPr>
            <a:spLocks noGrp="1"/>
          </p:cNvSpPr>
          <p:nvPr>
            <p:ph type="body" idx="4294967295"/>
          </p:nvPr>
        </p:nvSpPr>
        <p:spPr>
          <a:xfrm>
            <a:off x="973640" y="1574157"/>
            <a:ext cx="7626350" cy="2872973"/>
          </a:xfrm>
          <a:prstGeom prst="rect">
            <a:avLst/>
          </a:prstGeom>
        </p:spPr>
        <p:txBody>
          <a:bodyPr vert="horz" lIns="91440" tIns="45720" rIns="91440" bIns="45720" rtlCol="0">
            <a:normAutofit/>
          </a:bodyPr>
          <a:lstStyle/>
          <a:p>
            <a:pPr marL="0" indent="-228600" defTabSz="914400">
              <a:spcAft>
                <a:spcPts val="600"/>
              </a:spcAft>
              <a:buFont typeface="Arial" panose="020B0604020202020204" pitchFamily="34" charset="0"/>
              <a:buChar char="•"/>
            </a:pPr>
            <a:r>
              <a:rPr lang="en-US" sz="1700" dirty="0"/>
              <a:t>You are a Chartered Accountant, preparing for a crucial presentation on the company’s financial health and upcoming fiscal strategies to the senior leaders of the company. Recognizing the significance of this presentation, you decide to craft a strategic communication plan.</a:t>
            </a:r>
          </a:p>
          <a:p>
            <a:pPr marL="0" indent="-228600" defTabSz="914400">
              <a:spcAft>
                <a:spcPts val="600"/>
              </a:spcAft>
              <a:buFont typeface="Arial" panose="020B0604020202020204" pitchFamily="34" charset="0"/>
              <a:buChar char="•"/>
            </a:pPr>
            <a:r>
              <a:rPr lang="en-US" sz="1700" dirty="0"/>
              <a:t>Identify Stake holders</a:t>
            </a:r>
          </a:p>
          <a:p>
            <a:pPr marL="0" indent="-228600" defTabSz="914400">
              <a:spcAft>
                <a:spcPts val="600"/>
              </a:spcAft>
              <a:buFont typeface="Arial" panose="020B0604020202020204" pitchFamily="34" charset="0"/>
              <a:buChar char="•"/>
            </a:pPr>
            <a:r>
              <a:rPr lang="en-US" sz="1700" dirty="0"/>
              <a:t>Assess their needs and preferences and</a:t>
            </a:r>
          </a:p>
          <a:p>
            <a:pPr marL="0" indent="-228600" defTabSz="914400">
              <a:spcAft>
                <a:spcPts val="600"/>
              </a:spcAft>
              <a:buFont typeface="Arial" panose="020B0604020202020204" pitchFamily="34" charset="0"/>
              <a:buChar char="•"/>
            </a:pPr>
            <a:r>
              <a:rPr lang="en-US" sz="1700" dirty="0"/>
              <a:t>Craft the message</a:t>
            </a:r>
          </a:p>
          <a:p>
            <a:pPr marL="0" indent="-228600" defTabSz="914400">
              <a:spcAft>
                <a:spcPts val="600"/>
              </a:spcAft>
              <a:buFont typeface="Arial" panose="020B0604020202020204" pitchFamily="34" charset="0"/>
              <a:buChar char="•"/>
            </a:pPr>
            <a:r>
              <a:rPr lang="en-US" sz="1700" dirty="0"/>
              <a:t>Effective communication on presentation day</a:t>
            </a:r>
          </a:p>
        </p:txBody>
      </p:sp>
    </p:spTree>
    <p:extLst>
      <p:ext uri="{BB962C8B-B14F-4D97-AF65-F5344CB8AC3E}">
        <p14:creationId xmlns:p14="http://schemas.microsoft.com/office/powerpoint/2010/main" val="158407306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EDD4D3-7C35-43BB-9B7E-7B12E46082B3}"/>
              </a:ext>
            </a:extLst>
          </p:cNvPr>
          <p:cNvSpPr>
            <a:spLocks noGrp="1"/>
          </p:cNvSpPr>
          <p:nvPr>
            <p:ph type="title" idx="4294967295"/>
          </p:nvPr>
        </p:nvSpPr>
        <p:spPr>
          <a:xfrm>
            <a:off x="1143000" y="1430739"/>
            <a:ext cx="6858000" cy="2073275"/>
          </a:xfrm>
          <a:prstGeom prst="rect">
            <a:avLst/>
          </a:prstGeom>
        </p:spPr>
        <p:txBody>
          <a:bodyPr vert="horz" lIns="91440" tIns="45720" rIns="91440" bIns="45720" rtlCol="0" anchor="ctr">
            <a:normAutofit/>
          </a:bodyPr>
          <a:lstStyle/>
          <a:p>
            <a:pPr defTabSz="914400">
              <a:spcBef>
                <a:spcPct val="0"/>
              </a:spcBef>
            </a:pPr>
            <a:r>
              <a:rPr lang="en-US" sz="4400" kern="1200" dirty="0">
                <a:solidFill>
                  <a:schemeClr val="tx1"/>
                </a:solidFill>
                <a:latin typeface="+mj-lt"/>
                <a:ea typeface="+mj-ea"/>
                <a:cs typeface="+mj-cs"/>
              </a:rPr>
              <a:t>COMMUNICATION ESSENTIALS</a:t>
            </a:r>
          </a:p>
        </p:txBody>
      </p:sp>
    </p:spTree>
    <p:extLst>
      <p:ext uri="{BB962C8B-B14F-4D97-AF65-F5344CB8AC3E}">
        <p14:creationId xmlns:p14="http://schemas.microsoft.com/office/powerpoint/2010/main" val="401964249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891933" y="807136"/>
            <a:ext cx="3159206" cy="616552"/>
          </a:xfrm>
          <a:prstGeom prst="rect">
            <a:avLst/>
          </a:prstGeom>
        </p:spPr>
        <p:txBody>
          <a:bodyPr vert="horz" lIns="91440" tIns="45720" rIns="91440" bIns="45720" rtlCol="0" anchor="ctr">
            <a:normAutofit/>
          </a:bodyPr>
          <a:lstStyle/>
          <a:p>
            <a:pPr defTabSz="914400">
              <a:spcBef>
                <a:spcPct val="0"/>
              </a:spcBef>
            </a:pPr>
            <a:r>
              <a:rPr lang="en-US" sz="2400" kern="1200" dirty="0">
                <a:solidFill>
                  <a:schemeClr val="tx1"/>
                </a:solidFill>
                <a:latin typeface="+mj-lt"/>
                <a:ea typeface="+mj-ea"/>
                <a:cs typeface="+mj-cs"/>
              </a:rPr>
              <a:t>Clarity and Brevity</a:t>
            </a:r>
          </a:p>
        </p:txBody>
      </p:sp>
      <p:sp>
        <p:nvSpPr>
          <p:cNvPr id="3" name="Text Placeholder 2">
            <a:extLst>
              <a:ext uri="{FF2B5EF4-FFF2-40B4-BE49-F238E27FC236}">
                <a16:creationId xmlns:a16="http://schemas.microsoft.com/office/drawing/2014/main" id="{011EADB8-CADF-466B-A93E-44D724A067AF}"/>
              </a:ext>
            </a:extLst>
          </p:cNvPr>
          <p:cNvSpPr>
            <a:spLocks noGrp="1"/>
          </p:cNvSpPr>
          <p:nvPr>
            <p:ph type="body" idx="4294967295"/>
          </p:nvPr>
        </p:nvSpPr>
        <p:spPr>
          <a:xfrm>
            <a:off x="891933" y="1342665"/>
            <a:ext cx="7776821" cy="3159888"/>
          </a:xfrm>
          <a:prstGeom prst="rect">
            <a:avLst/>
          </a:prstGeom>
        </p:spPr>
        <p:txBody>
          <a:bodyPr vert="horz" lIns="91440" tIns="45720" rIns="91440" bIns="45720" rtlCol="0">
            <a:noAutofit/>
          </a:bodyPr>
          <a:lstStyle/>
          <a:p>
            <a:pPr marL="0" indent="-228600" defTabSz="914400">
              <a:spcAft>
                <a:spcPts val="600"/>
              </a:spcAft>
              <a:buFont typeface="Arial" panose="020B0604020202020204" pitchFamily="34" charset="0"/>
              <a:buChar char="•"/>
            </a:pPr>
            <a:r>
              <a:rPr lang="en-US" sz="1200" i="1" dirty="0"/>
              <a:t>The Essence of Clear and Concise Communication</a:t>
            </a:r>
          </a:p>
          <a:p>
            <a:pPr marL="0" indent="-228600" defTabSz="914400">
              <a:spcAft>
                <a:spcPts val="600"/>
              </a:spcAft>
              <a:buFont typeface="Arial" panose="020B0604020202020204" pitchFamily="34" charset="0"/>
              <a:buChar char="•"/>
            </a:pPr>
            <a:r>
              <a:rPr lang="en-US" sz="1200" dirty="0"/>
              <a:t>The Power of Simplicity:</a:t>
            </a:r>
          </a:p>
          <a:p>
            <a:pPr marL="0" indent="-228600" defTabSz="914400">
              <a:spcAft>
                <a:spcPts val="600"/>
              </a:spcAft>
              <a:buFont typeface="Arial" panose="020B0604020202020204" pitchFamily="34" charset="0"/>
              <a:buChar char="•"/>
            </a:pPr>
            <a:r>
              <a:rPr lang="en-US" sz="1200" dirty="0"/>
              <a:t>In a world inundated with information, the ability to convey a message clearly and succinctly is invaluable. </a:t>
            </a:r>
          </a:p>
          <a:p>
            <a:pPr marL="0" indent="-228600" defTabSz="914400">
              <a:spcAft>
                <a:spcPts val="600"/>
              </a:spcAft>
              <a:buFont typeface="Arial" panose="020B0604020202020204" pitchFamily="34" charset="0"/>
              <a:buChar char="•"/>
            </a:pPr>
            <a:r>
              <a:rPr lang="en-US" sz="1200" dirty="0"/>
              <a:t>A straightforward message, free from unnecessary complexities, is more likely to be understood and remembered. </a:t>
            </a:r>
          </a:p>
          <a:p>
            <a:pPr marL="0" indent="-228600" defTabSz="914400">
              <a:spcAft>
                <a:spcPts val="600"/>
              </a:spcAft>
              <a:buFont typeface="Arial" panose="020B0604020202020204" pitchFamily="34" charset="0"/>
              <a:buChar char="•"/>
            </a:pPr>
            <a:r>
              <a:rPr lang="en-US" sz="1200" dirty="0"/>
              <a:t>Avoiding Jargon:</a:t>
            </a:r>
          </a:p>
          <a:p>
            <a:pPr marL="0" indent="-228600" defTabSz="914400">
              <a:spcAft>
                <a:spcPts val="600"/>
              </a:spcAft>
              <a:buFont typeface="Arial" panose="020B0604020202020204" pitchFamily="34" charset="0"/>
              <a:buChar char="•"/>
            </a:pPr>
            <a:r>
              <a:rPr lang="en-US" sz="1200" dirty="0"/>
              <a:t>Every industry has its set of technical terms and jargon. While these terms might be second</a:t>
            </a:r>
          </a:p>
          <a:p>
            <a:pPr marL="0" indent="-228600" defTabSz="914400">
              <a:spcAft>
                <a:spcPts val="600"/>
              </a:spcAft>
              <a:buFont typeface="Arial" panose="020B0604020202020204" pitchFamily="34" charset="0"/>
              <a:buChar char="•"/>
            </a:pPr>
            <a:r>
              <a:rPr lang="en-US" sz="1200" dirty="0"/>
              <a:t>nature to someone familiar with the subject, they can be confusing and alienating to others.</a:t>
            </a:r>
          </a:p>
          <a:p>
            <a:pPr marL="0" indent="-228600" defTabSz="914400">
              <a:spcAft>
                <a:spcPts val="600"/>
              </a:spcAft>
              <a:buFont typeface="Arial" panose="020B0604020202020204" pitchFamily="34" charset="0"/>
              <a:buChar char="•"/>
            </a:pPr>
            <a:r>
              <a:rPr lang="en-US" sz="1200" dirty="0"/>
              <a:t>Using simple, universally understood language ensures that your message is accessible to a</a:t>
            </a:r>
          </a:p>
          <a:p>
            <a:pPr marL="0" indent="-228600" defTabSz="914400">
              <a:spcAft>
                <a:spcPts val="600"/>
              </a:spcAft>
              <a:buFont typeface="Arial" panose="020B0604020202020204" pitchFamily="34" charset="0"/>
              <a:buChar char="•"/>
            </a:pPr>
            <a:r>
              <a:rPr lang="en-US" sz="1200" dirty="0"/>
              <a:t>broader audience. </a:t>
            </a:r>
          </a:p>
        </p:txBody>
      </p:sp>
    </p:spTree>
    <p:extLst>
      <p:ext uri="{BB962C8B-B14F-4D97-AF65-F5344CB8AC3E}">
        <p14:creationId xmlns:p14="http://schemas.microsoft.com/office/powerpoint/2010/main" val="41520843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758825" y="869568"/>
            <a:ext cx="3262694" cy="458405"/>
          </a:xfrm>
          <a:prstGeom prst="rect">
            <a:avLst/>
          </a:prstGeom>
        </p:spPr>
        <p:txBody>
          <a:bodyPr vert="horz" lIns="91440" tIns="45720" rIns="91440" bIns="45720" rtlCol="0" anchor="ctr">
            <a:normAutofit fontScale="90000"/>
          </a:bodyPr>
          <a:lstStyle/>
          <a:p>
            <a:pPr defTabSz="914400">
              <a:spcBef>
                <a:spcPct val="0"/>
              </a:spcBef>
            </a:pPr>
            <a:r>
              <a:rPr lang="en-US" sz="3000" kern="1200" dirty="0">
                <a:solidFill>
                  <a:schemeClr val="tx1"/>
                </a:solidFill>
                <a:latin typeface="+mj-lt"/>
                <a:ea typeface="+mj-ea"/>
                <a:cs typeface="+mj-cs"/>
              </a:rPr>
              <a:t>Active Listening</a:t>
            </a:r>
          </a:p>
        </p:txBody>
      </p:sp>
      <p:sp>
        <p:nvSpPr>
          <p:cNvPr id="3" name="Text Placeholder 2">
            <a:extLst>
              <a:ext uri="{FF2B5EF4-FFF2-40B4-BE49-F238E27FC236}">
                <a16:creationId xmlns:a16="http://schemas.microsoft.com/office/drawing/2014/main" id="{011EADB8-CADF-466B-A93E-44D724A067AF}"/>
              </a:ext>
            </a:extLst>
          </p:cNvPr>
          <p:cNvSpPr>
            <a:spLocks noGrp="1"/>
          </p:cNvSpPr>
          <p:nvPr>
            <p:ph type="body" idx="4294967295"/>
          </p:nvPr>
        </p:nvSpPr>
        <p:spPr>
          <a:xfrm>
            <a:off x="758825" y="1503745"/>
            <a:ext cx="7626350" cy="2770187"/>
          </a:xfrm>
          <a:prstGeom prst="rect">
            <a:avLst/>
          </a:prstGeom>
        </p:spPr>
        <p:txBody>
          <a:bodyPr vert="horz" lIns="91440" tIns="45720" rIns="91440" bIns="45720" rtlCol="0">
            <a:normAutofit lnSpcReduction="10000"/>
          </a:bodyPr>
          <a:lstStyle/>
          <a:p>
            <a:pPr marL="0" indent="-228600" defTabSz="914400">
              <a:spcAft>
                <a:spcPts val="600"/>
              </a:spcAft>
              <a:buFont typeface="Arial" panose="020B0604020202020204" pitchFamily="34" charset="0"/>
              <a:buChar char="•"/>
            </a:pPr>
            <a:r>
              <a:rPr lang="en-US" sz="1400" i="1" dirty="0"/>
              <a:t>The Art and Importance of Truly Hearing</a:t>
            </a:r>
          </a:p>
          <a:p>
            <a:pPr marL="0" indent="-228600" defTabSz="914400">
              <a:spcAft>
                <a:spcPts val="600"/>
              </a:spcAft>
              <a:buFont typeface="Arial" panose="020B0604020202020204" pitchFamily="34" charset="0"/>
              <a:buChar char="•"/>
            </a:pPr>
            <a:r>
              <a:rPr lang="en-US" sz="1400" dirty="0"/>
              <a:t>Why Active Listening is Crucial: </a:t>
            </a:r>
          </a:p>
          <a:p>
            <a:pPr marL="0" indent="-228600" defTabSz="914400">
              <a:spcAft>
                <a:spcPts val="600"/>
              </a:spcAft>
              <a:buFont typeface="Arial" panose="020B0604020202020204" pitchFamily="34" charset="0"/>
              <a:buChar char="•"/>
            </a:pPr>
            <a:r>
              <a:rPr lang="en-US" sz="1400" dirty="0"/>
              <a:t>Active listening goes beyond just hearing words; it involves fully concentrating, understanding, and responding to the speaker. It’s the bridge to genuine understanding in communication. </a:t>
            </a:r>
          </a:p>
          <a:p>
            <a:pPr marL="0" indent="-228600" defTabSz="914400">
              <a:spcAft>
                <a:spcPts val="600"/>
              </a:spcAft>
              <a:buFont typeface="Arial" panose="020B0604020202020204" pitchFamily="34" charset="0"/>
              <a:buChar char="•"/>
            </a:pPr>
            <a:r>
              <a:rPr lang="en-US" sz="1400" dirty="0"/>
              <a:t>Techniques for effective listening</a:t>
            </a:r>
          </a:p>
          <a:p>
            <a:pPr marL="285750" indent="-228600" defTabSz="914400">
              <a:spcAft>
                <a:spcPts val="600"/>
              </a:spcAft>
              <a:buSzPct val="100000"/>
              <a:buFont typeface="Arial" panose="020B0604020202020204" pitchFamily="34" charset="0"/>
              <a:buChar char="•"/>
            </a:pPr>
            <a:r>
              <a:rPr lang="en-US" sz="1400" dirty="0"/>
              <a:t>Stay Present – Give undivided attention</a:t>
            </a:r>
          </a:p>
          <a:p>
            <a:pPr marL="285750" indent="-228600" defTabSz="914400">
              <a:spcAft>
                <a:spcPts val="600"/>
              </a:spcAft>
              <a:buSzPct val="100000"/>
              <a:buFont typeface="Arial" panose="020B0604020202020204" pitchFamily="34" charset="0"/>
              <a:buChar char="•"/>
            </a:pPr>
            <a:r>
              <a:rPr lang="en-US" sz="1400" dirty="0"/>
              <a:t>Feedback – paraphrase and summarize </a:t>
            </a:r>
          </a:p>
          <a:p>
            <a:pPr marL="285750" indent="-228600" defTabSz="914400">
              <a:spcAft>
                <a:spcPts val="600"/>
              </a:spcAft>
              <a:buSzPct val="100000"/>
              <a:buFont typeface="Arial" panose="020B0604020202020204" pitchFamily="34" charset="0"/>
              <a:buChar char="•"/>
            </a:pPr>
            <a:r>
              <a:rPr lang="en-US" sz="1400" dirty="0"/>
              <a:t>Open – Ended Questions </a:t>
            </a:r>
          </a:p>
        </p:txBody>
      </p:sp>
    </p:spTree>
    <p:extLst>
      <p:ext uri="{BB962C8B-B14F-4D97-AF65-F5344CB8AC3E}">
        <p14:creationId xmlns:p14="http://schemas.microsoft.com/office/powerpoint/2010/main" val="19322135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998317" y="909337"/>
            <a:ext cx="3712580" cy="670367"/>
          </a:xfrm>
          <a:prstGeom prst="rect">
            <a:avLst/>
          </a:prstGeom>
        </p:spPr>
        <p:txBody>
          <a:bodyPr vert="horz" lIns="91440" tIns="45720" rIns="91440" bIns="45720" rtlCol="0" anchor="ctr">
            <a:normAutofit/>
          </a:bodyPr>
          <a:lstStyle/>
          <a:p>
            <a:pPr defTabSz="914400"/>
            <a:r>
              <a:rPr lang="en-US" sz="2800" dirty="0">
                <a:solidFill>
                  <a:schemeClr val="tx1"/>
                </a:solidFill>
              </a:rPr>
              <a:t>Agenda</a:t>
            </a:r>
          </a:p>
        </p:txBody>
      </p:sp>
      <p:sp>
        <p:nvSpPr>
          <p:cNvPr id="3" name="Text Placeholder 2">
            <a:extLst>
              <a:ext uri="{FF2B5EF4-FFF2-40B4-BE49-F238E27FC236}">
                <a16:creationId xmlns:a16="http://schemas.microsoft.com/office/drawing/2014/main" id="{011EADB8-CADF-466B-A93E-44D724A067AF}"/>
              </a:ext>
            </a:extLst>
          </p:cNvPr>
          <p:cNvSpPr>
            <a:spLocks noGrp="1"/>
          </p:cNvSpPr>
          <p:nvPr>
            <p:ph type="body" idx="4294967295"/>
          </p:nvPr>
        </p:nvSpPr>
        <p:spPr>
          <a:xfrm>
            <a:off x="998317" y="1705176"/>
            <a:ext cx="6525228" cy="2704778"/>
          </a:xfrm>
          <a:prstGeom prst="rect">
            <a:avLst/>
          </a:prstGeom>
        </p:spPr>
        <p:txBody>
          <a:bodyPr vert="horz" lIns="91440" tIns="45720" rIns="91440" bIns="45720" rtlCol="0">
            <a:normAutofit fontScale="92500" lnSpcReduction="10000"/>
          </a:bodyPr>
          <a:lstStyle/>
          <a:p>
            <a:pPr marL="388620" indent="-285750" algn="just" defTabSz="914400">
              <a:spcAft>
                <a:spcPts val="600"/>
              </a:spcAft>
              <a:buFont typeface="Arial" panose="020B0604020202020204" pitchFamily="34" charset="0"/>
              <a:buChar char="•"/>
            </a:pPr>
            <a:r>
              <a:rPr lang="en-US" sz="1400" dirty="0"/>
              <a:t>Understand the fundamental principles of effective communication. </a:t>
            </a:r>
          </a:p>
          <a:p>
            <a:pPr marL="388620" indent="-285750" algn="just" defTabSz="914400">
              <a:spcAft>
                <a:spcPts val="600"/>
              </a:spcAft>
              <a:buFont typeface="Arial" panose="020B0604020202020204" pitchFamily="34" charset="0"/>
              <a:buChar char="•"/>
            </a:pPr>
            <a:r>
              <a:rPr lang="en-US" sz="1400" dirty="0"/>
              <a:t>Identify and overcome common barriers to communication in the workplace.</a:t>
            </a:r>
          </a:p>
          <a:p>
            <a:pPr marL="388620" indent="-285750" algn="just" defTabSz="914400">
              <a:spcAft>
                <a:spcPts val="600"/>
              </a:spcAft>
              <a:buFont typeface="Arial" panose="020B0604020202020204" pitchFamily="34" charset="0"/>
              <a:buChar char="•"/>
            </a:pPr>
            <a:r>
              <a:rPr lang="en-US" sz="1400" dirty="0"/>
              <a:t>Develop a winning communication strategy tailored to diverse audiences.</a:t>
            </a:r>
          </a:p>
          <a:p>
            <a:pPr marL="388620" indent="-285750" algn="just" defTabSz="914400">
              <a:spcAft>
                <a:spcPts val="600"/>
              </a:spcAft>
              <a:buFont typeface="Arial" panose="020B0604020202020204" pitchFamily="34" charset="0"/>
              <a:buChar char="•"/>
            </a:pPr>
            <a:r>
              <a:rPr lang="en-US" sz="1400" dirty="0"/>
              <a:t>Master the art of active listening to enhance understanding and rapport.</a:t>
            </a:r>
          </a:p>
          <a:p>
            <a:pPr marL="388620" indent="-285750" algn="just" defTabSz="914400">
              <a:spcAft>
                <a:spcPts val="600"/>
              </a:spcAft>
              <a:buFont typeface="Arial" panose="020B0604020202020204" pitchFamily="34" charset="0"/>
              <a:buChar char="•"/>
            </a:pPr>
            <a:r>
              <a:rPr lang="en-US" sz="1400" dirty="0"/>
              <a:t>Deliver feedback constructively and receive feedback with an open mind.</a:t>
            </a:r>
          </a:p>
          <a:p>
            <a:pPr marL="388620" indent="-285750" algn="just" defTabSz="914400">
              <a:spcAft>
                <a:spcPts val="600"/>
              </a:spcAft>
              <a:buFont typeface="Arial" panose="020B0604020202020204" pitchFamily="34" charset="0"/>
              <a:buChar char="•"/>
            </a:pPr>
            <a:r>
              <a:rPr lang="en-US" sz="1400" dirty="0"/>
              <a:t>Recognize the importance of non-verbal cues in conveying messages.</a:t>
            </a:r>
          </a:p>
          <a:p>
            <a:pPr marL="388620" indent="-285750" algn="just" defTabSz="914400">
              <a:spcAft>
                <a:spcPts val="600"/>
              </a:spcAft>
              <a:buFont typeface="Arial" panose="020B0604020202020204" pitchFamily="34" charset="0"/>
              <a:buChar char="•"/>
            </a:pPr>
            <a:r>
              <a:rPr lang="en-US" sz="1400" dirty="0"/>
              <a:t>Enhance email and meeting etiquette to ensure clear and concise exchanges.</a:t>
            </a:r>
          </a:p>
          <a:p>
            <a:pPr marL="388620" indent="-285750" algn="just" defTabSz="914400">
              <a:spcAft>
                <a:spcPts val="600"/>
              </a:spcAft>
              <a:buFont typeface="Arial" panose="020B0604020202020204" pitchFamily="34" charset="0"/>
              <a:buChar char="•"/>
            </a:pPr>
            <a:r>
              <a:rPr lang="en-US" sz="1400" dirty="0"/>
              <a:t>Fundamentals of effective virtual communication</a:t>
            </a:r>
          </a:p>
        </p:txBody>
      </p:sp>
    </p:spTree>
    <p:extLst>
      <p:ext uri="{BB962C8B-B14F-4D97-AF65-F5344CB8AC3E}">
        <p14:creationId xmlns:p14="http://schemas.microsoft.com/office/powerpoint/2010/main" val="206046460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983848" y="754985"/>
            <a:ext cx="4003474" cy="561110"/>
          </a:xfrm>
          <a:prstGeom prst="rect">
            <a:avLst/>
          </a:prstGeom>
        </p:spPr>
        <p:txBody>
          <a:bodyPr vert="horz" lIns="91440" tIns="45720" rIns="91440" bIns="45720" rtlCol="0" anchor="ctr">
            <a:normAutofit/>
          </a:bodyPr>
          <a:lstStyle/>
          <a:p>
            <a:pPr defTabSz="914400">
              <a:spcBef>
                <a:spcPct val="0"/>
              </a:spcBef>
            </a:pPr>
            <a:r>
              <a:rPr lang="en-US" kern="1200" dirty="0">
                <a:solidFill>
                  <a:schemeClr val="tx1"/>
                </a:solidFill>
                <a:latin typeface="+mj-lt"/>
                <a:ea typeface="+mj-ea"/>
                <a:cs typeface="+mj-cs"/>
              </a:rPr>
              <a:t>Non-Verbal Communication</a:t>
            </a:r>
          </a:p>
        </p:txBody>
      </p:sp>
      <p:sp>
        <p:nvSpPr>
          <p:cNvPr id="3" name="Text Placeholder 2">
            <a:extLst>
              <a:ext uri="{FF2B5EF4-FFF2-40B4-BE49-F238E27FC236}">
                <a16:creationId xmlns:a16="http://schemas.microsoft.com/office/drawing/2014/main" id="{011EADB8-CADF-466B-A93E-44D724A067AF}"/>
              </a:ext>
            </a:extLst>
          </p:cNvPr>
          <p:cNvSpPr>
            <a:spLocks noGrp="1"/>
          </p:cNvSpPr>
          <p:nvPr>
            <p:ph type="body" idx="4294967295"/>
          </p:nvPr>
        </p:nvSpPr>
        <p:spPr>
          <a:xfrm>
            <a:off x="983848" y="1316095"/>
            <a:ext cx="6862422" cy="3184424"/>
          </a:xfrm>
          <a:prstGeom prst="rect">
            <a:avLst/>
          </a:prstGeom>
        </p:spPr>
        <p:txBody>
          <a:bodyPr vert="horz" lIns="91440" tIns="45720" rIns="91440" bIns="45720" rtlCol="0">
            <a:noAutofit/>
          </a:bodyPr>
          <a:lstStyle/>
          <a:p>
            <a:pPr marL="0" indent="-228600" defTabSz="914400">
              <a:spcAft>
                <a:spcPts val="600"/>
              </a:spcAft>
              <a:buFont typeface="Arial" panose="020B0604020202020204" pitchFamily="34" charset="0"/>
              <a:buChar char="•"/>
            </a:pPr>
            <a:r>
              <a:rPr lang="en-US" sz="1300" i="1" dirty="0"/>
              <a:t>Body Language: The Unspoken Dialogue</a:t>
            </a:r>
          </a:p>
          <a:p>
            <a:pPr marL="0" indent="-228600" defTabSz="914400">
              <a:spcAft>
                <a:spcPts val="600"/>
              </a:spcAft>
              <a:buFont typeface="Arial" panose="020B0604020202020204" pitchFamily="34" charset="0"/>
              <a:buChar char="•"/>
            </a:pPr>
            <a:r>
              <a:rPr lang="en-US" sz="1300" dirty="0"/>
              <a:t>Body language, a subset of non-verbal communication, plays a pivotal role in conveying messages and emotions in the workplace. It often speaks louder than words and can either reinforce or contradict verbal communication</a:t>
            </a:r>
          </a:p>
          <a:p>
            <a:pPr marL="285750" indent="-228600" defTabSz="914400">
              <a:spcAft>
                <a:spcPts val="600"/>
              </a:spcAft>
              <a:buSzPct val="100000"/>
              <a:buFont typeface="Arial" panose="020B0604020202020204" pitchFamily="34" charset="0"/>
              <a:buChar char="•"/>
            </a:pPr>
            <a:r>
              <a:rPr lang="en-US" sz="1300" dirty="0"/>
              <a:t>Posture</a:t>
            </a:r>
          </a:p>
          <a:p>
            <a:pPr marL="285750" indent="-228600" defTabSz="914400">
              <a:spcAft>
                <a:spcPts val="600"/>
              </a:spcAft>
              <a:buSzPct val="100000"/>
              <a:buFont typeface="Arial" panose="020B0604020202020204" pitchFamily="34" charset="0"/>
              <a:buChar char="•"/>
            </a:pPr>
            <a:r>
              <a:rPr lang="en-US" sz="1300" dirty="0"/>
              <a:t>Facial Expressions</a:t>
            </a:r>
          </a:p>
          <a:p>
            <a:pPr marL="285750" indent="-228600" defTabSz="914400">
              <a:spcAft>
                <a:spcPts val="600"/>
              </a:spcAft>
              <a:buSzPct val="100000"/>
              <a:buFont typeface="Arial" panose="020B0604020202020204" pitchFamily="34" charset="0"/>
              <a:buChar char="•"/>
            </a:pPr>
            <a:r>
              <a:rPr lang="en-US" sz="1300" dirty="0"/>
              <a:t>Eye Contact</a:t>
            </a:r>
          </a:p>
          <a:p>
            <a:pPr marL="285750" indent="-228600" defTabSz="914400">
              <a:spcAft>
                <a:spcPts val="600"/>
              </a:spcAft>
              <a:buSzPct val="100000"/>
              <a:buFont typeface="Arial" panose="020B0604020202020204" pitchFamily="34" charset="0"/>
              <a:buChar char="•"/>
            </a:pPr>
            <a:r>
              <a:rPr lang="en-US" sz="1300" dirty="0"/>
              <a:t>Gestures</a:t>
            </a:r>
          </a:p>
          <a:p>
            <a:pPr marL="285750" indent="-228600" defTabSz="914400">
              <a:spcAft>
                <a:spcPts val="600"/>
              </a:spcAft>
              <a:buSzPct val="100000"/>
              <a:buFont typeface="Arial" panose="020B0604020202020204" pitchFamily="34" charset="0"/>
              <a:buChar char="•"/>
            </a:pPr>
            <a:r>
              <a:rPr lang="en-US" sz="1300" dirty="0"/>
              <a:t>Proximity</a:t>
            </a:r>
          </a:p>
          <a:p>
            <a:pPr marL="285750" indent="-228600" defTabSz="914400">
              <a:spcAft>
                <a:spcPts val="600"/>
              </a:spcAft>
              <a:buSzPct val="100000"/>
              <a:buFont typeface="Arial" panose="020B0604020202020204" pitchFamily="34" charset="0"/>
              <a:buChar char="•"/>
            </a:pPr>
            <a:r>
              <a:rPr lang="en-US" sz="1300" dirty="0"/>
              <a:t>Mirroring</a:t>
            </a:r>
          </a:p>
        </p:txBody>
      </p:sp>
    </p:spTree>
    <p:extLst>
      <p:ext uri="{BB962C8B-B14F-4D97-AF65-F5344CB8AC3E}">
        <p14:creationId xmlns:p14="http://schemas.microsoft.com/office/powerpoint/2010/main" val="159590959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758825" y="707533"/>
            <a:ext cx="7626350" cy="884237"/>
          </a:xfrm>
          <a:prstGeom prst="rect">
            <a:avLst/>
          </a:prstGeom>
        </p:spPr>
        <p:txBody>
          <a:bodyPr vert="horz" lIns="91440" tIns="45720" rIns="91440" bIns="45720" rtlCol="0" anchor="ctr">
            <a:normAutofit/>
          </a:bodyPr>
          <a:lstStyle/>
          <a:p>
            <a:pPr defTabSz="914400">
              <a:spcBef>
                <a:spcPct val="0"/>
              </a:spcBef>
            </a:pPr>
            <a:r>
              <a:rPr lang="en-US" sz="3000" kern="1200" dirty="0">
                <a:solidFill>
                  <a:schemeClr val="tx1"/>
                </a:solidFill>
                <a:latin typeface="+mj-lt"/>
                <a:ea typeface="+mj-ea"/>
                <a:cs typeface="+mj-cs"/>
              </a:rPr>
              <a:t>Tonality</a:t>
            </a:r>
          </a:p>
        </p:txBody>
      </p:sp>
      <p:sp>
        <p:nvSpPr>
          <p:cNvPr id="3" name="Text Placeholder 2">
            <a:extLst>
              <a:ext uri="{FF2B5EF4-FFF2-40B4-BE49-F238E27FC236}">
                <a16:creationId xmlns:a16="http://schemas.microsoft.com/office/drawing/2014/main" id="{011EADB8-CADF-466B-A93E-44D724A067AF}"/>
              </a:ext>
            </a:extLst>
          </p:cNvPr>
          <p:cNvSpPr>
            <a:spLocks noGrp="1"/>
          </p:cNvSpPr>
          <p:nvPr>
            <p:ph type="body" idx="4294967295"/>
          </p:nvPr>
        </p:nvSpPr>
        <p:spPr>
          <a:xfrm>
            <a:off x="1008364" y="1487597"/>
            <a:ext cx="7626350" cy="2770187"/>
          </a:xfrm>
          <a:prstGeom prst="rect">
            <a:avLst/>
          </a:prstGeom>
        </p:spPr>
        <p:txBody>
          <a:bodyPr vert="horz" lIns="91440" tIns="45720" rIns="91440" bIns="45720" rtlCol="0">
            <a:normAutofit fontScale="92500"/>
          </a:bodyPr>
          <a:lstStyle/>
          <a:p>
            <a:pPr marL="0" indent="-228600" defTabSz="914400">
              <a:spcAft>
                <a:spcPts val="600"/>
              </a:spcAft>
              <a:buFont typeface="Arial" panose="020B0604020202020204" pitchFamily="34" charset="0"/>
              <a:buChar char="•"/>
            </a:pPr>
            <a:r>
              <a:rPr lang="en-US" sz="1600" i="1" dirty="0"/>
              <a:t>The tone in which words are spoken can drastically alter their meaning and impact. It adds an</a:t>
            </a:r>
          </a:p>
          <a:p>
            <a:pPr marL="0" indent="-228600" defTabSz="914400">
              <a:spcAft>
                <a:spcPts val="600"/>
              </a:spcAft>
              <a:buFont typeface="Arial" panose="020B0604020202020204" pitchFamily="34" charset="0"/>
              <a:buChar char="•"/>
            </a:pPr>
            <a:r>
              <a:rPr lang="en-US" sz="1600" i="1" dirty="0"/>
              <a:t>emotional layer to the conversation, providing context and depth.</a:t>
            </a:r>
          </a:p>
          <a:p>
            <a:pPr marL="285750" indent="-228600" defTabSz="914400">
              <a:spcAft>
                <a:spcPts val="600"/>
              </a:spcAft>
              <a:buSzPct val="100000"/>
              <a:buFont typeface="Arial" panose="020B0604020202020204" pitchFamily="34" charset="0"/>
              <a:buChar char="•"/>
            </a:pPr>
            <a:r>
              <a:rPr lang="en-US" sz="1600" dirty="0"/>
              <a:t>Pitch</a:t>
            </a:r>
          </a:p>
          <a:p>
            <a:pPr marL="285750" indent="-228600" defTabSz="914400">
              <a:spcAft>
                <a:spcPts val="600"/>
              </a:spcAft>
              <a:buSzPct val="100000"/>
              <a:buFont typeface="Arial" panose="020B0604020202020204" pitchFamily="34" charset="0"/>
              <a:buChar char="•"/>
            </a:pPr>
            <a:r>
              <a:rPr lang="en-US" sz="1600" dirty="0"/>
              <a:t>Volume</a:t>
            </a:r>
          </a:p>
          <a:p>
            <a:pPr marL="285750" indent="-228600" defTabSz="914400">
              <a:spcAft>
                <a:spcPts val="600"/>
              </a:spcAft>
              <a:buSzPct val="100000"/>
              <a:buFont typeface="Arial" panose="020B0604020202020204" pitchFamily="34" charset="0"/>
              <a:buChar char="•"/>
            </a:pPr>
            <a:r>
              <a:rPr lang="en-US" sz="1600" dirty="0"/>
              <a:t>Pace</a:t>
            </a:r>
          </a:p>
          <a:p>
            <a:pPr marL="285750" indent="-228600" defTabSz="914400">
              <a:spcAft>
                <a:spcPts val="600"/>
              </a:spcAft>
              <a:buSzPct val="100000"/>
              <a:buFont typeface="Arial" panose="020B0604020202020204" pitchFamily="34" charset="0"/>
              <a:buChar char="•"/>
            </a:pPr>
            <a:r>
              <a:rPr lang="en-US" sz="1600" dirty="0"/>
              <a:t>Voice Modulation</a:t>
            </a:r>
          </a:p>
          <a:p>
            <a:pPr marL="285750" indent="-228600" defTabSz="914400">
              <a:spcAft>
                <a:spcPts val="600"/>
              </a:spcAft>
              <a:buSzPct val="100000"/>
              <a:buFont typeface="Arial" panose="020B0604020202020204" pitchFamily="34" charset="0"/>
              <a:buChar char="•"/>
            </a:pPr>
            <a:r>
              <a:rPr lang="en-US" sz="1600" dirty="0"/>
              <a:t>Confidence &amp; Clarity</a:t>
            </a:r>
          </a:p>
        </p:txBody>
      </p:sp>
    </p:spTree>
    <p:extLst>
      <p:ext uri="{BB962C8B-B14F-4D97-AF65-F5344CB8AC3E}">
        <p14:creationId xmlns:p14="http://schemas.microsoft.com/office/powerpoint/2010/main" val="290233385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EDD4D3-7C35-43BB-9B7E-7B12E46082B3}"/>
              </a:ext>
            </a:extLst>
          </p:cNvPr>
          <p:cNvSpPr>
            <a:spLocks noGrp="1"/>
          </p:cNvSpPr>
          <p:nvPr>
            <p:ph type="title" idx="4294967295"/>
          </p:nvPr>
        </p:nvSpPr>
        <p:spPr>
          <a:xfrm>
            <a:off x="1562584" y="956178"/>
            <a:ext cx="6858000" cy="2073275"/>
          </a:xfrm>
          <a:prstGeom prst="rect">
            <a:avLst/>
          </a:prstGeom>
        </p:spPr>
        <p:txBody>
          <a:bodyPr vert="horz" lIns="91440" tIns="45720" rIns="91440" bIns="45720" rtlCol="0" anchor="ctr">
            <a:normAutofit/>
          </a:bodyPr>
          <a:lstStyle/>
          <a:p>
            <a:pPr defTabSz="914400">
              <a:spcBef>
                <a:spcPct val="0"/>
              </a:spcBef>
            </a:pPr>
            <a:r>
              <a:rPr lang="en-US" sz="4600" kern="1200" dirty="0">
                <a:solidFill>
                  <a:schemeClr val="tx1"/>
                </a:solidFill>
                <a:latin typeface="+mj-lt"/>
                <a:ea typeface="+mj-ea"/>
                <a:cs typeface="+mj-cs"/>
              </a:rPr>
              <a:t>CRAFTING EFFECTIVE EMAILS: THE DIGITAL LETTER OF TODAY</a:t>
            </a:r>
          </a:p>
        </p:txBody>
      </p:sp>
    </p:spTree>
    <p:extLst>
      <p:ext uri="{BB962C8B-B14F-4D97-AF65-F5344CB8AC3E}">
        <p14:creationId xmlns:p14="http://schemas.microsoft.com/office/powerpoint/2010/main" val="118974234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682906" y="1157468"/>
            <a:ext cx="2319960" cy="2413664"/>
          </a:xfrm>
          <a:prstGeom prst="rect">
            <a:avLst/>
          </a:prstGeom>
        </p:spPr>
        <p:txBody>
          <a:bodyPr vert="horz" lIns="91440" tIns="45720" rIns="91440" bIns="45720" rtlCol="0" anchor="ctr">
            <a:normAutofit/>
          </a:bodyPr>
          <a:lstStyle/>
          <a:p>
            <a:pPr defTabSz="914400">
              <a:spcBef>
                <a:spcPct val="0"/>
              </a:spcBef>
            </a:pPr>
            <a:r>
              <a:rPr lang="en-US" sz="3000" kern="1200" dirty="0">
                <a:solidFill>
                  <a:schemeClr val="tx1"/>
                </a:solidFill>
                <a:latin typeface="+mj-lt"/>
                <a:ea typeface="+mj-ea"/>
                <a:cs typeface="+mj-cs"/>
              </a:rPr>
              <a:t>Crafting Emails in Digital World</a:t>
            </a:r>
          </a:p>
        </p:txBody>
      </p:sp>
      <p:sp>
        <p:nvSpPr>
          <p:cNvPr id="3" name="Text Placeholder 2">
            <a:extLst>
              <a:ext uri="{FF2B5EF4-FFF2-40B4-BE49-F238E27FC236}">
                <a16:creationId xmlns:a16="http://schemas.microsoft.com/office/drawing/2014/main" id="{011EADB8-CADF-466B-A93E-44D724A067AF}"/>
              </a:ext>
            </a:extLst>
          </p:cNvPr>
          <p:cNvSpPr>
            <a:spLocks noGrp="1"/>
          </p:cNvSpPr>
          <p:nvPr>
            <p:ph type="body" idx="4294967295"/>
          </p:nvPr>
        </p:nvSpPr>
        <p:spPr>
          <a:xfrm>
            <a:off x="3501582" y="700087"/>
            <a:ext cx="5133132" cy="3628845"/>
          </a:xfrm>
          <a:prstGeom prst="rect">
            <a:avLst/>
          </a:prstGeom>
        </p:spPr>
        <p:txBody>
          <a:bodyPr vert="horz" lIns="91440" tIns="45720" rIns="91440" bIns="45720" rtlCol="0" anchor="ctr">
            <a:normAutofit/>
          </a:bodyPr>
          <a:lstStyle/>
          <a:p>
            <a:pPr marL="0" indent="-228600" defTabSz="914400">
              <a:spcAft>
                <a:spcPts val="600"/>
              </a:spcAft>
              <a:buFont typeface="Arial" panose="020B0604020202020204" pitchFamily="34" charset="0"/>
              <a:buChar char="•"/>
            </a:pPr>
            <a:r>
              <a:rPr lang="en-US" sz="1500" i="1" dirty="0"/>
              <a:t>Think before you hit “Send”</a:t>
            </a:r>
          </a:p>
          <a:p>
            <a:pPr marL="0" indent="-228600" defTabSz="914400">
              <a:spcAft>
                <a:spcPts val="600"/>
              </a:spcAft>
              <a:buFont typeface="Arial" panose="020B0604020202020204" pitchFamily="34" charset="0"/>
              <a:buChar char="•"/>
            </a:pPr>
            <a:r>
              <a:rPr lang="en-US" sz="1500" dirty="0"/>
              <a:t>In the digital age, emails have become a primary mode of communication, especially in professional settings. Crafting an effective email ensures that your message is clear, concise, and actionable.</a:t>
            </a:r>
          </a:p>
          <a:p>
            <a:pPr marL="285750" indent="-228600" defTabSz="914400">
              <a:spcAft>
                <a:spcPts val="600"/>
              </a:spcAft>
              <a:buSzPct val="100000"/>
              <a:buFont typeface="Arial" panose="020B0604020202020204" pitchFamily="34" charset="0"/>
              <a:buChar char="•"/>
            </a:pPr>
            <a:r>
              <a:rPr lang="en-US" sz="1500" dirty="0"/>
              <a:t>Subject Line</a:t>
            </a:r>
          </a:p>
          <a:p>
            <a:pPr marL="285750" indent="-228600" defTabSz="914400">
              <a:spcAft>
                <a:spcPts val="600"/>
              </a:spcAft>
              <a:buSzPct val="100000"/>
              <a:buFont typeface="Arial" panose="020B0604020202020204" pitchFamily="34" charset="0"/>
              <a:buChar char="•"/>
            </a:pPr>
            <a:r>
              <a:rPr lang="en-US" sz="1500" dirty="0"/>
              <a:t>Opening</a:t>
            </a:r>
          </a:p>
          <a:p>
            <a:pPr marL="285750" indent="-228600" defTabSz="914400">
              <a:spcAft>
                <a:spcPts val="600"/>
              </a:spcAft>
              <a:buSzPct val="100000"/>
              <a:buFont typeface="Arial" panose="020B0604020202020204" pitchFamily="34" charset="0"/>
              <a:buChar char="•"/>
            </a:pPr>
            <a:r>
              <a:rPr lang="en-US" sz="1500" dirty="0"/>
              <a:t>Body of the email</a:t>
            </a:r>
          </a:p>
          <a:p>
            <a:pPr marL="285750" indent="-228600" defTabSz="914400">
              <a:spcAft>
                <a:spcPts val="600"/>
              </a:spcAft>
              <a:buSzPct val="100000"/>
              <a:buFont typeface="Arial" panose="020B0604020202020204" pitchFamily="34" charset="0"/>
              <a:buChar char="•"/>
            </a:pPr>
            <a:r>
              <a:rPr lang="en-US" sz="1500" dirty="0"/>
              <a:t>Closing</a:t>
            </a:r>
          </a:p>
          <a:p>
            <a:pPr marL="285750" indent="-228600" defTabSz="914400">
              <a:spcAft>
                <a:spcPts val="600"/>
              </a:spcAft>
              <a:buSzPct val="100000"/>
              <a:buFont typeface="Arial" panose="020B0604020202020204" pitchFamily="34" charset="0"/>
              <a:buChar char="•"/>
            </a:pPr>
            <a:r>
              <a:rPr lang="en-US" sz="1500" dirty="0"/>
              <a:t>Signature</a:t>
            </a:r>
          </a:p>
        </p:txBody>
      </p:sp>
    </p:spTree>
    <p:extLst>
      <p:ext uri="{BB962C8B-B14F-4D97-AF65-F5344CB8AC3E}">
        <p14:creationId xmlns:p14="http://schemas.microsoft.com/office/powerpoint/2010/main" val="135054873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706739" y="795409"/>
            <a:ext cx="3945601" cy="368681"/>
          </a:xfrm>
          <a:prstGeom prst="rect">
            <a:avLst/>
          </a:prstGeom>
        </p:spPr>
        <p:txBody>
          <a:bodyPr vert="horz" lIns="91440" tIns="45720" rIns="91440" bIns="45720" rtlCol="0" anchor="ctr">
            <a:noAutofit/>
          </a:bodyPr>
          <a:lstStyle/>
          <a:p>
            <a:pPr defTabSz="914400">
              <a:spcBef>
                <a:spcPct val="0"/>
              </a:spcBef>
            </a:pPr>
            <a:r>
              <a:rPr lang="en-US" kern="1200" dirty="0">
                <a:solidFill>
                  <a:schemeClr val="tx1"/>
                </a:solidFill>
                <a:latin typeface="+mj-lt"/>
                <a:ea typeface="+mj-ea"/>
                <a:cs typeface="+mj-cs"/>
              </a:rPr>
              <a:t>Email Etiquette</a:t>
            </a:r>
          </a:p>
        </p:txBody>
      </p:sp>
      <p:sp>
        <p:nvSpPr>
          <p:cNvPr id="3" name="Text Placeholder 2">
            <a:extLst>
              <a:ext uri="{FF2B5EF4-FFF2-40B4-BE49-F238E27FC236}">
                <a16:creationId xmlns:a16="http://schemas.microsoft.com/office/drawing/2014/main" id="{011EADB8-CADF-466B-A93E-44D724A067AF}"/>
              </a:ext>
            </a:extLst>
          </p:cNvPr>
          <p:cNvSpPr>
            <a:spLocks noGrp="1"/>
          </p:cNvSpPr>
          <p:nvPr>
            <p:ph type="body" idx="4294967295"/>
          </p:nvPr>
        </p:nvSpPr>
        <p:spPr>
          <a:xfrm>
            <a:off x="706739" y="1164090"/>
            <a:ext cx="7730522" cy="3383907"/>
          </a:xfrm>
          <a:prstGeom prst="rect">
            <a:avLst/>
          </a:prstGeom>
        </p:spPr>
        <p:txBody>
          <a:bodyPr vert="horz" lIns="91440" tIns="45720" rIns="91440" bIns="45720" rtlCol="0">
            <a:noAutofit/>
          </a:bodyPr>
          <a:lstStyle/>
          <a:p>
            <a:pPr marL="0" indent="-228600" defTabSz="914400">
              <a:spcAft>
                <a:spcPts val="600"/>
              </a:spcAft>
              <a:buFont typeface="Arial" panose="020B0604020202020204" pitchFamily="34" charset="0"/>
              <a:buChar char="•"/>
            </a:pPr>
            <a:r>
              <a:rPr lang="en-US" sz="1200" i="1" dirty="0"/>
              <a:t>The Unwritten Rules of Digital Correspondence</a:t>
            </a:r>
          </a:p>
          <a:p>
            <a:pPr marL="285750" indent="-228600" defTabSz="914400">
              <a:spcAft>
                <a:spcPts val="600"/>
              </a:spcAft>
              <a:buSzPct val="100000"/>
              <a:buFont typeface="Arial" panose="020B0604020202020204" pitchFamily="34" charset="0"/>
              <a:buChar char="•"/>
            </a:pPr>
            <a:r>
              <a:rPr lang="en-US" sz="1200" i="1" dirty="0"/>
              <a:t>Timely Responses:</a:t>
            </a:r>
            <a:r>
              <a:rPr lang="en-US" sz="1200" dirty="0"/>
              <a:t> Its’ courteous to acknowledge receipt of an email within 24 hours, even if it’s just to say you’ll provide a detailed response later.</a:t>
            </a:r>
          </a:p>
          <a:p>
            <a:pPr marL="285750" indent="-228600" defTabSz="914400">
              <a:spcAft>
                <a:spcPts val="600"/>
              </a:spcAft>
              <a:buSzPct val="100000"/>
              <a:buFont typeface="Arial" panose="020B0604020202020204" pitchFamily="34" charset="0"/>
              <a:buChar char="•"/>
            </a:pPr>
            <a:r>
              <a:rPr lang="en-US" sz="1200" i="1" dirty="0"/>
              <a:t>Use CC and BCC Judiciously:</a:t>
            </a:r>
            <a:r>
              <a:rPr lang="en-US" sz="1200" dirty="0"/>
              <a:t> Only include recipients who need to be in the loop. Use ‘BCC’ only to protect the privacy of recipients when sending to a large group.</a:t>
            </a:r>
          </a:p>
          <a:p>
            <a:pPr marL="285750" indent="-228600" defTabSz="914400">
              <a:spcAft>
                <a:spcPts val="600"/>
              </a:spcAft>
              <a:buSzPct val="100000"/>
              <a:buFont typeface="Arial" panose="020B0604020202020204" pitchFamily="34" charset="0"/>
              <a:buChar char="•"/>
            </a:pPr>
            <a:r>
              <a:rPr lang="en-US" sz="1200" i="1" dirty="0"/>
              <a:t>Avoid ALL CAPS</a:t>
            </a:r>
            <a:r>
              <a:rPr lang="en-US" sz="1200" dirty="0"/>
              <a:t>: Writing in all capital letters can come across as shouting. </a:t>
            </a:r>
          </a:p>
          <a:p>
            <a:pPr marL="285750" indent="-228600" defTabSz="914400">
              <a:spcAft>
                <a:spcPts val="600"/>
              </a:spcAft>
              <a:buSzPct val="100000"/>
              <a:buFont typeface="Arial" panose="020B0604020202020204" pitchFamily="34" charset="0"/>
              <a:buChar char="•"/>
            </a:pPr>
            <a:r>
              <a:rPr lang="en-US" sz="1200" i="1" dirty="0"/>
              <a:t>Attachments:</a:t>
            </a:r>
            <a:r>
              <a:rPr lang="en-US" sz="1200" dirty="0"/>
              <a:t> If you’re sending attachments, mention them in the body of the email to ensure they’re not overlooked. Also, ensure files are appropriately named and not too large.</a:t>
            </a:r>
          </a:p>
          <a:p>
            <a:pPr marL="285750" indent="-228600" defTabSz="914400">
              <a:spcAft>
                <a:spcPts val="600"/>
              </a:spcAft>
              <a:buSzPct val="100000"/>
              <a:buFont typeface="Arial" panose="020B0604020202020204" pitchFamily="34" charset="0"/>
              <a:buChar char="•"/>
            </a:pPr>
            <a:r>
              <a:rPr lang="en-US" sz="1200" i="1" dirty="0"/>
              <a:t>Proofread:</a:t>
            </a:r>
            <a:r>
              <a:rPr lang="en-US" sz="1200" dirty="0"/>
              <a:t> Before hitting send, re-read your email to check for clarity, tone, and any grammatical or spelling errors.</a:t>
            </a:r>
          </a:p>
          <a:p>
            <a:pPr marL="285750" indent="-228600" defTabSz="914400">
              <a:spcAft>
                <a:spcPts val="600"/>
              </a:spcAft>
              <a:buSzPct val="100000"/>
              <a:buFont typeface="Arial" panose="020B0604020202020204" pitchFamily="34" charset="0"/>
              <a:buChar char="•"/>
            </a:pPr>
            <a:r>
              <a:rPr lang="en-US" sz="1200" i="1" dirty="0"/>
              <a:t>Be Mindful of Tone:</a:t>
            </a:r>
            <a:r>
              <a:rPr lang="en-US" sz="1200" dirty="0"/>
              <a:t> Ensure your email’s tone is clear and appropriate for the content and recipient.</a:t>
            </a:r>
          </a:p>
          <a:p>
            <a:pPr marL="285750" indent="-228600" defTabSz="914400">
              <a:spcAft>
                <a:spcPts val="600"/>
              </a:spcAft>
              <a:buSzPct val="100000"/>
              <a:buFont typeface="Arial" panose="020B0604020202020204" pitchFamily="34" charset="0"/>
              <a:buChar char="•"/>
            </a:pPr>
            <a:r>
              <a:rPr lang="en-US" sz="1200" i="1" dirty="0"/>
              <a:t>Respect Privacy:</a:t>
            </a:r>
            <a:r>
              <a:rPr lang="en-US" sz="1200" dirty="0"/>
              <a:t> Avoid sharing sensitive information unless necessary, and always ensure that shared information complies with privacy regulations and company policies.</a:t>
            </a:r>
          </a:p>
        </p:txBody>
      </p:sp>
    </p:spTree>
    <p:extLst>
      <p:ext uri="{BB962C8B-B14F-4D97-AF65-F5344CB8AC3E}">
        <p14:creationId xmlns:p14="http://schemas.microsoft.com/office/powerpoint/2010/main" val="321449944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1019938" y="889434"/>
            <a:ext cx="4593783" cy="609298"/>
          </a:xfrm>
          <a:prstGeom prst="rect">
            <a:avLst/>
          </a:prstGeom>
        </p:spPr>
        <p:txBody>
          <a:bodyPr vert="horz" lIns="91440" tIns="45720" rIns="91440" bIns="45720" rtlCol="0" anchor="ctr">
            <a:normAutofit/>
          </a:bodyPr>
          <a:lstStyle/>
          <a:p>
            <a:pPr defTabSz="914400">
              <a:spcBef>
                <a:spcPct val="0"/>
              </a:spcBef>
            </a:pPr>
            <a:r>
              <a:rPr lang="en-US" sz="2800" kern="1200" dirty="0">
                <a:solidFill>
                  <a:schemeClr val="tx1"/>
                </a:solidFill>
                <a:latin typeface="+mj-lt"/>
                <a:ea typeface="+mj-ea"/>
                <a:cs typeface="+mj-cs"/>
              </a:rPr>
              <a:t>Activity - Email Etiquette </a:t>
            </a:r>
          </a:p>
        </p:txBody>
      </p:sp>
      <p:sp>
        <p:nvSpPr>
          <p:cNvPr id="3" name="Text Placeholder 2">
            <a:extLst>
              <a:ext uri="{FF2B5EF4-FFF2-40B4-BE49-F238E27FC236}">
                <a16:creationId xmlns:a16="http://schemas.microsoft.com/office/drawing/2014/main" id="{011EADB8-CADF-466B-A93E-44D724A067AF}"/>
              </a:ext>
            </a:extLst>
          </p:cNvPr>
          <p:cNvSpPr>
            <a:spLocks noGrp="1"/>
          </p:cNvSpPr>
          <p:nvPr>
            <p:ph type="body" idx="4294967295"/>
          </p:nvPr>
        </p:nvSpPr>
        <p:spPr>
          <a:xfrm>
            <a:off x="1019938" y="1734816"/>
            <a:ext cx="7626350" cy="2770187"/>
          </a:xfrm>
          <a:prstGeom prst="rect">
            <a:avLst/>
          </a:prstGeom>
        </p:spPr>
        <p:txBody>
          <a:bodyPr vert="horz" lIns="91440" tIns="45720" rIns="91440" bIns="45720" rtlCol="0">
            <a:normAutofit/>
          </a:bodyPr>
          <a:lstStyle/>
          <a:p>
            <a:pPr marL="0" indent="-228600" defTabSz="914400">
              <a:spcAft>
                <a:spcPts val="600"/>
              </a:spcAft>
              <a:buFont typeface="Arial" panose="020B0604020202020204" pitchFamily="34" charset="0"/>
              <a:buChar char="•"/>
            </a:pPr>
            <a:r>
              <a:rPr lang="en-US" sz="1700" dirty="0"/>
              <a:t>Draft an email to update your client on the ongoing progress of the audit detailing the preliminary findings and future steps</a:t>
            </a:r>
          </a:p>
          <a:p>
            <a:pPr marL="0" indent="-228600" defTabSz="914400">
              <a:spcAft>
                <a:spcPts val="600"/>
              </a:spcAft>
              <a:buFont typeface="Arial" panose="020B0604020202020204" pitchFamily="34" charset="0"/>
              <a:buChar char="•"/>
            </a:pPr>
            <a:r>
              <a:rPr lang="en-US" sz="1700" dirty="0"/>
              <a:t>Draft an email to managing director of the company sharing your inputs on the efficiency of process controls in the organization</a:t>
            </a:r>
          </a:p>
          <a:p>
            <a:pPr marL="0" indent="-228600" defTabSz="914400">
              <a:spcAft>
                <a:spcPts val="600"/>
              </a:spcAft>
              <a:buFont typeface="Arial" panose="020B0604020202020204" pitchFamily="34" charset="0"/>
              <a:buChar char="•"/>
            </a:pPr>
            <a:r>
              <a:rPr lang="en-US" sz="1700" dirty="0"/>
              <a:t>Draft an email highlighting the gaps observed during your review of the operational efficiency of the organization. </a:t>
            </a:r>
          </a:p>
        </p:txBody>
      </p:sp>
    </p:spTree>
    <p:extLst>
      <p:ext uri="{BB962C8B-B14F-4D97-AF65-F5344CB8AC3E}">
        <p14:creationId xmlns:p14="http://schemas.microsoft.com/office/powerpoint/2010/main" val="72044635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EDD4D3-7C35-43BB-9B7E-7B12E46082B3}"/>
              </a:ext>
            </a:extLst>
          </p:cNvPr>
          <p:cNvSpPr>
            <a:spLocks noGrp="1"/>
          </p:cNvSpPr>
          <p:nvPr>
            <p:ph type="title" idx="4294967295"/>
          </p:nvPr>
        </p:nvSpPr>
        <p:spPr>
          <a:xfrm>
            <a:off x="1388962" y="1002477"/>
            <a:ext cx="6858000" cy="2073275"/>
          </a:xfrm>
          <a:prstGeom prst="rect">
            <a:avLst/>
          </a:prstGeom>
        </p:spPr>
        <p:txBody>
          <a:bodyPr vert="horz" lIns="91440" tIns="45720" rIns="91440" bIns="45720" rtlCol="0" anchor="ctr">
            <a:normAutofit/>
          </a:bodyPr>
          <a:lstStyle/>
          <a:p>
            <a:pPr defTabSz="914400">
              <a:spcBef>
                <a:spcPct val="0"/>
              </a:spcBef>
            </a:pPr>
            <a:r>
              <a:rPr lang="en-US" sz="4600" kern="1200" dirty="0">
                <a:solidFill>
                  <a:schemeClr val="tx1"/>
                </a:solidFill>
                <a:latin typeface="+mj-lt"/>
                <a:ea typeface="+mj-ea"/>
                <a:cs typeface="+mj-cs"/>
              </a:rPr>
              <a:t>ART OF GIVING AND RECEIVING EFFECTIVE FEEDBACK</a:t>
            </a:r>
          </a:p>
        </p:txBody>
      </p:sp>
    </p:spTree>
    <p:extLst>
      <p:ext uri="{BB962C8B-B14F-4D97-AF65-F5344CB8AC3E}">
        <p14:creationId xmlns:p14="http://schemas.microsoft.com/office/powerpoint/2010/main" val="47234865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1276832" y="507492"/>
            <a:ext cx="6590335" cy="886448"/>
          </a:xfrm>
          <a:prstGeom prst="rect">
            <a:avLst/>
          </a:prstGeom>
        </p:spPr>
        <p:txBody>
          <a:bodyPr vert="horz" lIns="91440" tIns="45720" rIns="91440" bIns="45720" rtlCol="0" anchor="ctr">
            <a:normAutofit/>
          </a:bodyPr>
          <a:lstStyle/>
          <a:p>
            <a:pPr algn="ctr" defTabSz="914400">
              <a:spcBef>
                <a:spcPct val="0"/>
              </a:spcBef>
            </a:pPr>
            <a:r>
              <a:rPr lang="en-US" sz="2400" kern="1200" dirty="0">
                <a:solidFill>
                  <a:schemeClr val="tx1"/>
                </a:solidFill>
                <a:latin typeface="+mj-lt"/>
                <a:ea typeface="+mj-ea"/>
                <a:cs typeface="+mj-cs"/>
              </a:rPr>
              <a:t>Characteristics of an Effective Feedback</a:t>
            </a:r>
          </a:p>
        </p:txBody>
      </p:sp>
      <p:graphicFrame>
        <p:nvGraphicFramePr>
          <p:cNvPr id="6" name="Diagram 5">
            <a:extLst>
              <a:ext uri="{FF2B5EF4-FFF2-40B4-BE49-F238E27FC236}">
                <a16:creationId xmlns:a16="http://schemas.microsoft.com/office/drawing/2014/main" id="{4A2ECCFB-9FC7-4441-990A-EF3FA88108F8}"/>
              </a:ext>
            </a:extLst>
          </p:cNvPr>
          <p:cNvGraphicFramePr/>
          <p:nvPr>
            <p:extLst>
              <p:ext uri="{D42A27DB-BD31-4B8C-83A1-F6EECF244321}">
                <p14:modId xmlns:p14="http://schemas.microsoft.com/office/powerpoint/2010/main" val="1735021011"/>
              </p:ext>
            </p:extLst>
          </p:nvPr>
        </p:nvGraphicFramePr>
        <p:xfrm>
          <a:off x="1276832" y="1393940"/>
          <a:ext cx="6698125" cy="266796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60134450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886146" y="692071"/>
            <a:ext cx="2683960" cy="399064"/>
          </a:xfrm>
          <a:prstGeom prst="rect">
            <a:avLst/>
          </a:prstGeom>
        </p:spPr>
        <p:txBody>
          <a:bodyPr vert="horz" lIns="91440" tIns="45720" rIns="91440" bIns="45720" rtlCol="0" anchor="ctr">
            <a:normAutofit/>
          </a:bodyPr>
          <a:lstStyle/>
          <a:p>
            <a:pPr defTabSz="914400">
              <a:spcBef>
                <a:spcPct val="0"/>
              </a:spcBef>
            </a:pPr>
            <a:r>
              <a:rPr lang="en-US" kern="1200" dirty="0">
                <a:solidFill>
                  <a:schemeClr val="tx1"/>
                </a:solidFill>
                <a:latin typeface="+mj-lt"/>
                <a:ea typeface="+mj-ea"/>
                <a:cs typeface="+mj-cs"/>
              </a:rPr>
              <a:t>Giving Feedback</a:t>
            </a:r>
          </a:p>
        </p:txBody>
      </p:sp>
      <p:sp>
        <p:nvSpPr>
          <p:cNvPr id="4" name="Text Placeholder 2">
            <a:extLst>
              <a:ext uri="{FF2B5EF4-FFF2-40B4-BE49-F238E27FC236}">
                <a16:creationId xmlns:a16="http://schemas.microsoft.com/office/drawing/2014/main" id="{F2B614D8-4A8D-4C96-BE30-22EDBACEC69F}"/>
              </a:ext>
            </a:extLst>
          </p:cNvPr>
          <p:cNvSpPr>
            <a:spLocks noGrp="1"/>
          </p:cNvSpPr>
          <p:nvPr>
            <p:ph type="body" idx="4294967295"/>
          </p:nvPr>
        </p:nvSpPr>
        <p:spPr>
          <a:xfrm>
            <a:off x="886146" y="1091135"/>
            <a:ext cx="7371707" cy="3516814"/>
          </a:xfrm>
          <a:prstGeom prst="rect">
            <a:avLst/>
          </a:prstGeom>
        </p:spPr>
        <p:txBody>
          <a:bodyPr vert="horz" lIns="91440" tIns="45720" rIns="91440" bIns="45720" rtlCol="0">
            <a:noAutofit/>
          </a:bodyPr>
          <a:lstStyle/>
          <a:p>
            <a:pPr marL="0" indent="-228600" defTabSz="914400">
              <a:spcAft>
                <a:spcPts val="600"/>
              </a:spcAft>
              <a:buSzPct val="100000"/>
              <a:buFont typeface="Arial" panose="020B0604020202020204" pitchFamily="34" charset="0"/>
              <a:buChar char="•"/>
            </a:pPr>
            <a:r>
              <a:rPr lang="en-US" sz="1100" b="1" dirty="0"/>
              <a:t>The Power of “I” Statements</a:t>
            </a:r>
          </a:p>
          <a:p>
            <a:pPr marL="285750" indent="-228600" defTabSz="914400">
              <a:spcAft>
                <a:spcPts val="600"/>
              </a:spcAft>
              <a:buSzPct val="100000"/>
              <a:buFont typeface="Arial" panose="020B0604020202020204" pitchFamily="34" charset="0"/>
              <a:buChar char="•"/>
            </a:pPr>
            <a:r>
              <a:rPr lang="en-US" sz="1100" dirty="0"/>
              <a:t>When giving feedback, using “I” statements helps in expressing your perspective without sounding accusatory. </a:t>
            </a:r>
          </a:p>
          <a:p>
            <a:pPr marL="285750" indent="-228600" defTabSz="914400">
              <a:spcAft>
                <a:spcPts val="600"/>
              </a:spcAft>
              <a:buSzPct val="100000"/>
              <a:buFont typeface="Arial" panose="020B0604020202020204" pitchFamily="34" charset="0"/>
              <a:buChar char="•"/>
            </a:pPr>
            <a:r>
              <a:rPr lang="en-US" sz="1100" dirty="0"/>
              <a:t>Instead of saying, “You didn’t do this right,” you could say, “I noticed that this part of the project might need some more attention.” </a:t>
            </a:r>
          </a:p>
          <a:p>
            <a:pPr marL="285750" indent="-228600" defTabSz="914400">
              <a:spcAft>
                <a:spcPts val="600"/>
              </a:spcAft>
              <a:buSzPct val="100000"/>
              <a:buFont typeface="Arial" panose="020B0604020202020204" pitchFamily="34" charset="0"/>
              <a:buChar char="•"/>
            </a:pPr>
            <a:r>
              <a:rPr lang="en-US" sz="1100" dirty="0"/>
              <a:t>By framing it this way, you’re sharing your observation and feeling, making the feedback more about the situation and less about the person. </a:t>
            </a:r>
          </a:p>
          <a:p>
            <a:pPr marL="0" indent="-228600" defTabSz="914400">
              <a:spcAft>
                <a:spcPts val="600"/>
              </a:spcAft>
              <a:buSzPct val="100000"/>
              <a:buFont typeface="Arial" panose="020B0604020202020204" pitchFamily="34" charset="0"/>
              <a:buChar char="•"/>
            </a:pPr>
            <a:r>
              <a:rPr lang="en-US" sz="1100" b="1" dirty="0"/>
              <a:t>Steering Clear of Blame</a:t>
            </a:r>
          </a:p>
          <a:p>
            <a:pPr marL="285750" indent="-228600" defTabSz="914400">
              <a:spcAft>
                <a:spcPts val="600"/>
              </a:spcAft>
              <a:buSzPct val="100000"/>
              <a:buFont typeface="Arial" panose="020B0604020202020204" pitchFamily="34" charset="0"/>
              <a:buChar char="•"/>
            </a:pPr>
            <a:r>
              <a:rPr lang="en-US" sz="1100" dirty="0"/>
              <a:t>Blame can put the recipient on the defensive, making them less receptive to feedback. </a:t>
            </a:r>
          </a:p>
          <a:p>
            <a:pPr marL="285750" indent="-228600" defTabSz="914400">
              <a:spcAft>
                <a:spcPts val="600"/>
              </a:spcAft>
              <a:buSzPct val="100000"/>
              <a:buFont typeface="Arial" panose="020B0604020202020204" pitchFamily="34" charset="0"/>
              <a:buChar char="•"/>
            </a:pPr>
            <a:r>
              <a:rPr lang="en-US" sz="1100" dirty="0"/>
              <a:t>It’s essential to focus on the action or situation, not the person. </a:t>
            </a:r>
          </a:p>
          <a:p>
            <a:pPr marL="285750" indent="-228600" defTabSz="914400">
              <a:spcAft>
                <a:spcPts val="600"/>
              </a:spcAft>
              <a:buSzPct val="100000"/>
              <a:buFont typeface="Arial" panose="020B0604020202020204" pitchFamily="34" charset="0"/>
              <a:buChar char="•"/>
            </a:pPr>
            <a:r>
              <a:rPr lang="en-US" sz="1100" dirty="0"/>
              <a:t>For instance, instead of saying, “You always submit reports late,” try, “The reports have often been delayed, which affects our workflow. Let’s discuss how we can address this.” </a:t>
            </a:r>
          </a:p>
          <a:p>
            <a:pPr marL="285750" indent="-228600" defTabSz="914400">
              <a:spcAft>
                <a:spcPts val="600"/>
              </a:spcAft>
              <a:buSzPct val="100000"/>
              <a:buFont typeface="Arial" panose="020B0604020202020204" pitchFamily="34" charset="0"/>
              <a:buChar char="•"/>
            </a:pPr>
            <a:r>
              <a:rPr lang="en-US" sz="1100" dirty="0"/>
              <a:t>This approach identifies the issue without attacking the individual. </a:t>
            </a:r>
          </a:p>
        </p:txBody>
      </p:sp>
    </p:spTree>
    <p:extLst>
      <p:ext uri="{BB962C8B-B14F-4D97-AF65-F5344CB8AC3E}">
        <p14:creationId xmlns:p14="http://schemas.microsoft.com/office/powerpoint/2010/main" val="160106533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868101" y="774218"/>
            <a:ext cx="4294208" cy="568446"/>
          </a:xfrm>
          <a:prstGeom prst="rect">
            <a:avLst/>
          </a:prstGeom>
        </p:spPr>
        <p:txBody>
          <a:bodyPr vert="horz" lIns="91440" tIns="45720" rIns="91440" bIns="45720" rtlCol="0" anchor="ctr">
            <a:normAutofit/>
          </a:bodyPr>
          <a:lstStyle/>
          <a:p>
            <a:pPr defTabSz="914400">
              <a:spcBef>
                <a:spcPct val="0"/>
              </a:spcBef>
            </a:pPr>
            <a:r>
              <a:rPr lang="en-US" kern="1200" dirty="0">
                <a:solidFill>
                  <a:schemeClr val="tx1"/>
                </a:solidFill>
                <a:latin typeface="+mj-lt"/>
                <a:ea typeface="+mj-ea"/>
                <a:cs typeface="+mj-cs"/>
              </a:rPr>
              <a:t>Receiving Feedback</a:t>
            </a:r>
          </a:p>
        </p:txBody>
      </p:sp>
      <p:sp>
        <p:nvSpPr>
          <p:cNvPr id="4" name="Text Placeholder 2">
            <a:extLst>
              <a:ext uri="{FF2B5EF4-FFF2-40B4-BE49-F238E27FC236}">
                <a16:creationId xmlns:a16="http://schemas.microsoft.com/office/drawing/2014/main" id="{F2B614D8-4A8D-4C96-BE30-22EDBACEC69F}"/>
              </a:ext>
            </a:extLst>
          </p:cNvPr>
          <p:cNvSpPr>
            <a:spLocks noGrp="1"/>
          </p:cNvSpPr>
          <p:nvPr>
            <p:ph type="body" idx="4294967295"/>
          </p:nvPr>
        </p:nvSpPr>
        <p:spPr>
          <a:xfrm>
            <a:off x="868101" y="1174670"/>
            <a:ext cx="7870786" cy="3588152"/>
          </a:xfrm>
          <a:prstGeom prst="rect">
            <a:avLst/>
          </a:prstGeom>
        </p:spPr>
        <p:txBody>
          <a:bodyPr vert="horz" lIns="91440" tIns="45720" rIns="91440" bIns="45720" rtlCol="0">
            <a:noAutofit/>
          </a:bodyPr>
          <a:lstStyle/>
          <a:p>
            <a:pPr marL="0" indent="-228600" algn="just" defTabSz="914400">
              <a:spcAft>
                <a:spcPts val="600"/>
              </a:spcAft>
              <a:buSzPct val="100000"/>
              <a:buFont typeface="Arial" panose="020B0604020202020204" pitchFamily="34" charset="0"/>
              <a:buChar char="•"/>
            </a:pPr>
            <a:r>
              <a:rPr lang="en-US" sz="1100" b="1" dirty="0"/>
              <a:t>Listening without Defensiveness</a:t>
            </a:r>
          </a:p>
          <a:p>
            <a:pPr marL="285750" indent="-228600" algn="just" defTabSz="914400">
              <a:spcAft>
                <a:spcPts val="600"/>
              </a:spcAft>
              <a:buSzPct val="100000"/>
              <a:buFont typeface="Arial" panose="020B0604020202020204" pitchFamily="34" charset="0"/>
              <a:buChar char="•"/>
            </a:pPr>
            <a:r>
              <a:rPr lang="en-US" sz="1100" dirty="0"/>
              <a:t>When someone offers feedback, it’s essential to listen with an open mind. </a:t>
            </a:r>
          </a:p>
          <a:p>
            <a:pPr marL="285750" indent="-228600" algn="just" defTabSz="914400">
              <a:spcAft>
                <a:spcPts val="600"/>
              </a:spcAft>
              <a:buSzPct val="100000"/>
              <a:buFont typeface="Arial" panose="020B0604020202020204" pitchFamily="34" charset="0"/>
              <a:buChar char="•"/>
            </a:pPr>
            <a:r>
              <a:rPr lang="en-US" sz="1100" dirty="0"/>
              <a:t>This means setting aside any immediate reactions or feelings of being attacked. Instead, focus on understanding the other person’s perspective. </a:t>
            </a:r>
          </a:p>
          <a:p>
            <a:pPr marL="285750" indent="-228600" algn="just" defTabSz="914400">
              <a:spcAft>
                <a:spcPts val="600"/>
              </a:spcAft>
              <a:buSzPct val="100000"/>
              <a:buFont typeface="Arial" panose="020B0604020202020204" pitchFamily="34" charset="0"/>
              <a:buChar char="•"/>
            </a:pPr>
            <a:r>
              <a:rPr lang="en-US" sz="1100" dirty="0"/>
              <a:t>By not getting defensive, you allow yourself to genuinely hear and process what’s being shared.</a:t>
            </a:r>
          </a:p>
          <a:p>
            <a:pPr marL="0" indent="-228600" algn="just" defTabSz="914400">
              <a:spcAft>
                <a:spcPts val="600"/>
              </a:spcAft>
              <a:buSzPct val="100000"/>
              <a:buFont typeface="Arial" panose="020B0604020202020204" pitchFamily="34" charset="0"/>
              <a:buChar char="•"/>
            </a:pPr>
            <a:r>
              <a:rPr lang="en-US" sz="1100" b="1" dirty="0"/>
              <a:t>Asking Clarifying Questions</a:t>
            </a:r>
          </a:p>
          <a:p>
            <a:pPr marL="285750" indent="-228600" algn="just" defTabSz="914400">
              <a:spcAft>
                <a:spcPts val="600"/>
              </a:spcAft>
              <a:buSzPct val="100000"/>
              <a:buFont typeface="Arial" panose="020B0604020202020204" pitchFamily="34" charset="0"/>
              <a:buChar char="•"/>
            </a:pPr>
            <a:r>
              <a:rPr lang="en-US" sz="1100" dirty="0"/>
              <a:t>Instead of making assumptions or jumping to conclusions, ask questions to get more details. For instance, if someone says, “Your report lacked depth,” you could ask, “Can you point out which sections you felt needed more information?” </a:t>
            </a:r>
          </a:p>
          <a:p>
            <a:pPr marL="285750" indent="-228600" algn="just" defTabSz="914400">
              <a:spcAft>
                <a:spcPts val="600"/>
              </a:spcAft>
              <a:buSzPct val="100000"/>
              <a:buFont typeface="Arial" panose="020B0604020202020204" pitchFamily="34" charset="0"/>
              <a:buChar char="•"/>
            </a:pPr>
            <a:r>
              <a:rPr lang="en-US" sz="1100" dirty="0"/>
              <a:t>By seeking clarity, you ensure you fully understand the feedback and can use it effectively.</a:t>
            </a:r>
          </a:p>
          <a:p>
            <a:pPr marL="0" indent="-228600" algn="just" defTabSz="914400">
              <a:spcAft>
                <a:spcPts val="600"/>
              </a:spcAft>
              <a:buSzPct val="100000"/>
              <a:buFont typeface="Arial" panose="020B0604020202020204" pitchFamily="34" charset="0"/>
              <a:buChar char="•"/>
            </a:pPr>
            <a:r>
              <a:rPr lang="en-US" sz="1100" b="1" dirty="0"/>
              <a:t>Reflecting and Acting on Feedback</a:t>
            </a:r>
          </a:p>
          <a:p>
            <a:pPr marL="285750" indent="-228600" algn="just" defTabSz="914400">
              <a:spcAft>
                <a:spcPts val="600"/>
              </a:spcAft>
              <a:buSzPct val="100000"/>
              <a:buFont typeface="Arial" panose="020B0604020202020204" pitchFamily="34" charset="0"/>
              <a:buChar char="•"/>
            </a:pPr>
            <a:r>
              <a:rPr lang="en-US" sz="1100" dirty="0"/>
              <a:t>Once you’ve received feedback, take some time to reflect on it. </a:t>
            </a:r>
          </a:p>
          <a:p>
            <a:pPr marL="285750" indent="-228600" algn="just" defTabSz="914400">
              <a:spcAft>
                <a:spcPts val="600"/>
              </a:spcAft>
              <a:buSzPct val="100000"/>
              <a:buFont typeface="Arial" panose="020B0604020202020204" pitchFamily="34" charset="0"/>
              <a:buChar char="•"/>
            </a:pPr>
            <a:r>
              <a:rPr lang="en-US" sz="1100" dirty="0"/>
              <a:t>Feedback is an opportunity for growth. </a:t>
            </a:r>
          </a:p>
        </p:txBody>
      </p:sp>
    </p:spTree>
    <p:extLst>
      <p:ext uri="{BB962C8B-B14F-4D97-AF65-F5344CB8AC3E}">
        <p14:creationId xmlns:p14="http://schemas.microsoft.com/office/powerpoint/2010/main" val="978875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EDD4D3-7C35-43BB-9B7E-7B12E46082B3}"/>
              </a:ext>
            </a:extLst>
          </p:cNvPr>
          <p:cNvSpPr>
            <a:spLocks noGrp="1"/>
          </p:cNvSpPr>
          <p:nvPr>
            <p:ph type="title" idx="4294967295"/>
          </p:nvPr>
        </p:nvSpPr>
        <p:spPr>
          <a:xfrm>
            <a:off x="1354238" y="1164522"/>
            <a:ext cx="6858000" cy="2073275"/>
          </a:xfrm>
          <a:prstGeom prst="rect">
            <a:avLst/>
          </a:prstGeom>
        </p:spPr>
        <p:txBody>
          <a:bodyPr vert="horz" lIns="91440" tIns="45720" rIns="91440" bIns="45720" rtlCol="0" anchor="ctr">
            <a:normAutofit/>
          </a:bodyPr>
          <a:lstStyle/>
          <a:p>
            <a:pPr defTabSz="914400">
              <a:spcBef>
                <a:spcPct val="0"/>
              </a:spcBef>
            </a:pPr>
            <a:r>
              <a:rPr lang="en-US" sz="4600" kern="1200" dirty="0">
                <a:solidFill>
                  <a:schemeClr val="tx1"/>
                </a:solidFill>
                <a:latin typeface="+mj-lt"/>
                <a:ea typeface="+mj-ea"/>
                <a:cs typeface="+mj-cs"/>
              </a:rPr>
              <a:t>FUNDAMENTAL PRINCIPLES OF EFFECTIVE COMMUNICATION</a:t>
            </a:r>
          </a:p>
        </p:txBody>
      </p:sp>
    </p:spTree>
    <p:extLst>
      <p:ext uri="{BB962C8B-B14F-4D97-AF65-F5344CB8AC3E}">
        <p14:creationId xmlns:p14="http://schemas.microsoft.com/office/powerpoint/2010/main" val="369923410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EDD4D3-7C35-43BB-9B7E-7B12E46082B3}"/>
              </a:ext>
            </a:extLst>
          </p:cNvPr>
          <p:cNvSpPr>
            <a:spLocks noGrp="1"/>
          </p:cNvSpPr>
          <p:nvPr>
            <p:ph type="title" idx="4294967295"/>
          </p:nvPr>
        </p:nvSpPr>
        <p:spPr>
          <a:xfrm>
            <a:off x="1663861" y="840431"/>
            <a:ext cx="6858000" cy="2073275"/>
          </a:xfrm>
          <a:prstGeom prst="rect">
            <a:avLst/>
          </a:prstGeom>
        </p:spPr>
        <p:txBody>
          <a:bodyPr vert="horz" lIns="91440" tIns="45720" rIns="91440" bIns="45720" rtlCol="0" anchor="ctr">
            <a:normAutofit/>
          </a:bodyPr>
          <a:lstStyle/>
          <a:p>
            <a:pPr defTabSz="914400">
              <a:spcBef>
                <a:spcPct val="0"/>
              </a:spcBef>
            </a:pPr>
            <a:r>
              <a:rPr lang="en-US" sz="5400" kern="1200" dirty="0">
                <a:solidFill>
                  <a:schemeClr val="tx1"/>
                </a:solidFill>
                <a:latin typeface="+mj-lt"/>
                <a:ea typeface="+mj-ea"/>
                <a:cs typeface="+mj-cs"/>
              </a:rPr>
              <a:t>VIRTUAL COMMUNICATION</a:t>
            </a:r>
          </a:p>
        </p:txBody>
      </p:sp>
    </p:spTree>
    <p:extLst>
      <p:ext uri="{BB962C8B-B14F-4D97-AF65-F5344CB8AC3E}">
        <p14:creationId xmlns:p14="http://schemas.microsoft.com/office/powerpoint/2010/main" val="212660870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720766" y="823149"/>
            <a:ext cx="4688189" cy="388877"/>
          </a:xfrm>
          <a:prstGeom prst="rect">
            <a:avLst/>
          </a:prstGeom>
        </p:spPr>
        <p:txBody>
          <a:bodyPr>
            <a:normAutofit/>
          </a:bodyPr>
          <a:lstStyle/>
          <a:p>
            <a:r>
              <a:rPr lang="en-US" sz="1800" dirty="0">
                <a:latin typeface="Signika" panose="020B0604020202020204" charset="0"/>
              </a:rPr>
              <a:t>Challenges and Best Practices</a:t>
            </a:r>
            <a:endParaRPr lang="en-IN" sz="1800" dirty="0">
              <a:latin typeface="Signika" panose="020B0604020202020204" charset="0"/>
            </a:endParaRPr>
          </a:p>
        </p:txBody>
      </p:sp>
      <p:sp>
        <p:nvSpPr>
          <p:cNvPr id="4" name="Text Placeholder 2">
            <a:extLst>
              <a:ext uri="{FF2B5EF4-FFF2-40B4-BE49-F238E27FC236}">
                <a16:creationId xmlns:a16="http://schemas.microsoft.com/office/drawing/2014/main" id="{F2B614D8-4A8D-4C96-BE30-22EDBACEC69F}"/>
              </a:ext>
            </a:extLst>
          </p:cNvPr>
          <p:cNvSpPr>
            <a:spLocks noGrp="1"/>
          </p:cNvSpPr>
          <p:nvPr>
            <p:ph type="body" idx="4294967295"/>
          </p:nvPr>
        </p:nvSpPr>
        <p:spPr>
          <a:xfrm>
            <a:off x="1276350" y="1017588"/>
            <a:ext cx="7867650" cy="3810000"/>
          </a:xfrm>
          <a:prstGeom prst="rect">
            <a:avLst/>
          </a:prstGeom>
        </p:spPr>
        <p:txBody>
          <a:bodyPr>
            <a:noAutofit/>
          </a:bodyPr>
          <a:lstStyle/>
          <a:p>
            <a:pPr marL="285750" indent="-285750">
              <a:buSzPct val="100000"/>
              <a:buFont typeface="Arial" panose="020B0604020202020204" pitchFamily="34" charset="0"/>
              <a:buChar char="•"/>
            </a:pPr>
            <a:endParaRPr lang="en-US" sz="1400" dirty="0">
              <a:latin typeface="Signika" panose="020B0604020202020204" charset="0"/>
            </a:endParaRPr>
          </a:p>
          <a:p>
            <a:pPr marL="285750" indent="-285750">
              <a:buSzPct val="100000"/>
              <a:buFont typeface="Arial" panose="020B0604020202020204" pitchFamily="34" charset="0"/>
              <a:buChar char="•"/>
            </a:pPr>
            <a:endParaRPr lang="en-US" sz="1400" dirty="0">
              <a:latin typeface="Signika" panose="020B0604020202020204" charset="0"/>
            </a:endParaRPr>
          </a:p>
          <a:p>
            <a:pPr marL="0" indent="0">
              <a:buSzPct val="100000"/>
              <a:buNone/>
            </a:pPr>
            <a:r>
              <a:rPr lang="en-US" sz="1400" dirty="0">
                <a:latin typeface="Signika" panose="020B0604020202020204" charset="0"/>
              </a:rPr>
              <a:t> </a:t>
            </a:r>
          </a:p>
        </p:txBody>
      </p:sp>
      <p:graphicFrame>
        <p:nvGraphicFramePr>
          <p:cNvPr id="3" name="Diagram 2">
            <a:extLst>
              <a:ext uri="{FF2B5EF4-FFF2-40B4-BE49-F238E27FC236}">
                <a16:creationId xmlns:a16="http://schemas.microsoft.com/office/drawing/2014/main" id="{7F968A7A-DA89-41CA-9FCB-FDFCEFFDC97B}"/>
              </a:ext>
            </a:extLst>
          </p:cNvPr>
          <p:cNvGraphicFramePr/>
          <p:nvPr>
            <p:extLst>
              <p:ext uri="{D42A27DB-BD31-4B8C-83A1-F6EECF244321}">
                <p14:modId xmlns:p14="http://schemas.microsoft.com/office/powerpoint/2010/main" val="3567789413"/>
              </p:ext>
            </p:extLst>
          </p:nvPr>
        </p:nvGraphicFramePr>
        <p:xfrm>
          <a:off x="1431403" y="1346424"/>
          <a:ext cx="5328213" cy="315232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86801535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649990" y="942614"/>
            <a:ext cx="5694744" cy="504222"/>
          </a:xfrm>
          <a:prstGeom prst="rect">
            <a:avLst/>
          </a:prstGeom>
        </p:spPr>
        <p:txBody>
          <a:bodyPr vert="horz" lIns="91440" tIns="45720" rIns="91440" bIns="45720" rtlCol="0" anchor="ctr">
            <a:normAutofit/>
          </a:bodyPr>
          <a:lstStyle/>
          <a:p>
            <a:pPr defTabSz="914400">
              <a:spcBef>
                <a:spcPct val="0"/>
              </a:spcBef>
            </a:pPr>
            <a:r>
              <a:rPr lang="en-US" sz="2400" kern="1200" dirty="0">
                <a:solidFill>
                  <a:schemeClr val="tx1"/>
                </a:solidFill>
                <a:latin typeface="+mj-lt"/>
                <a:ea typeface="+mj-ea"/>
                <a:cs typeface="+mj-cs"/>
              </a:rPr>
              <a:t>Tools of Virtual Communication</a:t>
            </a:r>
          </a:p>
        </p:txBody>
      </p:sp>
      <p:sp>
        <p:nvSpPr>
          <p:cNvPr id="4" name="Text Placeholder 2">
            <a:extLst>
              <a:ext uri="{FF2B5EF4-FFF2-40B4-BE49-F238E27FC236}">
                <a16:creationId xmlns:a16="http://schemas.microsoft.com/office/drawing/2014/main" id="{F2B614D8-4A8D-4C96-BE30-22EDBACEC69F}"/>
              </a:ext>
            </a:extLst>
          </p:cNvPr>
          <p:cNvSpPr>
            <a:spLocks noGrp="1"/>
          </p:cNvSpPr>
          <p:nvPr>
            <p:ph type="body" idx="4294967295"/>
          </p:nvPr>
        </p:nvSpPr>
        <p:spPr>
          <a:xfrm>
            <a:off x="649990" y="1724385"/>
            <a:ext cx="7844019" cy="2743442"/>
          </a:xfrm>
          <a:prstGeom prst="rect">
            <a:avLst/>
          </a:prstGeom>
        </p:spPr>
        <p:txBody>
          <a:bodyPr vert="horz" lIns="91440" tIns="45720" rIns="91440" bIns="45720" rtlCol="0">
            <a:noAutofit/>
          </a:bodyPr>
          <a:lstStyle/>
          <a:p>
            <a:pPr marL="285750" indent="-228600" defTabSz="914400">
              <a:spcAft>
                <a:spcPts val="600"/>
              </a:spcAft>
              <a:buSzPct val="100000"/>
              <a:buFont typeface="Arial" panose="020B0604020202020204" pitchFamily="34" charset="0"/>
              <a:buChar char="•"/>
            </a:pPr>
            <a:r>
              <a:rPr lang="en-US" sz="1300" dirty="0"/>
              <a:t>Video Conferencing Tools: Platforms like Zoom, Microsoft Teams, and Google Meet allow teams to conduct virtual meetings, webinars, or presentations.</a:t>
            </a:r>
          </a:p>
          <a:p>
            <a:pPr marL="285750" indent="-228600" defTabSz="914400">
              <a:spcAft>
                <a:spcPts val="600"/>
              </a:spcAft>
              <a:buSzPct val="100000"/>
              <a:buFont typeface="Arial" panose="020B0604020202020204" pitchFamily="34" charset="0"/>
              <a:buChar char="•"/>
            </a:pPr>
            <a:r>
              <a:rPr lang="en-US" sz="1300" dirty="0"/>
              <a:t>Chat Platforms: Slack, WhatsApp, and Telegram offer instant messaging capabilities for quicker, more informal conversations</a:t>
            </a:r>
          </a:p>
          <a:p>
            <a:pPr marL="285750" indent="-228600" defTabSz="914400">
              <a:spcAft>
                <a:spcPts val="600"/>
              </a:spcAft>
              <a:buSzPct val="100000"/>
              <a:buFont typeface="Arial" panose="020B0604020202020204" pitchFamily="34" charset="0"/>
              <a:buChar char="•"/>
            </a:pPr>
            <a:r>
              <a:rPr lang="en-US" sz="1300" dirty="0"/>
              <a:t>Collaboration Suites: Tools like Trello, Asana, and Monday.com help teams collaborate on projects, track progress, and communicate in real-time.</a:t>
            </a:r>
          </a:p>
          <a:p>
            <a:pPr marL="285750" indent="-228600" defTabSz="914400">
              <a:spcAft>
                <a:spcPts val="600"/>
              </a:spcAft>
              <a:buSzPct val="100000"/>
              <a:buFont typeface="Arial" panose="020B0604020202020204" pitchFamily="34" charset="0"/>
              <a:buChar char="•"/>
            </a:pPr>
            <a:r>
              <a:rPr lang="en-US" sz="1300" dirty="0"/>
              <a:t>Document Sharing: Google Drive, Dropbox, and OneDrive allow teams to share, edit, and collaborate on documents seamlessly.</a:t>
            </a:r>
          </a:p>
          <a:p>
            <a:pPr marL="285750" indent="-228600" defTabSz="914400">
              <a:spcAft>
                <a:spcPts val="600"/>
              </a:spcAft>
              <a:buSzPct val="100000"/>
              <a:buFont typeface="Arial" panose="020B0604020202020204" pitchFamily="34" charset="0"/>
              <a:buChar char="•"/>
            </a:pPr>
            <a:r>
              <a:rPr lang="en-US" sz="1300" dirty="0"/>
              <a:t>Feedback Platforms: Tools like SurveyMonkey or Google Forms can be used to gather feedback, conduct polls, or send out questionnaires</a:t>
            </a:r>
          </a:p>
        </p:txBody>
      </p:sp>
    </p:spTree>
    <p:extLst>
      <p:ext uri="{BB962C8B-B14F-4D97-AF65-F5344CB8AC3E}">
        <p14:creationId xmlns:p14="http://schemas.microsoft.com/office/powerpoint/2010/main" val="261348467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672698" y="746829"/>
            <a:ext cx="5924872" cy="884237"/>
          </a:xfrm>
          <a:prstGeom prst="rect">
            <a:avLst/>
          </a:prstGeom>
        </p:spPr>
        <p:txBody>
          <a:bodyPr vert="horz" lIns="91440" tIns="45720" rIns="91440" bIns="45720" rtlCol="0" anchor="ctr">
            <a:normAutofit/>
          </a:bodyPr>
          <a:lstStyle/>
          <a:p>
            <a:pPr defTabSz="914400">
              <a:spcBef>
                <a:spcPct val="0"/>
              </a:spcBef>
            </a:pPr>
            <a:r>
              <a:rPr lang="en-US" sz="2400" kern="1200" dirty="0">
                <a:solidFill>
                  <a:schemeClr val="tx1"/>
                </a:solidFill>
                <a:latin typeface="+mj-lt"/>
                <a:ea typeface="+mj-ea"/>
                <a:cs typeface="+mj-cs"/>
              </a:rPr>
              <a:t>Digital content: Permanence and Longevity</a:t>
            </a:r>
          </a:p>
        </p:txBody>
      </p:sp>
      <p:sp>
        <p:nvSpPr>
          <p:cNvPr id="4" name="Text Placeholder 2">
            <a:extLst>
              <a:ext uri="{FF2B5EF4-FFF2-40B4-BE49-F238E27FC236}">
                <a16:creationId xmlns:a16="http://schemas.microsoft.com/office/drawing/2014/main" id="{F2B614D8-4A8D-4C96-BE30-22EDBACEC69F}"/>
              </a:ext>
            </a:extLst>
          </p:cNvPr>
          <p:cNvSpPr>
            <a:spLocks noGrp="1"/>
          </p:cNvSpPr>
          <p:nvPr>
            <p:ph type="body" idx="4294967295"/>
          </p:nvPr>
        </p:nvSpPr>
        <p:spPr>
          <a:xfrm>
            <a:off x="1031514" y="1491205"/>
            <a:ext cx="7626350" cy="2770187"/>
          </a:xfrm>
          <a:prstGeom prst="rect">
            <a:avLst/>
          </a:prstGeom>
        </p:spPr>
        <p:txBody>
          <a:bodyPr vert="horz" lIns="91440" tIns="45720" rIns="91440" bIns="45720" rtlCol="0">
            <a:normAutofit lnSpcReduction="10000"/>
          </a:bodyPr>
          <a:lstStyle/>
          <a:p>
            <a:pPr marL="0" indent="0" defTabSz="914400">
              <a:spcAft>
                <a:spcPts val="600"/>
              </a:spcAft>
              <a:buSzPct val="100000"/>
              <a:buNone/>
            </a:pPr>
            <a:r>
              <a:rPr lang="en-US" sz="1400" b="1" dirty="0"/>
              <a:t>Accountability and Transparency:</a:t>
            </a:r>
          </a:p>
          <a:p>
            <a:pPr marL="285750" indent="-228600" defTabSz="914400">
              <a:spcAft>
                <a:spcPts val="600"/>
              </a:spcAft>
              <a:buSzPct val="100000"/>
              <a:buFont typeface="Arial" panose="020B0604020202020204" pitchFamily="34" charset="0"/>
              <a:buChar char="•"/>
            </a:pPr>
            <a:r>
              <a:rPr lang="en-US" sz="1400" i="1" dirty="0"/>
              <a:t>Digital Records:</a:t>
            </a:r>
            <a:r>
              <a:rPr lang="en-US" sz="1400" dirty="0"/>
              <a:t> Storing and retrieving official communications digitally holds organizations accountable for their actions.</a:t>
            </a:r>
          </a:p>
          <a:p>
            <a:pPr marL="285750" indent="-228600" defTabSz="914400">
              <a:spcAft>
                <a:spcPts val="600"/>
              </a:spcAft>
              <a:buSzPct val="100000"/>
              <a:buFont typeface="Arial" panose="020B0604020202020204" pitchFamily="34" charset="0"/>
              <a:buChar char="•"/>
            </a:pPr>
            <a:r>
              <a:rPr lang="en-US" sz="1400" i="1" dirty="0"/>
              <a:t>Benefits and Risks:</a:t>
            </a:r>
            <a:r>
              <a:rPr lang="en-US" sz="1400" dirty="0"/>
              <a:t> Enhances transparency but mistakes can have long-term consequences</a:t>
            </a:r>
          </a:p>
          <a:p>
            <a:pPr marL="0" indent="0" defTabSz="914400">
              <a:spcAft>
                <a:spcPts val="600"/>
              </a:spcAft>
              <a:buSzPct val="100000"/>
              <a:buNone/>
            </a:pPr>
            <a:r>
              <a:rPr lang="en-US" sz="1400" b="1" dirty="0"/>
              <a:t>Reputation Management:</a:t>
            </a:r>
          </a:p>
          <a:p>
            <a:pPr marL="285750" indent="-228600" defTabSz="914400">
              <a:spcAft>
                <a:spcPts val="600"/>
              </a:spcAft>
              <a:buSzPct val="100000"/>
              <a:buFont typeface="Arial" panose="020B0604020202020204" pitchFamily="34" charset="0"/>
              <a:buChar char="•"/>
            </a:pPr>
            <a:r>
              <a:rPr lang="en-US" sz="1400" i="1" dirty="0"/>
              <a:t>Impact of Online Content:</a:t>
            </a:r>
            <a:r>
              <a:rPr lang="en-US" sz="1400" dirty="0"/>
              <a:t> A single email, tweet, or post can greatly affect an organization's reputation in the internet age.</a:t>
            </a:r>
          </a:p>
          <a:p>
            <a:pPr marL="285750" indent="-228600" defTabSz="914400">
              <a:spcAft>
                <a:spcPts val="600"/>
              </a:spcAft>
              <a:buSzPct val="100000"/>
              <a:buFont typeface="Arial" panose="020B0604020202020204" pitchFamily="34" charset="0"/>
              <a:buChar char="•"/>
            </a:pPr>
            <a:r>
              <a:rPr lang="en-US" sz="1400" dirty="0"/>
              <a:t> </a:t>
            </a:r>
            <a:r>
              <a:rPr lang="en-US" sz="1400" i="1" dirty="0"/>
              <a:t>Persistence:</a:t>
            </a:r>
            <a:r>
              <a:rPr lang="en-US" sz="1400" dirty="0"/>
              <a:t> Negative content can spread rapidly and remain accessible, even if deleted, impacting reputation over the long term.</a:t>
            </a:r>
          </a:p>
          <a:p>
            <a:pPr marL="285750" indent="-228600" defTabSz="914400">
              <a:spcAft>
                <a:spcPts val="600"/>
              </a:spcAft>
              <a:buSzPct val="100000"/>
              <a:buFont typeface="Arial" panose="020B0604020202020204" pitchFamily="34" charset="0"/>
              <a:buChar char="•"/>
            </a:pPr>
            <a:endParaRPr lang="en-US" sz="1400" dirty="0"/>
          </a:p>
        </p:txBody>
      </p:sp>
    </p:spTree>
    <p:extLst>
      <p:ext uri="{BB962C8B-B14F-4D97-AF65-F5344CB8AC3E}">
        <p14:creationId xmlns:p14="http://schemas.microsoft.com/office/powerpoint/2010/main" val="28058426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671332" y="638668"/>
            <a:ext cx="6030410" cy="622974"/>
          </a:xfrm>
          <a:prstGeom prst="rect">
            <a:avLst/>
          </a:prstGeom>
        </p:spPr>
        <p:txBody>
          <a:bodyPr vert="horz" lIns="91440" tIns="45720" rIns="91440" bIns="45720" rtlCol="0" anchor="ctr">
            <a:normAutofit/>
          </a:bodyPr>
          <a:lstStyle/>
          <a:p>
            <a:pPr defTabSz="914400">
              <a:spcBef>
                <a:spcPct val="0"/>
              </a:spcBef>
            </a:pPr>
            <a:r>
              <a:rPr lang="en-US" kern="1200" dirty="0">
                <a:solidFill>
                  <a:schemeClr val="tx1"/>
                </a:solidFill>
                <a:latin typeface="+mj-lt"/>
                <a:ea typeface="+mj-ea"/>
                <a:cs typeface="+mj-cs"/>
              </a:rPr>
              <a:t>Digital content: Permanence and Longevity</a:t>
            </a:r>
          </a:p>
        </p:txBody>
      </p:sp>
      <p:sp>
        <p:nvSpPr>
          <p:cNvPr id="4" name="Text Placeholder 2">
            <a:extLst>
              <a:ext uri="{FF2B5EF4-FFF2-40B4-BE49-F238E27FC236}">
                <a16:creationId xmlns:a16="http://schemas.microsoft.com/office/drawing/2014/main" id="{F2B614D8-4A8D-4C96-BE30-22EDBACEC69F}"/>
              </a:ext>
            </a:extLst>
          </p:cNvPr>
          <p:cNvSpPr>
            <a:spLocks noGrp="1"/>
          </p:cNvSpPr>
          <p:nvPr>
            <p:ph type="body" idx="4294967295"/>
          </p:nvPr>
        </p:nvSpPr>
        <p:spPr>
          <a:xfrm>
            <a:off x="914400" y="1261642"/>
            <a:ext cx="7014258" cy="3194612"/>
          </a:xfrm>
          <a:prstGeom prst="rect">
            <a:avLst/>
          </a:prstGeom>
        </p:spPr>
        <p:txBody>
          <a:bodyPr vert="horz" lIns="91440" tIns="45720" rIns="91440" bIns="45720" rtlCol="0">
            <a:noAutofit/>
          </a:bodyPr>
          <a:lstStyle/>
          <a:p>
            <a:pPr marL="0" indent="0" defTabSz="914400">
              <a:spcAft>
                <a:spcPts val="600"/>
              </a:spcAft>
              <a:buSzPct val="100000"/>
              <a:buNone/>
            </a:pPr>
            <a:r>
              <a:rPr lang="en-US" sz="1300" b="1" dirty="0"/>
              <a:t>Data Security and Privacy Concerns:</a:t>
            </a:r>
          </a:p>
          <a:p>
            <a:pPr marL="285750" indent="-228600" defTabSz="914400">
              <a:spcAft>
                <a:spcPts val="600"/>
              </a:spcAft>
              <a:buSzPct val="100000"/>
              <a:buFont typeface="Arial" panose="020B0604020202020204" pitchFamily="34" charset="0"/>
              <a:buChar char="•"/>
            </a:pPr>
            <a:r>
              <a:rPr lang="en-US" sz="1300" i="1" dirty="0"/>
              <a:t>Security Importance:</a:t>
            </a:r>
            <a:r>
              <a:rPr lang="en-US" sz="1300" dirty="0"/>
              <a:t> Organizations need to secure digital communications to avoid leaks or hacks.</a:t>
            </a:r>
          </a:p>
          <a:p>
            <a:pPr marL="285750" indent="-228600" defTabSz="914400">
              <a:spcAft>
                <a:spcPts val="600"/>
              </a:spcAft>
              <a:buSzPct val="100000"/>
              <a:buFont typeface="Arial" panose="020B0604020202020204" pitchFamily="34" charset="0"/>
              <a:buChar char="•"/>
            </a:pPr>
            <a:r>
              <a:rPr lang="en-US" sz="1300" i="1" dirty="0"/>
              <a:t>Consequences:</a:t>
            </a:r>
            <a:r>
              <a:rPr lang="en-US" sz="1300" dirty="0"/>
              <a:t> Breaches can lead to privacy violations and legal issues.</a:t>
            </a:r>
          </a:p>
          <a:p>
            <a:pPr marL="0" indent="0" defTabSz="914400">
              <a:spcAft>
                <a:spcPts val="600"/>
              </a:spcAft>
              <a:buSzPct val="100000"/>
              <a:buNone/>
            </a:pPr>
            <a:r>
              <a:rPr lang="en-US" sz="1300" b="1" dirty="0"/>
              <a:t>Archival and Retrieval:</a:t>
            </a:r>
          </a:p>
          <a:p>
            <a:pPr marL="285750" indent="-228600" defTabSz="914400">
              <a:spcAft>
                <a:spcPts val="600"/>
              </a:spcAft>
              <a:buSzPct val="100000"/>
              <a:buFont typeface="Arial" panose="020B0604020202020204" pitchFamily="34" charset="0"/>
              <a:buChar char="•"/>
            </a:pPr>
            <a:r>
              <a:rPr lang="en-US" sz="1300" i="1" dirty="0"/>
              <a:t>Systematic Archiving</a:t>
            </a:r>
            <a:r>
              <a:rPr lang="en-US" sz="1300" dirty="0"/>
              <a:t>: Digital communication allows systematic archiving for easy retrieval.</a:t>
            </a:r>
          </a:p>
          <a:p>
            <a:pPr marL="285750" indent="-228600" defTabSz="914400">
              <a:spcAft>
                <a:spcPts val="600"/>
              </a:spcAft>
              <a:buSzPct val="100000"/>
              <a:buFont typeface="Arial" panose="020B0604020202020204" pitchFamily="34" charset="0"/>
              <a:buChar char="•"/>
            </a:pPr>
            <a:r>
              <a:rPr lang="en-US" sz="1300" i="1" dirty="0"/>
              <a:t>Benefits:</a:t>
            </a:r>
            <a:r>
              <a:rPr lang="en-US" sz="1300" dirty="0"/>
              <a:t> Ensures consistency, and aids in reference, legal requirements, or audits.</a:t>
            </a:r>
          </a:p>
          <a:p>
            <a:pPr marL="0" indent="0" defTabSz="914400">
              <a:spcAft>
                <a:spcPts val="600"/>
              </a:spcAft>
              <a:buSzPct val="100000"/>
              <a:buNone/>
            </a:pPr>
            <a:r>
              <a:rPr lang="en-US" sz="1300" b="1" dirty="0"/>
              <a:t>Legal Implications:</a:t>
            </a:r>
          </a:p>
          <a:p>
            <a:pPr marL="285750" indent="-228600" defTabSz="914400">
              <a:spcAft>
                <a:spcPts val="600"/>
              </a:spcAft>
              <a:buSzPct val="100000"/>
              <a:buFont typeface="Arial" panose="020B0604020202020204" pitchFamily="34" charset="0"/>
              <a:buChar char="•"/>
            </a:pPr>
            <a:r>
              <a:rPr lang="en-US" sz="1300" i="1" dirty="0"/>
              <a:t>Evidence in Legal Cases</a:t>
            </a:r>
            <a:r>
              <a:rPr lang="en-US" sz="1300" dirty="0"/>
              <a:t>: Digital records serve as evidence in legal scenarios.</a:t>
            </a:r>
          </a:p>
          <a:p>
            <a:pPr marL="285750" indent="-228600" defTabSz="914400">
              <a:spcAft>
                <a:spcPts val="600"/>
              </a:spcAft>
              <a:buSzPct val="100000"/>
              <a:buFont typeface="Arial" panose="020B0604020202020204" pitchFamily="34" charset="0"/>
              <a:buChar char="•"/>
            </a:pPr>
            <a:r>
              <a:rPr lang="en-US" sz="1300" i="1" dirty="0"/>
              <a:t>Awareness Needed:</a:t>
            </a:r>
            <a:r>
              <a:rPr lang="en-US" sz="1300" dirty="0"/>
              <a:t> Be mindful that digital communications can be subject to legal scrutiny.</a:t>
            </a:r>
          </a:p>
          <a:p>
            <a:pPr marL="0" indent="-228600" defTabSz="914400">
              <a:spcAft>
                <a:spcPts val="600"/>
              </a:spcAft>
              <a:buSzPct val="100000"/>
              <a:buFont typeface="Arial" panose="020B0604020202020204" pitchFamily="34" charset="0"/>
              <a:buChar char="•"/>
            </a:pPr>
            <a:endParaRPr lang="en-US" sz="1200" dirty="0"/>
          </a:p>
        </p:txBody>
      </p:sp>
    </p:spTree>
    <p:extLst>
      <p:ext uri="{BB962C8B-B14F-4D97-AF65-F5344CB8AC3E}">
        <p14:creationId xmlns:p14="http://schemas.microsoft.com/office/powerpoint/2010/main" val="32345186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628650" y="808942"/>
            <a:ext cx="5162310" cy="591595"/>
          </a:xfrm>
          <a:prstGeom prst="rect">
            <a:avLst/>
          </a:prstGeom>
        </p:spPr>
        <p:txBody>
          <a:bodyPr vert="horz" lIns="91440" tIns="45720" rIns="91440" bIns="45720" rtlCol="0" anchor="ctr">
            <a:noAutofit/>
          </a:bodyPr>
          <a:lstStyle/>
          <a:p>
            <a:pPr defTabSz="914400">
              <a:spcBef>
                <a:spcPct val="0"/>
              </a:spcBef>
            </a:pPr>
            <a:r>
              <a:rPr lang="en-US" kern="1200" dirty="0">
                <a:solidFill>
                  <a:schemeClr val="tx1"/>
                </a:solidFill>
                <a:latin typeface="+mj-lt"/>
                <a:ea typeface="+mj-ea"/>
                <a:cs typeface="+mj-cs"/>
              </a:rPr>
              <a:t>Digital content: Permanence and Longevity</a:t>
            </a:r>
          </a:p>
        </p:txBody>
      </p:sp>
      <p:sp>
        <p:nvSpPr>
          <p:cNvPr id="4" name="Text Placeholder 2">
            <a:extLst>
              <a:ext uri="{FF2B5EF4-FFF2-40B4-BE49-F238E27FC236}">
                <a16:creationId xmlns:a16="http://schemas.microsoft.com/office/drawing/2014/main" id="{F2B614D8-4A8D-4C96-BE30-22EDBACEC69F}"/>
              </a:ext>
            </a:extLst>
          </p:cNvPr>
          <p:cNvSpPr>
            <a:spLocks noGrp="1"/>
          </p:cNvSpPr>
          <p:nvPr>
            <p:ph type="body" idx="4294967295"/>
          </p:nvPr>
        </p:nvSpPr>
        <p:spPr>
          <a:xfrm>
            <a:off x="628650" y="1491847"/>
            <a:ext cx="7886700" cy="3187700"/>
          </a:xfrm>
          <a:prstGeom prst="rect">
            <a:avLst/>
          </a:prstGeom>
        </p:spPr>
        <p:txBody>
          <a:bodyPr vert="horz" lIns="91440" tIns="45720" rIns="91440" bIns="45720" rtlCol="0">
            <a:normAutofit lnSpcReduction="10000"/>
          </a:bodyPr>
          <a:lstStyle/>
          <a:p>
            <a:pPr marL="0" indent="0" defTabSz="914400">
              <a:spcAft>
                <a:spcPts val="600"/>
              </a:spcAft>
              <a:buSzPct val="100000"/>
              <a:buNone/>
            </a:pPr>
            <a:r>
              <a:rPr lang="en-US" sz="1300" b="1" dirty="0"/>
              <a:t>Legal Implications:</a:t>
            </a:r>
          </a:p>
          <a:p>
            <a:pPr marL="285750" indent="-228600" defTabSz="914400">
              <a:spcAft>
                <a:spcPts val="600"/>
              </a:spcAft>
              <a:buSzPct val="100000"/>
              <a:buFont typeface="Arial" panose="020B0604020202020204" pitchFamily="34" charset="0"/>
              <a:buChar char="•"/>
            </a:pPr>
            <a:r>
              <a:rPr lang="en-US" sz="1300" i="1" dirty="0"/>
              <a:t>Evidence in Legal Cases</a:t>
            </a:r>
            <a:r>
              <a:rPr lang="en-US" sz="1300" dirty="0"/>
              <a:t>: Digital records serve as evidence in legal scenarios.</a:t>
            </a:r>
          </a:p>
          <a:p>
            <a:pPr marL="285750" indent="-228600" defTabSz="914400">
              <a:spcAft>
                <a:spcPts val="600"/>
              </a:spcAft>
              <a:buSzPct val="100000"/>
              <a:buFont typeface="Arial" panose="020B0604020202020204" pitchFamily="34" charset="0"/>
              <a:buChar char="•"/>
            </a:pPr>
            <a:r>
              <a:rPr lang="en-US" sz="1300" i="1" dirty="0"/>
              <a:t>Awareness Needed:</a:t>
            </a:r>
            <a:r>
              <a:rPr lang="en-US" sz="1300" dirty="0"/>
              <a:t> Be mindful that digital communications can be subject to legal scrutiny.</a:t>
            </a:r>
          </a:p>
          <a:p>
            <a:pPr marL="0" indent="0" defTabSz="914400">
              <a:spcAft>
                <a:spcPts val="600"/>
              </a:spcAft>
              <a:buSzPct val="100000"/>
              <a:buNone/>
            </a:pPr>
            <a:r>
              <a:rPr lang="en-US" sz="1300" b="1" dirty="0"/>
              <a:t>Cultural and Historical Record:</a:t>
            </a:r>
          </a:p>
          <a:p>
            <a:pPr marL="285750" indent="-228600" defTabSz="914400">
              <a:spcAft>
                <a:spcPts val="600"/>
              </a:spcAft>
              <a:buSzPct val="100000"/>
              <a:buFont typeface="Arial" panose="020B0604020202020204" pitchFamily="34" charset="0"/>
              <a:buChar char="•"/>
            </a:pPr>
            <a:r>
              <a:rPr lang="en-US" sz="1300" i="1" dirty="0"/>
              <a:t>Accumulation over Time</a:t>
            </a:r>
            <a:r>
              <a:rPr lang="en-US" sz="1300" dirty="0"/>
              <a:t>: Digital communications create a historical record of an organization's evolution, decisions, and milestones.</a:t>
            </a:r>
          </a:p>
          <a:p>
            <a:pPr marL="0" indent="0" defTabSz="914400">
              <a:spcAft>
                <a:spcPts val="600"/>
              </a:spcAft>
              <a:buSzPct val="100000"/>
              <a:buNone/>
            </a:pPr>
            <a:r>
              <a:rPr lang="en-US" sz="1300" b="1" dirty="0"/>
              <a:t>Need for Clear Policies:</a:t>
            </a:r>
          </a:p>
          <a:p>
            <a:pPr marL="285750" indent="-228600" defTabSz="914400">
              <a:spcAft>
                <a:spcPts val="600"/>
              </a:spcAft>
              <a:buSzPct val="100000"/>
              <a:buFont typeface="Arial" panose="020B0604020202020204" pitchFamily="34" charset="0"/>
              <a:buChar char="•"/>
            </a:pPr>
            <a:r>
              <a:rPr lang="en-US" sz="1300" i="1" dirty="0"/>
              <a:t>Communication Policies</a:t>
            </a:r>
            <a:r>
              <a:rPr lang="en-US" sz="1300" dirty="0"/>
              <a:t>: Organizations should establish clear policies on digital communication content, methods, and responsible parties.</a:t>
            </a:r>
          </a:p>
          <a:p>
            <a:pPr marL="285750" indent="-228600" defTabSz="914400">
              <a:spcAft>
                <a:spcPts val="600"/>
              </a:spcAft>
              <a:buSzPct val="100000"/>
              <a:buFont typeface="Arial" panose="020B0604020202020204" pitchFamily="34" charset="0"/>
              <a:buChar char="•"/>
            </a:pPr>
            <a:r>
              <a:rPr lang="en-US" sz="1300" i="1" dirty="0"/>
              <a:t>Employee Training:</a:t>
            </a:r>
            <a:r>
              <a:rPr lang="en-US" sz="1300" dirty="0"/>
              <a:t> Training employees on the implications of digital communication permanence is crucial.</a:t>
            </a:r>
          </a:p>
        </p:txBody>
      </p:sp>
    </p:spTree>
    <p:extLst>
      <p:ext uri="{BB962C8B-B14F-4D97-AF65-F5344CB8AC3E}">
        <p14:creationId xmlns:p14="http://schemas.microsoft.com/office/powerpoint/2010/main" val="233891830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43B706F-09AC-49AA-850C-657AA4B9B561}"/>
              </a:ext>
            </a:extLst>
          </p:cNvPr>
          <p:cNvSpPr txBox="1"/>
          <p:nvPr/>
        </p:nvSpPr>
        <p:spPr>
          <a:xfrm>
            <a:off x="1143002" y="1499711"/>
            <a:ext cx="6858000" cy="2073021"/>
          </a:xfrm>
          <a:prstGeom prst="rect">
            <a:avLst/>
          </a:prstGeom>
        </p:spPr>
        <p:txBody>
          <a:bodyPr vert="horz" lIns="91440" tIns="45720" rIns="91440" bIns="45720" rtlCol="0" anchor="ctr">
            <a:normAutofit/>
          </a:bodyPr>
          <a:lstStyle/>
          <a:p>
            <a:pPr algn="ctr" defTabSz="914400">
              <a:lnSpc>
                <a:spcPct val="90000"/>
              </a:lnSpc>
              <a:spcBef>
                <a:spcPct val="0"/>
              </a:spcBef>
              <a:spcAft>
                <a:spcPts val="600"/>
              </a:spcAft>
            </a:pPr>
            <a:r>
              <a:rPr lang="en-US" sz="5400" b="1" kern="1200">
                <a:solidFill>
                  <a:schemeClr val="tx1"/>
                </a:solidFill>
                <a:latin typeface="+mj-lt"/>
                <a:ea typeface="+mj-ea"/>
                <a:cs typeface="+mj-cs"/>
              </a:rPr>
              <a:t>THANK YOU</a:t>
            </a:r>
          </a:p>
        </p:txBody>
      </p:sp>
      <p:sp>
        <p:nvSpPr>
          <p:cNvPr id="3" name="Footer Placeholder 2">
            <a:extLst>
              <a:ext uri="{FF2B5EF4-FFF2-40B4-BE49-F238E27FC236}">
                <a16:creationId xmlns:a16="http://schemas.microsoft.com/office/drawing/2014/main" id="{E117BD15-E860-FACC-7AFC-41252F023581}"/>
              </a:ext>
            </a:extLst>
          </p:cNvPr>
          <p:cNvSpPr>
            <a:spLocks noGrp="1"/>
          </p:cNvSpPr>
          <p:nvPr>
            <p:ph type="ftr" sz="quarter" idx="11"/>
          </p:nvPr>
        </p:nvSpPr>
        <p:spPr>
          <a:xfrm>
            <a:off x="1398866" y="4827398"/>
            <a:ext cx="4426094" cy="205740"/>
          </a:xfrm>
        </p:spPr>
        <p:txBody>
          <a:bodyPr/>
          <a:lstStyle/>
          <a:p>
            <a:r>
              <a:rPr lang="en-US" sz="900" dirty="0"/>
              <a:t>Board of Studies Operations</a:t>
            </a:r>
          </a:p>
        </p:txBody>
      </p:sp>
      <p:pic>
        <p:nvPicPr>
          <p:cNvPr id="6" name="Picture 5">
            <a:extLst>
              <a:ext uri="{FF2B5EF4-FFF2-40B4-BE49-F238E27FC236}">
                <a16:creationId xmlns:a16="http://schemas.microsoft.com/office/drawing/2014/main" id="{AC08C3A2-059C-E2EA-7CC1-240DE2E3E9C9}"/>
              </a:ext>
            </a:extLst>
          </p:cNvPr>
          <p:cNvPicPr>
            <a:picLocks noChangeAspect="1"/>
          </p:cNvPicPr>
          <p:nvPr/>
        </p:nvPicPr>
        <p:blipFill>
          <a:blip r:embed="rId2"/>
          <a:stretch>
            <a:fillRect/>
          </a:stretch>
        </p:blipFill>
        <p:spPr>
          <a:xfrm>
            <a:off x="7976205" y="0"/>
            <a:ext cx="1167795" cy="949124"/>
          </a:xfrm>
          <a:prstGeom prst="rect">
            <a:avLst/>
          </a:prstGeom>
        </p:spPr>
      </p:pic>
    </p:spTree>
    <p:extLst>
      <p:ext uri="{BB962C8B-B14F-4D97-AF65-F5344CB8AC3E}">
        <p14:creationId xmlns:p14="http://schemas.microsoft.com/office/powerpoint/2010/main" val="25990580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800100" y="788384"/>
            <a:ext cx="5772873" cy="531130"/>
          </a:xfrm>
          <a:prstGeom prst="rect">
            <a:avLst/>
          </a:prstGeom>
        </p:spPr>
        <p:txBody>
          <a:bodyPr vert="horz" lIns="91440" tIns="45720" rIns="91440" bIns="45720" rtlCol="0" anchor="ctr">
            <a:noAutofit/>
          </a:bodyPr>
          <a:lstStyle/>
          <a:p>
            <a:pPr defTabSz="914400"/>
            <a:r>
              <a:rPr lang="en-US" sz="3200" dirty="0">
                <a:solidFill>
                  <a:schemeClr val="tx1"/>
                </a:solidFill>
              </a:rPr>
              <a:t>Fundamental Principles</a:t>
            </a:r>
          </a:p>
        </p:txBody>
      </p:sp>
      <p:sp>
        <p:nvSpPr>
          <p:cNvPr id="3" name="Text Placeholder 2">
            <a:extLst>
              <a:ext uri="{FF2B5EF4-FFF2-40B4-BE49-F238E27FC236}">
                <a16:creationId xmlns:a16="http://schemas.microsoft.com/office/drawing/2014/main" id="{011EADB8-CADF-466B-A93E-44D724A067AF}"/>
              </a:ext>
            </a:extLst>
          </p:cNvPr>
          <p:cNvSpPr>
            <a:spLocks noGrp="1"/>
          </p:cNvSpPr>
          <p:nvPr>
            <p:ph type="body" idx="4294967295"/>
          </p:nvPr>
        </p:nvSpPr>
        <p:spPr>
          <a:xfrm>
            <a:off x="800100" y="1435261"/>
            <a:ext cx="7543800" cy="3105049"/>
          </a:xfrm>
          <a:prstGeom prst="rect">
            <a:avLst/>
          </a:prstGeom>
        </p:spPr>
        <p:txBody>
          <a:bodyPr vert="horz" lIns="91440" tIns="45720" rIns="91440" bIns="45720" rtlCol="0">
            <a:normAutofit lnSpcReduction="10000"/>
          </a:bodyPr>
          <a:lstStyle/>
          <a:p>
            <a:pPr marL="0" indent="-182880" algn="just" defTabSz="914400">
              <a:spcAft>
                <a:spcPts val="600"/>
              </a:spcAft>
            </a:pPr>
            <a:r>
              <a:rPr lang="en-US" sz="1400" dirty="0"/>
              <a:t>Communication is the bridge that connects individuals, fostering understanding, collaboration, and progress. At its core, effective communication is more than just transmitting information— it’s about ensuring that the message is received, understood, and acted upon in the intended manner.</a:t>
            </a:r>
          </a:p>
          <a:p>
            <a:pPr marL="0" indent="-182880" algn="just" defTabSz="914400">
              <a:spcAft>
                <a:spcPts val="600"/>
              </a:spcAft>
            </a:pPr>
            <a:r>
              <a:rPr lang="en-US" sz="1400" b="1" dirty="0"/>
              <a:t>Keep It Simple </a:t>
            </a:r>
            <a:r>
              <a:rPr lang="en-US" sz="1400" dirty="0"/>
              <a:t>Messages that are clear and straightforward are more likely to be understood and remembered.</a:t>
            </a:r>
          </a:p>
          <a:p>
            <a:pPr marL="0" indent="-182880" algn="just" defTabSz="914400">
              <a:spcAft>
                <a:spcPts val="600"/>
              </a:spcAft>
            </a:pPr>
            <a:r>
              <a:rPr lang="en-US" sz="1400" b="1" dirty="0"/>
              <a:t>Two Way process </a:t>
            </a:r>
            <a:r>
              <a:rPr lang="en-US" sz="1400" dirty="0"/>
              <a:t>Communication isn’t just about speaking; it’s equally about listening. </a:t>
            </a:r>
          </a:p>
          <a:p>
            <a:pPr marL="0" indent="-182880" algn="just" defTabSz="914400">
              <a:spcAft>
                <a:spcPts val="600"/>
              </a:spcAft>
            </a:pPr>
            <a:r>
              <a:rPr lang="en-US" sz="1400" dirty="0"/>
              <a:t>Context Matters -The setting, mood, and cultural background can greatly influence how a message is received.</a:t>
            </a:r>
          </a:p>
          <a:p>
            <a:pPr marL="0" indent="-182880" algn="just" defTabSz="914400">
              <a:spcAft>
                <a:spcPts val="600"/>
              </a:spcAft>
            </a:pPr>
            <a:r>
              <a:rPr lang="en-US" sz="1400" b="1" dirty="0"/>
              <a:t>Emotions play a vital role </a:t>
            </a:r>
            <a:r>
              <a:rPr lang="en-US" sz="1400" dirty="0"/>
              <a:t>The tone, choice of words, and body language can evoke feelings in the receiver.</a:t>
            </a:r>
          </a:p>
          <a:p>
            <a:pPr marL="0" indent="-182880" algn="just" defTabSz="914400">
              <a:spcAft>
                <a:spcPts val="600"/>
              </a:spcAft>
            </a:pPr>
            <a:r>
              <a:rPr lang="en-US" sz="1400" b="1" dirty="0"/>
              <a:t>Consistency is Crucial </a:t>
            </a:r>
            <a:r>
              <a:rPr lang="en-US" sz="1400" dirty="0"/>
              <a:t>Sending consistent messages helps in building trust. Contradictory or inconsistent information can confuse the receiver and erode credibility.</a:t>
            </a:r>
          </a:p>
        </p:txBody>
      </p:sp>
    </p:spTree>
    <p:extLst>
      <p:ext uri="{BB962C8B-B14F-4D97-AF65-F5344CB8AC3E}">
        <p14:creationId xmlns:p14="http://schemas.microsoft.com/office/powerpoint/2010/main" val="9341601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717631" y="789058"/>
            <a:ext cx="5995686" cy="243452"/>
          </a:xfrm>
          <a:prstGeom prst="rect">
            <a:avLst/>
          </a:prstGeom>
        </p:spPr>
        <p:txBody>
          <a:bodyPr vert="horz" lIns="91440" tIns="45720" rIns="91440" bIns="45720" rtlCol="0" anchor="ctr">
            <a:noAutofit/>
          </a:bodyPr>
          <a:lstStyle/>
          <a:p>
            <a:pPr defTabSz="914400"/>
            <a:r>
              <a:rPr lang="en-US" dirty="0">
                <a:solidFill>
                  <a:schemeClr val="tx1"/>
                </a:solidFill>
              </a:rPr>
              <a:t>Effective Communication in an AI world</a:t>
            </a:r>
          </a:p>
        </p:txBody>
      </p:sp>
      <p:sp>
        <p:nvSpPr>
          <p:cNvPr id="3" name="Text Placeholder 2">
            <a:extLst>
              <a:ext uri="{FF2B5EF4-FFF2-40B4-BE49-F238E27FC236}">
                <a16:creationId xmlns:a16="http://schemas.microsoft.com/office/drawing/2014/main" id="{011EADB8-CADF-466B-A93E-44D724A067AF}"/>
              </a:ext>
            </a:extLst>
          </p:cNvPr>
          <p:cNvSpPr>
            <a:spLocks noGrp="1"/>
          </p:cNvSpPr>
          <p:nvPr>
            <p:ph type="body" idx="4294967295"/>
          </p:nvPr>
        </p:nvSpPr>
        <p:spPr>
          <a:xfrm>
            <a:off x="717631" y="1174153"/>
            <a:ext cx="8055980" cy="3715472"/>
          </a:xfrm>
          <a:prstGeom prst="rect">
            <a:avLst/>
          </a:prstGeom>
        </p:spPr>
        <p:txBody>
          <a:bodyPr vert="horz" lIns="91440" tIns="45720" rIns="91440" bIns="45720" rtlCol="0">
            <a:noAutofit/>
          </a:bodyPr>
          <a:lstStyle/>
          <a:p>
            <a:pPr marL="0" indent="0" algn="just" defTabSz="914400">
              <a:spcAft>
                <a:spcPts val="600"/>
              </a:spcAft>
              <a:buNone/>
            </a:pPr>
            <a:r>
              <a:rPr lang="en-US" sz="1200" dirty="0"/>
              <a:t>1. Human-AI Collaboration: Clear instructions, understanding AI capabilities, and interpreting system responses.</a:t>
            </a:r>
          </a:p>
          <a:p>
            <a:pPr marL="0" indent="0" algn="just" defTabSz="914400">
              <a:spcAft>
                <a:spcPts val="600"/>
              </a:spcAft>
              <a:buNone/>
            </a:pPr>
            <a:r>
              <a:rPr lang="en-US" sz="1200" dirty="0"/>
              <a:t>2. Interpreting AI Outputs: Employees need to translate complex AI findings into understandable insights for stakeholders. Effective communication to facilitate informed decision-making.</a:t>
            </a:r>
          </a:p>
          <a:p>
            <a:pPr marL="0" indent="0" algn="just" defTabSz="914400">
              <a:spcAft>
                <a:spcPts val="600"/>
              </a:spcAft>
              <a:buNone/>
            </a:pPr>
            <a:r>
              <a:rPr lang="en-US" sz="1200" dirty="0"/>
              <a:t>3. Training and Development:    Importance: With continuous advancements in AI, ongoing learning is crucial. Communication skills are vital for trainers and learners to explain complex AI concepts, facilitating discussions, and asking clarifying questions.</a:t>
            </a:r>
          </a:p>
          <a:p>
            <a:pPr marL="0" indent="0" algn="just" defTabSz="914400">
              <a:spcAft>
                <a:spcPts val="600"/>
              </a:spcAft>
              <a:buNone/>
            </a:pPr>
            <a:r>
              <a:rPr lang="en-US" sz="1200" dirty="0"/>
              <a:t>4. Ethical Considerations: AI introduces ethical challenges, and communication is crucial for understanding and addressing these issues.</a:t>
            </a:r>
          </a:p>
          <a:p>
            <a:pPr marL="0" indent="0" algn="just" defTabSz="914400">
              <a:spcAft>
                <a:spcPts val="600"/>
              </a:spcAft>
              <a:buNone/>
            </a:pPr>
            <a:r>
              <a:rPr lang="en-US" sz="1200" dirty="0"/>
              <a:t>5. Change Management: AI integration brings significant changes; effective communication is key to managing transitions and addressing concerns.</a:t>
            </a:r>
          </a:p>
          <a:p>
            <a:pPr marL="0" indent="0" algn="just" defTabSz="914400">
              <a:spcAft>
                <a:spcPts val="600"/>
              </a:spcAft>
              <a:buNone/>
            </a:pPr>
            <a:r>
              <a:rPr lang="en-US" sz="1200" dirty="0"/>
              <a:t>6. Team Dynamics: Despite AI, human collaboration remains essential. Effective communication fosters teamwork and maximizes the potential of both humans and AI.</a:t>
            </a:r>
          </a:p>
          <a:p>
            <a:pPr marL="0" indent="0" algn="just" defTabSz="914400">
              <a:spcAft>
                <a:spcPts val="600"/>
              </a:spcAft>
              <a:buNone/>
            </a:pPr>
            <a:r>
              <a:rPr lang="en-US" sz="1200" dirty="0"/>
              <a:t>7. Building Trust: Trust is critical in overcoming apprehensions about AI. Transparent communication about AI roles, capabilities, and limitations builds trust among employees.</a:t>
            </a:r>
          </a:p>
        </p:txBody>
      </p:sp>
    </p:spTree>
    <p:extLst>
      <p:ext uri="{BB962C8B-B14F-4D97-AF65-F5344CB8AC3E}">
        <p14:creationId xmlns:p14="http://schemas.microsoft.com/office/powerpoint/2010/main" val="1264946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EDD4D3-7C35-43BB-9B7E-7B12E46082B3}"/>
              </a:ext>
            </a:extLst>
          </p:cNvPr>
          <p:cNvSpPr>
            <a:spLocks noGrp="1"/>
          </p:cNvSpPr>
          <p:nvPr>
            <p:ph type="title" idx="4294967295"/>
          </p:nvPr>
        </p:nvSpPr>
        <p:spPr>
          <a:xfrm>
            <a:off x="1143000" y="921454"/>
            <a:ext cx="6858000" cy="2073275"/>
          </a:xfrm>
          <a:prstGeom prst="rect">
            <a:avLst/>
          </a:prstGeom>
        </p:spPr>
        <p:txBody>
          <a:bodyPr vert="horz" lIns="91440" tIns="45720" rIns="91440" bIns="45720" rtlCol="0" anchor="ctr">
            <a:normAutofit/>
          </a:bodyPr>
          <a:lstStyle/>
          <a:p>
            <a:pPr defTabSz="914400">
              <a:spcBef>
                <a:spcPct val="0"/>
              </a:spcBef>
            </a:pPr>
            <a:r>
              <a:rPr lang="en-US" sz="5400" kern="1200" dirty="0">
                <a:solidFill>
                  <a:schemeClr val="tx1"/>
                </a:solidFill>
                <a:latin typeface="+mj-lt"/>
                <a:ea typeface="+mj-ea"/>
                <a:cs typeface="+mj-cs"/>
              </a:rPr>
              <a:t>BASICS OF COMMUNICATION</a:t>
            </a:r>
          </a:p>
        </p:txBody>
      </p:sp>
    </p:spTree>
    <p:extLst>
      <p:ext uri="{BB962C8B-B14F-4D97-AF65-F5344CB8AC3E}">
        <p14:creationId xmlns:p14="http://schemas.microsoft.com/office/powerpoint/2010/main" val="23953656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699423" y="551992"/>
            <a:ext cx="6708775" cy="642937"/>
          </a:xfrm>
          <a:prstGeom prst="rect">
            <a:avLst/>
          </a:prstGeom>
        </p:spPr>
        <p:txBody>
          <a:bodyPr vert="horz" lIns="91440" tIns="45720" rIns="91440" bIns="45720" rtlCol="0" anchor="b">
            <a:normAutofit/>
          </a:bodyPr>
          <a:lstStyle/>
          <a:p>
            <a:pPr defTabSz="914400">
              <a:spcBef>
                <a:spcPct val="0"/>
              </a:spcBef>
            </a:pPr>
            <a:r>
              <a:rPr lang="en-US" dirty="0">
                <a:solidFill>
                  <a:schemeClr val="tx1">
                    <a:lumMod val="85000"/>
                    <a:lumOff val="15000"/>
                  </a:schemeClr>
                </a:solidFill>
              </a:rPr>
              <a:t>Types of Communication</a:t>
            </a:r>
          </a:p>
        </p:txBody>
      </p:sp>
      <p:grpSp>
        <p:nvGrpSpPr>
          <p:cNvPr id="8" name="Group 7">
            <a:extLst>
              <a:ext uri="{FF2B5EF4-FFF2-40B4-BE49-F238E27FC236}">
                <a16:creationId xmlns:a16="http://schemas.microsoft.com/office/drawing/2014/main" id="{4BA5A5BC-2E25-4094-B939-1E736F0AAA42}"/>
              </a:ext>
            </a:extLst>
          </p:cNvPr>
          <p:cNvGrpSpPr/>
          <p:nvPr/>
        </p:nvGrpSpPr>
        <p:grpSpPr>
          <a:xfrm>
            <a:off x="699423" y="1225938"/>
            <a:ext cx="2583501" cy="2524107"/>
            <a:chOff x="844275" y="1313282"/>
            <a:chExt cx="1666451" cy="3424826"/>
          </a:xfrm>
        </p:grpSpPr>
        <p:sp>
          <p:nvSpPr>
            <p:cNvPr id="6" name="Rectangle 5">
              <a:extLst>
                <a:ext uri="{FF2B5EF4-FFF2-40B4-BE49-F238E27FC236}">
                  <a16:creationId xmlns:a16="http://schemas.microsoft.com/office/drawing/2014/main" id="{B9CC5482-542C-4CEA-9203-7AB6A9628B53}"/>
                </a:ext>
              </a:extLst>
            </p:cNvPr>
            <p:cNvSpPr/>
            <p:nvPr/>
          </p:nvSpPr>
          <p:spPr>
            <a:xfrm>
              <a:off x="844275" y="1860713"/>
              <a:ext cx="1666451" cy="2877395"/>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5457" indent="-175457" defTabSz="280731">
                <a:spcAft>
                  <a:spcPts val="405"/>
                </a:spcAft>
                <a:buFont typeface="Arial" panose="020B0604020202020204" pitchFamily="34" charset="0"/>
                <a:buChar char="•"/>
              </a:pPr>
              <a:r>
                <a:rPr lang="en-US" sz="1105" kern="1200" dirty="0">
                  <a:solidFill>
                    <a:schemeClr val="bg1"/>
                  </a:solidFill>
                  <a:latin typeface="Signika" panose="020B0604020202020204" charset="0"/>
                  <a:ea typeface="+mn-ea"/>
                  <a:cs typeface="+mn-cs"/>
                </a:rPr>
                <a:t>Direct and immediate forms of communication.</a:t>
              </a:r>
            </a:p>
            <a:p>
              <a:pPr defTabSz="280731">
                <a:spcAft>
                  <a:spcPts val="405"/>
                </a:spcAft>
              </a:pPr>
              <a:endParaRPr lang="en-US" sz="1105" kern="1200" dirty="0">
                <a:solidFill>
                  <a:schemeClr val="bg1"/>
                </a:solidFill>
                <a:latin typeface="Signika" panose="020B0604020202020204" charset="0"/>
                <a:ea typeface="+mn-ea"/>
                <a:cs typeface="+mn-cs"/>
              </a:endParaRPr>
            </a:p>
            <a:p>
              <a:pPr marL="175457" indent="-175457" defTabSz="280731">
                <a:spcAft>
                  <a:spcPts val="405"/>
                </a:spcAft>
                <a:buFont typeface="Arial" panose="020B0604020202020204" pitchFamily="34" charset="0"/>
                <a:buChar char="•"/>
              </a:pPr>
              <a:r>
                <a:rPr lang="en-US" sz="1105" kern="1200" dirty="0">
                  <a:solidFill>
                    <a:schemeClr val="bg1"/>
                  </a:solidFill>
                  <a:latin typeface="Signika" panose="020B0604020202020204" charset="0"/>
                  <a:ea typeface="+mn-ea"/>
                  <a:cs typeface="+mn-cs"/>
                </a:rPr>
                <a:t>It can be face-to-face, over the phone, or via digital mediums like video conferencing. </a:t>
              </a:r>
            </a:p>
            <a:p>
              <a:pPr defTabSz="280731">
                <a:spcAft>
                  <a:spcPts val="405"/>
                </a:spcAft>
              </a:pPr>
              <a:endParaRPr lang="en-US" sz="1105" kern="1200" dirty="0">
                <a:solidFill>
                  <a:schemeClr val="bg1"/>
                </a:solidFill>
                <a:latin typeface="Signika" panose="020B0604020202020204" charset="0"/>
                <a:ea typeface="+mn-ea"/>
                <a:cs typeface="+mn-cs"/>
              </a:endParaRPr>
            </a:p>
            <a:p>
              <a:pPr marL="175457" indent="-175457" defTabSz="280731">
                <a:spcAft>
                  <a:spcPts val="405"/>
                </a:spcAft>
                <a:buFont typeface="Arial" panose="020B0604020202020204" pitchFamily="34" charset="0"/>
                <a:buChar char="•"/>
              </a:pPr>
              <a:r>
                <a:rPr lang="en-US" sz="1105" kern="1200" dirty="0">
                  <a:solidFill>
                    <a:schemeClr val="bg1"/>
                  </a:solidFill>
                  <a:latin typeface="Signika" panose="020B0604020202020204" charset="0"/>
                  <a:ea typeface="+mn-ea"/>
                  <a:cs typeface="+mn-cs"/>
                </a:rPr>
                <a:t>Tone, pitch, and speed of speech can all influence the message’s interpretation.</a:t>
              </a:r>
              <a:endParaRPr lang="en-IN" dirty="0">
                <a:solidFill>
                  <a:schemeClr val="bg1"/>
                </a:solidFill>
                <a:latin typeface="Signika" panose="020B0604020202020204" charset="0"/>
              </a:endParaRPr>
            </a:p>
          </p:txBody>
        </p:sp>
        <p:sp>
          <p:nvSpPr>
            <p:cNvPr id="7" name="Rectangle 6">
              <a:extLst>
                <a:ext uri="{FF2B5EF4-FFF2-40B4-BE49-F238E27FC236}">
                  <a16:creationId xmlns:a16="http://schemas.microsoft.com/office/drawing/2014/main" id="{87E992A7-2320-4DD9-A84C-A925FCE51239}"/>
                </a:ext>
              </a:extLst>
            </p:cNvPr>
            <p:cNvSpPr/>
            <p:nvPr/>
          </p:nvSpPr>
          <p:spPr>
            <a:xfrm>
              <a:off x="844276" y="1313282"/>
              <a:ext cx="1644066" cy="4663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280731">
                <a:spcAft>
                  <a:spcPts val="405"/>
                </a:spcAft>
              </a:pPr>
              <a:r>
                <a:rPr lang="en-US" sz="1105" kern="1200" dirty="0">
                  <a:solidFill>
                    <a:srgbClr val="555555"/>
                  </a:solidFill>
                  <a:latin typeface="Signika" panose="020B0604020202020204" charset="0"/>
                  <a:ea typeface="+mn-ea"/>
                  <a:cs typeface="+mn-cs"/>
                </a:rPr>
                <a:t>VERBAL</a:t>
              </a:r>
              <a:endParaRPr lang="en-IN" dirty="0">
                <a:latin typeface="Signika" panose="020B0604020202020204" charset="0"/>
              </a:endParaRPr>
            </a:p>
          </p:txBody>
        </p:sp>
      </p:grpSp>
      <p:grpSp>
        <p:nvGrpSpPr>
          <p:cNvPr id="9" name="Group 8">
            <a:extLst>
              <a:ext uri="{FF2B5EF4-FFF2-40B4-BE49-F238E27FC236}">
                <a16:creationId xmlns:a16="http://schemas.microsoft.com/office/drawing/2014/main" id="{6F794A4A-2EA1-4F8A-8351-D327F7A3859E}"/>
              </a:ext>
            </a:extLst>
          </p:cNvPr>
          <p:cNvGrpSpPr/>
          <p:nvPr/>
        </p:nvGrpSpPr>
        <p:grpSpPr>
          <a:xfrm>
            <a:off x="3355831" y="1224976"/>
            <a:ext cx="2670127" cy="2524107"/>
            <a:chOff x="1162664" y="1580535"/>
            <a:chExt cx="1263445" cy="3463413"/>
          </a:xfrm>
        </p:grpSpPr>
        <p:sp>
          <p:nvSpPr>
            <p:cNvPr id="10" name="Rectangle 9">
              <a:extLst>
                <a:ext uri="{FF2B5EF4-FFF2-40B4-BE49-F238E27FC236}">
                  <a16:creationId xmlns:a16="http://schemas.microsoft.com/office/drawing/2014/main" id="{577F9CE2-EFC7-4284-9A29-F3F99E4E81A6}"/>
                </a:ext>
              </a:extLst>
            </p:cNvPr>
            <p:cNvSpPr/>
            <p:nvPr/>
          </p:nvSpPr>
          <p:spPr>
            <a:xfrm>
              <a:off x="1162664" y="2052150"/>
              <a:ext cx="1263445" cy="2991798"/>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5457" indent="-175457" defTabSz="280731">
                <a:spcAft>
                  <a:spcPts val="405"/>
                </a:spcAft>
                <a:buFont typeface="Arial" panose="020B0604020202020204" pitchFamily="34" charset="0"/>
                <a:buChar char="•"/>
              </a:pPr>
              <a:r>
                <a:rPr lang="en-US" sz="1105" kern="1200" dirty="0">
                  <a:solidFill>
                    <a:schemeClr val="bg1"/>
                  </a:solidFill>
                  <a:latin typeface="Signika" panose="020B0604020202020204" charset="0"/>
                  <a:ea typeface="+mn-ea"/>
                  <a:cs typeface="+mn-cs"/>
                </a:rPr>
                <a:t>It encompasses body language, facial expressions, gestures, posture, and eye contact.</a:t>
              </a:r>
            </a:p>
            <a:p>
              <a:pPr marL="175457" indent="-175457" defTabSz="280731">
                <a:spcAft>
                  <a:spcPts val="405"/>
                </a:spcAft>
                <a:buFont typeface="Arial" panose="020B0604020202020204" pitchFamily="34" charset="0"/>
                <a:buChar char="•"/>
              </a:pPr>
              <a:endParaRPr lang="en-US" sz="1105" kern="1200" dirty="0">
                <a:solidFill>
                  <a:schemeClr val="bg1"/>
                </a:solidFill>
                <a:latin typeface="Signika" panose="020B0604020202020204" charset="0"/>
                <a:ea typeface="+mn-ea"/>
                <a:cs typeface="+mn-cs"/>
              </a:endParaRPr>
            </a:p>
            <a:p>
              <a:pPr marL="175457" indent="-175457" defTabSz="280731">
                <a:spcAft>
                  <a:spcPts val="405"/>
                </a:spcAft>
                <a:buFont typeface="Arial" panose="020B0604020202020204" pitchFamily="34" charset="0"/>
                <a:buChar char="•"/>
              </a:pPr>
              <a:r>
                <a:rPr lang="en-US" sz="1105" kern="1200" dirty="0">
                  <a:solidFill>
                    <a:schemeClr val="bg1"/>
                  </a:solidFill>
                  <a:latin typeface="Signika" panose="020B0604020202020204" charset="0"/>
                  <a:ea typeface="+mn-ea"/>
                  <a:cs typeface="+mn-cs"/>
                </a:rPr>
                <a:t>It’s essential to be aware of non-verbal cues as they can either reinforce or contradict verbal messages.</a:t>
              </a:r>
              <a:endParaRPr lang="en-IN" dirty="0">
                <a:solidFill>
                  <a:schemeClr val="bg1"/>
                </a:solidFill>
                <a:latin typeface="Signika" panose="020B0604020202020204" charset="0"/>
              </a:endParaRPr>
            </a:p>
          </p:txBody>
        </p:sp>
        <p:sp>
          <p:nvSpPr>
            <p:cNvPr id="11" name="Rectangle 10">
              <a:extLst>
                <a:ext uri="{FF2B5EF4-FFF2-40B4-BE49-F238E27FC236}">
                  <a16:creationId xmlns:a16="http://schemas.microsoft.com/office/drawing/2014/main" id="{4A353CFA-C97C-4CC4-B63A-4BFDAB39BC26}"/>
                </a:ext>
              </a:extLst>
            </p:cNvPr>
            <p:cNvSpPr/>
            <p:nvPr/>
          </p:nvSpPr>
          <p:spPr>
            <a:xfrm>
              <a:off x="1162664" y="1580535"/>
              <a:ext cx="1263445" cy="3588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280731">
                <a:spcAft>
                  <a:spcPts val="405"/>
                </a:spcAft>
              </a:pPr>
              <a:r>
                <a:rPr lang="en-US" sz="1105" kern="1200" dirty="0">
                  <a:solidFill>
                    <a:srgbClr val="555555"/>
                  </a:solidFill>
                  <a:latin typeface="Signika" panose="020B0604020202020204" charset="0"/>
                  <a:ea typeface="+mn-ea"/>
                  <a:cs typeface="+mn-cs"/>
                </a:rPr>
                <a:t>NON-VERBAL</a:t>
              </a:r>
              <a:endParaRPr lang="en-IN" dirty="0">
                <a:latin typeface="Signika" panose="020B0604020202020204" charset="0"/>
              </a:endParaRPr>
            </a:p>
          </p:txBody>
        </p:sp>
      </p:grpSp>
      <p:grpSp>
        <p:nvGrpSpPr>
          <p:cNvPr id="12" name="Group 11">
            <a:extLst>
              <a:ext uri="{FF2B5EF4-FFF2-40B4-BE49-F238E27FC236}">
                <a16:creationId xmlns:a16="http://schemas.microsoft.com/office/drawing/2014/main" id="{C45E8FF0-5E9D-4DAD-BEC8-4D504CCD602E}"/>
              </a:ext>
            </a:extLst>
          </p:cNvPr>
          <p:cNvGrpSpPr/>
          <p:nvPr/>
        </p:nvGrpSpPr>
        <p:grpSpPr>
          <a:xfrm>
            <a:off x="6171769" y="1224976"/>
            <a:ext cx="2633474" cy="2524107"/>
            <a:chOff x="1162664" y="1580535"/>
            <a:chExt cx="1263446" cy="3463413"/>
          </a:xfrm>
        </p:grpSpPr>
        <p:sp>
          <p:nvSpPr>
            <p:cNvPr id="13" name="Rectangle 12">
              <a:extLst>
                <a:ext uri="{FF2B5EF4-FFF2-40B4-BE49-F238E27FC236}">
                  <a16:creationId xmlns:a16="http://schemas.microsoft.com/office/drawing/2014/main" id="{94C7D888-BFAE-48BF-A9FF-EA3173376DCE}"/>
                </a:ext>
              </a:extLst>
            </p:cNvPr>
            <p:cNvSpPr/>
            <p:nvPr/>
          </p:nvSpPr>
          <p:spPr>
            <a:xfrm>
              <a:off x="1162664" y="2052150"/>
              <a:ext cx="1263445" cy="2991798"/>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5457" indent="-175457" defTabSz="280731">
                <a:spcAft>
                  <a:spcPts val="405"/>
                </a:spcAft>
                <a:buFont typeface="Arial" panose="020B0604020202020204" pitchFamily="34" charset="0"/>
                <a:buChar char="•"/>
              </a:pPr>
              <a:r>
                <a:rPr lang="en-US" sz="1105" kern="1200" dirty="0">
                  <a:solidFill>
                    <a:schemeClr val="bg1"/>
                  </a:solidFill>
                  <a:latin typeface="Signika" panose="020B0604020202020204" charset="0"/>
                  <a:ea typeface="+mn-ea"/>
                  <a:cs typeface="+mn-cs"/>
                </a:rPr>
                <a:t>Its expressing ideas through writing. </a:t>
              </a:r>
            </a:p>
            <a:p>
              <a:pPr defTabSz="280731">
                <a:spcAft>
                  <a:spcPts val="405"/>
                </a:spcAft>
              </a:pPr>
              <a:endParaRPr lang="en-US" sz="1105" kern="1200" dirty="0">
                <a:solidFill>
                  <a:schemeClr val="bg1"/>
                </a:solidFill>
                <a:latin typeface="Signika" panose="020B0604020202020204" charset="0"/>
                <a:ea typeface="+mn-ea"/>
                <a:cs typeface="+mn-cs"/>
              </a:endParaRPr>
            </a:p>
            <a:p>
              <a:pPr marL="175457" indent="-175457" defTabSz="280731">
                <a:spcAft>
                  <a:spcPts val="405"/>
                </a:spcAft>
                <a:buFont typeface="Arial" panose="020B0604020202020204" pitchFamily="34" charset="0"/>
                <a:buChar char="•"/>
              </a:pPr>
              <a:r>
                <a:rPr lang="en-US" sz="1105" kern="1200" dirty="0">
                  <a:solidFill>
                    <a:schemeClr val="bg1"/>
                  </a:solidFill>
                  <a:latin typeface="Signika" panose="020B0604020202020204" charset="0"/>
                  <a:ea typeface="+mn-ea"/>
                  <a:cs typeface="+mn-cs"/>
                </a:rPr>
                <a:t>Clarity, coherence, and appropriate language are crucial to ensure the message is understood as intended. </a:t>
              </a:r>
            </a:p>
            <a:p>
              <a:pPr marL="175457" indent="-175457" defTabSz="280731">
                <a:spcAft>
                  <a:spcPts val="405"/>
                </a:spcAft>
                <a:buFont typeface="Arial" panose="020B0604020202020204" pitchFamily="34" charset="0"/>
                <a:buChar char="•"/>
              </a:pPr>
              <a:endParaRPr lang="en-US" sz="1105" kern="1200" dirty="0">
                <a:solidFill>
                  <a:schemeClr val="bg1"/>
                </a:solidFill>
                <a:latin typeface="Signika" panose="020B0604020202020204" charset="0"/>
                <a:ea typeface="+mn-ea"/>
                <a:cs typeface="+mn-cs"/>
              </a:endParaRPr>
            </a:p>
            <a:p>
              <a:pPr marL="175457" indent="-175457" defTabSz="280731">
                <a:spcAft>
                  <a:spcPts val="405"/>
                </a:spcAft>
                <a:buFont typeface="Arial" panose="020B0604020202020204" pitchFamily="34" charset="0"/>
                <a:buChar char="•"/>
              </a:pPr>
              <a:r>
                <a:rPr lang="en-US" sz="1105" kern="1200" dirty="0">
                  <a:solidFill>
                    <a:schemeClr val="bg1"/>
                  </a:solidFill>
                  <a:latin typeface="Signika" panose="020B0604020202020204" charset="0"/>
                  <a:ea typeface="+mn-ea"/>
                  <a:cs typeface="+mn-cs"/>
                </a:rPr>
                <a:t>In today’s digital age, it also extends to texts, chats, and social media posts.</a:t>
              </a:r>
              <a:endParaRPr lang="en-IN" dirty="0">
                <a:solidFill>
                  <a:schemeClr val="bg1"/>
                </a:solidFill>
                <a:latin typeface="Signika" panose="020B0604020202020204" charset="0"/>
              </a:endParaRPr>
            </a:p>
          </p:txBody>
        </p:sp>
        <p:sp>
          <p:nvSpPr>
            <p:cNvPr id="14" name="Rectangle 13">
              <a:extLst>
                <a:ext uri="{FF2B5EF4-FFF2-40B4-BE49-F238E27FC236}">
                  <a16:creationId xmlns:a16="http://schemas.microsoft.com/office/drawing/2014/main" id="{FF664329-CED3-42CF-AECF-753C5A453440}"/>
                </a:ext>
              </a:extLst>
            </p:cNvPr>
            <p:cNvSpPr/>
            <p:nvPr/>
          </p:nvSpPr>
          <p:spPr>
            <a:xfrm>
              <a:off x="1162665" y="1580535"/>
              <a:ext cx="1263445" cy="35887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280731">
                <a:spcAft>
                  <a:spcPts val="405"/>
                </a:spcAft>
              </a:pPr>
              <a:r>
                <a:rPr lang="en-US" sz="1105" kern="1200">
                  <a:solidFill>
                    <a:srgbClr val="555555"/>
                  </a:solidFill>
                  <a:latin typeface="Signika" panose="020B0604020202020204" charset="0"/>
                  <a:ea typeface="+mn-ea"/>
                  <a:cs typeface="+mn-cs"/>
                </a:rPr>
                <a:t>WRITTEN</a:t>
              </a:r>
              <a:endParaRPr lang="en-IN">
                <a:latin typeface="Signika" panose="020B0604020202020204" charset="0"/>
              </a:endParaRPr>
            </a:p>
          </p:txBody>
        </p:sp>
      </p:grpSp>
    </p:spTree>
    <p:extLst>
      <p:ext uri="{BB962C8B-B14F-4D97-AF65-F5344CB8AC3E}">
        <p14:creationId xmlns:p14="http://schemas.microsoft.com/office/powerpoint/2010/main" val="4632241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1089386" y="881143"/>
            <a:ext cx="7436051" cy="607409"/>
          </a:xfrm>
          <a:prstGeom prst="rect">
            <a:avLst/>
          </a:prstGeom>
        </p:spPr>
        <p:txBody>
          <a:bodyPr vert="horz" lIns="91440" tIns="45720" rIns="91440" bIns="45720" rtlCol="0" anchor="ctr">
            <a:normAutofit/>
          </a:bodyPr>
          <a:lstStyle/>
          <a:p>
            <a:pPr defTabSz="914400">
              <a:spcBef>
                <a:spcPct val="0"/>
              </a:spcBef>
            </a:pPr>
            <a:r>
              <a:rPr lang="en-US" sz="3000" kern="1200" dirty="0">
                <a:solidFill>
                  <a:schemeClr val="tx1"/>
                </a:solidFill>
                <a:latin typeface="+mj-lt"/>
                <a:ea typeface="+mj-ea"/>
                <a:cs typeface="+mj-cs"/>
              </a:rPr>
              <a:t>Case Study – Office Situation</a:t>
            </a:r>
          </a:p>
        </p:txBody>
      </p:sp>
      <p:sp>
        <p:nvSpPr>
          <p:cNvPr id="3" name="Text Placeholder 2">
            <a:extLst>
              <a:ext uri="{FF2B5EF4-FFF2-40B4-BE49-F238E27FC236}">
                <a16:creationId xmlns:a16="http://schemas.microsoft.com/office/drawing/2014/main" id="{011EADB8-CADF-466B-A93E-44D724A067AF}"/>
              </a:ext>
            </a:extLst>
          </p:cNvPr>
          <p:cNvSpPr>
            <a:spLocks noGrp="1"/>
          </p:cNvSpPr>
          <p:nvPr>
            <p:ph type="body" idx="4294967295"/>
          </p:nvPr>
        </p:nvSpPr>
        <p:spPr>
          <a:xfrm>
            <a:off x="1089386" y="1492170"/>
            <a:ext cx="7626350" cy="2770187"/>
          </a:xfrm>
          <a:prstGeom prst="rect">
            <a:avLst/>
          </a:prstGeom>
        </p:spPr>
        <p:txBody>
          <a:bodyPr vert="horz" lIns="91440" tIns="45720" rIns="91440" bIns="45720" rtlCol="0">
            <a:normAutofit/>
          </a:bodyPr>
          <a:lstStyle/>
          <a:p>
            <a:pPr marL="0" indent="-228600" defTabSz="914400">
              <a:spcAft>
                <a:spcPts val="600"/>
              </a:spcAft>
              <a:buFont typeface="Arial" panose="020B0604020202020204" pitchFamily="34" charset="0"/>
              <a:buChar char="•"/>
            </a:pPr>
            <a:r>
              <a:rPr lang="en-US" sz="1400" dirty="0"/>
              <a:t>Imagine a team meeting where the manager, Manoj, is introducing a new project.</a:t>
            </a:r>
          </a:p>
          <a:p>
            <a:pPr marL="0" indent="-228600" defTabSz="914400">
              <a:spcAft>
                <a:spcPts val="600"/>
              </a:spcAft>
              <a:buFont typeface="Arial" panose="020B0604020202020204" pitchFamily="34" charset="0"/>
              <a:buChar char="•"/>
            </a:pPr>
            <a:r>
              <a:rPr lang="en-US" sz="1400" dirty="0"/>
              <a:t>Verbal: Manoj describes the project’s objectives, timelines, and expected outcomes. The tone is enthusiastic, indicating confidence in the team’s ability to handle the task.</a:t>
            </a:r>
          </a:p>
          <a:p>
            <a:pPr marL="0" indent="-228600" defTabSz="914400">
              <a:spcAft>
                <a:spcPts val="600"/>
              </a:spcAft>
              <a:buFont typeface="Arial" panose="020B0604020202020204" pitchFamily="34" charset="0"/>
              <a:buChar char="•"/>
            </a:pPr>
            <a:r>
              <a:rPr lang="en-US" sz="1400" dirty="0"/>
              <a:t>Non-verbal: As Manoj speaks, he maintains eye contact with team members, uses hand gestures for emphasis, and stands upright, signaling confidence and openness. However, a team member, Ramesh, looks down and has a closed posture, indicating</a:t>
            </a:r>
          </a:p>
          <a:p>
            <a:pPr marL="0" indent="-228600" defTabSz="914400">
              <a:spcAft>
                <a:spcPts val="600"/>
              </a:spcAft>
              <a:buFont typeface="Arial" panose="020B0604020202020204" pitchFamily="34" charset="0"/>
              <a:buChar char="•"/>
            </a:pPr>
            <a:r>
              <a:rPr lang="en-US" sz="1400" dirty="0"/>
              <a:t>potential reservations or concerns.</a:t>
            </a:r>
          </a:p>
          <a:p>
            <a:pPr marL="0" indent="-228600" defTabSz="914400">
              <a:spcAft>
                <a:spcPts val="600"/>
              </a:spcAft>
              <a:buFont typeface="Arial" panose="020B0604020202020204" pitchFamily="34" charset="0"/>
              <a:buChar char="•"/>
            </a:pPr>
            <a:r>
              <a:rPr lang="en-US" sz="1400" dirty="0"/>
              <a:t>Written: After the meeting, Manoj sends out a detailed email summarizing the project’s key points, ensuring that everyone has a written record of what was discussed and can refer to it as needed.</a:t>
            </a:r>
          </a:p>
        </p:txBody>
      </p:sp>
    </p:spTree>
    <p:extLst>
      <p:ext uri="{BB962C8B-B14F-4D97-AF65-F5344CB8AC3E}">
        <p14:creationId xmlns:p14="http://schemas.microsoft.com/office/powerpoint/2010/main" val="12750443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624665" y="774533"/>
            <a:ext cx="5208976" cy="373476"/>
          </a:xfrm>
          <a:prstGeom prst="rect">
            <a:avLst/>
          </a:prstGeom>
        </p:spPr>
        <p:txBody>
          <a:bodyPr>
            <a:noAutofit/>
          </a:bodyPr>
          <a:lstStyle/>
          <a:p>
            <a:r>
              <a:rPr lang="en-US" sz="1700" dirty="0">
                <a:solidFill>
                  <a:schemeClr val="tx1"/>
                </a:solidFill>
                <a:latin typeface="Signika" panose="020B0604020202020204" charset="0"/>
              </a:rPr>
              <a:t>Barriers to Effective Communication</a:t>
            </a:r>
            <a:endParaRPr lang="en-IN" sz="1700" dirty="0">
              <a:solidFill>
                <a:schemeClr val="tx1"/>
              </a:solidFill>
              <a:latin typeface="Signika" panose="020B0604020202020204" charset="0"/>
            </a:endParaRPr>
          </a:p>
        </p:txBody>
      </p:sp>
      <p:grpSp>
        <p:nvGrpSpPr>
          <p:cNvPr id="6" name="Group 5">
            <a:extLst>
              <a:ext uri="{FF2B5EF4-FFF2-40B4-BE49-F238E27FC236}">
                <a16:creationId xmlns:a16="http://schemas.microsoft.com/office/drawing/2014/main" id="{CB2B38BA-5ADB-424D-A88C-C7C36AB08315}"/>
              </a:ext>
            </a:extLst>
          </p:cNvPr>
          <p:cNvGrpSpPr/>
          <p:nvPr/>
        </p:nvGrpSpPr>
        <p:grpSpPr>
          <a:xfrm>
            <a:off x="1018394" y="1047014"/>
            <a:ext cx="3385954" cy="3692643"/>
            <a:chOff x="1203313" y="1898791"/>
            <a:chExt cx="1184485" cy="3012408"/>
          </a:xfrm>
        </p:grpSpPr>
        <p:sp>
          <p:nvSpPr>
            <p:cNvPr id="7" name="Rectangle 6">
              <a:extLst>
                <a:ext uri="{FF2B5EF4-FFF2-40B4-BE49-F238E27FC236}">
                  <a16:creationId xmlns:a16="http://schemas.microsoft.com/office/drawing/2014/main" id="{66092818-8721-4EFF-8063-95A7DEE47741}"/>
                </a:ext>
              </a:extLst>
            </p:cNvPr>
            <p:cNvSpPr/>
            <p:nvPr/>
          </p:nvSpPr>
          <p:spPr>
            <a:xfrm>
              <a:off x="1203313" y="2163374"/>
              <a:ext cx="1184485" cy="2747825"/>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US" sz="1200" dirty="0">
                  <a:solidFill>
                    <a:schemeClr val="bg1"/>
                  </a:solidFill>
                  <a:latin typeface="Signika" panose="020B0604020202020204" charset="0"/>
                </a:rPr>
                <a:t>These are tangible obstacles that prevent or reduce the chances of the message being received. </a:t>
              </a:r>
            </a:p>
            <a:p>
              <a:pPr marL="285750" indent="-285750">
                <a:buFont typeface="Arial" panose="020B0604020202020204" pitchFamily="34" charset="0"/>
                <a:buChar char="•"/>
              </a:pPr>
              <a:endParaRPr lang="en-US" sz="1200" dirty="0">
                <a:solidFill>
                  <a:schemeClr val="bg1"/>
                </a:solidFill>
                <a:latin typeface="Signika" panose="020B0604020202020204" charset="0"/>
              </a:endParaRPr>
            </a:p>
            <a:p>
              <a:pPr marL="285750" indent="-285750">
                <a:buFont typeface="Arial" panose="020B0604020202020204" pitchFamily="34" charset="0"/>
                <a:buChar char="•"/>
              </a:pPr>
              <a:r>
                <a:rPr lang="en-US" sz="1200" dirty="0">
                  <a:solidFill>
                    <a:schemeClr val="bg1"/>
                  </a:solidFill>
                  <a:latin typeface="Signika" panose="020B0604020202020204" charset="0"/>
                </a:rPr>
                <a:t>Distance: Distance between remote locations, the physical separation can make communication challenging.</a:t>
              </a:r>
            </a:p>
            <a:p>
              <a:pPr marL="285750" indent="-285750">
                <a:buFont typeface="Arial" panose="020B0604020202020204" pitchFamily="34" charset="0"/>
                <a:buChar char="•"/>
              </a:pPr>
              <a:endParaRPr lang="en-US" sz="1200" dirty="0">
                <a:solidFill>
                  <a:schemeClr val="bg1"/>
                </a:solidFill>
                <a:latin typeface="Signika" panose="020B0604020202020204" charset="0"/>
              </a:endParaRPr>
            </a:p>
            <a:p>
              <a:pPr marL="285750" indent="-285750">
                <a:buFont typeface="Arial" panose="020B0604020202020204" pitchFamily="34" charset="0"/>
                <a:buChar char="•"/>
              </a:pPr>
              <a:r>
                <a:rPr lang="en-US" sz="1200" dirty="0">
                  <a:solidFill>
                    <a:schemeClr val="bg1"/>
                  </a:solidFill>
                  <a:latin typeface="Signika" panose="020B0604020202020204" charset="0"/>
                </a:rPr>
                <a:t>Environmental Distractions: Noisy environments, poor lighting, etc. can distract recipients and reduce their ability to focus on the message.</a:t>
              </a:r>
            </a:p>
            <a:p>
              <a:pPr marL="285750" indent="-285750">
                <a:buFont typeface="Arial" panose="020B0604020202020204" pitchFamily="34" charset="0"/>
                <a:buChar char="•"/>
              </a:pPr>
              <a:endParaRPr lang="en-US" sz="1200" dirty="0">
                <a:solidFill>
                  <a:schemeClr val="bg1"/>
                </a:solidFill>
                <a:latin typeface="Signika" panose="020B0604020202020204" charset="0"/>
              </a:endParaRPr>
            </a:p>
            <a:p>
              <a:pPr marL="285750" indent="-285750">
                <a:buFont typeface="Arial" panose="020B0604020202020204" pitchFamily="34" charset="0"/>
                <a:buChar char="•"/>
              </a:pPr>
              <a:r>
                <a:rPr lang="en-US" sz="1200" dirty="0">
                  <a:solidFill>
                    <a:schemeClr val="bg1"/>
                  </a:solidFill>
                  <a:latin typeface="Signika" panose="020B0604020202020204" charset="0"/>
                </a:rPr>
                <a:t>Technological Issues: Poor internet connectivity, malfunctioning equipment, or outdated communication tools can disrupt the flow of information</a:t>
              </a:r>
              <a:endParaRPr lang="en-IN" sz="1200" dirty="0">
                <a:solidFill>
                  <a:schemeClr val="bg1"/>
                </a:solidFill>
                <a:latin typeface="Signika" panose="020B0604020202020204" charset="0"/>
              </a:endParaRPr>
            </a:p>
          </p:txBody>
        </p:sp>
        <p:sp>
          <p:nvSpPr>
            <p:cNvPr id="8" name="Rectangle 7">
              <a:extLst>
                <a:ext uri="{FF2B5EF4-FFF2-40B4-BE49-F238E27FC236}">
                  <a16:creationId xmlns:a16="http://schemas.microsoft.com/office/drawing/2014/main" id="{0CD6D65C-4408-4FC2-AAAA-654D011EB29C}"/>
                </a:ext>
              </a:extLst>
            </p:cNvPr>
            <p:cNvSpPr/>
            <p:nvPr/>
          </p:nvSpPr>
          <p:spPr>
            <a:xfrm>
              <a:off x="1203313" y="1898791"/>
              <a:ext cx="1184485" cy="31677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Signika" panose="020B0604020202020204" charset="0"/>
                </a:rPr>
                <a:t>PHYSICAL BARRIERS</a:t>
              </a:r>
              <a:endParaRPr lang="en-IN" dirty="0">
                <a:latin typeface="Signika" panose="020B0604020202020204" charset="0"/>
              </a:endParaRPr>
            </a:p>
          </p:txBody>
        </p:sp>
      </p:grpSp>
      <p:grpSp>
        <p:nvGrpSpPr>
          <p:cNvPr id="18" name="Group 17">
            <a:extLst>
              <a:ext uri="{FF2B5EF4-FFF2-40B4-BE49-F238E27FC236}">
                <a16:creationId xmlns:a16="http://schemas.microsoft.com/office/drawing/2014/main" id="{2E3205B0-2300-4763-B356-7AFD466C4362}"/>
              </a:ext>
            </a:extLst>
          </p:cNvPr>
          <p:cNvGrpSpPr/>
          <p:nvPr/>
        </p:nvGrpSpPr>
        <p:grpSpPr>
          <a:xfrm>
            <a:off x="5423109" y="880156"/>
            <a:ext cx="3304571" cy="3488811"/>
            <a:chOff x="1162664" y="1705516"/>
            <a:chExt cx="1184485" cy="3222178"/>
          </a:xfrm>
        </p:grpSpPr>
        <p:sp>
          <p:nvSpPr>
            <p:cNvPr id="19" name="Rectangle 18">
              <a:extLst>
                <a:ext uri="{FF2B5EF4-FFF2-40B4-BE49-F238E27FC236}">
                  <a16:creationId xmlns:a16="http://schemas.microsoft.com/office/drawing/2014/main" id="{C41BFB99-6AF3-4C28-A86C-162C19576D6C}"/>
                </a:ext>
              </a:extLst>
            </p:cNvPr>
            <p:cNvSpPr/>
            <p:nvPr/>
          </p:nvSpPr>
          <p:spPr>
            <a:xfrm>
              <a:off x="1162664" y="2052151"/>
              <a:ext cx="1184485" cy="2875543"/>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US" sz="1200" dirty="0">
                  <a:solidFill>
                    <a:schemeClr val="bg1"/>
                  </a:solidFill>
                  <a:latin typeface="Signika" panose="020B0604020202020204" charset="0"/>
                </a:rPr>
                <a:t>These are internal barriers linked to the mind’s processing and emotional state. </a:t>
              </a:r>
            </a:p>
            <a:p>
              <a:pPr marL="285750" indent="-285750">
                <a:buFont typeface="Arial" panose="020B0604020202020204" pitchFamily="34" charset="0"/>
                <a:buChar char="•"/>
              </a:pPr>
              <a:endParaRPr lang="en-US" sz="1200" dirty="0">
                <a:solidFill>
                  <a:schemeClr val="bg1"/>
                </a:solidFill>
                <a:latin typeface="Signika" panose="020B0604020202020204" charset="0"/>
              </a:endParaRPr>
            </a:p>
            <a:p>
              <a:pPr marL="285750" indent="-285750">
                <a:buFont typeface="Arial" panose="020B0604020202020204" pitchFamily="34" charset="0"/>
                <a:buChar char="•"/>
              </a:pPr>
              <a:r>
                <a:rPr lang="en-US" sz="1200" dirty="0">
                  <a:solidFill>
                    <a:schemeClr val="bg1"/>
                  </a:solidFill>
                  <a:latin typeface="Signika" panose="020B0604020202020204" charset="0"/>
                </a:rPr>
                <a:t>Prejudices: Preconceived notions or biases can distort the message, leading to misunderstandings.</a:t>
              </a:r>
            </a:p>
            <a:p>
              <a:pPr marL="285750" indent="-285750">
                <a:buFont typeface="Arial" panose="020B0604020202020204" pitchFamily="34" charset="0"/>
                <a:buChar char="•"/>
              </a:pPr>
              <a:endParaRPr lang="en-US" sz="1200" dirty="0">
                <a:solidFill>
                  <a:schemeClr val="bg1"/>
                </a:solidFill>
                <a:latin typeface="Signika" panose="020B0604020202020204" charset="0"/>
              </a:endParaRPr>
            </a:p>
            <a:p>
              <a:pPr marL="285750" indent="-285750">
                <a:buFont typeface="Arial" panose="020B0604020202020204" pitchFamily="34" charset="0"/>
                <a:buChar char="•"/>
              </a:pPr>
              <a:r>
                <a:rPr lang="en-US" sz="1200" dirty="0">
                  <a:solidFill>
                    <a:schemeClr val="bg1"/>
                  </a:solidFill>
                  <a:latin typeface="Signika" panose="020B0604020202020204" charset="0"/>
                </a:rPr>
                <a:t>Emotional Distractions: Personal problems, stress, or anxiety can impact an individual’s ability to send, receive, or interpret a message effectively.</a:t>
              </a:r>
            </a:p>
            <a:p>
              <a:pPr marL="285750" indent="-285750">
                <a:buFont typeface="Arial" panose="020B0604020202020204" pitchFamily="34" charset="0"/>
                <a:buChar char="•"/>
              </a:pPr>
              <a:endParaRPr lang="en-US" sz="1200" dirty="0">
                <a:solidFill>
                  <a:schemeClr val="bg1"/>
                </a:solidFill>
                <a:latin typeface="Signika" panose="020B0604020202020204" charset="0"/>
              </a:endParaRPr>
            </a:p>
            <a:p>
              <a:pPr marL="285750" indent="-285750">
                <a:buFont typeface="Arial" panose="020B0604020202020204" pitchFamily="34" charset="0"/>
                <a:buChar char="•"/>
              </a:pPr>
              <a:r>
                <a:rPr lang="en-US" sz="1200" dirty="0">
                  <a:solidFill>
                    <a:schemeClr val="bg1"/>
                  </a:solidFill>
                  <a:latin typeface="Signika" panose="020B0604020202020204" charset="0"/>
                </a:rPr>
                <a:t>Selective Perception: People often hear what they want to hear, filtering out information that doesn’t align with their beliefs or interests.</a:t>
              </a:r>
              <a:endParaRPr lang="en-IN" sz="1200" dirty="0">
                <a:solidFill>
                  <a:schemeClr val="bg1"/>
                </a:solidFill>
                <a:latin typeface="Signika" panose="020B0604020202020204" charset="0"/>
              </a:endParaRPr>
            </a:p>
          </p:txBody>
        </p:sp>
        <p:sp>
          <p:nvSpPr>
            <p:cNvPr id="20" name="Rectangle 19">
              <a:extLst>
                <a:ext uri="{FF2B5EF4-FFF2-40B4-BE49-F238E27FC236}">
                  <a16:creationId xmlns:a16="http://schemas.microsoft.com/office/drawing/2014/main" id="{B7BF6402-5C36-42F6-8973-107875332F2B}"/>
                </a:ext>
              </a:extLst>
            </p:cNvPr>
            <p:cNvSpPr/>
            <p:nvPr/>
          </p:nvSpPr>
          <p:spPr>
            <a:xfrm>
              <a:off x="1162664" y="1705516"/>
              <a:ext cx="1184485" cy="34493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Signika" panose="020B0604020202020204" charset="0"/>
                </a:rPr>
                <a:t>PSYCHOLOGICAL  BARRIERS</a:t>
              </a:r>
              <a:endParaRPr lang="en-IN" dirty="0">
                <a:latin typeface="Signika" panose="020B0604020202020204" charset="0"/>
              </a:endParaRPr>
            </a:p>
          </p:txBody>
        </p:sp>
      </p:grpSp>
    </p:spTree>
    <p:extLst>
      <p:ext uri="{BB962C8B-B14F-4D97-AF65-F5344CB8AC3E}">
        <p14:creationId xmlns:p14="http://schemas.microsoft.com/office/powerpoint/2010/main" val="2155041445"/>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ntegral">
  <a:themeElements>
    <a:clrScheme name="Integral">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B9F25"/>
      </a:hlink>
      <a:folHlink>
        <a:srgbClr val="B26B02"/>
      </a:folHlink>
    </a:clrScheme>
    <a:fontScheme name="Integral">
      <a:majorFont>
        <a:latin typeface="Tw Cen MT Condensed" panose="020B06060201040202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panose="020B06020201040206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Integral">
      <a:fillStyleLst>
        <a:solidFill>
          <a:schemeClr val="phClr"/>
        </a:solidFill>
        <a:gradFill rotWithShape="1">
          <a:gsLst>
            <a:gs pos="0">
              <a:schemeClr val="phClr">
                <a:tint val="83000"/>
                <a:satMod val="100000"/>
                <a:lumMod val="100000"/>
              </a:schemeClr>
            </a:gs>
            <a:gs pos="100000">
              <a:schemeClr val="phClr">
                <a:tint val="61000"/>
                <a:satMod val="150000"/>
                <a:lumMod val="100000"/>
              </a:schemeClr>
            </a:gs>
          </a:gsLst>
          <a:path path="circle">
            <a:fillToRect l="100000" t="100000" r="100000" b="100000"/>
          </a:path>
        </a:gradFill>
        <a:gradFill rotWithShape="1">
          <a:gsLst>
            <a:gs pos="0">
              <a:schemeClr val="phClr">
                <a:tint val="100000"/>
                <a:shade val="85000"/>
                <a:satMod val="100000"/>
                <a:lumMod val="100000"/>
              </a:schemeClr>
            </a:gs>
            <a:gs pos="100000">
              <a:schemeClr val="phClr">
                <a:tint val="90000"/>
                <a:shade val="100000"/>
                <a:satMod val="150000"/>
                <a:lumMod val="100000"/>
              </a:schemeClr>
            </a:gs>
          </a:gsLst>
          <a:path path="circle">
            <a:fillToRect l="100000" t="100000" r="100000" b="100000"/>
          </a:path>
        </a:gradFill>
      </a:fillStyleLst>
      <a:lnStyleLst>
        <a:ln w="9525" cap="flat" cmpd="sng" algn="ctr">
          <a:solidFill>
            <a:schemeClr val="phClr"/>
          </a:solidFill>
          <a:prstDash val="solid"/>
        </a:ln>
        <a:ln w="15875"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50800" dist="12700" dir="5400000" algn="ctr" rotWithShape="0">
              <a:srgbClr val="000000">
                <a:alpha val="50000"/>
              </a:srgbClr>
            </a:outerShdw>
          </a:effectLst>
        </a:effectStyle>
        <a:effectStyle>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phClr">
                <a:shade val="35000"/>
                <a:satMod val="160000"/>
              </a:schemeClr>
            </a:contourClr>
          </a:sp3d>
        </a:effectStyle>
      </a:effectStyleLst>
      <a:bgFillStyleLst>
        <a:solidFill>
          <a:schemeClr val="phClr"/>
        </a:solidFill>
        <a:solidFill>
          <a:schemeClr val="phClr">
            <a:tint val="95000"/>
            <a:shade val="85000"/>
            <a:satMod val="125000"/>
          </a:schemeClr>
        </a:solidFill>
        <a:blipFill rotWithShape="1">
          <a:blip xmlns:r="http://schemas.openxmlformats.org/officeDocument/2006/relationships" r:embed="rId1">
            <a:duotone>
              <a:schemeClr val="phClr">
                <a:tint val="95000"/>
                <a:shade val="74000"/>
                <a:satMod val="230000"/>
              </a:schemeClr>
              <a:schemeClr val="phClr">
                <a:tint val="92000"/>
                <a:shade val="69000"/>
                <a:satMod val="250000"/>
              </a:schemeClr>
            </a:duotone>
          </a:blip>
          <a:tile tx="0" ty="0" sx="40000" sy="40000" flip="none" algn="tl"/>
        </a:blipFill>
      </a:bgFillStyleLst>
    </a:fmtScheme>
  </a:themeElements>
  <a:objectDefaults/>
  <a:extraClrSchemeLst/>
  <a:extLst>
    <a:ext uri="{05A4C25C-085E-4340-85A3-A5531E510DB2}">
      <thm15:themeFamily xmlns:thm15="http://schemas.microsoft.com/office/thememl/2012/main" name="Integral" id="{3577F8C9-A904-41D8-97D2-FD898F53F20E}" vid="{682D6EBE-8D36-4FF2-9DB3-F3D8D7B6715D}"/>
    </a:ext>
  </a:ext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Integral</Template>
  <TotalTime>602</TotalTime>
  <Words>2991</Words>
  <Application>Microsoft Office PowerPoint</Application>
  <PresentationFormat>On-screen Show (16:9)</PresentationFormat>
  <Paragraphs>256</Paragraphs>
  <Slides>36</Slides>
  <Notes>24</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36</vt:i4>
      </vt:variant>
    </vt:vector>
  </HeadingPairs>
  <TitlesOfParts>
    <vt:vector size="46" baseType="lpstr">
      <vt:lpstr>Maven Pro</vt:lpstr>
      <vt:lpstr>Arial</vt:lpstr>
      <vt:lpstr>Tw Cen MT</vt:lpstr>
      <vt:lpstr>Wingdings 3</vt:lpstr>
      <vt:lpstr>Google Sans</vt:lpstr>
      <vt:lpstr>Aptos</vt:lpstr>
      <vt:lpstr>Signika</vt:lpstr>
      <vt:lpstr>Tw Cen MT Condensed</vt:lpstr>
      <vt:lpstr>Tw Cen MT (Body)</vt:lpstr>
      <vt:lpstr>Integral</vt:lpstr>
      <vt:lpstr>PowerPoint Presentation</vt:lpstr>
      <vt:lpstr>Agenda</vt:lpstr>
      <vt:lpstr>FUNDAMENTAL PRINCIPLES OF EFFECTIVE COMMUNICATION</vt:lpstr>
      <vt:lpstr>Fundamental Principles</vt:lpstr>
      <vt:lpstr>Effective Communication in an AI world</vt:lpstr>
      <vt:lpstr>BASICS OF COMMUNICATION</vt:lpstr>
      <vt:lpstr>Types of Communication</vt:lpstr>
      <vt:lpstr>Case Study – Office Situation</vt:lpstr>
      <vt:lpstr>Barriers to Effective Communication</vt:lpstr>
      <vt:lpstr> Barriers to Effective Communication</vt:lpstr>
      <vt:lpstr> Case Study – Identify Barriers</vt:lpstr>
      <vt:lpstr> Case Study – Identify Barriers</vt:lpstr>
      <vt:lpstr> Group Activity– Reflective Questions</vt:lpstr>
      <vt:lpstr>CRAFTING A WINNING COMMUNICATION STRATEGY</vt:lpstr>
      <vt:lpstr>The Essence of a Winning Strategy</vt:lpstr>
      <vt:lpstr>Case Study – Effective Communication Strategy</vt:lpstr>
      <vt:lpstr>COMMUNICATION ESSENTIALS</vt:lpstr>
      <vt:lpstr>Clarity and Brevity</vt:lpstr>
      <vt:lpstr>Active Listening</vt:lpstr>
      <vt:lpstr>Non-Verbal Communication</vt:lpstr>
      <vt:lpstr>Tonality</vt:lpstr>
      <vt:lpstr>CRAFTING EFFECTIVE EMAILS: THE DIGITAL LETTER OF TODAY</vt:lpstr>
      <vt:lpstr>Crafting Emails in Digital World</vt:lpstr>
      <vt:lpstr>Email Etiquette</vt:lpstr>
      <vt:lpstr>Activity - Email Etiquette </vt:lpstr>
      <vt:lpstr>ART OF GIVING AND RECEIVING EFFECTIVE FEEDBACK</vt:lpstr>
      <vt:lpstr>Characteristics of an Effective Feedback</vt:lpstr>
      <vt:lpstr>Giving Feedback</vt:lpstr>
      <vt:lpstr>Receiving Feedback</vt:lpstr>
      <vt:lpstr>VIRTUAL COMMUNICATION</vt:lpstr>
      <vt:lpstr>Challenges and Best Practices</vt:lpstr>
      <vt:lpstr>Tools of Virtual Communication</vt:lpstr>
      <vt:lpstr>Digital content: Permanence and Longevity</vt:lpstr>
      <vt:lpstr>Digital content: Permanence and Longevity</vt:lpstr>
      <vt:lpstr>Digital content: Permanence and Longevity</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ssebq3@icai.in</cp:lastModifiedBy>
  <cp:revision>154</cp:revision>
  <dcterms:modified xsi:type="dcterms:W3CDTF">2025-05-19T07:16:00Z</dcterms:modified>
</cp:coreProperties>
</file>