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3" r:id="rId1"/>
  </p:sldMasterIdLst>
  <p:notesMasterIdLst>
    <p:notesMasterId r:id="rId30"/>
  </p:notesMasterIdLst>
  <p:handoutMasterIdLst>
    <p:handoutMasterId r:id="rId31"/>
  </p:handoutMasterIdLst>
  <p:sldIdLst>
    <p:sldId id="256" r:id="rId2"/>
    <p:sldId id="443" r:id="rId3"/>
    <p:sldId id="459" r:id="rId4"/>
    <p:sldId id="447" r:id="rId5"/>
    <p:sldId id="449" r:id="rId6"/>
    <p:sldId id="450" r:id="rId7"/>
    <p:sldId id="448" r:id="rId8"/>
    <p:sldId id="451" r:id="rId9"/>
    <p:sldId id="445" r:id="rId10"/>
    <p:sldId id="452" r:id="rId11"/>
    <p:sldId id="453" r:id="rId12"/>
    <p:sldId id="454" r:id="rId13"/>
    <p:sldId id="455" r:id="rId14"/>
    <p:sldId id="456" r:id="rId15"/>
    <p:sldId id="457" r:id="rId16"/>
    <p:sldId id="458" r:id="rId17"/>
    <p:sldId id="444" r:id="rId18"/>
    <p:sldId id="461" r:id="rId19"/>
    <p:sldId id="462" r:id="rId20"/>
    <p:sldId id="463" r:id="rId21"/>
    <p:sldId id="464" r:id="rId22"/>
    <p:sldId id="465" r:id="rId23"/>
    <p:sldId id="466" r:id="rId24"/>
    <p:sldId id="467" r:id="rId25"/>
    <p:sldId id="468" r:id="rId26"/>
    <p:sldId id="469" r:id="rId27"/>
    <p:sldId id="470" r:id="rId28"/>
    <p:sldId id="395" r:id="rId29"/>
  </p:sldIdLst>
  <p:sldSz cx="9144000" cy="5143500" type="screen16x9"/>
  <p:notesSz cx="6858000" cy="9144000"/>
  <p:embeddedFontLst>
    <p:embeddedFont>
      <p:font typeface="Signika" panose="020B0604020202020204" charset="0"/>
      <p:regular r:id="rId32"/>
      <p:bold r:id="rId33"/>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EB606A5C-B917-4143-8B10-ECA987465875}">
          <p14:sldIdLst>
            <p14:sldId id="256"/>
          </p14:sldIdLst>
        </p14:section>
        <p14:section name="LESSON 1" id="{233976CA-33BF-4373-B32E-F55E781198E4}">
          <p14:sldIdLst>
            <p14:sldId id="443"/>
            <p14:sldId id="459"/>
            <p14:sldId id="447"/>
            <p14:sldId id="449"/>
            <p14:sldId id="450"/>
            <p14:sldId id="448"/>
            <p14:sldId id="451"/>
          </p14:sldIdLst>
        </p14:section>
        <p14:section name="LESSON 2" id="{8582BCC5-8AB6-479E-9499-2866BDD8F17F}">
          <p14:sldIdLst>
            <p14:sldId id="445"/>
            <p14:sldId id="452"/>
            <p14:sldId id="453"/>
            <p14:sldId id="454"/>
            <p14:sldId id="455"/>
            <p14:sldId id="456"/>
            <p14:sldId id="457"/>
            <p14:sldId id="458"/>
          </p14:sldIdLst>
        </p14:section>
        <p14:section name="LESSON 3" id="{CE0573E0-A453-492B-9F16-C2E6A74B144D}">
          <p14:sldIdLst>
            <p14:sldId id="444"/>
            <p14:sldId id="461"/>
            <p14:sldId id="462"/>
            <p14:sldId id="463"/>
            <p14:sldId id="464"/>
            <p14:sldId id="465"/>
            <p14:sldId id="466"/>
          </p14:sldIdLst>
        </p14:section>
        <p14:section name="LESSON 4" id="{A828A307-6E91-428A-A804-D6FCEDB8881E}">
          <p14:sldIdLst>
            <p14:sldId id="467"/>
            <p14:sldId id="468"/>
            <p14:sldId id="469"/>
            <p14:sldId id="470"/>
            <p14:sldId id="395"/>
          </p14:sldIdLst>
        </p14:section>
      </p14:sectionLst>
    </p:ex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90" autoAdjust="0"/>
    <p:restoredTop sz="90660" autoAdjust="0"/>
  </p:normalViewPr>
  <p:slideViewPr>
    <p:cSldViewPr snapToGrid="0">
      <p:cViewPr varScale="1">
        <p:scale>
          <a:sx n="83" d="100"/>
          <a:sy n="83" d="100"/>
        </p:scale>
        <p:origin x="1050" y="90"/>
      </p:cViewPr>
      <p:guideLst>
        <p:guide orient="horz" pos="1620"/>
        <p:guide pos="2880"/>
      </p:guideLst>
    </p:cSldViewPr>
  </p:slideViewPr>
  <p:notesTextViewPr>
    <p:cViewPr>
      <p:scale>
        <a:sx n="1" d="1"/>
        <a:sy n="1" d="1"/>
      </p:scale>
      <p:origin x="0" y="0"/>
    </p:cViewPr>
  </p:notesTextViewPr>
  <p:sorterViewPr>
    <p:cViewPr>
      <p:scale>
        <a:sx n="100" d="100"/>
        <a:sy n="100" d="100"/>
      </p:scale>
      <p:origin x="0" y="-125"/>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2.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1.fntdata"/><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3963541-7CE3-4AFE-90C4-5AA9384DB90C}" type="doc">
      <dgm:prSet loTypeId="urn:microsoft.com/office/officeart/2005/8/layout/process5" loCatId="process" qsTypeId="urn:microsoft.com/office/officeart/2005/8/quickstyle/simple1" qsCatId="simple" csTypeId="urn:microsoft.com/office/officeart/2005/8/colors/accent1_2" csCatId="accent1" phldr="1"/>
      <dgm:spPr/>
      <dgm:t>
        <a:bodyPr/>
        <a:lstStyle/>
        <a:p>
          <a:endParaRPr lang="en-IN"/>
        </a:p>
      </dgm:t>
    </dgm:pt>
    <dgm:pt modelId="{20CCED5D-1D06-4C3C-83D2-45CC595EBE74}">
      <dgm:prSet phldrT="[Text]" custT="1"/>
      <dgm:spPr/>
      <dgm:t>
        <a:bodyPr/>
        <a:lstStyle/>
        <a:p>
          <a:r>
            <a:rPr lang="en-US" sz="1800" dirty="0">
              <a:latin typeface="Signika" panose="020B0604020202020204" charset="0"/>
            </a:rPr>
            <a:t>Practice Environmental Scanning</a:t>
          </a:r>
          <a:endParaRPr lang="en-IN" sz="1800" dirty="0">
            <a:latin typeface="Signika" panose="020B0604020202020204" charset="0"/>
          </a:endParaRPr>
        </a:p>
      </dgm:t>
    </dgm:pt>
    <dgm:pt modelId="{8EA2D078-A856-4A8D-8C63-1A19659845F5}" type="parTrans" cxnId="{5468B22E-3895-44AB-8300-973835435AC5}">
      <dgm:prSet/>
      <dgm:spPr/>
      <dgm:t>
        <a:bodyPr/>
        <a:lstStyle/>
        <a:p>
          <a:endParaRPr lang="en-IN" sz="1800">
            <a:latin typeface="Signika" panose="020B0604020202020204" charset="0"/>
          </a:endParaRPr>
        </a:p>
      </dgm:t>
    </dgm:pt>
    <dgm:pt modelId="{686E7469-2950-45EC-A678-C273480E3164}" type="sibTrans" cxnId="{5468B22E-3895-44AB-8300-973835435AC5}">
      <dgm:prSet custT="1"/>
      <dgm:spPr/>
      <dgm:t>
        <a:bodyPr/>
        <a:lstStyle/>
        <a:p>
          <a:endParaRPr lang="en-IN" sz="1800">
            <a:latin typeface="Signika" panose="020B0604020202020204" charset="0"/>
          </a:endParaRPr>
        </a:p>
      </dgm:t>
    </dgm:pt>
    <dgm:pt modelId="{1F86B875-AF20-41EE-9E63-A5D5AB764B11}">
      <dgm:prSet phldrT="[Text]" custT="1"/>
      <dgm:spPr/>
      <dgm:t>
        <a:bodyPr/>
        <a:lstStyle/>
        <a:p>
          <a:r>
            <a:rPr lang="en-US" sz="1800" dirty="0">
              <a:latin typeface="Signika" panose="020B0604020202020204" charset="0"/>
            </a:rPr>
            <a:t>Clear and SMART Goals</a:t>
          </a:r>
          <a:endParaRPr lang="en-IN" sz="1800" dirty="0">
            <a:latin typeface="Signika" panose="020B0604020202020204" charset="0"/>
          </a:endParaRPr>
        </a:p>
      </dgm:t>
    </dgm:pt>
    <dgm:pt modelId="{22634F1D-4B9D-4582-AE9F-A4AE66BC451E}" type="parTrans" cxnId="{BBDC3A16-1312-44D2-A81D-F9A1F1F327D6}">
      <dgm:prSet/>
      <dgm:spPr/>
      <dgm:t>
        <a:bodyPr/>
        <a:lstStyle/>
        <a:p>
          <a:endParaRPr lang="en-IN" sz="1800">
            <a:latin typeface="Signika" panose="020B0604020202020204" charset="0"/>
          </a:endParaRPr>
        </a:p>
      </dgm:t>
    </dgm:pt>
    <dgm:pt modelId="{731C37E2-0D37-42F9-8416-F5FF4AAAC30A}" type="sibTrans" cxnId="{BBDC3A16-1312-44D2-A81D-F9A1F1F327D6}">
      <dgm:prSet custT="1"/>
      <dgm:spPr/>
      <dgm:t>
        <a:bodyPr/>
        <a:lstStyle/>
        <a:p>
          <a:endParaRPr lang="en-IN" sz="1800">
            <a:latin typeface="Signika" panose="020B0604020202020204" charset="0"/>
          </a:endParaRPr>
        </a:p>
      </dgm:t>
    </dgm:pt>
    <dgm:pt modelId="{6916BEA8-E311-422E-8191-5DD10B13B26A}">
      <dgm:prSet phldrT="[Text]" custT="1"/>
      <dgm:spPr/>
      <dgm:t>
        <a:bodyPr/>
        <a:lstStyle/>
        <a:p>
          <a:r>
            <a:rPr lang="en-US" sz="1800" dirty="0">
              <a:latin typeface="Signika" panose="020B0604020202020204" charset="0"/>
            </a:rPr>
            <a:t>SWOT Analysis</a:t>
          </a:r>
          <a:endParaRPr lang="en-IN" sz="1800" dirty="0">
            <a:latin typeface="Signika" panose="020B0604020202020204" charset="0"/>
          </a:endParaRPr>
        </a:p>
      </dgm:t>
    </dgm:pt>
    <dgm:pt modelId="{105AC5EB-7046-4676-B260-4ADF2CCEB97B}" type="parTrans" cxnId="{F33A4C82-C33A-40D2-BDDA-5B0A03EB9CB1}">
      <dgm:prSet/>
      <dgm:spPr/>
      <dgm:t>
        <a:bodyPr/>
        <a:lstStyle/>
        <a:p>
          <a:endParaRPr lang="en-IN" sz="1800">
            <a:latin typeface="Signika" panose="020B0604020202020204" charset="0"/>
          </a:endParaRPr>
        </a:p>
      </dgm:t>
    </dgm:pt>
    <dgm:pt modelId="{2B5DBC09-B7C2-418F-AC1F-98BB847AA4F6}" type="sibTrans" cxnId="{F33A4C82-C33A-40D2-BDDA-5B0A03EB9CB1}">
      <dgm:prSet custT="1"/>
      <dgm:spPr/>
      <dgm:t>
        <a:bodyPr/>
        <a:lstStyle/>
        <a:p>
          <a:endParaRPr lang="en-IN" sz="1800">
            <a:latin typeface="Signika" panose="020B0604020202020204" charset="0"/>
          </a:endParaRPr>
        </a:p>
      </dgm:t>
    </dgm:pt>
    <dgm:pt modelId="{84D74300-68B5-48F8-8AFF-934A10F2BB2A}">
      <dgm:prSet phldrT="[Text]" custT="1"/>
      <dgm:spPr/>
      <dgm:t>
        <a:bodyPr/>
        <a:lstStyle/>
        <a:p>
          <a:r>
            <a:rPr lang="en-US" sz="1800" dirty="0">
              <a:latin typeface="Signika" panose="020B0604020202020204" charset="0"/>
            </a:rPr>
            <a:t>Scenario Planning</a:t>
          </a:r>
          <a:endParaRPr lang="en-IN" sz="1800" dirty="0">
            <a:latin typeface="Signika" panose="020B0604020202020204" charset="0"/>
          </a:endParaRPr>
        </a:p>
      </dgm:t>
    </dgm:pt>
    <dgm:pt modelId="{25B436EE-8671-4CDE-B600-228A8BD1EC6B}" type="parTrans" cxnId="{4F78764F-A8F1-4109-B7DC-EE06F4E9373D}">
      <dgm:prSet/>
      <dgm:spPr/>
      <dgm:t>
        <a:bodyPr/>
        <a:lstStyle/>
        <a:p>
          <a:endParaRPr lang="en-IN" sz="1800">
            <a:latin typeface="Signika" panose="020B0604020202020204" charset="0"/>
          </a:endParaRPr>
        </a:p>
      </dgm:t>
    </dgm:pt>
    <dgm:pt modelId="{91EEF239-CC4D-4831-A5F2-8E6840AB0F5D}" type="sibTrans" cxnId="{4F78764F-A8F1-4109-B7DC-EE06F4E9373D}">
      <dgm:prSet custT="1"/>
      <dgm:spPr/>
      <dgm:t>
        <a:bodyPr/>
        <a:lstStyle/>
        <a:p>
          <a:endParaRPr lang="en-IN" sz="1800">
            <a:latin typeface="Signika" panose="020B0604020202020204" charset="0"/>
          </a:endParaRPr>
        </a:p>
      </dgm:t>
    </dgm:pt>
    <dgm:pt modelId="{0546F1E5-7F69-4D26-B827-61711D7329C1}">
      <dgm:prSet phldrT="[Text]" custT="1"/>
      <dgm:spPr/>
      <dgm:t>
        <a:bodyPr/>
        <a:lstStyle/>
        <a:p>
          <a:r>
            <a:rPr lang="en-US" sz="1800" dirty="0">
              <a:latin typeface="Signika" panose="020B0604020202020204" charset="0"/>
            </a:rPr>
            <a:t>Cultivate Critical Thinking</a:t>
          </a:r>
          <a:endParaRPr lang="en-IN" sz="1800" dirty="0">
            <a:latin typeface="Signika" panose="020B0604020202020204" charset="0"/>
          </a:endParaRPr>
        </a:p>
      </dgm:t>
    </dgm:pt>
    <dgm:pt modelId="{1762CB05-D3F7-46DD-8C84-F17A47227898}" type="parTrans" cxnId="{F446BA3E-A16A-4762-8CD0-6CC46C94EE32}">
      <dgm:prSet/>
      <dgm:spPr/>
      <dgm:t>
        <a:bodyPr/>
        <a:lstStyle/>
        <a:p>
          <a:endParaRPr lang="en-IN" sz="1800">
            <a:latin typeface="Signika" panose="020B0604020202020204" charset="0"/>
          </a:endParaRPr>
        </a:p>
      </dgm:t>
    </dgm:pt>
    <dgm:pt modelId="{C5FB9B51-B226-423F-BACD-3F99DC499CF6}" type="sibTrans" cxnId="{F446BA3E-A16A-4762-8CD0-6CC46C94EE32}">
      <dgm:prSet custT="1"/>
      <dgm:spPr/>
      <dgm:t>
        <a:bodyPr/>
        <a:lstStyle/>
        <a:p>
          <a:endParaRPr lang="en-IN" sz="1800">
            <a:latin typeface="Signika" panose="020B0604020202020204" charset="0"/>
          </a:endParaRPr>
        </a:p>
      </dgm:t>
    </dgm:pt>
    <dgm:pt modelId="{A3E39BB9-3D60-40AC-82BD-032281B3D888}">
      <dgm:prSet phldrT="[Text]" custT="1"/>
      <dgm:spPr/>
      <dgm:t>
        <a:bodyPr/>
        <a:lstStyle/>
        <a:p>
          <a:r>
            <a:rPr lang="en-US" sz="1800" dirty="0">
              <a:latin typeface="Signika" panose="020B0604020202020204" charset="0"/>
            </a:rPr>
            <a:t>Data Driven Decision Making</a:t>
          </a:r>
          <a:endParaRPr lang="en-IN" sz="1800" dirty="0">
            <a:latin typeface="Signika" panose="020B0604020202020204" charset="0"/>
          </a:endParaRPr>
        </a:p>
      </dgm:t>
    </dgm:pt>
    <dgm:pt modelId="{39EB2018-FF12-4E02-9715-A60E1A0CC765}" type="parTrans" cxnId="{693EC5A5-299C-4A8A-827A-A51D296EF242}">
      <dgm:prSet/>
      <dgm:spPr/>
      <dgm:t>
        <a:bodyPr/>
        <a:lstStyle/>
        <a:p>
          <a:endParaRPr lang="en-IN" sz="1800">
            <a:latin typeface="Signika" panose="020B0604020202020204" charset="0"/>
          </a:endParaRPr>
        </a:p>
      </dgm:t>
    </dgm:pt>
    <dgm:pt modelId="{05858A3D-2F56-44CA-96A8-89EDF1704910}" type="sibTrans" cxnId="{693EC5A5-299C-4A8A-827A-A51D296EF242}">
      <dgm:prSet/>
      <dgm:spPr/>
      <dgm:t>
        <a:bodyPr/>
        <a:lstStyle/>
        <a:p>
          <a:endParaRPr lang="en-IN" sz="1800">
            <a:latin typeface="Signika" panose="020B0604020202020204" charset="0"/>
          </a:endParaRPr>
        </a:p>
      </dgm:t>
    </dgm:pt>
    <dgm:pt modelId="{33F44F3B-D520-4D1C-BE9F-A63E687E2DBB}" type="pres">
      <dgm:prSet presAssocID="{73963541-7CE3-4AFE-90C4-5AA9384DB90C}" presName="diagram" presStyleCnt="0">
        <dgm:presLayoutVars>
          <dgm:dir/>
          <dgm:resizeHandles val="exact"/>
        </dgm:presLayoutVars>
      </dgm:prSet>
      <dgm:spPr/>
    </dgm:pt>
    <dgm:pt modelId="{90F6D22E-58C7-4362-B4BB-B1404F8BA266}" type="pres">
      <dgm:prSet presAssocID="{20CCED5D-1D06-4C3C-83D2-45CC595EBE74}" presName="node" presStyleLbl="node1" presStyleIdx="0" presStyleCnt="6">
        <dgm:presLayoutVars>
          <dgm:bulletEnabled val="1"/>
        </dgm:presLayoutVars>
      </dgm:prSet>
      <dgm:spPr/>
    </dgm:pt>
    <dgm:pt modelId="{6737462D-B9FB-4EFB-B9F8-AA0A6CAAC56C}" type="pres">
      <dgm:prSet presAssocID="{686E7469-2950-45EC-A678-C273480E3164}" presName="sibTrans" presStyleLbl="sibTrans2D1" presStyleIdx="0" presStyleCnt="5"/>
      <dgm:spPr/>
    </dgm:pt>
    <dgm:pt modelId="{EB766ABB-54C6-495E-A7C4-9E9EC40A3F92}" type="pres">
      <dgm:prSet presAssocID="{686E7469-2950-45EC-A678-C273480E3164}" presName="connectorText" presStyleLbl="sibTrans2D1" presStyleIdx="0" presStyleCnt="5"/>
      <dgm:spPr/>
    </dgm:pt>
    <dgm:pt modelId="{B518A45F-89E8-4D26-A3BC-04B7EBDB0080}" type="pres">
      <dgm:prSet presAssocID="{1F86B875-AF20-41EE-9E63-A5D5AB764B11}" presName="node" presStyleLbl="node1" presStyleIdx="1" presStyleCnt="6">
        <dgm:presLayoutVars>
          <dgm:bulletEnabled val="1"/>
        </dgm:presLayoutVars>
      </dgm:prSet>
      <dgm:spPr/>
    </dgm:pt>
    <dgm:pt modelId="{2AC91A97-E5DD-4C2D-A2E1-C44047A5DCB1}" type="pres">
      <dgm:prSet presAssocID="{731C37E2-0D37-42F9-8416-F5FF4AAAC30A}" presName="sibTrans" presStyleLbl="sibTrans2D1" presStyleIdx="1" presStyleCnt="5"/>
      <dgm:spPr/>
    </dgm:pt>
    <dgm:pt modelId="{AABB8311-EE47-4CD7-AE12-08DA2FDB3285}" type="pres">
      <dgm:prSet presAssocID="{731C37E2-0D37-42F9-8416-F5FF4AAAC30A}" presName="connectorText" presStyleLbl="sibTrans2D1" presStyleIdx="1" presStyleCnt="5"/>
      <dgm:spPr/>
    </dgm:pt>
    <dgm:pt modelId="{34FD0D7F-0F51-4A56-A56B-B7257C614D1E}" type="pres">
      <dgm:prSet presAssocID="{6916BEA8-E311-422E-8191-5DD10B13B26A}" presName="node" presStyleLbl="node1" presStyleIdx="2" presStyleCnt="6">
        <dgm:presLayoutVars>
          <dgm:bulletEnabled val="1"/>
        </dgm:presLayoutVars>
      </dgm:prSet>
      <dgm:spPr/>
    </dgm:pt>
    <dgm:pt modelId="{0A6B7B58-C1D2-4C55-98DD-C4FA44EDF5D5}" type="pres">
      <dgm:prSet presAssocID="{2B5DBC09-B7C2-418F-AC1F-98BB847AA4F6}" presName="sibTrans" presStyleLbl="sibTrans2D1" presStyleIdx="2" presStyleCnt="5"/>
      <dgm:spPr/>
    </dgm:pt>
    <dgm:pt modelId="{9586034F-4718-47D9-8BCC-3C4998888708}" type="pres">
      <dgm:prSet presAssocID="{2B5DBC09-B7C2-418F-AC1F-98BB847AA4F6}" presName="connectorText" presStyleLbl="sibTrans2D1" presStyleIdx="2" presStyleCnt="5"/>
      <dgm:spPr/>
    </dgm:pt>
    <dgm:pt modelId="{8699D82F-06DB-42B0-9738-1FE2921A0E4E}" type="pres">
      <dgm:prSet presAssocID="{84D74300-68B5-48F8-8AFF-934A10F2BB2A}" presName="node" presStyleLbl="node1" presStyleIdx="3" presStyleCnt="6">
        <dgm:presLayoutVars>
          <dgm:bulletEnabled val="1"/>
        </dgm:presLayoutVars>
      </dgm:prSet>
      <dgm:spPr/>
    </dgm:pt>
    <dgm:pt modelId="{8BA4AF5F-14F7-4CB1-855B-218E4874E381}" type="pres">
      <dgm:prSet presAssocID="{91EEF239-CC4D-4831-A5F2-8E6840AB0F5D}" presName="sibTrans" presStyleLbl="sibTrans2D1" presStyleIdx="3" presStyleCnt="5"/>
      <dgm:spPr/>
    </dgm:pt>
    <dgm:pt modelId="{8FD76C28-DAAB-4CED-ABAB-5D49C8D89AD6}" type="pres">
      <dgm:prSet presAssocID="{91EEF239-CC4D-4831-A5F2-8E6840AB0F5D}" presName="connectorText" presStyleLbl="sibTrans2D1" presStyleIdx="3" presStyleCnt="5"/>
      <dgm:spPr/>
    </dgm:pt>
    <dgm:pt modelId="{F604CD96-3F14-481C-8F21-A0E009429D0C}" type="pres">
      <dgm:prSet presAssocID="{0546F1E5-7F69-4D26-B827-61711D7329C1}" presName="node" presStyleLbl="node1" presStyleIdx="4" presStyleCnt="6">
        <dgm:presLayoutVars>
          <dgm:bulletEnabled val="1"/>
        </dgm:presLayoutVars>
      </dgm:prSet>
      <dgm:spPr/>
    </dgm:pt>
    <dgm:pt modelId="{871EDD72-3C9F-455F-9BDD-8C4B33DC929B}" type="pres">
      <dgm:prSet presAssocID="{C5FB9B51-B226-423F-BACD-3F99DC499CF6}" presName="sibTrans" presStyleLbl="sibTrans2D1" presStyleIdx="4" presStyleCnt="5"/>
      <dgm:spPr/>
    </dgm:pt>
    <dgm:pt modelId="{A378D217-77E1-442B-9C74-42DAE80CF206}" type="pres">
      <dgm:prSet presAssocID="{C5FB9B51-B226-423F-BACD-3F99DC499CF6}" presName="connectorText" presStyleLbl="sibTrans2D1" presStyleIdx="4" presStyleCnt="5"/>
      <dgm:spPr/>
    </dgm:pt>
    <dgm:pt modelId="{DE9CC8E6-D16D-40AA-BBE3-AFF613C9D61C}" type="pres">
      <dgm:prSet presAssocID="{A3E39BB9-3D60-40AC-82BD-032281B3D888}" presName="node" presStyleLbl="node1" presStyleIdx="5" presStyleCnt="6">
        <dgm:presLayoutVars>
          <dgm:bulletEnabled val="1"/>
        </dgm:presLayoutVars>
      </dgm:prSet>
      <dgm:spPr/>
    </dgm:pt>
  </dgm:ptLst>
  <dgm:cxnLst>
    <dgm:cxn modelId="{A498E104-F5AD-43C8-B925-7AEB19AED35D}" type="presOf" srcId="{20CCED5D-1D06-4C3C-83D2-45CC595EBE74}" destId="{90F6D22E-58C7-4362-B4BB-B1404F8BA266}" srcOrd="0" destOrd="0" presId="urn:microsoft.com/office/officeart/2005/8/layout/process5"/>
    <dgm:cxn modelId="{D4BBA306-DC19-4216-8C8D-5B1C58521355}" type="presOf" srcId="{73963541-7CE3-4AFE-90C4-5AA9384DB90C}" destId="{33F44F3B-D520-4D1C-BE9F-A63E687E2DBB}" srcOrd="0" destOrd="0" presId="urn:microsoft.com/office/officeart/2005/8/layout/process5"/>
    <dgm:cxn modelId="{FD08A60E-4097-4A95-87F8-7AFDE47345D1}" type="presOf" srcId="{84D74300-68B5-48F8-8AFF-934A10F2BB2A}" destId="{8699D82F-06DB-42B0-9738-1FE2921A0E4E}" srcOrd="0" destOrd="0" presId="urn:microsoft.com/office/officeart/2005/8/layout/process5"/>
    <dgm:cxn modelId="{BBDC3A16-1312-44D2-A81D-F9A1F1F327D6}" srcId="{73963541-7CE3-4AFE-90C4-5AA9384DB90C}" destId="{1F86B875-AF20-41EE-9E63-A5D5AB764B11}" srcOrd="1" destOrd="0" parTransId="{22634F1D-4B9D-4582-AE9F-A4AE66BC451E}" sibTransId="{731C37E2-0D37-42F9-8416-F5FF4AAAC30A}"/>
    <dgm:cxn modelId="{5468B22E-3895-44AB-8300-973835435AC5}" srcId="{73963541-7CE3-4AFE-90C4-5AA9384DB90C}" destId="{20CCED5D-1D06-4C3C-83D2-45CC595EBE74}" srcOrd="0" destOrd="0" parTransId="{8EA2D078-A856-4A8D-8C63-1A19659845F5}" sibTransId="{686E7469-2950-45EC-A678-C273480E3164}"/>
    <dgm:cxn modelId="{E7733E3B-14F0-421E-BA91-905D13791E94}" type="presOf" srcId="{731C37E2-0D37-42F9-8416-F5FF4AAAC30A}" destId="{AABB8311-EE47-4CD7-AE12-08DA2FDB3285}" srcOrd="1" destOrd="0" presId="urn:microsoft.com/office/officeart/2005/8/layout/process5"/>
    <dgm:cxn modelId="{F446BA3E-A16A-4762-8CD0-6CC46C94EE32}" srcId="{73963541-7CE3-4AFE-90C4-5AA9384DB90C}" destId="{0546F1E5-7F69-4D26-B827-61711D7329C1}" srcOrd="4" destOrd="0" parTransId="{1762CB05-D3F7-46DD-8C84-F17A47227898}" sibTransId="{C5FB9B51-B226-423F-BACD-3F99DC499CF6}"/>
    <dgm:cxn modelId="{2EB1C465-DECB-4C6A-95D1-202142FD6565}" type="presOf" srcId="{A3E39BB9-3D60-40AC-82BD-032281B3D888}" destId="{DE9CC8E6-D16D-40AA-BBE3-AFF613C9D61C}" srcOrd="0" destOrd="0" presId="urn:microsoft.com/office/officeart/2005/8/layout/process5"/>
    <dgm:cxn modelId="{F6DA446B-CCD3-4D21-B101-B7B1A1424FE9}" type="presOf" srcId="{2B5DBC09-B7C2-418F-AC1F-98BB847AA4F6}" destId="{9586034F-4718-47D9-8BCC-3C4998888708}" srcOrd="1" destOrd="0" presId="urn:microsoft.com/office/officeart/2005/8/layout/process5"/>
    <dgm:cxn modelId="{4F78764F-A8F1-4109-B7DC-EE06F4E9373D}" srcId="{73963541-7CE3-4AFE-90C4-5AA9384DB90C}" destId="{84D74300-68B5-48F8-8AFF-934A10F2BB2A}" srcOrd="3" destOrd="0" parTransId="{25B436EE-8671-4CDE-B600-228A8BD1EC6B}" sibTransId="{91EEF239-CC4D-4831-A5F2-8E6840AB0F5D}"/>
    <dgm:cxn modelId="{31043570-AF22-4663-941A-54380024B5DD}" type="presOf" srcId="{91EEF239-CC4D-4831-A5F2-8E6840AB0F5D}" destId="{8BA4AF5F-14F7-4CB1-855B-218E4874E381}" srcOrd="0" destOrd="0" presId="urn:microsoft.com/office/officeart/2005/8/layout/process5"/>
    <dgm:cxn modelId="{9C19FB50-97E9-46DC-9369-29F50B8BF794}" type="presOf" srcId="{C5FB9B51-B226-423F-BACD-3F99DC499CF6}" destId="{871EDD72-3C9F-455F-9BDD-8C4B33DC929B}" srcOrd="0" destOrd="0" presId="urn:microsoft.com/office/officeart/2005/8/layout/process5"/>
    <dgm:cxn modelId="{FAEF1C51-80C9-43AC-BD7F-27B269DD1F72}" type="presOf" srcId="{731C37E2-0D37-42F9-8416-F5FF4AAAC30A}" destId="{2AC91A97-E5DD-4C2D-A2E1-C44047A5DCB1}" srcOrd="0" destOrd="0" presId="urn:microsoft.com/office/officeart/2005/8/layout/process5"/>
    <dgm:cxn modelId="{223B3C52-11A3-468A-83CE-FF60184581DE}" type="presOf" srcId="{1F86B875-AF20-41EE-9E63-A5D5AB764B11}" destId="{B518A45F-89E8-4D26-A3BC-04B7EBDB0080}" srcOrd="0" destOrd="0" presId="urn:microsoft.com/office/officeart/2005/8/layout/process5"/>
    <dgm:cxn modelId="{4606797D-6257-4001-82B4-214A0AFA98C1}" type="presOf" srcId="{6916BEA8-E311-422E-8191-5DD10B13B26A}" destId="{34FD0D7F-0F51-4A56-A56B-B7257C614D1E}" srcOrd="0" destOrd="0" presId="urn:microsoft.com/office/officeart/2005/8/layout/process5"/>
    <dgm:cxn modelId="{F33A4C82-C33A-40D2-BDDA-5B0A03EB9CB1}" srcId="{73963541-7CE3-4AFE-90C4-5AA9384DB90C}" destId="{6916BEA8-E311-422E-8191-5DD10B13B26A}" srcOrd="2" destOrd="0" parTransId="{105AC5EB-7046-4676-B260-4ADF2CCEB97B}" sibTransId="{2B5DBC09-B7C2-418F-AC1F-98BB847AA4F6}"/>
    <dgm:cxn modelId="{FFEA3A92-F937-4DAA-83B0-08C6B939C8AB}" type="presOf" srcId="{C5FB9B51-B226-423F-BACD-3F99DC499CF6}" destId="{A378D217-77E1-442B-9C74-42DAE80CF206}" srcOrd="1" destOrd="0" presId="urn:microsoft.com/office/officeart/2005/8/layout/process5"/>
    <dgm:cxn modelId="{693EC5A5-299C-4A8A-827A-A51D296EF242}" srcId="{73963541-7CE3-4AFE-90C4-5AA9384DB90C}" destId="{A3E39BB9-3D60-40AC-82BD-032281B3D888}" srcOrd="5" destOrd="0" parTransId="{39EB2018-FF12-4E02-9715-A60E1A0CC765}" sibTransId="{05858A3D-2F56-44CA-96A8-89EDF1704910}"/>
    <dgm:cxn modelId="{D658F5BF-5D31-4F19-A0BB-27607590A632}" type="presOf" srcId="{0546F1E5-7F69-4D26-B827-61711D7329C1}" destId="{F604CD96-3F14-481C-8F21-A0E009429D0C}" srcOrd="0" destOrd="0" presId="urn:microsoft.com/office/officeart/2005/8/layout/process5"/>
    <dgm:cxn modelId="{2AA4E0C6-6D05-43D2-97EF-EFA38CE226F9}" type="presOf" srcId="{2B5DBC09-B7C2-418F-AC1F-98BB847AA4F6}" destId="{0A6B7B58-C1D2-4C55-98DD-C4FA44EDF5D5}" srcOrd="0" destOrd="0" presId="urn:microsoft.com/office/officeart/2005/8/layout/process5"/>
    <dgm:cxn modelId="{BCFD44CE-041B-4B8D-8FE5-0C1FF98F5022}" type="presOf" srcId="{686E7469-2950-45EC-A678-C273480E3164}" destId="{6737462D-B9FB-4EFB-B9F8-AA0A6CAAC56C}" srcOrd="0" destOrd="0" presId="urn:microsoft.com/office/officeart/2005/8/layout/process5"/>
    <dgm:cxn modelId="{5DBE2DDE-16C6-4D12-BC7E-A6CA5742D029}" type="presOf" srcId="{91EEF239-CC4D-4831-A5F2-8E6840AB0F5D}" destId="{8FD76C28-DAAB-4CED-ABAB-5D49C8D89AD6}" srcOrd="1" destOrd="0" presId="urn:microsoft.com/office/officeart/2005/8/layout/process5"/>
    <dgm:cxn modelId="{16B22DE5-FD5E-4CA5-BEAD-E0A97F600DF7}" type="presOf" srcId="{686E7469-2950-45EC-A678-C273480E3164}" destId="{EB766ABB-54C6-495E-A7C4-9E9EC40A3F92}" srcOrd="1" destOrd="0" presId="urn:microsoft.com/office/officeart/2005/8/layout/process5"/>
    <dgm:cxn modelId="{9AA2F1C7-618A-4FCF-A779-C37E7E033447}" type="presParOf" srcId="{33F44F3B-D520-4D1C-BE9F-A63E687E2DBB}" destId="{90F6D22E-58C7-4362-B4BB-B1404F8BA266}" srcOrd="0" destOrd="0" presId="urn:microsoft.com/office/officeart/2005/8/layout/process5"/>
    <dgm:cxn modelId="{8BAD1DE3-7DC7-4957-AAA1-CFFF51592F56}" type="presParOf" srcId="{33F44F3B-D520-4D1C-BE9F-A63E687E2DBB}" destId="{6737462D-B9FB-4EFB-B9F8-AA0A6CAAC56C}" srcOrd="1" destOrd="0" presId="urn:microsoft.com/office/officeart/2005/8/layout/process5"/>
    <dgm:cxn modelId="{1A5E4BA4-7E67-449B-B6B0-A4B630FF52CE}" type="presParOf" srcId="{6737462D-B9FB-4EFB-B9F8-AA0A6CAAC56C}" destId="{EB766ABB-54C6-495E-A7C4-9E9EC40A3F92}" srcOrd="0" destOrd="0" presId="urn:microsoft.com/office/officeart/2005/8/layout/process5"/>
    <dgm:cxn modelId="{A2FC86E2-4603-46D7-A1E2-0FF156D22286}" type="presParOf" srcId="{33F44F3B-D520-4D1C-BE9F-A63E687E2DBB}" destId="{B518A45F-89E8-4D26-A3BC-04B7EBDB0080}" srcOrd="2" destOrd="0" presId="urn:microsoft.com/office/officeart/2005/8/layout/process5"/>
    <dgm:cxn modelId="{EDF21D60-5E52-4E5E-BF04-47EB023FFECD}" type="presParOf" srcId="{33F44F3B-D520-4D1C-BE9F-A63E687E2DBB}" destId="{2AC91A97-E5DD-4C2D-A2E1-C44047A5DCB1}" srcOrd="3" destOrd="0" presId="urn:microsoft.com/office/officeart/2005/8/layout/process5"/>
    <dgm:cxn modelId="{94F9B448-4D9E-4CC0-AE44-CCE5B69B89E4}" type="presParOf" srcId="{2AC91A97-E5DD-4C2D-A2E1-C44047A5DCB1}" destId="{AABB8311-EE47-4CD7-AE12-08DA2FDB3285}" srcOrd="0" destOrd="0" presId="urn:microsoft.com/office/officeart/2005/8/layout/process5"/>
    <dgm:cxn modelId="{14965388-A152-4EED-85F2-3CAE052D04F7}" type="presParOf" srcId="{33F44F3B-D520-4D1C-BE9F-A63E687E2DBB}" destId="{34FD0D7F-0F51-4A56-A56B-B7257C614D1E}" srcOrd="4" destOrd="0" presId="urn:microsoft.com/office/officeart/2005/8/layout/process5"/>
    <dgm:cxn modelId="{94259539-5C2A-4BAD-A3D8-BDA6FEDE5400}" type="presParOf" srcId="{33F44F3B-D520-4D1C-BE9F-A63E687E2DBB}" destId="{0A6B7B58-C1D2-4C55-98DD-C4FA44EDF5D5}" srcOrd="5" destOrd="0" presId="urn:microsoft.com/office/officeart/2005/8/layout/process5"/>
    <dgm:cxn modelId="{80546897-5AF5-440B-8BFE-43F775385462}" type="presParOf" srcId="{0A6B7B58-C1D2-4C55-98DD-C4FA44EDF5D5}" destId="{9586034F-4718-47D9-8BCC-3C4998888708}" srcOrd="0" destOrd="0" presId="urn:microsoft.com/office/officeart/2005/8/layout/process5"/>
    <dgm:cxn modelId="{5BE1874A-8A15-4DFD-9B93-C0B9B25F2422}" type="presParOf" srcId="{33F44F3B-D520-4D1C-BE9F-A63E687E2DBB}" destId="{8699D82F-06DB-42B0-9738-1FE2921A0E4E}" srcOrd="6" destOrd="0" presId="urn:microsoft.com/office/officeart/2005/8/layout/process5"/>
    <dgm:cxn modelId="{D46C6EB1-2501-4B8C-8ADF-ED924BD3E986}" type="presParOf" srcId="{33F44F3B-D520-4D1C-BE9F-A63E687E2DBB}" destId="{8BA4AF5F-14F7-4CB1-855B-218E4874E381}" srcOrd="7" destOrd="0" presId="urn:microsoft.com/office/officeart/2005/8/layout/process5"/>
    <dgm:cxn modelId="{4C3E5FD3-439A-4E79-8D83-421E386DFDC0}" type="presParOf" srcId="{8BA4AF5F-14F7-4CB1-855B-218E4874E381}" destId="{8FD76C28-DAAB-4CED-ABAB-5D49C8D89AD6}" srcOrd="0" destOrd="0" presId="urn:microsoft.com/office/officeart/2005/8/layout/process5"/>
    <dgm:cxn modelId="{F1D5D78D-E66D-499D-9BD0-534603615DFF}" type="presParOf" srcId="{33F44F3B-D520-4D1C-BE9F-A63E687E2DBB}" destId="{F604CD96-3F14-481C-8F21-A0E009429D0C}" srcOrd="8" destOrd="0" presId="urn:microsoft.com/office/officeart/2005/8/layout/process5"/>
    <dgm:cxn modelId="{F82FC8EC-86F3-4CA6-BC30-47A2805A9139}" type="presParOf" srcId="{33F44F3B-D520-4D1C-BE9F-A63E687E2DBB}" destId="{871EDD72-3C9F-455F-9BDD-8C4B33DC929B}" srcOrd="9" destOrd="0" presId="urn:microsoft.com/office/officeart/2005/8/layout/process5"/>
    <dgm:cxn modelId="{BD39C798-1509-4587-96F5-8033434F470A}" type="presParOf" srcId="{871EDD72-3C9F-455F-9BDD-8C4B33DC929B}" destId="{A378D217-77E1-442B-9C74-42DAE80CF206}" srcOrd="0" destOrd="0" presId="urn:microsoft.com/office/officeart/2005/8/layout/process5"/>
    <dgm:cxn modelId="{9855C386-0265-40C0-A942-5B93618ED4AB}" type="presParOf" srcId="{33F44F3B-D520-4D1C-BE9F-A63E687E2DBB}" destId="{DE9CC8E6-D16D-40AA-BBE3-AFF613C9D61C}" srcOrd="10" destOrd="0" presId="urn:microsoft.com/office/officeart/2005/8/layout/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7CF1C5E-EBCF-4D83-B828-9449F39E75FD}"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IN"/>
        </a:p>
      </dgm:t>
    </dgm:pt>
    <dgm:pt modelId="{80D37347-8E93-4DFB-9129-4A30D8F83767}">
      <dgm:prSet phldrT="[Text]" custT="1"/>
      <dgm:spPr/>
      <dgm:t>
        <a:bodyPr/>
        <a:lstStyle/>
        <a:p>
          <a:r>
            <a:rPr lang="en-US" sz="1600" dirty="0">
              <a:latin typeface="Signika" panose="020B0604020202020204" charset="0"/>
            </a:rPr>
            <a:t>Better Decision Making</a:t>
          </a:r>
          <a:endParaRPr lang="en-IN" sz="1600" dirty="0">
            <a:latin typeface="Signika" panose="020B0604020202020204" charset="0"/>
          </a:endParaRPr>
        </a:p>
      </dgm:t>
    </dgm:pt>
    <dgm:pt modelId="{CBEA5167-2496-4020-A19D-6476B0127401}" type="parTrans" cxnId="{240B2406-5BBF-4B7F-85D2-70EE5590D0F0}">
      <dgm:prSet/>
      <dgm:spPr/>
      <dgm:t>
        <a:bodyPr/>
        <a:lstStyle/>
        <a:p>
          <a:endParaRPr lang="en-IN" sz="1600">
            <a:latin typeface="Signika" panose="020B0604020202020204" charset="0"/>
          </a:endParaRPr>
        </a:p>
      </dgm:t>
    </dgm:pt>
    <dgm:pt modelId="{52CAA561-6F74-4317-9349-FA554AA05042}" type="sibTrans" cxnId="{240B2406-5BBF-4B7F-85D2-70EE5590D0F0}">
      <dgm:prSet/>
      <dgm:spPr/>
      <dgm:t>
        <a:bodyPr/>
        <a:lstStyle/>
        <a:p>
          <a:endParaRPr lang="en-IN" sz="1600">
            <a:latin typeface="Signika" panose="020B0604020202020204" charset="0"/>
          </a:endParaRPr>
        </a:p>
      </dgm:t>
    </dgm:pt>
    <dgm:pt modelId="{5C31378B-6BEC-48B3-A7C1-3B6F867D150F}">
      <dgm:prSet phldrT="[Text]" custT="1"/>
      <dgm:spPr/>
      <dgm:t>
        <a:bodyPr/>
        <a:lstStyle/>
        <a:p>
          <a:r>
            <a:rPr lang="en-US" sz="1600" dirty="0">
              <a:latin typeface="Signika" panose="020B0604020202020204" charset="0"/>
            </a:rPr>
            <a:t>Adaptability</a:t>
          </a:r>
          <a:endParaRPr lang="en-IN" sz="1600" dirty="0">
            <a:latin typeface="Signika" panose="020B0604020202020204" charset="0"/>
          </a:endParaRPr>
        </a:p>
      </dgm:t>
    </dgm:pt>
    <dgm:pt modelId="{0A862D93-5204-40E1-9512-035E83DBC9C3}" type="parTrans" cxnId="{55737540-4E27-472E-8324-2A24BDA89FCA}">
      <dgm:prSet/>
      <dgm:spPr/>
      <dgm:t>
        <a:bodyPr/>
        <a:lstStyle/>
        <a:p>
          <a:endParaRPr lang="en-IN" sz="1600">
            <a:latin typeface="Signika" panose="020B0604020202020204" charset="0"/>
          </a:endParaRPr>
        </a:p>
      </dgm:t>
    </dgm:pt>
    <dgm:pt modelId="{7BAA3203-AA2E-4AAA-A8B9-69345230B00A}" type="sibTrans" cxnId="{55737540-4E27-472E-8324-2A24BDA89FCA}">
      <dgm:prSet/>
      <dgm:spPr/>
      <dgm:t>
        <a:bodyPr/>
        <a:lstStyle/>
        <a:p>
          <a:endParaRPr lang="en-IN" sz="1600">
            <a:latin typeface="Signika" panose="020B0604020202020204" charset="0"/>
          </a:endParaRPr>
        </a:p>
      </dgm:t>
    </dgm:pt>
    <dgm:pt modelId="{F8530FAA-33D5-48B0-9994-4310FAF41DA8}">
      <dgm:prSet phldrT="[Text]" custT="1"/>
      <dgm:spPr/>
      <dgm:t>
        <a:bodyPr/>
        <a:lstStyle/>
        <a:p>
          <a:r>
            <a:rPr lang="en-US" sz="1600" dirty="0">
              <a:latin typeface="Signika" panose="020B0604020202020204" charset="0"/>
            </a:rPr>
            <a:t>Efficient Resource Allocation</a:t>
          </a:r>
          <a:endParaRPr lang="en-IN" sz="1600" dirty="0">
            <a:latin typeface="Signika" panose="020B0604020202020204" charset="0"/>
          </a:endParaRPr>
        </a:p>
      </dgm:t>
    </dgm:pt>
    <dgm:pt modelId="{7811B4D0-1DA1-44E4-A24E-60F6C1A7A81C}" type="parTrans" cxnId="{E06E9526-24E7-4260-85D0-2F8DDE50D0E3}">
      <dgm:prSet/>
      <dgm:spPr/>
      <dgm:t>
        <a:bodyPr/>
        <a:lstStyle/>
        <a:p>
          <a:endParaRPr lang="en-IN" sz="1600">
            <a:latin typeface="Signika" panose="020B0604020202020204" charset="0"/>
          </a:endParaRPr>
        </a:p>
      </dgm:t>
    </dgm:pt>
    <dgm:pt modelId="{C297DA4C-95DE-4AF6-B152-672F9E653FF9}" type="sibTrans" cxnId="{E06E9526-24E7-4260-85D0-2F8DDE50D0E3}">
      <dgm:prSet/>
      <dgm:spPr/>
      <dgm:t>
        <a:bodyPr/>
        <a:lstStyle/>
        <a:p>
          <a:endParaRPr lang="en-IN" sz="1600">
            <a:latin typeface="Signika" panose="020B0604020202020204" charset="0"/>
          </a:endParaRPr>
        </a:p>
      </dgm:t>
    </dgm:pt>
    <dgm:pt modelId="{E8266F9B-72B2-4E67-9F69-6D92E4E26E98}">
      <dgm:prSet phldrT="[Text]" custT="1"/>
      <dgm:spPr/>
      <dgm:t>
        <a:bodyPr/>
        <a:lstStyle/>
        <a:p>
          <a:r>
            <a:rPr lang="en-US" sz="1600" dirty="0">
              <a:latin typeface="Signika" panose="020B0604020202020204" charset="0"/>
            </a:rPr>
            <a:t>Competitive Advantage</a:t>
          </a:r>
          <a:endParaRPr lang="en-IN" sz="1600" dirty="0">
            <a:latin typeface="Signika" panose="020B0604020202020204" charset="0"/>
          </a:endParaRPr>
        </a:p>
      </dgm:t>
    </dgm:pt>
    <dgm:pt modelId="{B2738402-28B4-406F-B64A-BF021C853F64}" type="parTrans" cxnId="{90AF6725-21C9-429F-BDAE-69F6B6477B3B}">
      <dgm:prSet/>
      <dgm:spPr/>
      <dgm:t>
        <a:bodyPr/>
        <a:lstStyle/>
        <a:p>
          <a:endParaRPr lang="en-IN" sz="1600">
            <a:latin typeface="Signika" panose="020B0604020202020204" charset="0"/>
          </a:endParaRPr>
        </a:p>
      </dgm:t>
    </dgm:pt>
    <dgm:pt modelId="{949F2D2D-A893-4275-8B73-21C113404796}" type="sibTrans" cxnId="{90AF6725-21C9-429F-BDAE-69F6B6477B3B}">
      <dgm:prSet/>
      <dgm:spPr/>
      <dgm:t>
        <a:bodyPr/>
        <a:lstStyle/>
        <a:p>
          <a:endParaRPr lang="en-IN" sz="1600">
            <a:latin typeface="Signika" panose="020B0604020202020204" charset="0"/>
          </a:endParaRPr>
        </a:p>
      </dgm:t>
    </dgm:pt>
    <dgm:pt modelId="{6FCCCA89-798F-4A73-B945-A177A0DAB024}">
      <dgm:prSet phldrT="[Text]" custT="1"/>
      <dgm:spPr/>
      <dgm:t>
        <a:bodyPr/>
        <a:lstStyle/>
        <a:p>
          <a:r>
            <a:rPr lang="en-US" sz="1600" dirty="0">
              <a:latin typeface="Signika" panose="020B0604020202020204" charset="0"/>
            </a:rPr>
            <a:t>Goal Achievement</a:t>
          </a:r>
          <a:endParaRPr lang="en-IN" sz="1600" dirty="0">
            <a:latin typeface="Signika" panose="020B0604020202020204" charset="0"/>
          </a:endParaRPr>
        </a:p>
      </dgm:t>
    </dgm:pt>
    <dgm:pt modelId="{674D4505-1142-4D50-B020-AC84B70C06FA}" type="parTrans" cxnId="{5DD6CE41-9B72-49BB-B59F-2C7B48596317}">
      <dgm:prSet/>
      <dgm:spPr/>
      <dgm:t>
        <a:bodyPr/>
        <a:lstStyle/>
        <a:p>
          <a:endParaRPr lang="en-IN" sz="1600">
            <a:latin typeface="Signika" panose="020B0604020202020204" charset="0"/>
          </a:endParaRPr>
        </a:p>
      </dgm:t>
    </dgm:pt>
    <dgm:pt modelId="{A806E029-BD15-4C50-AC17-1E23909EC907}" type="sibTrans" cxnId="{5DD6CE41-9B72-49BB-B59F-2C7B48596317}">
      <dgm:prSet/>
      <dgm:spPr/>
      <dgm:t>
        <a:bodyPr/>
        <a:lstStyle/>
        <a:p>
          <a:endParaRPr lang="en-IN" sz="1600">
            <a:latin typeface="Signika" panose="020B0604020202020204" charset="0"/>
          </a:endParaRPr>
        </a:p>
      </dgm:t>
    </dgm:pt>
    <dgm:pt modelId="{2F1DDBE0-38B8-4471-8E82-BAB5F8F0BB08}">
      <dgm:prSet phldrT="[Text]" custT="1"/>
      <dgm:spPr/>
      <dgm:t>
        <a:bodyPr/>
        <a:lstStyle/>
        <a:p>
          <a:r>
            <a:rPr lang="en-US" sz="1600" dirty="0">
              <a:latin typeface="Signika" panose="020B0604020202020204" charset="0"/>
            </a:rPr>
            <a:t>Innovation</a:t>
          </a:r>
          <a:endParaRPr lang="en-IN" sz="1600" dirty="0">
            <a:latin typeface="Signika" panose="020B0604020202020204" charset="0"/>
          </a:endParaRPr>
        </a:p>
      </dgm:t>
    </dgm:pt>
    <dgm:pt modelId="{1ACB5295-18F4-4256-9976-F2681BAAD354}" type="parTrans" cxnId="{74C73FC0-1599-46C0-9EE4-C7BCE5982341}">
      <dgm:prSet/>
      <dgm:spPr/>
      <dgm:t>
        <a:bodyPr/>
        <a:lstStyle/>
        <a:p>
          <a:endParaRPr lang="en-IN" sz="1600">
            <a:latin typeface="Signika" panose="020B0604020202020204" charset="0"/>
          </a:endParaRPr>
        </a:p>
      </dgm:t>
    </dgm:pt>
    <dgm:pt modelId="{213B5F62-1DF4-472C-A816-E69BED8EEBDF}" type="sibTrans" cxnId="{74C73FC0-1599-46C0-9EE4-C7BCE5982341}">
      <dgm:prSet/>
      <dgm:spPr/>
      <dgm:t>
        <a:bodyPr/>
        <a:lstStyle/>
        <a:p>
          <a:endParaRPr lang="en-IN" sz="1600">
            <a:latin typeface="Signika" panose="020B0604020202020204" charset="0"/>
          </a:endParaRPr>
        </a:p>
      </dgm:t>
    </dgm:pt>
    <dgm:pt modelId="{7A57EE17-9FE0-4FD9-B3FD-FEFA6A88FF29}">
      <dgm:prSet phldrT="[Text]" custT="1"/>
      <dgm:spPr/>
      <dgm:t>
        <a:bodyPr/>
        <a:lstStyle/>
        <a:p>
          <a:r>
            <a:rPr lang="en-US" sz="1600" dirty="0">
              <a:latin typeface="Signika" panose="020B0604020202020204" charset="0"/>
            </a:rPr>
            <a:t>Reduced Risk</a:t>
          </a:r>
          <a:endParaRPr lang="en-IN" sz="1600" dirty="0">
            <a:latin typeface="Signika" panose="020B0604020202020204" charset="0"/>
          </a:endParaRPr>
        </a:p>
      </dgm:t>
    </dgm:pt>
    <dgm:pt modelId="{E61BA286-1C36-4841-86B1-9E024973B9F6}" type="parTrans" cxnId="{5248C616-EEAA-4C20-925E-75228097F695}">
      <dgm:prSet/>
      <dgm:spPr/>
      <dgm:t>
        <a:bodyPr/>
        <a:lstStyle/>
        <a:p>
          <a:endParaRPr lang="en-IN" sz="1600">
            <a:latin typeface="Signika" panose="020B0604020202020204" charset="0"/>
          </a:endParaRPr>
        </a:p>
      </dgm:t>
    </dgm:pt>
    <dgm:pt modelId="{0E976E8C-35FF-4B58-B2F0-98C074808FD4}" type="sibTrans" cxnId="{5248C616-EEAA-4C20-925E-75228097F695}">
      <dgm:prSet/>
      <dgm:spPr/>
      <dgm:t>
        <a:bodyPr/>
        <a:lstStyle/>
        <a:p>
          <a:endParaRPr lang="en-IN" sz="1600">
            <a:latin typeface="Signika" panose="020B0604020202020204" charset="0"/>
          </a:endParaRPr>
        </a:p>
      </dgm:t>
    </dgm:pt>
    <dgm:pt modelId="{DE51856D-F509-4455-B393-83116084C542}">
      <dgm:prSet phldrT="[Text]" custT="1"/>
      <dgm:spPr/>
      <dgm:t>
        <a:bodyPr/>
        <a:lstStyle/>
        <a:p>
          <a:r>
            <a:rPr lang="en-US" sz="1600" dirty="0">
              <a:latin typeface="Signika" panose="020B0604020202020204" charset="0"/>
            </a:rPr>
            <a:t>Long-Term Success</a:t>
          </a:r>
          <a:endParaRPr lang="en-IN" sz="1600" dirty="0">
            <a:latin typeface="Signika" panose="020B0604020202020204" charset="0"/>
          </a:endParaRPr>
        </a:p>
      </dgm:t>
    </dgm:pt>
    <dgm:pt modelId="{92EE7BCE-A10F-4EC0-8675-9FB9AA4F84DD}" type="parTrans" cxnId="{4593259A-21B7-42A0-9450-C215F94407B9}">
      <dgm:prSet/>
      <dgm:spPr/>
      <dgm:t>
        <a:bodyPr/>
        <a:lstStyle/>
        <a:p>
          <a:endParaRPr lang="en-IN" sz="1600">
            <a:latin typeface="Signika" panose="020B0604020202020204" charset="0"/>
          </a:endParaRPr>
        </a:p>
      </dgm:t>
    </dgm:pt>
    <dgm:pt modelId="{A3C0BD6D-E5E5-45F7-833D-646B4A153D0F}" type="sibTrans" cxnId="{4593259A-21B7-42A0-9450-C215F94407B9}">
      <dgm:prSet/>
      <dgm:spPr/>
      <dgm:t>
        <a:bodyPr/>
        <a:lstStyle/>
        <a:p>
          <a:endParaRPr lang="en-IN" sz="1600">
            <a:latin typeface="Signika" panose="020B0604020202020204" charset="0"/>
          </a:endParaRPr>
        </a:p>
      </dgm:t>
    </dgm:pt>
    <dgm:pt modelId="{D771D026-254F-42E9-9172-37C92F7ABEAA}" type="pres">
      <dgm:prSet presAssocID="{C7CF1C5E-EBCF-4D83-B828-9449F39E75FD}" presName="diagram" presStyleCnt="0">
        <dgm:presLayoutVars>
          <dgm:dir/>
          <dgm:resizeHandles val="exact"/>
        </dgm:presLayoutVars>
      </dgm:prSet>
      <dgm:spPr/>
    </dgm:pt>
    <dgm:pt modelId="{A97AD569-224B-4E9F-B497-E7E3FFDA7B61}" type="pres">
      <dgm:prSet presAssocID="{80D37347-8E93-4DFB-9129-4A30D8F83767}" presName="node" presStyleLbl="node1" presStyleIdx="0" presStyleCnt="8">
        <dgm:presLayoutVars>
          <dgm:bulletEnabled val="1"/>
        </dgm:presLayoutVars>
      </dgm:prSet>
      <dgm:spPr/>
    </dgm:pt>
    <dgm:pt modelId="{DA6F7333-044E-4A1F-8AB5-003E88C4843F}" type="pres">
      <dgm:prSet presAssocID="{52CAA561-6F74-4317-9349-FA554AA05042}" presName="sibTrans" presStyleCnt="0"/>
      <dgm:spPr/>
    </dgm:pt>
    <dgm:pt modelId="{C1352D7D-0A8D-4D66-B4DE-83A51159045F}" type="pres">
      <dgm:prSet presAssocID="{5C31378B-6BEC-48B3-A7C1-3B6F867D150F}" presName="node" presStyleLbl="node1" presStyleIdx="1" presStyleCnt="8">
        <dgm:presLayoutVars>
          <dgm:bulletEnabled val="1"/>
        </dgm:presLayoutVars>
      </dgm:prSet>
      <dgm:spPr/>
    </dgm:pt>
    <dgm:pt modelId="{7A03C575-5F25-4509-9EA1-FAE4AA8256D8}" type="pres">
      <dgm:prSet presAssocID="{7BAA3203-AA2E-4AAA-A8B9-69345230B00A}" presName="sibTrans" presStyleCnt="0"/>
      <dgm:spPr/>
    </dgm:pt>
    <dgm:pt modelId="{E43F9EC1-5D21-41F6-B296-32B19DA6C0E4}" type="pres">
      <dgm:prSet presAssocID="{F8530FAA-33D5-48B0-9994-4310FAF41DA8}" presName="node" presStyleLbl="node1" presStyleIdx="2" presStyleCnt="8">
        <dgm:presLayoutVars>
          <dgm:bulletEnabled val="1"/>
        </dgm:presLayoutVars>
      </dgm:prSet>
      <dgm:spPr/>
    </dgm:pt>
    <dgm:pt modelId="{2036E5FD-D075-4947-AFB7-CFC9B710001D}" type="pres">
      <dgm:prSet presAssocID="{C297DA4C-95DE-4AF6-B152-672F9E653FF9}" presName="sibTrans" presStyleCnt="0"/>
      <dgm:spPr/>
    </dgm:pt>
    <dgm:pt modelId="{872CF064-2BDB-467A-97C6-50592711E3F7}" type="pres">
      <dgm:prSet presAssocID="{E8266F9B-72B2-4E67-9F69-6D92E4E26E98}" presName="node" presStyleLbl="node1" presStyleIdx="3" presStyleCnt="8">
        <dgm:presLayoutVars>
          <dgm:bulletEnabled val="1"/>
        </dgm:presLayoutVars>
      </dgm:prSet>
      <dgm:spPr/>
    </dgm:pt>
    <dgm:pt modelId="{86C75085-3574-4C1C-AD91-E2977C711131}" type="pres">
      <dgm:prSet presAssocID="{949F2D2D-A893-4275-8B73-21C113404796}" presName="sibTrans" presStyleCnt="0"/>
      <dgm:spPr/>
    </dgm:pt>
    <dgm:pt modelId="{FF1D123F-F6C9-4F2A-9439-26C95D056647}" type="pres">
      <dgm:prSet presAssocID="{6FCCCA89-798F-4A73-B945-A177A0DAB024}" presName="node" presStyleLbl="node1" presStyleIdx="4" presStyleCnt="8">
        <dgm:presLayoutVars>
          <dgm:bulletEnabled val="1"/>
        </dgm:presLayoutVars>
      </dgm:prSet>
      <dgm:spPr/>
    </dgm:pt>
    <dgm:pt modelId="{9E4E8BA8-426D-4E0D-B254-5ACA3D521C42}" type="pres">
      <dgm:prSet presAssocID="{A806E029-BD15-4C50-AC17-1E23909EC907}" presName="sibTrans" presStyleCnt="0"/>
      <dgm:spPr/>
    </dgm:pt>
    <dgm:pt modelId="{12C2BE69-85BB-4C31-83F1-8616D470B583}" type="pres">
      <dgm:prSet presAssocID="{2F1DDBE0-38B8-4471-8E82-BAB5F8F0BB08}" presName="node" presStyleLbl="node1" presStyleIdx="5" presStyleCnt="8">
        <dgm:presLayoutVars>
          <dgm:bulletEnabled val="1"/>
        </dgm:presLayoutVars>
      </dgm:prSet>
      <dgm:spPr/>
    </dgm:pt>
    <dgm:pt modelId="{52463753-AB6C-4573-AE8C-1E65C0A20DFF}" type="pres">
      <dgm:prSet presAssocID="{213B5F62-1DF4-472C-A816-E69BED8EEBDF}" presName="sibTrans" presStyleCnt="0"/>
      <dgm:spPr/>
    </dgm:pt>
    <dgm:pt modelId="{FD9338E1-40D9-4056-B77F-40BD76E1AB1D}" type="pres">
      <dgm:prSet presAssocID="{7A57EE17-9FE0-4FD9-B3FD-FEFA6A88FF29}" presName="node" presStyleLbl="node1" presStyleIdx="6" presStyleCnt="8">
        <dgm:presLayoutVars>
          <dgm:bulletEnabled val="1"/>
        </dgm:presLayoutVars>
      </dgm:prSet>
      <dgm:spPr/>
    </dgm:pt>
    <dgm:pt modelId="{88AC2AED-3ACF-41A2-AF09-66D9CA37C818}" type="pres">
      <dgm:prSet presAssocID="{0E976E8C-35FF-4B58-B2F0-98C074808FD4}" presName="sibTrans" presStyleCnt="0"/>
      <dgm:spPr/>
    </dgm:pt>
    <dgm:pt modelId="{0BE4FAAF-967C-4F41-AC6A-34D0F510D6EB}" type="pres">
      <dgm:prSet presAssocID="{DE51856D-F509-4455-B393-83116084C542}" presName="node" presStyleLbl="node1" presStyleIdx="7" presStyleCnt="8">
        <dgm:presLayoutVars>
          <dgm:bulletEnabled val="1"/>
        </dgm:presLayoutVars>
      </dgm:prSet>
      <dgm:spPr/>
    </dgm:pt>
  </dgm:ptLst>
  <dgm:cxnLst>
    <dgm:cxn modelId="{240B2406-5BBF-4B7F-85D2-70EE5590D0F0}" srcId="{C7CF1C5E-EBCF-4D83-B828-9449F39E75FD}" destId="{80D37347-8E93-4DFB-9129-4A30D8F83767}" srcOrd="0" destOrd="0" parTransId="{CBEA5167-2496-4020-A19D-6476B0127401}" sibTransId="{52CAA561-6F74-4317-9349-FA554AA05042}"/>
    <dgm:cxn modelId="{5248C616-EEAA-4C20-925E-75228097F695}" srcId="{C7CF1C5E-EBCF-4D83-B828-9449F39E75FD}" destId="{7A57EE17-9FE0-4FD9-B3FD-FEFA6A88FF29}" srcOrd="6" destOrd="0" parTransId="{E61BA286-1C36-4841-86B1-9E024973B9F6}" sibTransId="{0E976E8C-35FF-4B58-B2F0-98C074808FD4}"/>
    <dgm:cxn modelId="{90AF6725-21C9-429F-BDAE-69F6B6477B3B}" srcId="{C7CF1C5E-EBCF-4D83-B828-9449F39E75FD}" destId="{E8266F9B-72B2-4E67-9F69-6D92E4E26E98}" srcOrd="3" destOrd="0" parTransId="{B2738402-28B4-406F-B64A-BF021C853F64}" sibTransId="{949F2D2D-A893-4275-8B73-21C113404796}"/>
    <dgm:cxn modelId="{F54BFB25-2400-4018-855A-AEC2E4E74D07}" type="presOf" srcId="{2F1DDBE0-38B8-4471-8E82-BAB5F8F0BB08}" destId="{12C2BE69-85BB-4C31-83F1-8616D470B583}" srcOrd="0" destOrd="0" presId="urn:microsoft.com/office/officeart/2005/8/layout/default"/>
    <dgm:cxn modelId="{E06E9526-24E7-4260-85D0-2F8DDE50D0E3}" srcId="{C7CF1C5E-EBCF-4D83-B828-9449F39E75FD}" destId="{F8530FAA-33D5-48B0-9994-4310FAF41DA8}" srcOrd="2" destOrd="0" parTransId="{7811B4D0-1DA1-44E4-A24E-60F6C1A7A81C}" sibTransId="{C297DA4C-95DE-4AF6-B152-672F9E653FF9}"/>
    <dgm:cxn modelId="{55737540-4E27-472E-8324-2A24BDA89FCA}" srcId="{C7CF1C5E-EBCF-4D83-B828-9449F39E75FD}" destId="{5C31378B-6BEC-48B3-A7C1-3B6F867D150F}" srcOrd="1" destOrd="0" parTransId="{0A862D93-5204-40E1-9512-035E83DBC9C3}" sibTransId="{7BAA3203-AA2E-4AAA-A8B9-69345230B00A}"/>
    <dgm:cxn modelId="{5DD6CE41-9B72-49BB-B59F-2C7B48596317}" srcId="{C7CF1C5E-EBCF-4D83-B828-9449F39E75FD}" destId="{6FCCCA89-798F-4A73-B945-A177A0DAB024}" srcOrd="4" destOrd="0" parTransId="{674D4505-1142-4D50-B020-AC84B70C06FA}" sibTransId="{A806E029-BD15-4C50-AC17-1E23909EC907}"/>
    <dgm:cxn modelId="{3004E563-EC58-48E3-98CE-F9C522A795C0}" type="presOf" srcId="{6FCCCA89-798F-4A73-B945-A177A0DAB024}" destId="{FF1D123F-F6C9-4F2A-9439-26C95D056647}" srcOrd="0" destOrd="0" presId="urn:microsoft.com/office/officeart/2005/8/layout/default"/>
    <dgm:cxn modelId="{E23F8B49-665B-43F9-8A9B-A1E3A04FC361}" type="presOf" srcId="{F8530FAA-33D5-48B0-9994-4310FAF41DA8}" destId="{E43F9EC1-5D21-41F6-B296-32B19DA6C0E4}" srcOrd="0" destOrd="0" presId="urn:microsoft.com/office/officeart/2005/8/layout/default"/>
    <dgm:cxn modelId="{5DD75952-60DD-42C6-B83A-DB1EBBD9B40B}" type="presOf" srcId="{80D37347-8E93-4DFB-9129-4A30D8F83767}" destId="{A97AD569-224B-4E9F-B497-E7E3FFDA7B61}" srcOrd="0" destOrd="0" presId="urn:microsoft.com/office/officeart/2005/8/layout/default"/>
    <dgm:cxn modelId="{6F0F1F83-C625-4D1B-97A6-744CF1E89CBF}" type="presOf" srcId="{E8266F9B-72B2-4E67-9F69-6D92E4E26E98}" destId="{872CF064-2BDB-467A-97C6-50592711E3F7}" srcOrd="0" destOrd="0" presId="urn:microsoft.com/office/officeart/2005/8/layout/default"/>
    <dgm:cxn modelId="{28CFE78E-8F23-4C02-9E8A-9DF599529D7F}" type="presOf" srcId="{DE51856D-F509-4455-B393-83116084C542}" destId="{0BE4FAAF-967C-4F41-AC6A-34D0F510D6EB}" srcOrd="0" destOrd="0" presId="urn:microsoft.com/office/officeart/2005/8/layout/default"/>
    <dgm:cxn modelId="{4593259A-21B7-42A0-9450-C215F94407B9}" srcId="{C7CF1C5E-EBCF-4D83-B828-9449F39E75FD}" destId="{DE51856D-F509-4455-B393-83116084C542}" srcOrd="7" destOrd="0" parTransId="{92EE7BCE-A10F-4EC0-8675-9FB9AA4F84DD}" sibTransId="{A3C0BD6D-E5E5-45F7-833D-646B4A153D0F}"/>
    <dgm:cxn modelId="{74C73FC0-1599-46C0-9EE4-C7BCE5982341}" srcId="{C7CF1C5E-EBCF-4D83-B828-9449F39E75FD}" destId="{2F1DDBE0-38B8-4471-8E82-BAB5F8F0BB08}" srcOrd="5" destOrd="0" parTransId="{1ACB5295-18F4-4256-9976-F2681BAAD354}" sibTransId="{213B5F62-1DF4-472C-A816-E69BED8EEBDF}"/>
    <dgm:cxn modelId="{ADFE72D8-D835-44D7-AAE3-16348E219BDD}" type="presOf" srcId="{7A57EE17-9FE0-4FD9-B3FD-FEFA6A88FF29}" destId="{FD9338E1-40D9-4056-B77F-40BD76E1AB1D}" srcOrd="0" destOrd="0" presId="urn:microsoft.com/office/officeart/2005/8/layout/default"/>
    <dgm:cxn modelId="{661B1AE2-8C92-4B06-9A0A-C6088F8EDB57}" type="presOf" srcId="{C7CF1C5E-EBCF-4D83-B828-9449F39E75FD}" destId="{D771D026-254F-42E9-9172-37C92F7ABEAA}" srcOrd="0" destOrd="0" presId="urn:microsoft.com/office/officeart/2005/8/layout/default"/>
    <dgm:cxn modelId="{2564F3E5-5733-422C-976D-5CF35388360B}" type="presOf" srcId="{5C31378B-6BEC-48B3-A7C1-3B6F867D150F}" destId="{C1352D7D-0A8D-4D66-B4DE-83A51159045F}" srcOrd="0" destOrd="0" presId="urn:microsoft.com/office/officeart/2005/8/layout/default"/>
    <dgm:cxn modelId="{905419F0-3E65-4E26-9441-27FF3956F0F8}" type="presParOf" srcId="{D771D026-254F-42E9-9172-37C92F7ABEAA}" destId="{A97AD569-224B-4E9F-B497-E7E3FFDA7B61}" srcOrd="0" destOrd="0" presId="urn:microsoft.com/office/officeart/2005/8/layout/default"/>
    <dgm:cxn modelId="{BBE1DA22-9603-42EC-9E1E-4AF5408D3F35}" type="presParOf" srcId="{D771D026-254F-42E9-9172-37C92F7ABEAA}" destId="{DA6F7333-044E-4A1F-8AB5-003E88C4843F}" srcOrd="1" destOrd="0" presId="urn:microsoft.com/office/officeart/2005/8/layout/default"/>
    <dgm:cxn modelId="{73B0CA27-1BC6-4ED1-B4FF-24B6178CFF08}" type="presParOf" srcId="{D771D026-254F-42E9-9172-37C92F7ABEAA}" destId="{C1352D7D-0A8D-4D66-B4DE-83A51159045F}" srcOrd="2" destOrd="0" presId="urn:microsoft.com/office/officeart/2005/8/layout/default"/>
    <dgm:cxn modelId="{99E2B780-DA4E-4DBD-90C1-10463F59E74C}" type="presParOf" srcId="{D771D026-254F-42E9-9172-37C92F7ABEAA}" destId="{7A03C575-5F25-4509-9EA1-FAE4AA8256D8}" srcOrd="3" destOrd="0" presId="urn:microsoft.com/office/officeart/2005/8/layout/default"/>
    <dgm:cxn modelId="{8C03EA5F-C3F5-41B9-9F82-656A35A2E571}" type="presParOf" srcId="{D771D026-254F-42E9-9172-37C92F7ABEAA}" destId="{E43F9EC1-5D21-41F6-B296-32B19DA6C0E4}" srcOrd="4" destOrd="0" presId="urn:microsoft.com/office/officeart/2005/8/layout/default"/>
    <dgm:cxn modelId="{0533A04C-FA4D-4053-9721-C70123FCF012}" type="presParOf" srcId="{D771D026-254F-42E9-9172-37C92F7ABEAA}" destId="{2036E5FD-D075-4947-AFB7-CFC9B710001D}" srcOrd="5" destOrd="0" presId="urn:microsoft.com/office/officeart/2005/8/layout/default"/>
    <dgm:cxn modelId="{36274B72-04EC-4FA9-8F6D-B12BA1FCA2AE}" type="presParOf" srcId="{D771D026-254F-42E9-9172-37C92F7ABEAA}" destId="{872CF064-2BDB-467A-97C6-50592711E3F7}" srcOrd="6" destOrd="0" presId="urn:microsoft.com/office/officeart/2005/8/layout/default"/>
    <dgm:cxn modelId="{1EAA067A-594D-482E-BBC6-A94967BD61F7}" type="presParOf" srcId="{D771D026-254F-42E9-9172-37C92F7ABEAA}" destId="{86C75085-3574-4C1C-AD91-E2977C711131}" srcOrd="7" destOrd="0" presId="urn:microsoft.com/office/officeart/2005/8/layout/default"/>
    <dgm:cxn modelId="{7A63B2DF-0BDA-4C89-986A-7216C03153A0}" type="presParOf" srcId="{D771D026-254F-42E9-9172-37C92F7ABEAA}" destId="{FF1D123F-F6C9-4F2A-9439-26C95D056647}" srcOrd="8" destOrd="0" presId="urn:microsoft.com/office/officeart/2005/8/layout/default"/>
    <dgm:cxn modelId="{47791C03-3FA5-49D6-B025-811C72A8D24E}" type="presParOf" srcId="{D771D026-254F-42E9-9172-37C92F7ABEAA}" destId="{9E4E8BA8-426D-4E0D-B254-5ACA3D521C42}" srcOrd="9" destOrd="0" presId="urn:microsoft.com/office/officeart/2005/8/layout/default"/>
    <dgm:cxn modelId="{FADCB1D8-D6C2-4638-A966-110F7F26F315}" type="presParOf" srcId="{D771D026-254F-42E9-9172-37C92F7ABEAA}" destId="{12C2BE69-85BB-4C31-83F1-8616D470B583}" srcOrd="10" destOrd="0" presId="urn:microsoft.com/office/officeart/2005/8/layout/default"/>
    <dgm:cxn modelId="{41A3284E-BCF3-4734-B639-794B789A2255}" type="presParOf" srcId="{D771D026-254F-42E9-9172-37C92F7ABEAA}" destId="{52463753-AB6C-4573-AE8C-1E65C0A20DFF}" srcOrd="11" destOrd="0" presId="urn:microsoft.com/office/officeart/2005/8/layout/default"/>
    <dgm:cxn modelId="{3609A6C2-2A39-4BF0-8630-F342E313BABD}" type="presParOf" srcId="{D771D026-254F-42E9-9172-37C92F7ABEAA}" destId="{FD9338E1-40D9-4056-B77F-40BD76E1AB1D}" srcOrd="12" destOrd="0" presId="urn:microsoft.com/office/officeart/2005/8/layout/default"/>
    <dgm:cxn modelId="{17A0B536-7BED-45CC-BD70-2AFFE4A3B126}" type="presParOf" srcId="{D771D026-254F-42E9-9172-37C92F7ABEAA}" destId="{88AC2AED-3ACF-41A2-AF09-66D9CA37C818}" srcOrd="13" destOrd="0" presId="urn:microsoft.com/office/officeart/2005/8/layout/default"/>
    <dgm:cxn modelId="{DE38BE99-27CD-48A4-82ED-76C416887A63}" type="presParOf" srcId="{D771D026-254F-42E9-9172-37C92F7ABEAA}" destId="{0BE4FAAF-967C-4F41-AC6A-34D0F510D6EB}" srcOrd="14"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22AD1DA-94E4-44F4-A637-2E4604EF0B79}"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IN"/>
        </a:p>
      </dgm:t>
    </dgm:pt>
    <dgm:pt modelId="{C0CB6454-7D6C-45F3-B907-203A48E86FE4}">
      <dgm:prSet phldrT="[Text]" custT="1"/>
      <dgm:spPr/>
      <dgm:t>
        <a:bodyPr/>
        <a:lstStyle/>
        <a:p>
          <a:r>
            <a:rPr lang="en-US" sz="1400" b="1" dirty="0">
              <a:latin typeface="Signika" panose="020B0604020202020204" charset="0"/>
            </a:rPr>
            <a:t>Environmental Scanning: </a:t>
          </a:r>
          <a:r>
            <a:rPr lang="en-US" sz="1400" dirty="0">
              <a:latin typeface="Signika" panose="020B0604020202020204" charset="0"/>
            </a:rPr>
            <a:t>Continuously analyze internal and external factors influencing </a:t>
          </a:r>
          <a:r>
            <a:rPr lang="en-IN" sz="1400" dirty="0">
              <a:latin typeface="Signika" panose="020B0604020202020204" charset="0"/>
            </a:rPr>
            <a:t>your organization.</a:t>
          </a:r>
        </a:p>
      </dgm:t>
    </dgm:pt>
    <dgm:pt modelId="{3F02BD2E-72B2-49A6-9370-2CE91502B59C}" type="parTrans" cxnId="{FE572110-E9A5-4BD9-8989-5945F7438470}">
      <dgm:prSet/>
      <dgm:spPr/>
      <dgm:t>
        <a:bodyPr/>
        <a:lstStyle/>
        <a:p>
          <a:endParaRPr lang="en-IN" sz="1400">
            <a:latin typeface="Signika" panose="020B0604020202020204" charset="0"/>
          </a:endParaRPr>
        </a:p>
      </dgm:t>
    </dgm:pt>
    <dgm:pt modelId="{1AB29BBC-7328-4466-858A-E5D50CFBD6A9}" type="sibTrans" cxnId="{FE572110-E9A5-4BD9-8989-5945F7438470}">
      <dgm:prSet/>
      <dgm:spPr/>
      <dgm:t>
        <a:bodyPr/>
        <a:lstStyle/>
        <a:p>
          <a:endParaRPr lang="en-IN" sz="1400">
            <a:latin typeface="Signika" panose="020B0604020202020204" charset="0"/>
          </a:endParaRPr>
        </a:p>
      </dgm:t>
    </dgm:pt>
    <dgm:pt modelId="{AF546A96-1BD0-424E-BC52-6AA90F83A9C6}">
      <dgm:prSet custT="1"/>
      <dgm:spPr/>
      <dgm:t>
        <a:bodyPr/>
        <a:lstStyle/>
        <a:p>
          <a:r>
            <a:rPr lang="en-US" sz="1400" b="1" dirty="0">
              <a:latin typeface="Signika" panose="020B0604020202020204" charset="0"/>
            </a:rPr>
            <a:t>Goal Setting: </a:t>
          </a:r>
          <a:r>
            <a:rPr lang="en-US" sz="1400" dirty="0">
              <a:latin typeface="Signika" panose="020B0604020202020204" charset="0"/>
            </a:rPr>
            <a:t>Align your actions with long-term goals and objectives.</a:t>
          </a:r>
          <a:endParaRPr lang="en-IN" sz="1400" dirty="0">
            <a:latin typeface="Signika" panose="020B0604020202020204" charset="0"/>
          </a:endParaRPr>
        </a:p>
      </dgm:t>
    </dgm:pt>
    <dgm:pt modelId="{0D1191A7-D3DA-4E32-B4D5-D9DA55454F4D}" type="parTrans" cxnId="{0B6A6ACD-EB87-4FE8-B0E0-622ECEC45526}">
      <dgm:prSet/>
      <dgm:spPr/>
      <dgm:t>
        <a:bodyPr/>
        <a:lstStyle/>
        <a:p>
          <a:endParaRPr lang="en-IN" sz="1400">
            <a:latin typeface="Signika" panose="020B0604020202020204" charset="0"/>
          </a:endParaRPr>
        </a:p>
      </dgm:t>
    </dgm:pt>
    <dgm:pt modelId="{4220EA81-74BB-4088-9A0E-CE150F1D8481}" type="sibTrans" cxnId="{0B6A6ACD-EB87-4FE8-B0E0-622ECEC45526}">
      <dgm:prSet/>
      <dgm:spPr/>
      <dgm:t>
        <a:bodyPr/>
        <a:lstStyle/>
        <a:p>
          <a:endParaRPr lang="en-IN" sz="1400">
            <a:latin typeface="Signika" panose="020B0604020202020204" charset="0"/>
          </a:endParaRPr>
        </a:p>
      </dgm:t>
    </dgm:pt>
    <dgm:pt modelId="{7B20DB20-B512-44A5-908D-E72F3DD5E2C4}">
      <dgm:prSet custT="1"/>
      <dgm:spPr/>
      <dgm:t>
        <a:bodyPr/>
        <a:lstStyle/>
        <a:p>
          <a:r>
            <a:rPr lang="en-US" sz="1400" b="1" dirty="0">
              <a:latin typeface="Signika" panose="020B0604020202020204" charset="0"/>
            </a:rPr>
            <a:t>SWOT Analysis: </a:t>
          </a:r>
          <a:r>
            <a:rPr lang="en-US" sz="1400" dirty="0">
              <a:latin typeface="Signika" panose="020B0604020202020204" charset="0"/>
            </a:rPr>
            <a:t>Identify strengths, weaknesses, opportunities, and threats to inform your </a:t>
          </a:r>
          <a:r>
            <a:rPr lang="en-IN" sz="1400" dirty="0">
              <a:latin typeface="Signika" panose="020B0604020202020204" charset="0"/>
            </a:rPr>
            <a:t>strategy.</a:t>
          </a:r>
        </a:p>
      </dgm:t>
    </dgm:pt>
    <dgm:pt modelId="{E0E25670-52DD-493D-A05E-2912F25E13B6}" type="parTrans" cxnId="{4FDAB908-2C64-4D62-8D1C-76FD63D749CA}">
      <dgm:prSet/>
      <dgm:spPr/>
      <dgm:t>
        <a:bodyPr/>
        <a:lstStyle/>
        <a:p>
          <a:endParaRPr lang="en-IN" sz="1400">
            <a:latin typeface="Signika" panose="020B0604020202020204" charset="0"/>
          </a:endParaRPr>
        </a:p>
      </dgm:t>
    </dgm:pt>
    <dgm:pt modelId="{A7DD19AD-CF9F-4E84-B20C-7AB575A4D1C7}" type="sibTrans" cxnId="{4FDAB908-2C64-4D62-8D1C-76FD63D749CA}">
      <dgm:prSet/>
      <dgm:spPr/>
      <dgm:t>
        <a:bodyPr/>
        <a:lstStyle/>
        <a:p>
          <a:endParaRPr lang="en-IN" sz="1400">
            <a:latin typeface="Signika" panose="020B0604020202020204" charset="0"/>
          </a:endParaRPr>
        </a:p>
      </dgm:t>
    </dgm:pt>
    <dgm:pt modelId="{09E604A2-84AA-48D7-8899-F8D6BACC673F}">
      <dgm:prSet custT="1"/>
      <dgm:spPr/>
      <dgm:t>
        <a:bodyPr/>
        <a:lstStyle/>
        <a:p>
          <a:r>
            <a:rPr lang="en-US" sz="1400" b="1" dirty="0">
              <a:latin typeface="Signika" panose="020B0604020202020204" charset="0"/>
            </a:rPr>
            <a:t>Scenario Planning:</a:t>
          </a:r>
          <a:r>
            <a:rPr lang="en-US" sz="1400" dirty="0">
              <a:latin typeface="Signika" panose="020B0604020202020204" charset="0"/>
            </a:rPr>
            <a:t> Develop contingency plans for different future scenarios.</a:t>
          </a:r>
          <a:endParaRPr lang="en-IN" sz="1400" dirty="0">
            <a:latin typeface="Signika" panose="020B0604020202020204" charset="0"/>
          </a:endParaRPr>
        </a:p>
      </dgm:t>
    </dgm:pt>
    <dgm:pt modelId="{46819F08-89F3-4B70-9267-DD2184630C69}" type="parTrans" cxnId="{9A5AB431-941A-44E1-A0BF-92CBA9FB5B4C}">
      <dgm:prSet/>
      <dgm:spPr/>
      <dgm:t>
        <a:bodyPr/>
        <a:lstStyle/>
        <a:p>
          <a:endParaRPr lang="en-IN" sz="1400">
            <a:latin typeface="Signika" panose="020B0604020202020204" charset="0"/>
          </a:endParaRPr>
        </a:p>
      </dgm:t>
    </dgm:pt>
    <dgm:pt modelId="{1DACEA20-B3D3-42D2-B565-DE2E22F39BAA}" type="sibTrans" cxnId="{9A5AB431-941A-44E1-A0BF-92CBA9FB5B4C}">
      <dgm:prSet/>
      <dgm:spPr/>
      <dgm:t>
        <a:bodyPr/>
        <a:lstStyle/>
        <a:p>
          <a:endParaRPr lang="en-IN" sz="1400">
            <a:latin typeface="Signika" panose="020B0604020202020204" charset="0"/>
          </a:endParaRPr>
        </a:p>
      </dgm:t>
    </dgm:pt>
    <dgm:pt modelId="{9B213E30-EAAA-4796-9008-FA2BF32B1FAB}">
      <dgm:prSet custT="1"/>
      <dgm:spPr/>
      <dgm:t>
        <a:bodyPr/>
        <a:lstStyle/>
        <a:p>
          <a:r>
            <a:rPr lang="en-US" sz="1400" b="1" dirty="0">
              <a:latin typeface="Signika" panose="020B0604020202020204" charset="0"/>
            </a:rPr>
            <a:t>Critical Thinking: </a:t>
          </a:r>
          <a:r>
            <a:rPr lang="en-US" sz="1400" dirty="0">
              <a:latin typeface="Signika" panose="020B0604020202020204" charset="0"/>
            </a:rPr>
            <a:t>Question assumptions and challenge the status quo.</a:t>
          </a:r>
          <a:endParaRPr lang="en-IN" sz="1400" dirty="0">
            <a:latin typeface="Signika" panose="020B0604020202020204" charset="0"/>
          </a:endParaRPr>
        </a:p>
      </dgm:t>
    </dgm:pt>
    <dgm:pt modelId="{54B304CC-2E6E-4712-AB70-F69ABCA3482E}" type="parTrans" cxnId="{3529AF13-E5B1-4C9A-9350-7D9821088CC0}">
      <dgm:prSet/>
      <dgm:spPr/>
      <dgm:t>
        <a:bodyPr/>
        <a:lstStyle/>
        <a:p>
          <a:endParaRPr lang="en-IN" sz="1400">
            <a:latin typeface="Signika" panose="020B0604020202020204" charset="0"/>
          </a:endParaRPr>
        </a:p>
      </dgm:t>
    </dgm:pt>
    <dgm:pt modelId="{F9AABFE0-A457-4819-9EF0-8AEFBF97CCA8}" type="sibTrans" cxnId="{3529AF13-E5B1-4C9A-9350-7D9821088CC0}">
      <dgm:prSet/>
      <dgm:spPr/>
      <dgm:t>
        <a:bodyPr/>
        <a:lstStyle/>
        <a:p>
          <a:endParaRPr lang="en-IN" sz="1400">
            <a:latin typeface="Signika" panose="020B0604020202020204" charset="0"/>
          </a:endParaRPr>
        </a:p>
      </dgm:t>
    </dgm:pt>
    <dgm:pt modelId="{ABEFB79B-0E7C-4759-976C-6A18D7802B2D}">
      <dgm:prSet custT="1"/>
      <dgm:spPr/>
      <dgm:t>
        <a:bodyPr/>
        <a:lstStyle/>
        <a:p>
          <a:r>
            <a:rPr lang="en-US" sz="1400" b="1" dirty="0">
              <a:latin typeface="Signika" panose="020B0604020202020204" charset="0"/>
            </a:rPr>
            <a:t>Data Analysis:</a:t>
          </a:r>
          <a:r>
            <a:rPr lang="en-US" sz="1400" dirty="0">
              <a:latin typeface="Signika" panose="020B0604020202020204" charset="0"/>
            </a:rPr>
            <a:t> Make data-driven decisions.</a:t>
          </a:r>
          <a:endParaRPr lang="en-IN" sz="1400" dirty="0">
            <a:latin typeface="Signika" panose="020B0604020202020204" charset="0"/>
          </a:endParaRPr>
        </a:p>
      </dgm:t>
    </dgm:pt>
    <dgm:pt modelId="{9141E1D3-70E9-4286-91E9-BCC9AC86BC9A}" type="parTrans" cxnId="{9D447A54-EB9B-4226-8A19-5D325797BCFD}">
      <dgm:prSet/>
      <dgm:spPr/>
      <dgm:t>
        <a:bodyPr/>
        <a:lstStyle/>
        <a:p>
          <a:endParaRPr lang="en-IN" sz="1400">
            <a:latin typeface="Signika" panose="020B0604020202020204" charset="0"/>
          </a:endParaRPr>
        </a:p>
      </dgm:t>
    </dgm:pt>
    <dgm:pt modelId="{09D4CD53-25B5-4AAC-AEDC-2BBBAC0B82C8}" type="sibTrans" cxnId="{9D447A54-EB9B-4226-8A19-5D325797BCFD}">
      <dgm:prSet/>
      <dgm:spPr/>
      <dgm:t>
        <a:bodyPr/>
        <a:lstStyle/>
        <a:p>
          <a:endParaRPr lang="en-IN" sz="1400">
            <a:latin typeface="Signika" panose="020B0604020202020204" charset="0"/>
          </a:endParaRPr>
        </a:p>
      </dgm:t>
    </dgm:pt>
    <dgm:pt modelId="{586F3EDE-6093-4998-B889-703064B047B7}" type="pres">
      <dgm:prSet presAssocID="{D22AD1DA-94E4-44F4-A637-2E4604EF0B79}" presName="Name0" presStyleCnt="0">
        <dgm:presLayoutVars>
          <dgm:chMax val="7"/>
          <dgm:chPref val="7"/>
          <dgm:dir/>
        </dgm:presLayoutVars>
      </dgm:prSet>
      <dgm:spPr/>
    </dgm:pt>
    <dgm:pt modelId="{7539CEE3-8F80-4D6C-B2AE-BC69A9BE1334}" type="pres">
      <dgm:prSet presAssocID="{D22AD1DA-94E4-44F4-A637-2E4604EF0B79}" presName="Name1" presStyleCnt="0"/>
      <dgm:spPr/>
    </dgm:pt>
    <dgm:pt modelId="{5049AD9D-A0E3-4518-AD1F-A5CC184641C8}" type="pres">
      <dgm:prSet presAssocID="{D22AD1DA-94E4-44F4-A637-2E4604EF0B79}" presName="cycle" presStyleCnt="0"/>
      <dgm:spPr/>
    </dgm:pt>
    <dgm:pt modelId="{AFBB1F01-75BD-4F86-89D3-26F0654240E7}" type="pres">
      <dgm:prSet presAssocID="{D22AD1DA-94E4-44F4-A637-2E4604EF0B79}" presName="srcNode" presStyleLbl="node1" presStyleIdx="0" presStyleCnt="6"/>
      <dgm:spPr/>
    </dgm:pt>
    <dgm:pt modelId="{8859742B-96D0-42E4-B1BF-E99340B864F8}" type="pres">
      <dgm:prSet presAssocID="{D22AD1DA-94E4-44F4-A637-2E4604EF0B79}" presName="conn" presStyleLbl="parChTrans1D2" presStyleIdx="0" presStyleCnt="1"/>
      <dgm:spPr/>
    </dgm:pt>
    <dgm:pt modelId="{4097F4AB-5883-4292-9466-144B8CC8E72F}" type="pres">
      <dgm:prSet presAssocID="{D22AD1DA-94E4-44F4-A637-2E4604EF0B79}" presName="extraNode" presStyleLbl="node1" presStyleIdx="0" presStyleCnt="6"/>
      <dgm:spPr/>
    </dgm:pt>
    <dgm:pt modelId="{727AB5AC-428C-4A34-A92B-C7E2702380B4}" type="pres">
      <dgm:prSet presAssocID="{D22AD1DA-94E4-44F4-A637-2E4604EF0B79}" presName="dstNode" presStyleLbl="node1" presStyleIdx="0" presStyleCnt="6"/>
      <dgm:spPr/>
    </dgm:pt>
    <dgm:pt modelId="{E924FDB5-01F4-4808-A824-26452102E181}" type="pres">
      <dgm:prSet presAssocID="{C0CB6454-7D6C-45F3-B907-203A48E86FE4}" presName="text_1" presStyleLbl="node1" presStyleIdx="0" presStyleCnt="6">
        <dgm:presLayoutVars>
          <dgm:bulletEnabled val="1"/>
        </dgm:presLayoutVars>
      </dgm:prSet>
      <dgm:spPr/>
    </dgm:pt>
    <dgm:pt modelId="{0DF95FD2-C584-4AC4-B2AF-8B32B836D070}" type="pres">
      <dgm:prSet presAssocID="{C0CB6454-7D6C-45F3-B907-203A48E86FE4}" presName="accent_1" presStyleCnt="0"/>
      <dgm:spPr/>
    </dgm:pt>
    <dgm:pt modelId="{FCACFB52-B3B4-4A2C-B7AE-A7F49C25FF51}" type="pres">
      <dgm:prSet presAssocID="{C0CB6454-7D6C-45F3-B907-203A48E86FE4}" presName="accentRepeatNode" presStyleLbl="solidFgAcc1" presStyleIdx="0" presStyleCnt="6"/>
      <dgm:spPr/>
    </dgm:pt>
    <dgm:pt modelId="{ADD12ABC-ECF3-4C15-98AB-CC1EAB5A62EF}" type="pres">
      <dgm:prSet presAssocID="{AF546A96-1BD0-424E-BC52-6AA90F83A9C6}" presName="text_2" presStyleLbl="node1" presStyleIdx="1" presStyleCnt="6">
        <dgm:presLayoutVars>
          <dgm:bulletEnabled val="1"/>
        </dgm:presLayoutVars>
      </dgm:prSet>
      <dgm:spPr/>
    </dgm:pt>
    <dgm:pt modelId="{AA84F7E8-0817-42DE-9D0D-ECBD52C5DA6D}" type="pres">
      <dgm:prSet presAssocID="{AF546A96-1BD0-424E-BC52-6AA90F83A9C6}" presName="accent_2" presStyleCnt="0"/>
      <dgm:spPr/>
    </dgm:pt>
    <dgm:pt modelId="{E8C0E7AB-8660-4B17-B6B0-7BDC8CE67359}" type="pres">
      <dgm:prSet presAssocID="{AF546A96-1BD0-424E-BC52-6AA90F83A9C6}" presName="accentRepeatNode" presStyleLbl="solidFgAcc1" presStyleIdx="1" presStyleCnt="6"/>
      <dgm:spPr/>
    </dgm:pt>
    <dgm:pt modelId="{FECB3070-A615-4A36-BE2F-EB40F5FDCBDA}" type="pres">
      <dgm:prSet presAssocID="{7B20DB20-B512-44A5-908D-E72F3DD5E2C4}" presName="text_3" presStyleLbl="node1" presStyleIdx="2" presStyleCnt="6">
        <dgm:presLayoutVars>
          <dgm:bulletEnabled val="1"/>
        </dgm:presLayoutVars>
      </dgm:prSet>
      <dgm:spPr/>
    </dgm:pt>
    <dgm:pt modelId="{833C5921-FCB6-4CFE-806C-EB781F3E5F15}" type="pres">
      <dgm:prSet presAssocID="{7B20DB20-B512-44A5-908D-E72F3DD5E2C4}" presName="accent_3" presStyleCnt="0"/>
      <dgm:spPr/>
    </dgm:pt>
    <dgm:pt modelId="{4E4D364B-5EC3-48B1-9918-55A9CDFA2BF8}" type="pres">
      <dgm:prSet presAssocID="{7B20DB20-B512-44A5-908D-E72F3DD5E2C4}" presName="accentRepeatNode" presStyleLbl="solidFgAcc1" presStyleIdx="2" presStyleCnt="6"/>
      <dgm:spPr/>
    </dgm:pt>
    <dgm:pt modelId="{3D7586A8-6796-4BEB-B3C9-AB4A49173482}" type="pres">
      <dgm:prSet presAssocID="{09E604A2-84AA-48D7-8899-F8D6BACC673F}" presName="text_4" presStyleLbl="node1" presStyleIdx="3" presStyleCnt="6">
        <dgm:presLayoutVars>
          <dgm:bulletEnabled val="1"/>
        </dgm:presLayoutVars>
      </dgm:prSet>
      <dgm:spPr/>
    </dgm:pt>
    <dgm:pt modelId="{133A67B6-019D-4DAD-AFE7-A8084AFF2018}" type="pres">
      <dgm:prSet presAssocID="{09E604A2-84AA-48D7-8899-F8D6BACC673F}" presName="accent_4" presStyleCnt="0"/>
      <dgm:spPr/>
    </dgm:pt>
    <dgm:pt modelId="{EB86B551-E043-45DB-AC94-5416C20A2755}" type="pres">
      <dgm:prSet presAssocID="{09E604A2-84AA-48D7-8899-F8D6BACC673F}" presName="accentRepeatNode" presStyleLbl="solidFgAcc1" presStyleIdx="3" presStyleCnt="6"/>
      <dgm:spPr/>
    </dgm:pt>
    <dgm:pt modelId="{DB9ADDCD-2D58-4673-9D6A-F86C0576E2B5}" type="pres">
      <dgm:prSet presAssocID="{9B213E30-EAAA-4796-9008-FA2BF32B1FAB}" presName="text_5" presStyleLbl="node1" presStyleIdx="4" presStyleCnt="6">
        <dgm:presLayoutVars>
          <dgm:bulletEnabled val="1"/>
        </dgm:presLayoutVars>
      </dgm:prSet>
      <dgm:spPr/>
    </dgm:pt>
    <dgm:pt modelId="{621EE87D-08DD-4944-A9CB-8E11F3A029F1}" type="pres">
      <dgm:prSet presAssocID="{9B213E30-EAAA-4796-9008-FA2BF32B1FAB}" presName="accent_5" presStyleCnt="0"/>
      <dgm:spPr/>
    </dgm:pt>
    <dgm:pt modelId="{6A0EF9AA-DC08-4E97-BEA0-1F6798D2AEBB}" type="pres">
      <dgm:prSet presAssocID="{9B213E30-EAAA-4796-9008-FA2BF32B1FAB}" presName="accentRepeatNode" presStyleLbl="solidFgAcc1" presStyleIdx="4" presStyleCnt="6"/>
      <dgm:spPr/>
    </dgm:pt>
    <dgm:pt modelId="{4F9C6C7B-B120-4F9E-9C1D-F24FA9F263B2}" type="pres">
      <dgm:prSet presAssocID="{ABEFB79B-0E7C-4759-976C-6A18D7802B2D}" presName="text_6" presStyleLbl="node1" presStyleIdx="5" presStyleCnt="6">
        <dgm:presLayoutVars>
          <dgm:bulletEnabled val="1"/>
        </dgm:presLayoutVars>
      </dgm:prSet>
      <dgm:spPr/>
    </dgm:pt>
    <dgm:pt modelId="{260F4F18-BFC1-4A64-BD1B-8907EFB25551}" type="pres">
      <dgm:prSet presAssocID="{ABEFB79B-0E7C-4759-976C-6A18D7802B2D}" presName="accent_6" presStyleCnt="0"/>
      <dgm:spPr/>
    </dgm:pt>
    <dgm:pt modelId="{87820CCD-9B59-4546-B35C-4B8B76FA0C7D}" type="pres">
      <dgm:prSet presAssocID="{ABEFB79B-0E7C-4759-976C-6A18D7802B2D}" presName="accentRepeatNode" presStyleLbl="solidFgAcc1" presStyleIdx="5" presStyleCnt="6"/>
      <dgm:spPr/>
    </dgm:pt>
  </dgm:ptLst>
  <dgm:cxnLst>
    <dgm:cxn modelId="{4FDAB908-2C64-4D62-8D1C-76FD63D749CA}" srcId="{D22AD1DA-94E4-44F4-A637-2E4604EF0B79}" destId="{7B20DB20-B512-44A5-908D-E72F3DD5E2C4}" srcOrd="2" destOrd="0" parTransId="{E0E25670-52DD-493D-A05E-2912F25E13B6}" sibTransId="{A7DD19AD-CF9F-4E84-B20C-7AB575A4D1C7}"/>
    <dgm:cxn modelId="{FE572110-E9A5-4BD9-8989-5945F7438470}" srcId="{D22AD1DA-94E4-44F4-A637-2E4604EF0B79}" destId="{C0CB6454-7D6C-45F3-B907-203A48E86FE4}" srcOrd="0" destOrd="0" parTransId="{3F02BD2E-72B2-49A6-9370-2CE91502B59C}" sibTransId="{1AB29BBC-7328-4466-858A-E5D50CFBD6A9}"/>
    <dgm:cxn modelId="{FF0B4713-8C14-402D-992C-5BA5E0AE131F}" type="presOf" srcId="{1AB29BBC-7328-4466-858A-E5D50CFBD6A9}" destId="{8859742B-96D0-42E4-B1BF-E99340B864F8}" srcOrd="0" destOrd="0" presId="urn:microsoft.com/office/officeart/2008/layout/VerticalCurvedList"/>
    <dgm:cxn modelId="{3529AF13-E5B1-4C9A-9350-7D9821088CC0}" srcId="{D22AD1DA-94E4-44F4-A637-2E4604EF0B79}" destId="{9B213E30-EAAA-4796-9008-FA2BF32B1FAB}" srcOrd="4" destOrd="0" parTransId="{54B304CC-2E6E-4712-AB70-F69ABCA3482E}" sibTransId="{F9AABFE0-A457-4819-9EF0-8AEFBF97CCA8}"/>
    <dgm:cxn modelId="{9A5AB431-941A-44E1-A0BF-92CBA9FB5B4C}" srcId="{D22AD1DA-94E4-44F4-A637-2E4604EF0B79}" destId="{09E604A2-84AA-48D7-8899-F8D6BACC673F}" srcOrd="3" destOrd="0" parTransId="{46819F08-89F3-4B70-9267-DD2184630C69}" sibTransId="{1DACEA20-B3D3-42D2-B565-DE2E22F39BAA}"/>
    <dgm:cxn modelId="{9D447A54-EB9B-4226-8A19-5D325797BCFD}" srcId="{D22AD1DA-94E4-44F4-A637-2E4604EF0B79}" destId="{ABEFB79B-0E7C-4759-976C-6A18D7802B2D}" srcOrd="5" destOrd="0" parTransId="{9141E1D3-70E9-4286-91E9-BCC9AC86BC9A}" sibTransId="{09D4CD53-25B5-4AAC-AEDC-2BBBAC0B82C8}"/>
    <dgm:cxn modelId="{D2BB407B-896C-4CD4-839A-2CF144342FAB}" type="presOf" srcId="{09E604A2-84AA-48D7-8899-F8D6BACC673F}" destId="{3D7586A8-6796-4BEB-B3C9-AB4A49173482}" srcOrd="0" destOrd="0" presId="urn:microsoft.com/office/officeart/2008/layout/VerticalCurvedList"/>
    <dgm:cxn modelId="{E70B7584-9C15-4116-9634-9D62B7BCFD60}" type="presOf" srcId="{ABEFB79B-0E7C-4759-976C-6A18D7802B2D}" destId="{4F9C6C7B-B120-4F9E-9C1D-F24FA9F263B2}" srcOrd="0" destOrd="0" presId="urn:microsoft.com/office/officeart/2008/layout/VerticalCurvedList"/>
    <dgm:cxn modelId="{DC10EF8B-E88F-4E2D-9457-AF4DEC4F35CA}" type="presOf" srcId="{AF546A96-1BD0-424E-BC52-6AA90F83A9C6}" destId="{ADD12ABC-ECF3-4C15-98AB-CC1EAB5A62EF}" srcOrd="0" destOrd="0" presId="urn:microsoft.com/office/officeart/2008/layout/VerticalCurvedList"/>
    <dgm:cxn modelId="{625A12BC-402F-4223-A608-420BE83A886E}" type="presOf" srcId="{D22AD1DA-94E4-44F4-A637-2E4604EF0B79}" destId="{586F3EDE-6093-4998-B889-703064B047B7}" srcOrd="0" destOrd="0" presId="urn:microsoft.com/office/officeart/2008/layout/VerticalCurvedList"/>
    <dgm:cxn modelId="{0B6A6ACD-EB87-4FE8-B0E0-622ECEC45526}" srcId="{D22AD1DA-94E4-44F4-A637-2E4604EF0B79}" destId="{AF546A96-1BD0-424E-BC52-6AA90F83A9C6}" srcOrd="1" destOrd="0" parTransId="{0D1191A7-D3DA-4E32-B4D5-D9DA55454F4D}" sibTransId="{4220EA81-74BB-4088-9A0E-CE150F1D8481}"/>
    <dgm:cxn modelId="{490D7AD3-5312-4F56-9645-BDCBB3B37A9C}" type="presOf" srcId="{9B213E30-EAAA-4796-9008-FA2BF32B1FAB}" destId="{DB9ADDCD-2D58-4673-9D6A-F86C0576E2B5}" srcOrd="0" destOrd="0" presId="urn:microsoft.com/office/officeart/2008/layout/VerticalCurvedList"/>
    <dgm:cxn modelId="{A57D91D9-05FC-4203-97AF-066D607233B3}" type="presOf" srcId="{C0CB6454-7D6C-45F3-B907-203A48E86FE4}" destId="{E924FDB5-01F4-4808-A824-26452102E181}" srcOrd="0" destOrd="0" presId="urn:microsoft.com/office/officeart/2008/layout/VerticalCurvedList"/>
    <dgm:cxn modelId="{00CFCBF9-383F-4C88-B652-16D115A81B4E}" type="presOf" srcId="{7B20DB20-B512-44A5-908D-E72F3DD5E2C4}" destId="{FECB3070-A615-4A36-BE2F-EB40F5FDCBDA}" srcOrd="0" destOrd="0" presId="urn:microsoft.com/office/officeart/2008/layout/VerticalCurvedList"/>
    <dgm:cxn modelId="{20B2009A-CC41-4416-820E-B33B23D70EDE}" type="presParOf" srcId="{586F3EDE-6093-4998-B889-703064B047B7}" destId="{7539CEE3-8F80-4D6C-B2AE-BC69A9BE1334}" srcOrd="0" destOrd="0" presId="urn:microsoft.com/office/officeart/2008/layout/VerticalCurvedList"/>
    <dgm:cxn modelId="{AE002718-69F9-4C59-94CC-31CB978D040F}" type="presParOf" srcId="{7539CEE3-8F80-4D6C-B2AE-BC69A9BE1334}" destId="{5049AD9D-A0E3-4518-AD1F-A5CC184641C8}" srcOrd="0" destOrd="0" presId="urn:microsoft.com/office/officeart/2008/layout/VerticalCurvedList"/>
    <dgm:cxn modelId="{82B2A59E-5896-48FB-9ECE-877ECEBCFA0C}" type="presParOf" srcId="{5049AD9D-A0E3-4518-AD1F-A5CC184641C8}" destId="{AFBB1F01-75BD-4F86-89D3-26F0654240E7}" srcOrd="0" destOrd="0" presId="urn:microsoft.com/office/officeart/2008/layout/VerticalCurvedList"/>
    <dgm:cxn modelId="{1FAC92D5-615C-4C53-A741-114525EB9B01}" type="presParOf" srcId="{5049AD9D-A0E3-4518-AD1F-A5CC184641C8}" destId="{8859742B-96D0-42E4-B1BF-E99340B864F8}" srcOrd="1" destOrd="0" presId="urn:microsoft.com/office/officeart/2008/layout/VerticalCurvedList"/>
    <dgm:cxn modelId="{0BFAB964-0E82-4951-931D-4E2E869F850E}" type="presParOf" srcId="{5049AD9D-A0E3-4518-AD1F-A5CC184641C8}" destId="{4097F4AB-5883-4292-9466-144B8CC8E72F}" srcOrd="2" destOrd="0" presId="urn:microsoft.com/office/officeart/2008/layout/VerticalCurvedList"/>
    <dgm:cxn modelId="{FD0BB638-6967-4DA8-8FFE-F901424EDDC5}" type="presParOf" srcId="{5049AD9D-A0E3-4518-AD1F-A5CC184641C8}" destId="{727AB5AC-428C-4A34-A92B-C7E2702380B4}" srcOrd="3" destOrd="0" presId="urn:microsoft.com/office/officeart/2008/layout/VerticalCurvedList"/>
    <dgm:cxn modelId="{6C88B723-BAFA-440A-AA46-15D0FB2E6172}" type="presParOf" srcId="{7539CEE3-8F80-4D6C-B2AE-BC69A9BE1334}" destId="{E924FDB5-01F4-4808-A824-26452102E181}" srcOrd="1" destOrd="0" presId="urn:microsoft.com/office/officeart/2008/layout/VerticalCurvedList"/>
    <dgm:cxn modelId="{9424D952-59D4-48E6-B04F-99315D78C4BD}" type="presParOf" srcId="{7539CEE3-8F80-4D6C-B2AE-BC69A9BE1334}" destId="{0DF95FD2-C584-4AC4-B2AF-8B32B836D070}" srcOrd="2" destOrd="0" presId="urn:microsoft.com/office/officeart/2008/layout/VerticalCurvedList"/>
    <dgm:cxn modelId="{DBE80386-1D73-4D5F-983F-C09D120B5904}" type="presParOf" srcId="{0DF95FD2-C584-4AC4-B2AF-8B32B836D070}" destId="{FCACFB52-B3B4-4A2C-B7AE-A7F49C25FF51}" srcOrd="0" destOrd="0" presId="urn:microsoft.com/office/officeart/2008/layout/VerticalCurvedList"/>
    <dgm:cxn modelId="{E3702DA2-A71D-47DD-9B64-CCA7735974A1}" type="presParOf" srcId="{7539CEE3-8F80-4D6C-B2AE-BC69A9BE1334}" destId="{ADD12ABC-ECF3-4C15-98AB-CC1EAB5A62EF}" srcOrd="3" destOrd="0" presId="urn:microsoft.com/office/officeart/2008/layout/VerticalCurvedList"/>
    <dgm:cxn modelId="{516F35B9-E2B8-4E12-9E18-4FB5FD2F84C2}" type="presParOf" srcId="{7539CEE3-8F80-4D6C-B2AE-BC69A9BE1334}" destId="{AA84F7E8-0817-42DE-9D0D-ECBD52C5DA6D}" srcOrd="4" destOrd="0" presId="urn:microsoft.com/office/officeart/2008/layout/VerticalCurvedList"/>
    <dgm:cxn modelId="{867DC511-6D5A-4BD6-A0CB-4D89F808D018}" type="presParOf" srcId="{AA84F7E8-0817-42DE-9D0D-ECBD52C5DA6D}" destId="{E8C0E7AB-8660-4B17-B6B0-7BDC8CE67359}" srcOrd="0" destOrd="0" presId="urn:microsoft.com/office/officeart/2008/layout/VerticalCurvedList"/>
    <dgm:cxn modelId="{4B8DB585-D1BB-416B-BBAD-6B072FAF7EF4}" type="presParOf" srcId="{7539CEE3-8F80-4D6C-B2AE-BC69A9BE1334}" destId="{FECB3070-A615-4A36-BE2F-EB40F5FDCBDA}" srcOrd="5" destOrd="0" presId="urn:microsoft.com/office/officeart/2008/layout/VerticalCurvedList"/>
    <dgm:cxn modelId="{129DFE88-60EA-40FA-86AC-8B1CCEA29D4E}" type="presParOf" srcId="{7539CEE3-8F80-4D6C-B2AE-BC69A9BE1334}" destId="{833C5921-FCB6-4CFE-806C-EB781F3E5F15}" srcOrd="6" destOrd="0" presId="urn:microsoft.com/office/officeart/2008/layout/VerticalCurvedList"/>
    <dgm:cxn modelId="{E99DC1CB-5484-49A9-8F33-956C83334D2A}" type="presParOf" srcId="{833C5921-FCB6-4CFE-806C-EB781F3E5F15}" destId="{4E4D364B-5EC3-48B1-9918-55A9CDFA2BF8}" srcOrd="0" destOrd="0" presId="urn:microsoft.com/office/officeart/2008/layout/VerticalCurvedList"/>
    <dgm:cxn modelId="{D391E69F-DA24-49A1-B4EA-34C7E35A714B}" type="presParOf" srcId="{7539CEE3-8F80-4D6C-B2AE-BC69A9BE1334}" destId="{3D7586A8-6796-4BEB-B3C9-AB4A49173482}" srcOrd="7" destOrd="0" presId="urn:microsoft.com/office/officeart/2008/layout/VerticalCurvedList"/>
    <dgm:cxn modelId="{C8E54886-1ABB-4A43-854B-D55C14396C88}" type="presParOf" srcId="{7539CEE3-8F80-4D6C-B2AE-BC69A9BE1334}" destId="{133A67B6-019D-4DAD-AFE7-A8084AFF2018}" srcOrd="8" destOrd="0" presId="urn:microsoft.com/office/officeart/2008/layout/VerticalCurvedList"/>
    <dgm:cxn modelId="{64984E4B-4CBD-41E6-A0BD-B26823A40375}" type="presParOf" srcId="{133A67B6-019D-4DAD-AFE7-A8084AFF2018}" destId="{EB86B551-E043-45DB-AC94-5416C20A2755}" srcOrd="0" destOrd="0" presId="urn:microsoft.com/office/officeart/2008/layout/VerticalCurvedList"/>
    <dgm:cxn modelId="{0C35437D-2C28-42F1-9C46-19E0862050D2}" type="presParOf" srcId="{7539CEE3-8F80-4D6C-B2AE-BC69A9BE1334}" destId="{DB9ADDCD-2D58-4673-9D6A-F86C0576E2B5}" srcOrd="9" destOrd="0" presId="urn:microsoft.com/office/officeart/2008/layout/VerticalCurvedList"/>
    <dgm:cxn modelId="{BB31F4EF-6D8D-4EF5-8304-CD02C170508E}" type="presParOf" srcId="{7539CEE3-8F80-4D6C-B2AE-BC69A9BE1334}" destId="{621EE87D-08DD-4944-A9CB-8E11F3A029F1}" srcOrd="10" destOrd="0" presId="urn:microsoft.com/office/officeart/2008/layout/VerticalCurvedList"/>
    <dgm:cxn modelId="{16261F2F-B376-4939-B84C-43949E2955DE}" type="presParOf" srcId="{621EE87D-08DD-4944-A9CB-8E11F3A029F1}" destId="{6A0EF9AA-DC08-4E97-BEA0-1F6798D2AEBB}" srcOrd="0" destOrd="0" presId="urn:microsoft.com/office/officeart/2008/layout/VerticalCurvedList"/>
    <dgm:cxn modelId="{B484387A-9F02-4421-8676-4760D3A38E41}" type="presParOf" srcId="{7539CEE3-8F80-4D6C-B2AE-BC69A9BE1334}" destId="{4F9C6C7B-B120-4F9E-9C1D-F24FA9F263B2}" srcOrd="11" destOrd="0" presId="urn:microsoft.com/office/officeart/2008/layout/VerticalCurvedList"/>
    <dgm:cxn modelId="{EA01F02F-8A61-4128-9D54-34731E686F82}" type="presParOf" srcId="{7539CEE3-8F80-4D6C-B2AE-BC69A9BE1334}" destId="{260F4F18-BFC1-4A64-BD1B-8907EFB25551}" srcOrd="12" destOrd="0" presId="urn:microsoft.com/office/officeart/2008/layout/VerticalCurvedList"/>
    <dgm:cxn modelId="{7312E578-6949-4DF8-8D4F-23A860E9CD31}" type="presParOf" srcId="{260F4F18-BFC1-4A64-BD1B-8907EFB25551}" destId="{87820CCD-9B59-4546-B35C-4B8B76FA0C7D}"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F6D22E-58C7-4362-B4BB-B1404F8BA266}">
      <dsp:nvSpPr>
        <dsp:cNvPr id="0" name=""/>
        <dsp:cNvSpPr/>
      </dsp:nvSpPr>
      <dsp:spPr>
        <a:xfrm>
          <a:off x="6461" y="577967"/>
          <a:ext cx="1931354" cy="115881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Signika" panose="020B0604020202020204" charset="0"/>
            </a:rPr>
            <a:t>Practice Environmental Scanning</a:t>
          </a:r>
          <a:endParaRPr lang="en-IN" sz="1800" kern="1200" dirty="0">
            <a:latin typeface="Signika" panose="020B0604020202020204" charset="0"/>
          </a:endParaRPr>
        </a:p>
      </dsp:txBody>
      <dsp:txXfrm>
        <a:off x="40401" y="611907"/>
        <a:ext cx="1863474" cy="1090932"/>
      </dsp:txXfrm>
    </dsp:sp>
    <dsp:sp modelId="{6737462D-B9FB-4EFB-B9F8-AA0A6CAAC56C}">
      <dsp:nvSpPr>
        <dsp:cNvPr id="0" name=""/>
        <dsp:cNvSpPr/>
      </dsp:nvSpPr>
      <dsp:spPr>
        <a:xfrm>
          <a:off x="2107775" y="917885"/>
          <a:ext cx="409447" cy="47897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IN" sz="1800" kern="1200">
            <a:latin typeface="Signika" panose="020B0604020202020204" charset="0"/>
          </a:endParaRPr>
        </a:p>
      </dsp:txBody>
      <dsp:txXfrm>
        <a:off x="2107775" y="1013680"/>
        <a:ext cx="286613" cy="287385"/>
      </dsp:txXfrm>
    </dsp:sp>
    <dsp:sp modelId="{B518A45F-89E8-4D26-A3BC-04B7EBDB0080}">
      <dsp:nvSpPr>
        <dsp:cNvPr id="0" name=""/>
        <dsp:cNvSpPr/>
      </dsp:nvSpPr>
      <dsp:spPr>
        <a:xfrm>
          <a:off x="2710358" y="577967"/>
          <a:ext cx="1931354" cy="115881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Signika" panose="020B0604020202020204" charset="0"/>
            </a:rPr>
            <a:t>Clear and SMART Goals</a:t>
          </a:r>
          <a:endParaRPr lang="en-IN" sz="1800" kern="1200" dirty="0">
            <a:latin typeface="Signika" panose="020B0604020202020204" charset="0"/>
          </a:endParaRPr>
        </a:p>
      </dsp:txBody>
      <dsp:txXfrm>
        <a:off x="2744298" y="611907"/>
        <a:ext cx="1863474" cy="1090932"/>
      </dsp:txXfrm>
    </dsp:sp>
    <dsp:sp modelId="{2AC91A97-E5DD-4C2D-A2E1-C44047A5DCB1}">
      <dsp:nvSpPr>
        <dsp:cNvPr id="0" name=""/>
        <dsp:cNvSpPr/>
      </dsp:nvSpPr>
      <dsp:spPr>
        <a:xfrm>
          <a:off x="4811671" y="917885"/>
          <a:ext cx="409447" cy="47897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IN" sz="1800" kern="1200">
            <a:latin typeface="Signika" panose="020B0604020202020204" charset="0"/>
          </a:endParaRPr>
        </a:p>
      </dsp:txBody>
      <dsp:txXfrm>
        <a:off x="4811671" y="1013680"/>
        <a:ext cx="286613" cy="287385"/>
      </dsp:txXfrm>
    </dsp:sp>
    <dsp:sp modelId="{34FD0D7F-0F51-4A56-A56B-B7257C614D1E}">
      <dsp:nvSpPr>
        <dsp:cNvPr id="0" name=""/>
        <dsp:cNvSpPr/>
      </dsp:nvSpPr>
      <dsp:spPr>
        <a:xfrm>
          <a:off x="5414254" y="577967"/>
          <a:ext cx="1931354" cy="115881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Signika" panose="020B0604020202020204" charset="0"/>
            </a:rPr>
            <a:t>SWOT Analysis</a:t>
          </a:r>
          <a:endParaRPr lang="en-IN" sz="1800" kern="1200" dirty="0">
            <a:latin typeface="Signika" panose="020B0604020202020204" charset="0"/>
          </a:endParaRPr>
        </a:p>
      </dsp:txBody>
      <dsp:txXfrm>
        <a:off x="5448194" y="611907"/>
        <a:ext cx="1863474" cy="1090932"/>
      </dsp:txXfrm>
    </dsp:sp>
    <dsp:sp modelId="{0A6B7B58-C1D2-4C55-98DD-C4FA44EDF5D5}">
      <dsp:nvSpPr>
        <dsp:cNvPr id="0" name=""/>
        <dsp:cNvSpPr/>
      </dsp:nvSpPr>
      <dsp:spPr>
        <a:xfrm rot="5400000">
          <a:off x="6175208" y="1871974"/>
          <a:ext cx="409447" cy="47897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IN" sz="1800" kern="1200">
            <a:latin typeface="Signika" panose="020B0604020202020204" charset="0"/>
          </a:endParaRPr>
        </a:p>
      </dsp:txBody>
      <dsp:txXfrm rot="-5400000">
        <a:off x="6236239" y="1906738"/>
        <a:ext cx="287385" cy="286613"/>
      </dsp:txXfrm>
    </dsp:sp>
    <dsp:sp modelId="{8699D82F-06DB-42B0-9738-1FE2921A0E4E}">
      <dsp:nvSpPr>
        <dsp:cNvPr id="0" name=""/>
        <dsp:cNvSpPr/>
      </dsp:nvSpPr>
      <dsp:spPr>
        <a:xfrm>
          <a:off x="5414254" y="2509321"/>
          <a:ext cx="1931354" cy="115881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Signika" panose="020B0604020202020204" charset="0"/>
            </a:rPr>
            <a:t>Scenario Planning</a:t>
          </a:r>
          <a:endParaRPr lang="en-IN" sz="1800" kern="1200" dirty="0">
            <a:latin typeface="Signika" panose="020B0604020202020204" charset="0"/>
          </a:endParaRPr>
        </a:p>
      </dsp:txBody>
      <dsp:txXfrm>
        <a:off x="5448194" y="2543261"/>
        <a:ext cx="1863474" cy="1090932"/>
      </dsp:txXfrm>
    </dsp:sp>
    <dsp:sp modelId="{8BA4AF5F-14F7-4CB1-855B-218E4874E381}">
      <dsp:nvSpPr>
        <dsp:cNvPr id="0" name=""/>
        <dsp:cNvSpPr/>
      </dsp:nvSpPr>
      <dsp:spPr>
        <a:xfrm rot="10800000">
          <a:off x="4834848" y="2849240"/>
          <a:ext cx="409447" cy="47897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IN" sz="1800" kern="1200">
            <a:latin typeface="Signika" panose="020B0604020202020204" charset="0"/>
          </a:endParaRPr>
        </a:p>
      </dsp:txBody>
      <dsp:txXfrm rot="10800000">
        <a:off x="4957682" y="2945035"/>
        <a:ext cx="286613" cy="287385"/>
      </dsp:txXfrm>
    </dsp:sp>
    <dsp:sp modelId="{F604CD96-3F14-481C-8F21-A0E009429D0C}">
      <dsp:nvSpPr>
        <dsp:cNvPr id="0" name=""/>
        <dsp:cNvSpPr/>
      </dsp:nvSpPr>
      <dsp:spPr>
        <a:xfrm>
          <a:off x="2710358" y="2509321"/>
          <a:ext cx="1931354" cy="115881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Signika" panose="020B0604020202020204" charset="0"/>
            </a:rPr>
            <a:t>Cultivate Critical Thinking</a:t>
          </a:r>
          <a:endParaRPr lang="en-IN" sz="1800" kern="1200" dirty="0">
            <a:latin typeface="Signika" panose="020B0604020202020204" charset="0"/>
          </a:endParaRPr>
        </a:p>
      </dsp:txBody>
      <dsp:txXfrm>
        <a:off x="2744298" y="2543261"/>
        <a:ext cx="1863474" cy="1090932"/>
      </dsp:txXfrm>
    </dsp:sp>
    <dsp:sp modelId="{871EDD72-3C9F-455F-9BDD-8C4B33DC929B}">
      <dsp:nvSpPr>
        <dsp:cNvPr id="0" name=""/>
        <dsp:cNvSpPr/>
      </dsp:nvSpPr>
      <dsp:spPr>
        <a:xfrm rot="10800000">
          <a:off x="2130951" y="2849240"/>
          <a:ext cx="409447" cy="47897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IN" sz="1800" kern="1200">
            <a:latin typeface="Signika" panose="020B0604020202020204" charset="0"/>
          </a:endParaRPr>
        </a:p>
      </dsp:txBody>
      <dsp:txXfrm rot="10800000">
        <a:off x="2253785" y="2945035"/>
        <a:ext cx="286613" cy="287385"/>
      </dsp:txXfrm>
    </dsp:sp>
    <dsp:sp modelId="{DE9CC8E6-D16D-40AA-BBE3-AFF613C9D61C}">
      <dsp:nvSpPr>
        <dsp:cNvPr id="0" name=""/>
        <dsp:cNvSpPr/>
      </dsp:nvSpPr>
      <dsp:spPr>
        <a:xfrm>
          <a:off x="6461" y="2509321"/>
          <a:ext cx="1931354" cy="115881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Signika" panose="020B0604020202020204" charset="0"/>
            </a:rPr>
            <a:t>Data Driven Decision Making</a:t>
          </a:r>
          <a:endParaRPr lang="en-IN" sz="1800" kern="1200" dirty="0">
            <a:latin typeface="Signika" panose="020B0604020202020204" charset="0"/>
          </a:endParaRPr>
        </a:p>
      </dsp:txBody>
      <dsp:txXfrm>
        <a:off x="40401" y="2543261"/>
        <a:ext cx="1863474" cy="109093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7AD569-224B-4E9F-B497-E7E3FFDA7B61}">
      <dsp:nvSpPr>
        <dsp:cNvPr id="0" name=""/>
        <dsp:cNvSpPr/>
      </dsp:nvSpPr>
      <dsp:spPr>
        <a:xfrm>
          <a:off x="362666" y="2112"/>
          <a:ext cx="1875746" cy="112544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Better Decision Making</a:t>
          </a:r>
          <a:endParaRPr lang="en-IN" sz="1600" kern="1200" dirty="0">
            <a:latin typeface="Signika" panose="020B0604020202020204" charset="0"/>
          </a:endParaRPr>
        </a:p>
      </dsp:txBody>
      <dsp:txXfrm>
        <a:off x="362666" y="2112"/>
        <a:ext cx="1875746" cy="1125448"/>
      </dsp:txXfrm>
    </dsp:sp>
    <dsp:sp modelId="{C1352D7D-0A8D-4D66-B4DE-83A51159045F}">
      <dsp:nvSpPr>
        <dsp:cNvPr id="0" name=""/>
        <dsp:cNvSpPr/>
      </dsp:nvSpPr>
      <dsp:spPr>
        <a:xfrm>
          <a:off x="2425988" y="2112"/>
          <a:ext cx="1875746" cy="112544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Adaptability</a:t>
          </a:r>
          <a:endParaRPr lang="en-IN" sz="1600" kern="1200" dirty="0">
            <a:latin typeface="Signika" panose="020B0604020202020204" charset="0"/>
          </a:endParaRPr>
        </a:p>
      </dsp:txBody>
      <dsp:txXfrm>
        <a:off x="2425988" y="2112"/>
        <a:ext cx="1875746" cy="1125448"/>
      </dsp:txXfrm>
    </dsp:sp>
    <dsp:sp modelId="{E43F9EC1-5D21-41F6-B296-32B19DA6C0E4}">
      <dsp:nvSpPr>
        <dsp:cNvPr id="0" name=""/>
        <dsp:cNvSpPr/>
      </dsp:nvSpPr>
      <dsp:spPr>
        <a:xfrm>
          <a:off x="4489309" y="2112"/>
          <a:ext cx="1875746" cy="112544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Efficient Resource Allocation</a:t>
          </a:r>
          <a:endParaRPr lang="en-IN" sz="1600" kern="1200" dirty="0">
            <a:latin typeface="Signika" panose="020B0604020202020204" charset="0"/>
          </a:endParaRPr>
        </a:p>
      </dsp:txBody>
      <dsp:txXfrm>
        <a:off x="4489309" y="2112"/>
        <a:ext cx="1875746" cy="1125448"/>
      </dsp:txXfrm>
    </dsp:sp>
    <dsp:sp modelId="{872CF064-2BDB-467A-97C6-50592711E3F7}">
      <dsp:nvSpPr>
        <dsp:cNvPr id="0" name=""/>
        <dsp:cNvSpPr/>
      </dsp:nvSpPr>
      <dsp:spPr>
        <a:xfrm>
          <a:off x="362666" y="1315134"/>
          <a:ext cx="1875746" cy="112544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Competitive Advantage</a:t>
          </a:r>
          <a:endParaRPr lang="en-IN" sz="1600" kern="1200" dirty="0">
            <a:latin typeface="Signika" panose="020B0604020202020204" charset="0"/>
          </a:endParaRPr>
        </a:p>
      </dsp:txBody>
      <dsp:txXfrm>
        <a:off x="362666" y="1315134"/>
        <a:ext cx="1875746" cy="1125448"/>
      </dsp:txXfrm>
    </dsp:sp>
    <dsp:sp modelId="{FF1D123F-F6C9-4F2A-9439-26C95D056647}">
      <dsp:nvSpPr>
        <dsp:cNvPr id="0" name=""/>
        <dsp:cNvSpPr/>
      </dsp:nvSpPr>
      <dsp:spPr>
        <a:xfrm>
          <a:off x="2425988" y="1315134"/>
          <a:ext cx="1875746" cy="112544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Goal Achievement</a:t>
          </a:r>
          <a:endParaRPr lang="en-IN" sz="1600" kern="1200" dirty="0">
            <a:latin typeface="Signika" panose="020B0604020202020204" charset="0"/>
          </a:endParaRPr>
        </a:p>
      </dsp:txBody>
      <dsp:txXfrm>
        <a:off x="2425988" y="1315134"/>
        <a:ext cx="1875746" cy="1125448"/>
      </dsp:txXfrm>
    </dsp:sp>
    <dsp:sp modelId="{12C2BE69-85BB-4C31-83F1-8616D470B583}">
      <dsp:nvSpPr>
        <dsp:cNvPr id="0" name=""/>
        <dsp:cNvSpPr/>
      </dsp:nvSpPr>
      <dsp:spPr>
        <a:xfrm>
          <a:off x="4489309" y="1315134"/>
          <a:ext cx="1875746" cy="112544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Innovation</a:t>
          </a:r>
          <a:endParaRPr lang="en-IN" sz="1600" kern="1200" dirty="0">
            <a:latin typeface="Signika" panose="020B0604020202020204" charset="0"/>
          </a:endParaRPr>
        </a:p>
      </dsp:txBody>
      <dsp:txXfrm>
        <a:off x="4489309" y="1315134"/>
        <a:ext cx="1875746" cy="1125448"/>
      </dsp:txXfrm>
    </dsp:sp>
    <dsp:sp modelId="{FD9338E1-40D9-4056-B77F-40BD76E1AB1D}">
      <dsp:nvSpPr>
        <dsp:cNvPr id="0" name=""/>
        <dsp:cNvSpPr/>
      </dsp:nvSpPr>
      <dsp:spPr>
        <a:xfrm>
          <a:off x="1394327" y="2628157"/>
          <a:ext cx="1875746" cy="112544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Reduced Risk</a:t>
          </a:r>
          <a:endParaRPr lang="en-IN" sz="1600" kern="1200" dirty="0">
            <a:latin typeface="Signika" panose="020B0604020202020204" charset="0"/>
          </a:endParaRPr>
        </a:p>
      </dsp:txBody>
      <dsp:txXfrm>
        <a:off x="1394327" y="2628157"/>
        <a:ext cx="1875746" cy="1125448"/>
      </dsp:txXfrm>
    </dsp:sp>
    <dsp:sp modelId="{0BE4FAAF-967C-4F41-AC6A-34D0F510D6EB}">
      <dsp:nvSpPr>
        <dsp:cNvPr id="0" name=""/>
        <dsp:cNvSpPr/>
      </dsp:nvSpPr>
      <dsp:spPr>
        <a:xfrm>
          <a:off x="3457648" y="2628157"/>
          <a:ext cx="1875746" cy="112544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Long-Term Success</a:t>
          </a:r>
          <a:endParaRPr lang="en-IN" sz="1600" kern="1200" dirty="0">
            <a:latin typeface="Signika" panose="020B0604020202020204" charset="0"/>
          </a:endParaRPr>
        </a:p>
      </dsp:txBody>
      <dsp:txXfrm>
        <a:off x="3457648" y="2628157"/>
        <a:ext cx="1875746" cy="112544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59742B-96D0-42E4-B1BF-E99340B864F8}">
      <dsp:nvSpPr>
        <dsp:cNvPr id="0" name=""/>
        <dsp:cNvSpPr/>
      </dsp:nvSpPr>
      <dsp:spPr>
        <a:xfrm>
          <a:off x="-4424958" y="-678658"/>
          <a:ext cx="5271608" cy="5271608"/>
        </a:xfrm>
        <a:prstGeom prst="blockArc">
          <a:avLst>
            <a:gd name="adj1" fmla="val 18900000"/>
            <a:gd name="adj2" fmla="val 2700000"/>
            <a:gd name="adj3" fmla="val 410"/>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924FDB5-01F4-4808-A824-26452102E181}">
      <dsp:nvSpPr>
        <dsp:cNvPr id="0" name=""/>
        <dsp:cNvSpPr/>
      </dsp:nvSpPr>
      <dsp:spPr>
        <a:xfrm>
          <a:off x="316295" y="206126"/>
          <a:ext cx="6969449" cy="41209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7102" tIns="35560" rIns="35560" bIns="35560" numCol="1" spcCol="1270" anchor="ctr" anchorCtr="0">
          <a:noAutofit/>
        </a:bodyPr>
        <a:lstStyle/>
        <a:p>
          <a:pPr marL="0" lvl="0" indent="0" algn="l" defTabSz="622300">
            <a:lnSpc>
              <a:spcPct val="90000"/>
            </a:lnSpc>
            <a:spcBef>
              <a:spcPct val="0"/>
            </a:spcBef>
            <a:spcAft>
              <a:spcPct val="35000"/>
            </a:spcAft>
            <a:buNone/>
          </a:pPr>
          <a:r>
            <a:rPr lang="en-US" sz="1400" b="1" kern="1200" dirty="0">
              <a:latin typeface="Signika" panose="020B0604020202020204" charset="0"/>
            </a:rPr>
            <a:t>Environmental Scanning: </a:t>
          </a:r>
          <a:r>
            <a:rPr lang="en-US" sz="1400" kern="1200" dirty="0">
              <a:latin typeface="Signika" panose="020B0604020202020204" charset="0"/>
            </a:rPr>
            <a:t>Continuously analyze internal and external factors influencing </a:t>
          </a:r>
          <a:r>
            <a:rPr lang="en-IN" sz="1400" kern="1200" dirty="0">
              <a:latin typeface="Signika" panose="020B0604020202020204" charset="0"/>
            </a:rPr>
            <a:t>your organization.</a:t>
          </a:r>
        </a:p>
      </dsp:txBody>
      <dsp:txXfrm>
        <a:off x="316295" y="206126"/>
        <a:ext cx="6969449" cy="412096"/>
      </dsp:txXfrm>
    </dsp:sp>
    <dsp:sp modelId="{FCACFB52-B3B4-4A2C-B7AE-A7F49C25FF51}">
      <dsp:nvSpPr>
        <dsp:cNvPr id="0" name=""/>
        <dsp:cNvSpPr/>
      </dsp:nvSpPr>
      <dsp:spPr>
        <a:xfrm>
          <a:off x="58735" y="154614"/>
          <a:ext cx="515120" cy="515120"/>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DD12ABC-ECF3-4C15-98AB-CC1EAB5A62EF}">
      <dsp:nvSpPr>
        <dsp:cNvPr id="0" name=""/>
        <dsp:cNvSpPr/>
      </dsp:nvSpPr>
      <dsp:spPr>
        <a:xfrm>
          <a:off x="655273" y="824193"/>
          <a:ext cx="6630471" cy="41209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7102" tIns="35560" rIns="35560" bIns="35560" numCol="1" spcCol="1270" anchor="ctr" anchorCtr="0">
          <a:noAutofit/>
        </a:bodyPr>
        <a:lstStyle/>
        <a:p>
          <a:pPr marL="0" lvl="0" indent="0" algn="l" defTabSz="622300">
            <a:lnSpc>
              <a:spcPct val="90000"/>
            </a:lnSpc>
            <a:spcBef>
              <a:spcPct val="0"/>
            </a:spcBef>
            <a:spcAft>
              <a:spcPct val="35000"/>
            </a:spcAft>
            <a:buNone/>
          </a:pPr>
          <a:r>
            <a:rPr lang="en-US" sz="1400" b="1" kern="1200" dirty="0">
              <a:latin typeface="Signika" panose="020B0604020202020204" charset="0"/>
            </a:rPr>
            <a:t>Goal Setting: </a:t>
          </a:r>
          <a:r>
            <a:rPr lang="en-US" sz="1400" kern="1200" dirty="0">
              <a:latin typeface="Signika" panose="020B0604020202020204" charset="0"/>
            </a:rPr>
            <a:t>Align your actions with long-term goals and objectives.</a:t>
          </a:r>
          <a:endParaRPr lang="en-IN" sz="1400" kern="1200" dirty="0">
            <a:latin typeface="Signika" panose="020B0604020202020204" charset="0"/>
          </a:endParaRPr>
        </a:p>
      </dsp:txBody>
      <dsp:txXfrm>
        <a:off x="655273" y="824193"/>
        <a:ext cx="6630471" cy="412096"/>
      </dsp:txXfrm>
    </dsp:sp>
    <dsp:sp modelId="{E8C0E7AB-8660-4B17-B6B0-7BDC8CE67359}">
      <dsp:nvSpPr>
        <dsp:cNvPr id="0" name=""/>
        <dsp:cNvSpPr/>
      </dsp:nvSpPr>
      <dsp:spPr>
        <a:xfrm>
          <a:off x="397712" y="772681"/>
          <a:ext cx="515120" cy="515120"/>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ECB3070-A615-4A36-BE2F-EB40F5FDCBDA}">
      <dsp:nvSpPr>
        <dsp:cNvPr id="0" name=""/>
        <dsp:cNvSpPr/>
      </dsp:nvSpPr>
      <dsp:spPr>
        <a:xfrm>
          <a:off x="810279" y="1442260"/>
          <a:ext cx="6475465" cy="41209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7102" tIns="35560" rIns="35560" bIns="35560" numCol="1" spcCol="1270" anchor="ctr" anchorCtr="0">
          <a:noAutofit/>
        </a:bodyPr>
        <a:lstStyle/>
        <a:p>
          <a:pPr marL="0" lvl="0" indent="0" algn="l" defTabSz="622300">
            <a:lnSpc>
              <a:spcPct val="90000"/>
            </a:lnSpc>
            <a:spcBef>
              <a:spcPct val="0"/>
            </a:spcBef>
            <a:spcAft>
              <a:spcPct val="35000"/>
            </a:spcAft>
            <a:buNone/>
          </a:pPr>
          <a:r>
            <a:rPr lang="en-US" sz="1400" b="1" kern="1200" dirty="0">
              <a:latin typeface="Signika" panose="020B0604020202020204" charset="0"/>
            </a:rPr>
            <a:t>SWOT Analysis: </a:t>
          </a:r>
          <a:r>
            <a:rPr lang="en-US" sz="1400" kern="1200" dirty="0">
              <a:latin typeface="Signika" panose="020B0604020202020204" charset="0"/>
            </a:rPr>
            <a:t>Identify strengths, weaknesses, opportunities, and threats to inform your </a:t>
          </a:r>
          <a:r>
            <a:rPr lang="en-IN" sz="1400" kern="1200" dirty="0">
              <a:latin typeface="Signika" panose="020B0604020202020204" charset="0"/>
            </a:rPr>
            <a:t>strategy.</a:t>
          </a:r>
        </a:p>
      </dsp:txBody>
      <dsp:txXfrm>
        <a:off x="810279" y="1442260"/>
        <a:ext cx="6475465" cy="412096"/>
      </dsp:txXfrm>
    </dsp:sp>
    <dsp:sp modelId="{4E4D364B-5EC3-48B1-9918-55A9CDFA2BF8}">
      <dsp:nvSpPr>
        <dsp:cNvPr id="0" name=""/>
        <dsp:cNvSpPr/>
      </dsp:nvSpPr>
      <dsp:spPr>
        <a:xfrm>
          <a:off x="552718" y="1390747"/>
          <a:ext cx="515120" cy="515120"/>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D7586A8-6796-4BEB-B3C9-AB4A49173482}">
      <dsp:nvSpPr>
        <dsp:cNvPr id="0" name=""/>
        <dsp:cNvSpPr/>
      </dsp:nvSpPr>
      <dsp:spPr>
        <a:xfrm>
          <a:off x="810279" y="2059935"/>
          <a:ext cx="6475465" cy="41209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7102" tIns="35560" rIns="35560" bIns="35560" numCol="1" spcCol="1270" anchor="ctr" anchorCtr="0">
          <a:noAutofit/>
        </a:bodyPr>
        <a:lstStyle/>
        <a:p>
          <a:pPr marL="0" lvl="0" indent="0" algn="l" defTabSz="622300">
            <a:lnSpc>
              <a:spcPct val="90000"/>
            </a:lnSpc>
            <a:spcBef>
              <a:spcPct val="0"/>
            </a:spcBef>
            <a:spcAft>
              <a:spcPct val="35000"/>
            </a:spcAft>
            <a:buNone/>
          </a:pPr>
          <a:r>
            <a:rPr lang="en-US" sz="1400" b="1" kern="1200" dirty="0">
              <a:latin typeface="Signika" panose="020B0604020202020204" charset="0"/>
            </a:rPr>
            <a:t>Scenario Planning:</a:t>
          </a:r>
          <a:r>
            <a:rPr lang="en-US" sz="1400" kern="1200" dirty="0">
              <a:latin typeface="Signika" panose="020B0604020202020204" charset="0"/>
            </a:rPr>
            <a:t> Develop contingency plans for different future scenarios.</a:t>
          </a:r>
          <a:endParaRPr lang="en-IN" sz="1400" kern="1200" dirty="0">
            <a:latin typeface="Signika" panose="020B0604020202020204" charset="0"/>
          </a:endParaRPr>
        </a:p>
      </dsp:txBody>
      <dsp:txXfrm>
        <a:off x="810279" y="2059935"/>
        <a:ext cx="6475465" cy="412096"/>
      </dsp:txXfrm>
    </dsp:sp>
    <dsp:sp modelId="{EB86B551-E043-45DB-AC94-5416C20A2755}">
      <dsp:nvSpPr>
        <dsp:cNvPr id="0" name=""/>
        <dsp:cNvSpPr/>
      </dsp:nvSpPr>
      <dsp:spPr>
        <a:xfrm>
          <a:off x="552718" y="2008423"/>
          <a:ext cx="515120" cy="515120"/>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B9ADDCD-2D58-4673-9D6A-F86C0576E2B5}">
      <dsp:nvSpPr>
        <dsp:cNvPr id="0" name=""/>
        <dsp:cNvSpPr/>
      </dsp:nvSpPr>
      <dsp:spPr>
        <a:xfrm>
          <a:off x="655273" y="2678002"/>
          <a:ext cx="6630471" cy="41209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7102" tIns="35560" rIns="35560" bIns="35560" numCol="1" spcCol="1270" anchor="ctr" anchorCtr="0">
          <a:noAutofit/>
        </a:bodyPr>
        <a:lstStyle/>
        <a:p>
          <a:pPr marL="0" lvl="0" indent="0" algn="l" defTabSz="622300">
            <a:lnSpc>
              <a:spcPct val="90000"/>
            </a:lnSpc>
            <a:spcBef>
              <a:spcPct val="0"/>
            </a:spcBef>
            <a:spcAft>
              <a:spcPct val="35000"/>
            </a:spcAft>
            <a:buNone/>
          </a:pPr>
          <a:r>
            <a:rPr lang="en-US" sz="1400" b="1" kern="1200" dirty="0">
              <a:latin typeface="Signika" panose="020B0604020202020204" charset="0"/>
            </a:rPr>
            <a:t>Critical Thinking: </a:t>
          </a:r>
          <a:r>
            <a:rPr lang="en-US" sz="1400" kern="1200" dirty="0">
              <a:latin typeface="Signika" panose="020B0604020202020204" charset="0"/>
            </a:rPr>
            <a:t>Question assumptions and challenge the status quo.</a:t>
          </a:r>
          <a:endParaRPr lang="en-IN" sz="1400" kern="1200" dirty="0">
            <a:latin typeface="Signika" panose="020B0604020202020204" charset="0"/>
          </a:endParaRPr>
        </a:p>
      </dsp:txBody>
      <dsp:txXfrm>
        <a:off x="655273" y="2678002"/>
        <a:ext cx="6630471" cy="412096"/>
      </dsp:txXfrm>
    </dsp:sp>
    <dsp:sp modelId="{6A0EF9AA-DC08-4E97-BEA0-1F6798D2AEBB}">
      <dsp:nvSpPr>
        <dsp:cNvPr id="0" name=""/>
        <dsp:cNvSpPr/>
      </dsp:nvSpPr>
      <dsp:spPr>
        <a:xfrm>
          <a:off x="397712" y="2626489"/>
          <a:ext cx="515120" cy="515120"/>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F9C6C7B-B120-4F9E-9C1D-F24FA9F263B2}">
      <dsp:nvSpPr>
        <dsp:cNvPr id="0" name=""/>
        <dsp:cNvSpPr/>
      </dsp:nvSpPr>
      <dsp:spPr>
        <a:xfrm>
          <a:off x="316295" y="3296068"/>
          <a:ext cx="6969449" cy="41209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7102" tIns="35560" rIns="35560" bIns="35560" numCol="1" spcCol="1270" anchor="ctr" anchorCtr="0">
          <a:noAutofit/>
        </a:bodyPr>
        <a:lstStyle/>
        <a:p>
          <a:pPr marL="0" lvl="0" indent="0" algn="l" defTabSz="622300">
            <a:lnSpc>
              <a:spcPct val="90000"/>
            </a:lnSpc>
            <a:spcBef>
              <a:spcPct val="0"/>
            </a:spcBef>
            <a:spcAft>
              <a:spcPct val="35000"/>
            </a:spcAft>
            <a:buNone/>
          </a:pPr>
          <a:r>
            <a:rPr lang="en-US" sz="1400" b="1" kern="1200" dirty="0">
              <a:latin typeface="Signika" panose="020B0604020202020204" charset="0"/>
            </a:rPr>
            <a:t>Data Analysis:</a:t>
          </a:r>
          <a:r>
            <a:rPr lang="en-US" sz="1400" kern="1200" dirty="0">
              <a:latin typeface="Signika" panose="020B0604020202020204" charset="0"/>
            </a:rPr>
            <a:t> Make data-driven decisions.</a:t>
          </a:r>
          <a:endParaRPr lang="en-IN" sz="1400" kern="1200" dirty="0">
            <a:latin typeface="Signika" panose="020B0604020202020204" charset="0"/>
          </a:endParaRPr>
        </a:p>
      </dsp:txBody>
      <dsp:txXfrm>
        <a:off x="316295" y="3296068"/>
        <a:ext cx="6969449" cy="412096"/>
      </dsp:txXfrm>
    </dsp:sp>
    <dsp:sp modelId="{87820CCD-9B59-4546-B35C-4B8B76FA0C7D}">
      <dsp:nvSpPr>
        <dsp:cNvPr id="0" name=""/>
        <dsp:cNvSpPr/>
      </dsp:nvSpPr>
      <dsp:spPr>
        <a:xfrm>
          <a:off x="58735" y="3244556"/>
          <a:ext cx="515120" cy="515120"/>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FB02D34-56F9-47F0-DEEB-275CF3CF714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C0BD0F12-8408-DACA-49E5-9E688B53E15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EE0789E-7EB9-4D38-A715-D251EBD65988}" type="datetimeFigureOut">
              <a:rPr lang="en-US" smtClean="0"/>
              <a:t>5/19/2025</a:t>
            </a:fld>
            <a:endParaRPr lang="en-US"/>
          </a:p>
        </p:txBody>
      </p:sp>
      <p:sp>
        <p:nvSpPr>
          <p:cNvPr id="4" name="Footer Placeholder 3">
            <a:extLst>
              <a:ext uri="{FF2B5EF4-FFF2-40B4-BE49-F238E27FC236}">
                <a16:creationId xmlns:a16="http://schemas.microsoft.com/office/drawing/2014/main" id="{DF1CA640-4B56-A225-9868-C2EADC4A3AF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t>Board of Studies Operations</a:t>
            </a:r>
          </a:p>
        </p:txBody>
      </p:sp>
      <p:sp>
        <p:nvSpPr>
          <p:cNvPr id="5" name="Slide Number Placeholder 4">
            <a:extLst>
              <a:ext uri="{FF2B5EF4-FFF2-40B4-BE49-F238E27FC236}">
                <a16:creationId xmlns:a16="http://schemas.microsoft.com/office/drawing/2014/main" id="{12AC94CE-0910-45A9-2C40-10605F941CA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D1770A8-6701-47D6-AAD8-28B737204E33}" type="slidenum">
              <a:rPr lang="en-US" smtClean="0"/>
              <a:t>‹#›</a:t>
            </a:fld>
            <a:endParaRPr lang="en-US"/>
          </a:p>
        </p:txBody>
      </p:sp>
    </p:spTree>
    <p:extLst>
      <p:ext uri="{BB962C8B-B14F-4D97-AF65-F5344CB8AC3E}">
        <p14:creationId xmlns:p14="http://schemas.microsoft.com/office/powerpoint/2010/main" val="152571826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hf hdr="0" dt="0"/>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556644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856552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391105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611337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24921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80404D2-D329-4392-9F7D-FEDF26ECCB72}" type="datetime1">
              <a:rPr lang="en-US" smtClean="0"/>
              <a:t>5/19/2025</a:t>
            </a:fld>
            <a:endParaRPr lang="en-US" dirty="0"/>
          </a:p>
        </p:txBody>
      </p:sp>
      <p:sp>
        <p:nvSpPr>
          <p:cNvPr id="3" name="Footer Placeholder 2"/>
          <p:cNvSpPr>
            <a:spLocks noGrp="1"/>
          </p:cNvSpPr>
          <p:nvPr>
            <p:ph type="ftr" sz="quarter" idx="11"/>
          </p:nvPr>
        </p:nvSpPr>
        <p:spPr/>
        <p:txBody>
          <a:bodyPr/>
          <a:lstStyle/>
          <a:p>
            <a:r>
              <a:rPr lang="en-US" dirty="0"/>
              <a:t>Board of Studies Operations</a:t>
            </a:r>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5382451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userDrawn="1">
  <p:cSld name="Title and body">
    <p:spTree>
      <p:nvGrpSpPr>
        <p:cNvPr id="1" name="Shape 16"/>
        <p:cNvGrpSpPr/>
        <p:nvPr/>
      </p:nvGrpSpPr>
      <p:grpSpPr>
        <a:xfrm>
          <a:off x="0" y="0"/>
          <a:ext cx="0" cy="0"/>
          <a:chOff x="0" y="0"/>
          <a:chExt cx="0" cy="0"/>
        </a:xfrm>
      </p:grpSpPr>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2" name="Footer Placeholder 2">
            <a:extLst>
              <a:ext uri="{FF2B5EF4-FFF2-40B4-BE49-F238E27FC236}">
                <a16:creationId xmlns:a16="http://schemas.microsoft.com/office/drawing/2014/main" id="{A1750AA1-C8B0-F427-663B-80406641A86C}"/>
              </a:ext>
            </a:extLst>
          </p:cNvPr>
          <p:cNvSpPr>
            <a:spLocks noGrp="1"/>
          </p:cNvSpPr>
          <p:nvPr>
            <p:ph type="ftr" sz="quarter" idx="11"/>
          </p:nvPr>
        </p:nvSpPr>
        <p:spPr>
          <a:xfrm>
            <a:off x="3028950" y="4767263"/>
            <a:ext cx="3086100" cy="273844"/>
          </a:xfrm>
        </p:spPr>
        <p:txBody>
          <a:bodyPr/>
          <a:lstStyle/>
          <a:p>
            <a:r>
              <a:rPr lang="en-US" dirty="0"/>
              <a:t>Board of Studies Operations</a:t>
            </a:r>
          </a:p>
        </p:txBody>
      </p:sp>
    </p:spTree>
    <p:extLst>
      <p:ext uri="{BB962C8B-B14F-4D97-AF65-F5344CB8AC3E}">
        <p14:creationId xmlns:p14="http://schemas.microsoft.com/office/powerpoint/2010/main" val="142285698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02EE56D1-FFF7-472C-B75D-680D2920BA63}" type="datetime1">
              <a:rPr lang="en-US" smtClean="0"/>
              <a:t>5/19/2025</a:t>
            </a:fld>
            <a:endParaRPr lang="en-US" dirty="0"/>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dirty="0"/>
              <a:t>Board of Studies Operations</a:t>
            </a: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marL="0" lvl="0" indent="0" algn="r" rtl="0">
              <a:spcBef>
                <a:spcPts val="0"/>
              </a:spcBef>
              <a:spcAft>
                <a:spcPts val="0"/>
              </a:spcAft>
              <a:buNone/>
            </a:pPr>
            <a:fld id="{00000000-1234-1234-1234-123412341234}" type="slidenum">
              <a:rPr lang="en" smtClean="0"/>
              <a:t>‹#›</a:t>
            </a:fld>
            <a:endParaRPr lang="en"/>
          </a:p>
        </p:txBody>
      </p:sp>
      <p:sp>
        <p:nvSpPr>
          <p:cNvPr id="7" name="TextBox 6">
            <a:extLst>
              <a:ext uri="{FF2B5EF4-FFF2-40B4-BE49-F238E27FC236}">
                <a16:creationId xmlns:a16="http://schemas.microsoft.com/office/drawing/2014/main" id="{D4DEC422-2DA2-8339-BBB6-E221141486C8}"/>
              </a:ext>
            </a:extLst>
          </p:cNvPr>
          <p:cNvSpPr txBox="1"/>
          <p:nvPr userDrawn="1"/>
        </p:nvSpPr>
        <p:spPr>
          <a:xfrm>
            <a:off x="-19050" y="0"/>
            <a:ext cx="6096000" cy="584775"/>
          </a:xfrm>
          <a:prstGeom prst="rect">
            <a:avLst/>
          </a:prstGeom>
          <a:noFill/>
        </p:spPr>
        <p:txBody>
          <a:bodyPr wrap="square">
            <a:spAutoFit/>
          </a:bodyPr>
          <a:lstStyle/>
          <a:p>
            <a:r>
              <a:rPr lang="en-US" sz="1600" b="1" dirty="0">
                <a:solidFill>
                  <a:srgbClr val="002060"/>
                </a:solidFill>
                <a:latin typeface="Google Sans"/>
              </a:rPr>
              <a:t>The Institute of Chartered Accountants of India </a:t>
            </a:r>
          </a:p>
          <a:p>
            <a:r>
              <a:rPr lang="en-US" sz="1600" b="1" dirty="0">
                <a:solidFill>
                  <a:srgbClr val="002060"/>
                </a:solidFill>
                <a:latin typeface="Google Sans"/>
              </a:rPr>
              <a:t>(Set up by an Act of Parliament)</a:t>
            </a:r>
            <a:endParaRPr lang="en-US" sz="1600" b="1" dirty="0">
              <a:solidFill>
                <a:srgbClr val="002060"/>
              </a:solidFill>
            </a:endParaRPr>
          </a:p>
        </p:txBody>
      </p:sp>
      <p:pic>
        <p:nvPicPr>
          <p:cNvPr id="8" name="Picture 7">
            <a:extLst>
              <a:ext uri="{FF2B5EF4-FFF2-40B4-BE49-F238E27FC236}">
                <a16:creationId xmlns:a16="http://schemas.microsoft.com/office/drawing/2014/main" id="{D2AFBA36-82CC-0635-FF3F-446B15D2365A}"/>
              </a:ext>
            </a:extLst>
          </p:cNvPr>
          <p:cNvPicPr>
            <a:picLocks noChangeAspect="1"/>
          </p:cNvPicPr>
          <p:nvPr userDrawn="1"/>
        </p:nvPicPr>
        <p:blipFill>
          <a:blip r:embed="rId4"/>
          <a:stretch>
            <a:fillRect/>
          </a:stretch>
        </p:blipFill>
        <p:spPr>
          <a:xfrm>
            <a:off x="8212162" y="0"/>
            <a:ext cx="960734" cy="780836"/>
          </a:xfrm>
          <a:prstGeom prst="rect">
            <a:avLst/>
          </a:prstGeom>
        </p:spPr>
      </p:pic>
      <p:sp>
        <p:nvSpPr>
          <p:cNvPr id="9" name="TextBox 8">
            <a:extLst>
              <a:ext uri="{FF2B5EF4-FFF2-40B4-BE49-F238E27FC236}">
                <a16:creationId xmlns:a16="http://schemas.microsoft.com/office/drawing/2014/main" id="{252CE40D-13B3-53AC-A8C7-CFC19B28FFD6}"/>
              </a:ext>
            </a:extLst>
          </p:cNvPr>
          <p:cNvSpPr txBox="1"/>
          <p:nvPr userDrawn="1"/>
        </p:nvSpPr>
        <p:spPr>
          <a:xfrm>
            <a:off x="7410616" y="4428709"/>
            <a:ext cx="3117448" cy="338554"/>
          </a:xfrm>
          <a:prstGeom prst="rect">
            <a:avLst/>
          </a:prstGeom>
          <a:noFill/>
        </p:spPr>
        <p:txBody>
          <a:bodyPr wrap="square" rtlCol="0">
            <a:spAutoFit/>
          </a:bodyPr>
          <a:lstStyle/>
          <a:p>
            <a:r>
              <a:rPr lang="en-US" sz="1600" dirty="0"/>
              <a:t>Chapter 13 - Day 7</a:t>
            </a:r>
          </a:p>
        </p:txBody>
      </p:sp>
    </p:spTree>
    <p:extLst>
      <p:ext uri="{BB962C8B-B14F-4D97-AF65-F5344CB8AC3E}">
        <p14:creationId xmlns:p14="http://schemas.microsoft.com/office/powerpoint/2010/main" val="2289365466"/>
      </p:ext>
    </p:extLst>
  </p:cSld>
  <p:clrMap bg1="lt1" tx1="dk1" bg2="lt2" tx2="dk2" accent1="accent1" accent2="accent2" accent3="accent3" accent4="accent4" accent5="accent5" accent6="accent6" hlink="hlink" folHlink="folHlink"/>
  <p:sldLayoutIdLst>
    <p:sldLayoutId id="2147483670" r:id="rId1"/>
    <p:sldLayoutId id="2147483675" r:id="rId2"/>
  </p:sldLayoutIdLst>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656302" y="750440"/>
            <a:ext cx="7654413" cy="2782800"/>
          </a:xfrm>
          <a:prstGeom prst="rect">
            <a:avLst/>
          </a:prstGeom>
          <a:noFill/>
          <a:ln>
            <a:noFill/>
          </a:ln>
        </p:spPr>
        <p:txBody>
          <a:bodyPr spcFirstLastPara="1" wrap="square" lIns="91425" tIns="91425" rIns="91425" bIns="91425" anchor="ctr" anchorCtr="0">
            <a:noAutofit/>
          </a:bodyPr>
          <a:lstStyle/>
          <a:p>
            <a:pPr lvl="0" algn="ctr"/>
            <a:r>
              <a:rPr lang="en-US" sz="3300" b="1" dirty="0">
                <a:latin typeface="Signika"/>
                <a:ea typeface="Signika"/>
                <a:cs typeface="Signika"/>
                <a:sym typeface="Signika"/>
              </a:rPr>
              <a:t>STRATEGIC THINKING</a:t>
            </a:r>
          </a:p>
          <a:p>
            <a:pPr lvl="0" algn="ctr"/>
            <a:r>
              <a:rPr lang="en-US" sz="3300" b="1" dirty="0">
                <a:latin typeface="Signika"/>
                <a:ea typeface="Signika"/>
                <a:cs typeface="Signika"/>
                <a:sym typeface="Signika"/>
              </a:rPr>
              <a:t>Understanding Strategic Thinking</a:t>
            </a:r>
          </a:p>
        </p:txBody>
      </p:sp>
      <p:sp>
        <p:nvSpPr>
          <p:cNvPr id="2" name="Footer Placeholder 1">
            <a:extLst>
              <a:ext uri="{FF2B5EF4-FFF2-40B4-BE49-F238E27FC236}">
                <a16:creationId xmlns:a16="http://schemas.microsoft.com/office/drawing/2014/main" id="{1F977102-3537-8443-C385-05C6EAE59CC6}"/>
              </a:ext>
            </a:extLst>
          </p:cNvPr>
          <p:cNvSpPr>
            <a:spLocks noGrp="1"/>
          </p:cNvSpPr>
          <p:nvPr>
            <p:ph type="ftr" sz="quarter" idx="11"/>
          </p:nvPr>
        </p:nvSpPr>
        <p:spPr/>
        <p:txBody>
          <a:bodyPr/>
          <a:lstStyle/>
          <a:p>
            <a:r>
              <a:rPr lang="en-US"/>
              <a:t>Board of Studies Operations</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329605" y="375494"/>
            <a:ext cx="8110800" cy="892800"/>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None/>
            </a:pPr>
            <a:r>
              <a:rPr lang="en-IN" sz="2500" dirty="0">
                <a:latin typeface="Signika"/>
                <a:ea typeface="Signika"/>
                <a:cs typeface="Signika"/>
                <a:sym typeface="Signika"/>
              </a:rPr>
              <a:t>How to Develop Strategic Thinking</a:t>
            </a:r>
            <a:endParaRPr sz="2500" dirty="0">
              <a:latin typeface="Signika"/>
              <a:ea typeface="Signika"/>
              <a:cs typeface="Signika"/>
              <a:sym typeface="Signika"/>
            </a:endParaRPr>
          </a:p>
        </p:txBody>
      </p:sp>
      <p:graphicFrame>
        <p:nvGraphicFramePr>
          <p:cNvPr id="2" name="Diagram 1">
            <a:extLst>
              <a:ext uri="{FF2B5EF4-FFF2-40B4-BE49-F238E27FC236}">
                <a16:creationId xmlns:a16="http://schemas.microsoft.com/office/drawing/2014/main" id="{446A8D36-4158-483F-8481-64D559666D56}"/>
              </a:ext>
            </a:extLst>
          </p:cNvPr>
          <p:cNvGraphicFramePr/>
          <p:nvPr>
            <p:extLst>
              <p:ext uri="{D42A27DB-BD31-4B8C-83A1-F6EECF244321}">
                <p14:modId xmlns:p14="http://schemas.microsoft.com/office/powerpoint/2010/main" val="2201803272"/>
              </p:ext>
            </p:extLst>
          </p:nvPr>
        </p:nvGraphicFramePr>
        <p:xfrm>
          <a:off x="115529" y="1085208"/>
          <a:ext cx="7338567" cy="39142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a:extLst>
              <a:ext uri="{FF2B5EF4-FFF2-40B4-BE49-F238E27FC236}">
                <a16:creationId xmlns:a16="http://schemas.microsoft.com/office/drawing/2014/main" id="{2D70D8D0-4087-ACA0-FFF4-EC8C4935F60B}"/>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40492022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618735" y="299663"/>
            <a:ext cx="7902929" cy="892800"/>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None/>
            </a:pPr>
            <a:r>
              <a:rPr lang="en-IN" sz="2500" dirty="0">
                <a:latin typeface="Signika"/>
                <a:ea typeface="Signika"/>
                <a:cs typeface="Signika"/>
                <a:sym typeface="Signika"/>
              </a:rPr>
              <a:t>Environmental Scanning</a:t>
            </a:r>
            <a:endParaRPr sz="25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514800" y="1192463"/>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600" dirty="0">
                <a:latin typeface="Signika" panose="020B0604020202020204" charset="0"/>
                <a:ea typeface="Open Sans"/>
                <a:cs typeface="Open Sans"/>
                <a:sym typeface="Open Sans"/>
              </a:rPr>
              <a:t>This involves the ongoing process of collecting and analyzing information about both internal and external factors that can impact an organization’s strategic decisions.</a:t>
            </a:r>
          </a:p>
          <a:p>
            <a:pPr marL="133350" lvl="0">
              <a:lnSpc>
                <a:spcPct val="115000"/>
              </a:lnSpc>
              <a:buSzPts val="1500"/>
            </a:pPr>
            <a:r>
              <a:rPr lang="en-US" sz="1600" dirty="0">
                <a:latin typeface="Signika" panose="020B0604020202020204" charset="0"/>
                <a:ea typeface="Open Sans"/>
                <a:cs typeface="Open Sans"/>
                <a:sym typeface="Open Sans"/>
              </a:rPr>
              <a:t>This skill is crucial because it helps businesses stay proactive and adapt to changing circumstances.</a:t>
            </a:r>
          </a:p>
          <a:p>
            <a:pPr marL="133350" lvl="0">
              <a:lnSpc>
                <a:spcPct val="115000"/>
              </a:lnSpc>
              <a:buSzPts val="1500"/>
            </a:pPr>
            <a:endParaRPr lang="en-US" sz="1600" dirty="0">
              <a:latin typeface="Signika" panose="020B0604020202020204" charset="0"/>
              <a:ea typeface="Open Sans"/>
              <a:cs typeface="Open Sans"/>
              <a:sym typeface="Open Sans"/>
            </a:endParaRPr>
          </a:p>
          <a:p>
            <a:pPr marL="133350" lvl="0">
              <a:lnSpc>
                <a:spcPct val="115000"/>
              </a:lnSpc>
              <a:buSzPts val="1500"/>
            </a:pPr>
            <a:endParaRPr lang="en-US" sz="1600" dirty="0">
              <a:latin typeface="Signika" panose="020B0604020202020204" charset="0"/>
              <a:ea typeface="Open Sans"/>
              <a:cs typeface="Open Sans"/>
              <a:sym typeface="Open Sans"/>
            </a:endParaRPr>
          </a:p>
        </p:txBody>
      </p:sp>
      <p:sp>
        <p:nvSpPr>
          <p:cNvPr id="2" name="Rectangle 1">
            <a:extLst>
              <a:ext uri="{FF2B5EF4-FFF2-40B4-BE49-F238E27FC236}">
                <a16:creationId xmlns:a16="http://schemas.microsoft.com/office/drawing/2014/main" id="{3CE7834E-7634-47F2-9B37-44198A827D89}"/>
              </a:ext>
            </a:extLst>
          </p:cNvPr>
          <p:cNvSpPr/>
          <p:nvPr/>
        </p:nvSpPr>
        <p:spPr>
          <a:xfrm>
            <a:off x="801987" y="2608644"/>
            <a:ext cx="7536426" cy="183617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i="1" u="sng" dirty="0">
                <a:solidFill>
                  <a:schemeClr val="bg1"/>
                </a:solidFill>
                <a:latin typeface="Signika" panose="020B0604020202020204" charset="0"/>
                <a:ea typeface="Open Sans"/>
                <a:cs typeface="Open Sans"/>
                <a:sym typeface="Open Sans"/>
              </a:rPr>
              <a:t>Example: </a:t>
            </a:r>
            <a:r>
              <a:rPr lang="en-US" sz="1600" dirty="0">
                <a:solidFill>
                  <a:schemeClr val="bg1"/>
                </a:solidFill>
                <a:latin typeface="Signika" panose="020B0604020202020204" charset="0"/>
                <a:ea typeface="Open Sans"/>
                <a:cs typeface="Open Sans"/>
                <a:sym typeface="Open Sans"/>
              </a:rPr>
              <a:t>Imagine you are a manager at a retail company. Conducting environmental scanning might involve monitoring market trends, assessing competitors’ strategies, and evaluating your own organization’s strengths and weaknesses. If you notice a growing trend towards e-commerce in the retail industry, your environmental scan could prompt you to invest in an online sales platform to remain competitive.</a:t>
            </a:r>
          </a:p>
        </p:txBody>
      </p:sp>
      <p:sp>
        <p:nvSpPr>
          <p:cNvPr id="3" name="Footer Placeholder 2">
            <a:extLst>
              <a:ext uri="{FF2B5EF4-FFF2-40B4-BE49-F238E27FC236}">
                <a16:creationId xmlns:a16="http://schemas.microsoft.com/office/drawing/2014/main" id="{5996D4B4-2E78-DA9A-B589-220E475B4EB3}"/>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6022908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327861" y="423522"/>
            <a:ext cx="7910303" cy="892800"/>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None/>
            </a:pPr>
            <a:r>
              <a:rPr lang="en-US" sz="2400" dirty="0">
                <a:latin typeface="Signika"/>
                <a:ea typeface="Signika"/>
                <a:cs typeface="Signika"/>
                <a:sym typeface="Signika"/>
              </a:rPr>
              <a:t>G</a:t>
            </a:r>
            <a:r>
              <a:rPr lang="en-IN" sz="2400" dirty="0" err="1">
                <a:latin typeface="Signika"/>
                <a:ea typeface="Signika"/>
                <a:cs typeface="Signika"/>
                <a:sym typeface="Signika"/>
              </a:rPr>
              <a:t>oal</a:t>
            </a:r>
            <a:r>
              <a:rPr lang="en-IN" sz="2400" dirty="0">
                <a:latin typeface="Signika"/>
                <a:ea typeface="Signika"/>
                <a:cs typeface="Signika"/>
                <a:sym typeface="Signika"/>
              </a:rPr>
              <a:t> Setting</a:t>
            </a:r>
            <a:endParaRPr sz="24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227613" y="1192463"/>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dirty="0">
                <a:latin typeface="Signika" panose="020B0604020202020204" charset="0"/>
                <a:ea typeface="Open Sans"/>
                <a:cs typeface="Open Sans"/>
                <a:sym typeface="Open Sans"/>
              </a:rPr>
              <a:t>Setting clear and achievable goals is fundamental to strategic thinking.</a:t>
            </a:r>
          </a:p>
          <a:p>
            <a:pPr marL="133350" lvl="0">
              <a:lnSpc>
                <a:spcPct val="115000"/>
              </a:lnSpc>
              <a:buSzPts val="1500"/>
            </a:pPr>
            <a:r>
              <a:rPr lang="en-US" dirty="0">
                <a:latin typeface="Signika" panose="020B0604020202020204" charset="0"/>
                <a:ea typeface="Open Sans"/>
                <a:cs typeface="Open Sans"/>
                <a:sym typeface="Open Sans"/>
              </a:rPr>
              <a:t>This skill ensures that all efforts within an organization are directed toward a common purpose, helping to prioritize tasks and allocate resources effectively.</a:t>
            </a:r>
          </a:p>
        </p:txBody>
      </p:sp>
      <p:sp>
        <p:nvSpPr>
          <p:cNvPr id="2" name="Rectangle 1">
            <a:extLst>
              <a:ext uri="{FF2B5EF4-FFF2-40B4-BE49-F238E27FC236}">
                <a16:creationId xmlns:a16="http://schemas.microsoft.com/office/drawing/2014/main" id="{3CE7834E-7634-47F2-9B37-44198A827D89}"/>
              </a:ext>
            </a:extLst>
          </p:cNvPr>
          <p:cNvSpPr/>
          <p:nvPr/>
        </p:nvSpPr>
        <p:spPr>
          <a:xfrm>
            <a:off x="514800" y="2437404"/>
            <a:ext cx="7536426" cy="183617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i="1" u="sng" dirty="0">
                <a:solidFill>
                  <a:schemeClr val="bg1"/>
                </a:solidFill>
                <a:latin typeface="Signika" panose="020B0604020202020204" charset="0"/>
                <a:ea typeface="Open Sans"/>
                <a:cs typeface="Open Sans"/>
                <a:sym typeface="Open Sans"/>
              </a:rPr>
              <a:t>Example: </a:t>
            </a:r>
            <a:r>
              <a:rPr lang="en-US" dirty="0">
                <a:solidFill>
                  <a:schemeClr val="bg1"/>
                </a:solidFill>
                <a:latin typeface="Signika" panose="020B0604020202020204" charset="0"/>
                <a:ea typeface="Open Sans"/>
                <a:cs typeface="Open Sans"/>
                <a:sym typeface="Open Sans"/>
              </a:rPr>
              <a:t>If you’re a startup founder, your long-term goal might be to become the market leader</a:t>
            </a:r>
          </a:p>
          <a:p>
            <a:r>
              <a:rPr lang="en-US" dirty="0">
                <a:solidFill>
                  <a:schemeClr val="bg1"/>
                </a:solidFill>
                <a:latin typeface="Signika" panose="020B0604020202020204" charset="0"/>
                <a:ea typeface="Open Sans"/>
                <a:cs typeface="Open Sans"/>
                <a:sym typeface="Open Sans"/>
              </a:rPr>
              <a:t>in your industry. To achieve this, you’d set specific, measurable, attainable, relevant, and timebound (SMART) goals. These could include targets for revenue growth, customer acquisition, or product development. Every decision and action in your organization should align with these</a:t>
            </a:r>
          </a:p>
          <a:p>
            <a:r>
              <a:rPr lang="en-US" dirty="0">
                <a:solidFill>
                  <a:schemeClr val="bg1"/>
                </a:solidFill>
                <a:latin typeface="Signika" panose="020B0604020202020204" charset="0"/>
                <a:ea typeface="Open Sans"/>
                <a:cs typeface="Open Sans"/>
                <a:sym typeface="Open Sans"/>
              </a:rPr>
              <a:t>goals.</a:t>
            </a:r>
          </a:p>
        </p:txBody>
      </p:sp>
      <p:sp>
        <p:nvSpPr>
          <p:cNvPr id="3" name="Footer Placeholder 2">
            <a:extLst>
              <a:ext uri="{FF2B5EF4-FFF2-40B4-BE49-F238E27FC236}">
                <a16:creationId xmlns:a16="http://schemas.microsoft.com/office/drawing/2014/main" id="{63121ED4-A2DB-71D2-EF06-F5C6BD2365B0}"/>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6903996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616848" y="277781"/>
            <a:ext cx="7910303" cy="892800"/>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None/>
            </a:pPr>
            <a:r>
              <a:rPr lang="en-US" sz="2500" dirty="0">
                <a:latin typeface="Signika"/>
                <a:ea typeface="Signika"/>
                <a:cs typeface="Signika"/>
                <a:sym typeface="Signika"/>
              </a:rPr>
              <a:t>SWOT Analysis</a:t>
            </a:r>
            <a:endParaRPr sz="25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514800" y="1051200"/>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400" dirty="0">
                <a:latin typeface="Signika" panose="020B0604020202020204" charset="0"/>
                <a:ea typeface="Open Sans"/>
                <a:cs typeface="Open Sans"/>
                <a:sym typeface="Open Sans"/>
              </a:rPr>
              <a:t>SWOT analysis is a structured approach to understanding your organization’s internal strengths</a:t>
            </a:r>
          </a:p>
          <a:p>
            <a:pPr marL="133350" lvl="0">
              <a:lnSpc>
                <a:spcPct val="115000"/>
              </a:lnSpc>
              <a:buSzPts val="1500"/>
            </a:pPr>
            <a:r>
              <a:rPr lang="en-US" sz="1400" dirty="0">
                <a:latin typeface="Signika" panose="020B0604020202020204" charset="0"/>
                <a:ea typeface="Open Sans"/>
                <a:cs typeface="Open Sans"/>
                <a:sym typeface="Open Sans"/>
              </a:rPr>
              <a:t>and weaknesses and external opportunities and threats. </a:t>
            </a:r>
          </a:p>
          <a:p>
            <a:pPr marL="133350" lvl="0">
              <a:lnSpc>
                <a:spcPct val="115000"/>
              </a:lnSpc>
              <a:buSzPts val="1500"/>
            </a:pPr>
            <a:r>
              <a:rPr lang="en-US" sz="1400" dirty="0">
                <a:latin typeface="Signika" panose="020B0604020202020204" charset="0"/>
                <a:ea typeface="Open Sans"/>
                <a:cs typeface="Open Sans"/>
                <a:sym typeface="Open Sans"/>
              </a:rPr>
              <a:t>It provides a comprehensive view of your strategic position and helps in making informed decisions.</a:t>
            </a:r>
          </a:p>
        </p:txBody>
      </p:sp>
      <p:sp>
        <p:nvSpPr>
          <p:cNvPr id="2" name="Rectangle 1">
            <a:extLst>
              <a:ext uri="{FF2B5EF4-FFF2-40B4-BE49-F238E27FC236}">
                <a16:creationId xmlns:a16="http://schemas.microsoft.com/office/drawing/2014/main" id="{3CE7834E-7634-47F2-9B37-44198A827D89}"/>
              </a:ext>
            </a:extLst>
          </p:cNvPr>
          <p:cNvSpPr/>
          <p:nvPr/>
        </p:nvSpPr>
        <p:spPr>
          <a:xfrm>
            <a:off x="796413" y="2182761"/>
            <a:ext cx="7536426" cy="183617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i="1" u="sng" dirty="0">
                <a:solidFill>
                  <a:schemeClr val="bg1"/>
                </a:solidFill>
                <a:latin typeface="Signika" panose="020B0604020202020204" charset="0"/>
                <a:ea typeface="Open Sans"/>
                <a:cs typeface="Open Sans"/>
                <a:sym typeface="Open Sans"/>
              </a:rPr>
              <a:t>Example: </a:t>
            </a:r>
            <a:r>
              <a:rPr lang="en-US" sz="1400" dirty="0">
                <a:solidFill>
                  <a:schemeClr val="bg1"/>
                </a:solidFill>
                <a:latin typeface="Signika" panose="020B0604020202020204" charset="0"/>
                <a:ea typeface="Open Sans"/>
                <a:cs typeface="Open Sans"/>
                <a:sym typeface="Open Sans"/>
              </a:rPr>
              <a:t>Let’s say you’re a marketing manager for a software company. Conducting a SWOT</a:t>
            </a:r>
          </a:p>
          <a:p>
            <a:r>
              <a:rPr lang="en-US" sz="1400" dirty="0">
                <a:solidFill>
                  <a:schemeClr val="bg1"/>
                </a:solidFill>
                <a:latin typeface="Signika" panose="020B0604020202020204" charset="0"/>
                <a:ea typeface="Open Sans"/>
                <a:cs typeface="Open Sans"/>
                <a:sym typeface="Open Sans"/>
              </a:rPr>
              <a:t>analysis might reveal that your company has strong technical expertise (strength) but struggles</a:t>
            </a:r>
          </a:p>
          <a:p>
            <a:r>
              <a:rPr lang="en-US" sz="1400" dirty="0">
                <a:solidFill>
                  <a:schemeClr val="bg1"/>
                </a:solidFill>
                <a:latin typeface="Signika" panose="020B0604020202020204" charset="0"/>
                <a:ea typeface="Open Sans"/>
                <a:cs typeface="Open Sans"/>
                <a:sym typeface="Open Sans"/>
              </a:rPr>
              <a:t>with high employee turnover (weakness). You also identify a growing market for a specific type</a:t>
            </a:r>
          </a:p>
          <a:p>
            <a:r>
              <a:rPr lang="en-US" sz="1400" dirty="0">
                <a:solidFill>
                  <a:schemeClr val="bg1"/>
                </a:solidFill>
                <a:latin typeface="Signika" panose="020B0604020202020204" charset="0"/>
                <a:ea typeface="Open Sans"/>
                <a:cs typeface="Open Sans"/>
                <a:sym typeface="Open Sans"/>
              </a:rPr>
              <a:t>of software (opportunity) and increasing competition (threat). Armed with this information, you</a:t>
            </a:r>
          </a:p>
          <a:p>
            <a:r>
              <a:rPr lang="en-US" sz="1400" dirty="0">
                <a:solidFill>
                  <a:schemeClr val="bg1"/>
                </a:solidFill>
                <a:latin typeface="Signika" panose="020B0604020202020204" charset="0"/>
                <a:ea typeface="Open Sans"/>
                <a:cs typeface="Open Sans"/>
                <a:sym typeface="Open Sans"/>
              </a:rPr>
              <a:t>can develop strategies to capitalize on your strengths, mitigate weaknesses, exploit opportunities, and defend against threats.</a:t>
            </a:r>
          </a:p>
        </p:txBody>
      </p:sp>
      <p:sp>
        <p:nvSpPr>
          <p:cNvPr id="3" name="Footer Placeholder 2">
            <a:extLst>
              <a:ext uri="{FF2B5EF4-FFF2-40B4-BE49-F238E27FC236}">
                <a16:creationId xmlns:a16="http://schemas.microsoft.com/office/drawing/2014/main" id="{F6A531AC-405B-3D41-4F40-71A654C17D5C}"/>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4348604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609474" y="277781"/>
            <a:ext cx="7910303" cy="892800"/>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None/>
            </a:pPr>
            <a:r>
              <a:rPr lang="en-US" sz="2500" dirty="0">
                <a:latin typeface="Signika"/>
                <a:ea typeface="Signika"/>
                <a:cs typeface="Signika"/>
                <a:sym typeface="Signika"/>
              </a:rPr>
              <a:t>Scenario Planning</a:t>
            </a:r>
            <a:endParaRPr sz="25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514800" y="1051200"/>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600" dirty="0">
                <a:latin typeface="Signika" panose="020B0604020202020204" charset="0"/>
                <a:ea typeface="Open Sans"/>
                <a:cs typeface="Open Sans"/>
                <a:sym typeface="Open Sans"/>
              </a:rPr>
              <a:t>Scenario planning involves creating multiple plausible future scenarios and developing strategies to address each one. </a:t>
            </a:r>
          </a:p>
          <a:p>
            <a:pPr marL="133350" lvl="0">
              <a:lnSpc>
                <a:spcPct val="115000"/>
              </a:lnSpc>
              <a:buSzPts val="1500"/>
            </a:pPr>
            <a:r>
              <a:rPr lang="en-US" sz="1600" dirty="0">
                <a:latin typeface="Signika" panose="020B0604020202020204" charset="0"/>
                <a:ea typeface="Open Sans"/>
                <a:cs typeface="Open Sans"/>
                <a:sym typeface="Open Sans"/>
              </a:rPr>
              <a:t>It’s a way to prepare for uncertainty and minimize risks.</a:t>
            </a:r>
          </a:p>
        </p:txBody>
      </p:sp>
      <p:sp>
        <p:nvSpPr>
          <p:cNvPr id="2" name="Rectangle 1">
            <a:extLst>
              <a:ext uri="{FF2B5EF4-FFF2-40B4-BE49-F238E27FC236}">
                <a16:creationId xmlns:a16="http://schemas.microsoft.com/office/drawing/2014/main" id="{3CE7834E-7634-47F2-9B37-44198A827D89}"/>
              </a:ext>
            </a:extLst>
          </p:cNvPr>
          <p:cNvSpPr/>
          <p:nvPr/>
        </p:nvSpPr>
        <p:spPr>
          <a:xfrm>
            <a:off x="796413" y="2182761"/>
            <a:ext cx="7536426" cy="183617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i="1" u="sng" dirty="0">
                <a:solidFill>
                  <a:schemeClr val="bg1"/>
                </a:solidFill>
                <a:latin typeface="Signika" panose="020B0604020202020204" charset="0"/>
                <a:ea typeface="Open Sans"/>
                <a:cs typeface="Open Sans"/>
                <a:sym typeface="Open Sans"/>
              </a:rPr>
              <a:t>Example: </a:t>
            </a:r>
            <a:r>
              <a:rPr lang="en-US" sz="1400" dirty="0">
                <a:solidFill>
                  <a:schemeClr val="bg1"/>
                </a:solidFill>
                <a:latin typeface="Signika" panose="020B0604020202020204" charset="0"/>
                <a:ea typeface="Open Sans"/>
                <a:cs typeface="Open Sans"/>
                <a:sym typeface="Open Sans"/>
              </a:rPr>
              <a:t>Let’s say you’re a supply chain manager for an electronics company. Scenario planning</a:t>
            </a:r>
          </a:p>
          <a:p>
            <a:r>
              <a:rPr lang="en-US" sz="1400" dirty="0">
                <a:solidFill>
                  <a:schemeClr val="bg1"/>
                </a:solidFill>
                <a:latin typeface="Signika" panose="020B0604020202020204" charset="0"/>
                <a:ea typeface="Open Sans"/>
                <a:cs typeface="Open Sans"/>
                <a:sym typeface="Open Sans"/>
              </a:rPr>
              <a:t>might involve considering potential disruptions, such as natural disasters or supply chain</a:t>
            </a:r>
          </a:p>
          <a:p>
            <a:r>
              <a:rPr lang="en-US" sz="1400" dirty="0">
                <a:solidFill>
                  <a:schemeClr val="bg1"/>
                </a:solidFill>
                <a:latin typeface="Signika" panose="020B0604020202020204" charset="0"/>
                <a:ea typeface="Open Sans"/>
                <a:cs typeface="Open Sans"/>
                <a:sym typeface="Open Sans"/>
              </a:rPr>
              <a:t>interruptions. You’d create plans for each scenario, like having backup suppliers or implementing</a:t>
            </a:r>
          </a:p>
          <a:p>
            <a:r>
              <a:rPr lang="en-US" sz="1400" dirty="0">
                <a:solidFill>
                  <a:schemeClr val="bg1"/>
                </a:solidFill>
                <a:latin typeface="Signika" panose="020B0604020202020204" charset="0"/>
                <a:ea typeface="Open Sans"/>
                <a:cs typeface="Open Sans"/>
                <a:sym typeface="Open Sans"/>
              </a:rPr>
              <a:t>agile production processes. This way, you’re prepared for unforeseen events, minimizing their</a:t>
            </a:r>
          </a:p>
          <a:p>
            <a:r>
              <a:rPr lang="en-US" sz="1400" dirty="0">
                <a:solidFill>
                  <a:schemeClr val="bg1"/>
                </a:solidFill>
                <a:latin typeface="Signika" panose="020B0604020202020204" charset="0"/>
                <a:ea typeface="Open Sans"/>
                <a:cs typeface="Open Sans"/>
                <a:sym typeface="Open Sans"/>
              </a:rPr>
              <a:t>impact on your operations.</a:t>
            </a:r>
          </a:p>
        </p:txBody>
      </p:sp>
      <p:sp>
        <p:nvSpPr>
          <p:cNvPr id="3" name="Footer Placeholder 2">
            <a:extLst>
              <a:ext uri="{FF2B5EF4-FFF2-40B4-BE49-F238E27FC236}">
                <a16:creationId xmlns:a16="http://schemas.microsoft.com/office/drawing/2014/main" id="{0810D3DE-88FB-707F-BF26-848EDCBB2AA8}"/>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9898367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609474" y="348412"/>
            <a:ext cx="7910303" cy="892800"/>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None/>
            </a:pPr>
            <a:r>
              <a:rPr lang="en-US" sz="2500" dirty="0">
                <a:latin typeface="Signika"/>
                <a:ea typeface="Signika"/>
                <a:cs typeface="Signika"/>
                <a:sym typeface="Signika"/>
              </a:rPr>
              <a:t>Critical Thinking</a:t>
            </a:r>
            <a:endParaRPr sz="25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509226" y="1192463"/>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400" dirty="0">
                <a:latin typeface="Signika" panose="020B0604020202020204" charset="0"/>
                <a:ea typeface="Open Sans"/>
                <a:cs typeface="Open Sans"/>
                <a:sym typeface="Open Sans"/>
              </a:rPr>
              <a:t>Critical thinking is the ability to analyze, evaluate, and challenge assumptions and conventional</a:t>
            </a:r>
          </a:p>
          <a:p>
            <a:pPr marL="133350" lvl="0">
              <a:lnSpc>
                <a:spcPct val="115000"/>
              </a:lnSpc>
              <a:buSzPts val="1500"/>
            </a:pPr>
            <a:r>
              <a:rPr lang="en-US" sz="1400" dirty="0">
                <a:latin typeface="Signika" panose="020B0604020202020204" charset="0"/>
                <a:ea typeface="Open Sans"/>
                <a:cs typeface="Open Sans"/>
                <a:sym typeface="Open Sans"/>
              </a:rPr>
              <a:t>wisdom. </a:t>
            </a:r>
          </a:p>
          <a:p>
            <a:pPr marL="133350" lvl="0">
              <a:lnSpc>
                <a:spcPct val="115000"/>
              </a:lnSpc>
              <a:buSzPts val="1500"/>
            </a:pPr>
            <a:r>
              <a:rPr lang="en-US" sz="1400" dirty="0">
                <a:latin typeface="Signika" panose="020B0604020202020204" charset="0"/>
                <a:ea typeface="Open Sans"/>
                <a:cs typeface="Open Sans"/>
                <a:sym typeface="Open Sans"/>
              </a:rPr>
              <a:t>It encourages a culture of continuous improvement and innovation within an organization.</a:t>
            </a:r>
          </a:p>
        </p:txBody>
      </p:sp>
      <p:sp>
        <p:nvSpPr>
          <p:cNvPr id="2" name="Rectangle 1">
            <a:extLst>
              <a:ext uri="{FF2B5EF4-FFF2-40B4-BE49-F238E27FC236}">
                <a16:creationId xmlns:a16="http://schemas.microsoft.com/office/drawing/2014/main" id="{3CE7834E-7634-47F2-9B37-44198A827D89}"/>
              </a:ext>
            </a:extLst>
          </p:cNvPr>
          <p:cNvSpPr/>
          <p:nvPr/>
        </p:nvSpPr>
        <p:spPr>
          <a:xfrm>
            <a:off x="796413" y="2182761"/>
            <a:ext cx="7536426" cy="183617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i="1" u="sng" dirty="0">
                <a:solidFill>
                  <a:schemeClr val="bg1"/>
                </a:solidFill>
                <a:latin typeface="Signika" panose="020B0604020202020204" charset="0"/>
                <a:ea typeface="Open Sans"/>
                <a:cs typeface="Open Sans"/>
                <a:sym typeface="Open Sans"/>
              </a:rPr>
              <a:t>Example: </a:t>
            </a:r>
            <a:r>
              <a:rPr lang="en-US" sz="1400" dirty="0">
                <a:solidFill>
                  <a:schemeClr val="bg1"/>
                </a:solidFill>
                <a:latin typeface="Signika" panose="020B0604020202020204" charset="0"/>
                <a:ea typeface="Open Sans"/>
                <a:cs typeface="Open Sans"/>
                <a:sym typeface="Open Sans"/>
              </a:rPr>
              <a:t> Suppose you’re a manager at a tech startup, and your team believes that a particular</a:t>
            </a:r>
          </a:p>
          <a:p>
            <a:r>
              <a:rPr lang="en-US" sz="1400" dirty="0">
                <a:solidFill>
                  <a:schemeClr val="bg1"/>
                </a:solidFill>
                <a:latin typeface="Signika" panose="020B0604020202020204" charset="0"/>
                <a:ea typeface="Open Sans"/>
                <a:cs typeface="Open Sans"/>
                <a:sym typeface="Open Sans"/>
              </a:rPr>
              <a:t>feature is essential for your product’s success. Critical thinking would involve asking questions</a:t>
            </a:r>
          </a:p>
          <a:p>
            <a:r>
              <a:rPr lang="en-US" sz="1400" dirty="0">
                <a:solidFill>
                  <a:schemeClr val="bg1"/>
                </a:solidFill>
                <a:latin typeface="Signika" panose="020B0604020202020204" charset="0"/>
                <a:ea typeface="Open Sans"/>
                <a:cs typeface="Open Sans"/>
                <a:sym typeface="Open Sans"/>
              </a:rPr>
              <a:t>like, “Is this feature truly necessary, or can we achieve our goals in a different way?” </a:t>
            </a:r>
          </a:p>
          <a:p>
            <a:r>
              <a:rPr lang="en-US" sz="1400" dirty="0">
                <a:solidFill>
                  <a:schemeClr val="bg1"/>
                </a:solidFill>
                <a:latin typeface="Signika" panose="020B0604020202020204" charset="0"/>
                <a:ea typeface="Open Sans"/>
                <a:cs typeface="Open Sans"/>
                <a:sym typeface="Open Sans"/>
              </a:rPr>
              <a:t>By challenging assumptions, you might discover a more cost-effective or user-friendly solution.</a:t>
            </a:r>
          </a:p>
        </p:txBody>
      </p:sp>
      <p:sp>
        <p:nvSpPr>
          <p:cNvPr id="3" name="Footer Placeholder 2">
            <a:extLst>
              <a:ext uri="{FF2B5EF4-FFF2-40B4-BE49-F238E27FC236}">
                <a16:creationId xmlns:a16="http://schemas.microsoft.com/office/drawing/2014/main" id="{EB9BDB4D-3A1D-0CC8-1B0E-10B5090745E8}"/>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4639472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616848" y="277781"/>
            <a:ext cx="7910303" cy="892800"/>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None/>
            </a:pPr>
            <a:r>
              <a:rPr lang="en-US" sz="2500" dirty="0">
                <a:latin typeface="Signika"/>
                <a:ea typeface="Signika"/>
                <a:cs typeface="Signika"/>
                <a:sym typeface="Signika"/>
              </a:rPr>
              <a:t>Data Analysis</a:t>
            </a:r>
            <a:endParaRPr sz="25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514800" y="1051200"/>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600" dirty="0">
                <a:latin typeface="Signika" panose="020B0604020202020204" charset="0"/>
                <a:ea typeface="Open Sans"/>
                <a:cs typeface="Open Sans"/>
                <a:sym typeface="Open Sans"/>
              </a:rPr>
              <a:t>Data analysis involves collecting and analyzing relevant data to inform decision-making. </a:t>
            </a:r>
          </a:p>
          <a:p>
            <a:pPr marL="133350" lvl="0">
              <a:lnSpc>
                <a:spcPct val="115000"/>
              </a:lnSpc>
              <a:buSzPts val="1500"/>
            </a:pPr>
            <a:r>
              <a:rPr lang="en-US" sz="1600" dirty="0">
                <a:latin typeface="Signika" panose="020B0604020202020204" charset="0"/>
                <a:ea typeface="Open Sans"/>
                <a:cs typeface="Open Sans"/>
                <a:sym typeface="Open Sans"/>
              </a:rPr>
              <a:t>It enables organizations to make informed choices based on evidence rather than intuition.</a:t>
            </a:r>
          </a:p>
        </p:txBody>
      </p:sp>
      <p:sp>
        <p:nvSpPr>
          <p:cNvPr id="2" name="Rectangle 1">
            <a:extLst>
              <a:ext uri="{FF2B5EF4-FFF2-40B4-BE49-F238E27FC236}">
                <a16:creationId xmlns:a16="http://schemas.microsoft.com/office/drawing/2014/main" id="{3CE7834E-7634-47F2-9B37-44198A827D89}"/>
              </a:ext>
            </a:extLst>
          </p:cNvPr>
          <p:cNvSpPr/>
          <p:nvPr/>
        </p:nvSpPr>
        <p:spPr>
          <a:xfrm>
            <a:off x="703816" y="2067015"/>
            <a:ext cx="7536426" cy="183617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i="1" u="sng" dirty="0">
                <a:solidFill>
                  <a:schemeClr val="bg1"/>
                </a:solidFill>
                <a:latin typeface="Signika" panose="020B0604020202020204" charset="0"/>
                <a:ea typeface="Open Sans"/>
                <a:cs typeface="Open Sans"/>
                <a:sym typeface="Open Sans"/>
              </a:rPr>
              <a:t>Example: </a:t>
            </a:r>
            <a:r>
              <a:rPr lang="en-US" sz="1400" dirty="0">
                <a:solidFill>
                  <a:schemeClr val="bg1"/>
                </a:solidFill>
                <a:latin typeface="Signika" panose="020B0604020202020204" charset="0"/>
                <a:ea typeface="Open Sans"/>
                <a:cs typeface="Open Sans"/>
                <a:sym typeface="Open Sans"/>
              </a:rPr>
              <a:t> In the context of e-commerce, data analysis could involve tracking website traffic,</a:t>
            </a:r>
          </a:p>
          <a:p>
            <a:r>
              <a:rPr lang="en-US" sz="1400" dirty="0">
                <a:solidFill>
                  <a:schemeClr val="bg1"/>
                </a:solidFill>
                <a:latin typeface="Signika" panose="020B0604020202020204" charset="0"/>
                <a:ea typeface="Open Sans"/>
                <a:cs typeface="Open Sans"/>
                <a:sym typeface="Open Sans"/>
              </a:rPr>
              <a:t>customer demographics, and conversion rates. By analyzing this data, you might discover that</a:t>
            </a:r>
          </a:p>
          <a:p>
            <a:r>
              <a:rPr lang="en-US" sz="1400" dirty="0">
                <a:solidFill>
                  <a:schemeClr val="bg1"/>
                </a:solidFill>
                <a:latin typeface="Signika" panose="020B0604020202020204" charset="0"/>
                <a:ea typeface="Open Sans"/>
                <a:cs typeface="Open Sans"/>
                <a:sym typeface="Open Sans"/>
              </a:rPr>
              <a:t>a particular demographic segment has a higher conversion rate, allowing you to tailor your</a:t>
            </a:r>
          </a:p>
          <a:p>
            <a:r>
              <a:rPr lang="en-US" sz="1400" dirty="0">
                <a:solidFill>
                  <a:schemeClr val="bg1"/>
                </a:solidFill>
                <a:latin typeface="Signika" panose="020B0604020202020204" charset="0"/>
                <a:ea typeface="Open Sans"/>
                <a:cs typeface="Open Sans"/>
                <a:sym typeface="Open Sans"/>
              </a:rPr>
              <a:t>marketing efforts specifically to that group, ultimately increasing sales and ROI.</a:t>
            </a:r>
          </a:p>
        </p:txBody>
      </p:sp>
      <p:sp>
        <p:nvSpPr>
          <p:cNvPr id="3" name="Footer Placeholder 2">
            <a:extLst>
              <a:ext uri="{FF2B5EF4-FFF2-40B4-BE49-F238E27FC236}">
                <a16:creationId xmlns:a16="http://schemas.microsoft.com/office/drawing/2014/main" id="{9698FEE8-0716-970B-740C-581E3647A6B2}"/>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7471832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744793" y="1104401"/>
            <a:ext cx="7654413" cy="2782800"/>
          </a:xfrm>
          <a:prstGeom prst="rect">
            <a:avLst/>
          </a:prstGeom>
          <a:noFill/>
          <a:ln>
            <a:noFill/>
          </a:ln>
        </p:spPr>
        <p:txBody>
          <a:bodyPr spcFirstLastPara="1" wrap="square" lIns="91425" tIns="91425" rIns="91425" bIns="91425" anchor="ctr" anchorCtr="0">
            <a:noAutofit/>
          </a:bodyPr>
          <a:lstStyle/>
          <a:p>
            <a:pPr lvl="0" algn="ctr"/>
            <a:r>
              <a:rPr lang="en-US" sz="3300" b="1" dirty="0">
                <a:latin typeface="Signika"/>
                <a:ea typeface="Signika"/>
                <a:cs typeface="Signika"/>
                <a:sym typeface="Signika"/>
              </a:rPr>
              <a:t>DEVELOPING STRATEGIC THINKING SKILLS</a:t>
            </a:r>
          </a:p>
        </p:txBody>
      </p:sp>
      <p:sp>
        <p:nvSpPr>
          <p:cNvPr id="2" name="Footer Placeholder 1">
            <a:extLst>
              <a:ext uri="{FF2B5EF4-FFF2-40B4-BE49-F238E27FC236}">
                <a16:creationId xmlns:a16="http://schemas.microsoft.com/office/drawing/2014/main" id="{D876F59B-7AB4-1FC1-F2B1-70A687DC1B09}"/>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0653921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615048" y="248081"/>
            <a:ext cx="7910303" cy="892800"/>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None/>
            </a:pPr>
            <a:r>
              <a:rPr lang="en-US" sz="2500" dirty="0">
                <a:latin typeface="Signika"/>
                <a:ea typeface="Signika"/>
                <a:cs typeface="Signika"/>
                <a:sym typeface="Signika"/>
              </a:rPr>
              <a:t>Continuous Learning</a:t>
            </a:r>
            <a:endParaRPr sz="25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514800" y="1051200"/>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400" b="1" dirty="0">
                <a:latin typeface="Signika" panose="020B0604020202020204" charset="0"/>
                <a:ea typeface="Open Sans"/>
                <a:cs typeface="Open Sans"/>
                <a:sym typeface="Open Sans"/>
              </a:rPr>
              <a:t>Stay Informed and Expand Your Knowledge</a:t>
            </a:r>
          </a:p>
          <a:p>
            <a:pPr marL="133350" lvl="0">
              <a:lnSpc>
                <a:spcPct val="115000"/>
              </a:lnSpc>
              <a:buSzPts val="1500"/>
            </a:pPr>
            <a:r>
              <a:rPr lang="en-US" sz="1400" dirty="0">
                <a:latin typeface="Signika" panose="020B0604020202020204" charset="0"/>
                <a:ea typeface="Open Sans"/>
                <a:cs typeface="Open Sans"/>
                <a:sym typeface="Open Sans"/>
              </a:rPr>
              <a:t>Continuous learning is a fundamental aspect of strategic thinking. </a:t>
            </a:r>
          </a:p>
          <a:p>
            <a:pPr marL="133350" lvl="0">
              <a:lnSpc>
                <a:spcPct val="115000"/>
              </a:lnSpc>
              <a:buSzPts val="1500"/>
            </a:pPr>
            <a:r>
              <a:rPr lang="en-US" sz="1400" dirty="0">
                <a:latin typeface="Signika" panose="020B0604020202020204" charset="0"/>
                <a:ea typeface="Open Sans"/>
                <a:cs typeface="Open Sans"/>
                <a:sym typeface="Open Sans"/>
              </a:rPr>
              <a:t>It involves staying informed about industry trends, technological advancements, and changes in the external environment that can impact your personal or professional goals. </a:t>
            </a:r>
          </a:p>
        </p:txBody>
      </p:sp>
      <p:sp>
        <p:nvSpPr>
          <p:cNvPr id="2" name="Rectangle 1">
            <a:extLst>
              <a:ext uri="{FF2B5EF4-FFF2-40B4-BE49-F238E27FC236}">
                <a16:creationId xmlns:a16="http://schemas.microsoft.com/office/drawing/2014/main" id="{3CE7834E-7634-47F2-9B37-44198A827D89}"/>
              </a:ext>
            </a:extLst>
          </p:cNvPr>
          <p:cNvSpPr/>
          <p:nvPr/>
        </p:nvSpPr>
        <p:spPr>
          <a:xfrm>
            <a:off x="801987" y="2204883"/>
            <a:ext cx="7536426" cy="2244136"/>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dirty="0">
                <a:solidFill>
                  <a:schemeClr val="accent1">
                    <a:lumMod val="50000"/>
                  </a:schemeClr>
                </a:solidFill>
                <a:latin typeface="Signika" panose="020B0604020202020204" charset="0"/>
                <a:ea typeface="Open Sans"/>
                <a:cs typeface="Open Sans"/>
                <a:sym typeface="Open Sans"/>
              </a:rPr>
              <a:t>Read Widely: </a:t>
            </a:r>
            <a:r>
              <a:rPr lang="en-US" sz="1400" dirty="0">
                <a:solidFill>
                  <a:schemeClr val="accent1">
                    <a:lumMod val="50000"/>
                  </a:schemeClr>
                </a:solidFill>
                <a:latin typeface="Signika" panose="020B0604020202020204" charset="0"/>
                <a:ea typeface="Open Sans"/>
                <a:cs typeface="Open Sans"/>
                <a:sym typeface="Open Sans"/>
              </a:rPr>
              <a:t>Engage in a diverse range of reading materials, from books and research papers</a:t>
            </a:r>
          </a:p>
          <a:p>
            <a:r>
              <a:rPr lang="en-US" sz="1400" dirty="0">
                <a:solidFill>
                  <a:schemeClr val="accent1">
                    <a:lumMod val="50000"/>
                  </a:schemeClr>
                </a:solidFill>
                <a:latin typeface="Signika" panose="020B0604020202020204" charset="0"/>
                <a:ea typeface="Open Sans"/>
                <a:cs typeface="Open Sans"/>
                <a:sym typeface="Open Sans"/>
              </a:rPr>
              <a:t>to industry magazines and blogs.</a:t>
            </a:r>
          </a:p>
          <a:p>
            <a:endParaRPr lang="en-US" sz="1400" dirty="0">
              <a:solidFill>
                <a:schemeClr val="accent1">
                  <a:lumMod val="50000"/>
                </a:schemeClr>
              </a:solidFill>
              <a:latin typeface="Signika" panose="020B0604020202020204" charset="0"/>
              <a:ea typeface="Open Sans"/>
              <a:cs typeface="Open Sans"/>
              <a:sym typeface="Open Sans"/>
            </a:endParaRPr>
          </a:p>
          <a:p>
            <a:r>
              <a:rPr lang="en-US" sz="1400" b="1" dirty="0">
                <a:solidFill>
                  <a:schemeClr val="accent1">
                    <a:lumMod val="50000"/>
                  </a:schemeClr>
                </a:solidFill>
                <a:latin typeface="Signika" panose="020B0604020202020204" charset="0"/>
                <a:ea typeface="Open Sans"/>
                <a:cs typeface="Open Sans"/>
                <a:sym typeface="Open Sans"/>
              </a:rPr>
              <a:t>Attend Seminars and Workshops:</a:t>
            </a:r>
            <a:r>
              <a:rPr lang="en-US" sz="1400" dirty="0">
                <a:solidFill>
                  <a:schemeClr val="accent1">
                    <a:lumMod val="50000"/>
                  </a:schemeClr>
                </a:solidFill>
                <a:latin typeface="Signika" panose="020B0604020202020204" charset="0"/>
                <a:ea typeface="Open Sans"/>
                <a:cs typeface="Open Sans"/>
                <a:sym typeface="Open Sans"/>
              </a:rPr>
              <a:t> Participate in relevant seminars, workshops, and conferences</a:t>
            </a:r>
          </a:p>
          <a:p>
            <a:r>
              <a:rPr lang="en-US" sz="1400" dirty="0">
                <a:solidFill>
                  <a:schemeClr val="accent1">
                    <a:lumMod val="50000"/>
                  </a:schemeClr>
                </a:solidFill>
                <a:latin typeface="Signika" panose="020B0604020202020204" charset="0"/>
                <a:ea typeface="Open Sans"/>
                <a:cs typeface="Open Sans"/>
                <a:sym typeface="Open Sans"/>
              </a:rPr>
              <a:t>to network and gain insights from experts in your field.</a:t>
            </a:r>
          </a:p>
          <a:p>
            <a:endParaRPr lang="en-US" sz="1400" dirty="0">
              <a:solidFill>
                <a:schemeClr val="accent1">
                  <a:lumMod val="50000"/>
                </a:schemeClr>
              </a:solidFill>
              <a:latin typeface="Signika" panose="020B0604020202020204" charset="0"/>
              <a:ea typeface="Open Sans"/>
              <a:cs typeface="Open Sans"/>
              <a:sym typeface="Open Sans"/>
            </a:endParaRPr>
          </a:p>
          <a:p>
            <a:r>
              <a:rPr lang="en-US" sz="1400" b="1" dirty="0">
                <a:solidFill>
                  <a:schemeClr val="accent1">
                    <a:lumMod val="50000"/>
                  </a:schemeClr>
                </a:solidFill>
                <a:latin typeface="Signika" panose="020B0604020202020204" charset="0"/>
                <a:ea typeface="Open Sans"/>
                <a:cs typeface="Open Sans"/>
                <a:sym typeface="Open Sans"/>
              </a:rPr>
              <a:t>Engage in Lifelong Learning: </a:t>
            </a:r>
            <a:r>
              <a:rPr lang="en-US" sz="1400" dirty="0">
                <a:solidFill>
                  <a:schemeClr val="accent1">
                    <a:lumMod val="50000"/>
                  </a:schemeClr>
                </a:solidFill>
                <a:latin typeface="Signika" panose="020B0604020202020204" charset="0"/>
                <a:ea typeface="Open Sans"/>
                <a:cs typeface="Open Sans"/>
                <a:sym typeface="Open Sans"/>
              </a:rPr>
              <a:t>Consider formal education, online courses, or certifications to</a:t>
            </a:r>
          </a:p>
          <a:p>
            <a:r>
              <a:rPr lang="en-US" sz="1400" dirty="0">
                <a:solidFill>
                  <a:schemeClr val="accent1">
                    <a:lumMod val="50000"/>
                  </a:schemeClr>
                </a:solidFill>
                <a:latin typeface="Signika" panose="020B0604020202020204" charset="0"/>
                <a:ea typeface="Open Sans"/>
                <a:cs typeface="Open Sans"/>
                <a:sym typeface="Open Sans"/>
              </a:rPr>
              <a:t>acquire new skills and knowledge.</a:t>
            </a:r>
          </a:p>
        </p:txBody>
      </p:sp>
      <p:sp>
        <p:nvSpPr>
          <p:cNvPr id="3" name="Footer Placeholder 2">
            <a:extLst>
              <a:ext uri="{FF2B5EF4-FFF2-40B4-BE49-F238E27FC236}">
                <a16:creationId xmlns:a16="http://schemas.microsoft.com/office/drawing/2014/main" id="{F40C3421-7740-4D5D-4411-F5F0CDA3CC7C}"/>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6722531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615049" y="717630"/>
            <a:ext cx="4165295" cy="333569"/>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None/>
            </a:pPr>
            <a:r>
              <a:rPr lang="en-US" sz="2500" dirty="0">
                <a:latin typeface="Signika"/>
                <a:ea typeface="Signika"/>
                <a:cs typeface="Signika"/>
                <a:sym typeface="Signika"/>
              </a:rPr>
              <a:t>Practice Goal Setting</a:t>
            </a:r>
            <a:endParaRPr sz="25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516600" y="851070"/>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600" b="1" dirty="0">
                <a:latin typeface="Signika" panose="020B0604020202020204" charset="0"/>
                <a:ea typeface="Open Sans"/>
                <a:cs typeface="Open Sans"/>
                <a:sym typeface="Open Sans"/>
              </a:rPr>
              <a:t>Set Clear and SMART Goals</a:t>
            </a:r>
          </a:p>
          <a:p>
            <a:pPr marL="133350" lvl="0">
              <a:lnSpc>
                <a:spcPct val="115000"/>
              </a:lnSpc>
              <a:buSzPts val="1500"/>
            </a:pPr>
            <a:r>
              <a:rPr lang="en-US" sz="1600" dirty="0">
                <a:latin typeface="Signika" panose="020B0604020202020204" charset="0"/>
                <a:ea typeface="Open Sans"/>
                <a:cs typeface="Open Sans"/>
                <a:sym typeface="Open Sans"/>
              </a:rPr>
              <a:t>Setting clear and well-defined goals is essential for strategic thinking.</a:t>
            </a:r>
          </a:p>
        </p:txBody>
      </p:sp>
      <p:sp>
        <p:nvSpPr>
          <p:cNvPr id="2" name="Rectangle 1">
            <a:extLst>
              <a:ext uri="{FF2B5EF4-FFF2-40B4-BE49-F238E27FC236}">
                <a16:creationId xmlns:a16="http://schemas.microsoft.com/office/drawing/2014/main" id="{3CE7834E-7634-47F2-9B37-44198A827D89}"/>
              </a:ext>
            </a:extLst>
          </p:cNvPr>
          <p:cNvSpPr/>
          <p:nvPr/>
        </p:nvSpPr>
        <p:spPr>
          <a:xfrm>
            <a:off x="615049" y="1532806"/>
            <a:ext cx="7536426" cy="2893064"/>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dirty="0">
                <a:solidFill>
                  <a:schemeClr val="accent1">
                    <a:lumMod val="50000"/>
                  </a:schemeClr>
                </a:solidFill>
                <a:latin typeface="Signika" panose="020B0604020202020204" charset="0"/>
                <a:ea typeface="Open Sans"/>
                <a:cs typeface="Open Sans"/>
                <a:sym typeface="Open Sans"/>
              </a:rPr>
              <a:t>Define Specific Goals: </a:t>
            </a:r>
            <a:r>
              <a:rPr lang="en-US" sz="1400" dirty="0">
                <a:solidFill>
                  <a:schemeClr val="accent1">
                    <a:lumMod val="50000"/>
                  </a:schemeClr>
                </a:solidFill>
                <a:latin typeface="Signika" panose="020B0604020202020204" charset="0"/>
                <a:ea typeface="Open Sans"/>
                <a:cs typeface="Open Sans"/>
                <a:sym typeface="Open Sans"/>
              </a:rPr>
              <a:t>Make sure your goals are specific, clearly defined, and tailored to your</a:t>
            </a:r>
          </a:p>
          <a:p>
            <a:r>
              <a:rPr lang="en-US" sz="1400" dirty="0">
                <a:solidFill>
                  <a:schemeClr val="accent1">
                    <a:lumMod val="50000"/>
                  </a:schemeClr>
                </a:solidFill>
                <a:latin typeface="Signika" panose="020B0604020202020204" charset="0"/>
                <a:ea typeface="Open Sans"/>
                <a:cs typeface="Open Sans"/>
                <a:sym typeface="Open Sans"/>
              </a:rPr>
              <a:t>personal or professional aspirations.</a:t>
            </a:r>
          </a:p>
          <a:p>
            <a:endParaRPr lang="en-US" sz="1400" dirty="0">
              <a:solidFill>
                <a:schemeClr val="accent1">
                  <a:lumMod val="50000"/>
                </a:schemeClr>
              </a:solidFill>
              <a:latin typeface="Signika" panose="020B0604020202020204" charset="0"/>
              <a:ea typeface="Open Sans"/>
              <a:cs typeface="Open Sans"/>
              <a:sym typeface="Open Sans"/>
            </a:endParaRPr>
          </a:p>
          <a:p>
            <a:r>
              <a:rPr lang="en-US" sz="1400" b="1" dirty="0">
                <a:solidFill>
                  <a:schemeClr val="accent1">
                    <a:lumMod val="50000"/>
                  </a:schemeClr>
                </a:solidFill>
                <a:latin typeface="Signika" panose="020B0604020202020204" charset="0"/>
                <a:ea typeface="Open Sans"/>
                <a:cs typeface="Open Sans"/>
                <a:sym typeface="Open Sans"/>
              </a:rPr>
              <a:t>Ensure Measurability: </a:t>
            </a:r>
            <a:r>
              <a:rPr lang="en-US" sz="1400" dirty="0">
                <a:solidFill>
                  <a:schemeClr val="accent1">
                    <a:lumMod val="50000"/>
                  </a:schemeClr>
                </a:solidFill>
                <a:latin typeface="Signika" panose="020B0604020202020204" charset="0"/>
                <a:ea typeface="Open Sans"/>
                <a:cs typeface="Open Sans"/>
                <a:sym typeface="Open Sans"/>
              </a:rPr>
              <a:t>Goals should be measurable, allowing you to track your progress and</a:t>
            </a:r>
          </a:p>
          <a:p>
            <a:r>
              <a:rPr lang="en-US" sz="1400" dirty="0">
                <a:solidFill>
                  <a:schemeClr val="accent1">
                    <a:lumMod val="50000"/>
                  </a:schemeClr>
                </a:solidFill>
                <a:latin typeface="Signika" panose="020B0604020202020204" charset="0"/>
                <a:ea typeface="Open Sans"/>
                <a:cs typeface="Open Sans"/>
                <a:sym typeface="Open Sans"/>
              </a:rPr>
              <a:t>determine when you’ve achieved them.</a:t>
            </a:r>
          </a:p>
          <a:p>
            <a:endParaRPr lang="en-US" sz="1400" b="1" dirty="0">
              <a:solidFill>
                <a:schemeClr val="accent1">
                  <a:lumMod val="50000"/>
                </a:schemeClr>
              </a:solidFill>
              <a:latin typeface="Signika" panose="020B0604020202020204" charset="0"/>
              <a:ea typeface="Open Sans"/>
              <a:cs typeface="Open Sans"/>
              <a:sym typeface="Open Sans"/>
            </a:endParaRPr>
          </a:p>
          <a:p>
            <a:r>
              <a:rPr lang="en-US" sz="1400" b="1" dirty="0">
                <a:solidFill>
                  <a:schemeClr val="accent1">
                    <a:lumMod val="50000"/>
                  </a:schemeClr>
                </a:solidFill>
                <a:latin typeface="Signika" panose="020B0604020202020204" charset="0"/>
                <a:ea typeface="Open Sans"/>
                <a:cs typeface="Open Sans"/>
                <a:sym typeface="Open Sans"/>
              </a:rPr>
              <a:t>Attainability: </a:t>
            </a:r>
            <a:r>
              <a:rPr lang="en-US" sz="1400" dirty="0">
                <a:solidFill>
                  <a:schemeClr val="accent1">
                    <a:lumMod val="50000"/>
                  </a:schemeClr>
                </a:solidFill>
                <a:latin typeface="Signika" panose="020B0604020202020204" charset="0"/>
                <a:ea typeface="Open Sans"/>
                <a:cs typeface="Open Sans"/>
                <a:sym typeface="Open Sans"/>
              </a:rPr>
              <a:t>Goals should be realistic and attainable based on your current resources and</a:t>
            </a:r>
          </a:p>
          <a:p>
            <a:r>
              <a:rPr lang="en-US" sz="1400" dirty="0">
                <a:solidFill>
                  <a:schemeClr val="accent1">
                    <a:lumMod val="50000"/>
                  </a:schemeClr>
                </a:solidFill>
                <a:latin typeface="Signika" panose="020B0604020202020204" charset="0"/>
                <a:ea typeface="Open Sans"/>
                <a:cs typeface="Open Sans"/>
                <a:sym typeface="Open Sans"/>
              </a:rPr>
              <a:t>circumstances.</a:t>
            </a:r>
          </a:p>
          <a:p>
            <a:endParaRPr lang="en-US" sz="1400" dirty="0">
              <a:solidFill>
                <a:schemeClr val="accent1">
                  <a:lumMod val="50000"/>
                </a:schemeClr>
              </a:solidFill>
              <a:latin typeface="Signika" panose="020B0604020202020204" charset="0"/>
              <a:ea typeface="Open Sans"/>
              <a:cs typeface="Open Sans"/>
              <a:sym typeface="Open Sans"/>
            </a:endParaRPr>
          </a:p>
          <a:p>
            <a:r>
              <a:rPr lang="en-US" sz="1400" b="1" dirty="0">
                <a:solidFill>
                  <a:schemeClr val="accent1">
                    <a:lumMod val="50000"/>
                  </a:schemeClr>
                </a:solidFill>
                <a:latin typeface="Signika" panose="020B0604020202020204" charset="0"/>
                <a:ea typeface="Open Sans"/>
                <a:cs typeface="Open Sans"/>
                <a:sym typeface="Open Sans"/>
              </a:rPr>
              <a:t>Relevance: </a:t>
            </a:r>
            <a:r>
              <a:rPr lang="en-US" sz="1400" dirty="0">
                <a:solidFill>
                  <a:schemeClr val="accent1">
                    <a:lumMod val="50000"/>
                  </a:schemeClr>
                </a:solidFill>
                <a:latin typeface="Signika" panose="020B0604020202020204" charset="0"/>
                <a:ea typeface="Open Sans"/>
                <a:cs typeface="Open Sans"/>
                <a:sym typeface="Open Sans"/>
              </a:rPr>
              <a:t>Ensure your goals align with your long-term objectives and are relevant to your</a:t>
            </a:r>
          </a:p>
          <a:p>
            <a:r>
              <a:rPr lang="en-US" sz="1400" dirty="0">
                <a:solidFill>
                  <a:schemeClr val="accent1">
                    <a:lumMod val="50000"/>
                  </a:schemeClr>
                </a:solidFill>
                <a:latin typeface="Signika" panose="020B0604020202020204" charset="0"/>
                <a:ea typeface="Open Sans"/>
                <a:cs typeface="Open Sans"/>
                <a:sym typeface="Open Sans"/>
              </a:rPr>
              <a:t>personal or professional growth.</a:t>
            </a:r>
          </a:p>
          <a:p>
            <a:endParaRPr lang="en-US" sz="1400" dirty="0">
              <a:solidFill>
                <a:schemeClr val="accent1">
                  <a:lumMod val="50000"/>
                </a:schemeClr>
              </a:solidFill>
              <a:latin typeface="Signika" panose="020B0604020202020204" charset="0"/>
              <a:ea typeface="Open Sans"/>
              <a:cs typeface="Open Sans"/>
              <a:sym typeface="Open Sans"/>
            </a:endParaRPr>
          </a:p>
          <a:p>
            <a:r>
              <a:rPr lang="en-US" sz="1400" b="1" dirty="0">
                <a:solidFill>
                  <a:schemeClr val="accent1">
                    <a:lumMod val="50000"/>
                  </a:schemeClr>
                </a:solidFill>
                <a:latin typeface="Signika" panose="020B0604020202020204" charset="0"/>
                <a:ea typeface="Open Sans"/>
                <a:cs typeface="Open Sans"/>
                <a:sym typeface="Open Sans"/>
              </a:rPr>
              <a:t>Time-Bound: </a:t>
            </a:r>
            <a:r>
              <a:rPr lang="en-US" sz="1400" dirty="0">
                <a:solidFill>
                  <a:schemeClr val="accent1">
                    <a:lumMod val="50000"/>
                  </a:schemeClr>
                </a:solidFill>
                <a:latin typeface="Signika" panose="020B0604020202020204" charset="0"/>
                <a:ea typeface="Open Sans"/>
                <a:cs typeface="Open Sans"/>
                <a:sym typeface="Open Sans"/>
              </a:rPr>
              <a:t>Goals should have a timeframe within which you aim to achieve them.</a:t>
            </a:r>
          </a:p>
        </p:txBody>
      </p:sp>
      <p:sp>
        <p:nvSpPr>
          <p:cNvPr id="3" name="Footer Placeholder 2">
            <a:extLst>
              <a:ext uri="{FF2B5EF4-FFF2-40B4-BE49-F238E27FC236}">
                <a16:creationId xmlns:a16="http://schemas.microsoft.com/office/drawing/2014/main" id="{E2AAD121-3452-8341-EAA4-9393A1629CFC}"/>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40429090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744793" y="1104401"/>
            <a:ext cx="7654413" cy="2782800"/>
          </a:xfrm>
          <a:prstGeom prst="rect">
            <a:avLst/>
          </a:prstGeom>
          <a:noFill/>
          <a:ln>
            <a:noFill/>
          </a:ln>
        </p:spPr>
        <p:txBody>
          <a:bodyPr spcFirstLastPara="1" wrap="square" lIns="91425" tIns="91425" rIns="91425" bIns="91425" anchor="ctr" anchorCtr="0">
            <a:noAutofit/>
          </a:bodyPr>
          <a:lstStyle/>
          <a:p>
            <a:pPr lvl="0" algn="ctr"/>
            <a:r>
              <a:rPr lang="en-US" sz="3300" b="1" dirty="0">
                <a:latin typeface="Signika"/>
                <a:ea typeface="Signika"/>
                <a:cs typeface="Signika"/>
                <a:sym typeface="Signika"/>
              </a:rPr>
              <a:t>WHAT IS STRATEGIC THINKING?</a:t>
            </a:r>
          </a:p>
        </p:txBody>
      </p:sp>
      <p:sp>
        <p:nvSpPr>
          <p:cNvPr id="2" name="Footer Placeholder 1">
            <a:extLst>
              <a:ext uri="{FF2B5EF4-FFF2-40B4-BE49-F238E27FC236}">
                <a16:creationId xmlns:a16="http://schemas.microsoft.com/office/drawing/2014/main" id="{AD27ACB5-2AEB-CE05-69A0-7BD4D0B70FED}"/>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3950833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615048" y="282896"/>
            <a:ext cx="7910303" cy="892800"/>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None/>
            </a:pPr>
            <a:r>
              <a:rPr lang="en-US" sz="2500" dirty="0">
                <a:latin typeface="Signika"/>
                <a:ea typeface="Signika"/>
                <a:cs typeface="Signika"/>
                <a:sym typeface="Signika"/>
              </a:rPr>
              <a:t>SWOT Analysis</a:t>
            </a:r>
            <a:endParaRPr sz="25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514800" y="1051200"/>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600" b="1" dirty="0">
                <a:latin typeface="Signika" panose="020B0604020202020204" charset="0"/>
                <a:ea typeface="Open Sans"/>
                <a:cs typeface="Open Sans"/>
                <a:sym typeface="Open Sans"/>
              </a:rPr>
              <a:t>Assess Strengths, Weaknesses, Opportunities, and Threats</a:t>
            </a:r>
          </a:p>
          <a:p>
            <a:pPr marL="133350" lvl="0">
              <a:lnSpc>
                <a:spcPct val="115000"/>
              </a:lnSpc>
              <a:buSzPts val="1500"/>
            </a:pPr>
            <a:r>
              <a:rPr lang="en-US" sz="1600" dirty="0">
                <a:latin typeface="Signika" panose="020B0604020202020204" charset="0"/>
                <a:ea typeface="Open Sans"/>
                <a:cs typeface="Open Sans"/>
                <a:sym typeface="Open Sans"/>
              </a:rPr>
              <a:t>SWOT analysis is a structured tool for understanding your current position and potential directions</a:t>
            </a:r>
          </a:p>
          <a:p>
            <a:pPr marL="133350" lvl="0">
              <a:lnSpc>
                <a:spcPct val="115000"/>
              </a:lnSpc>
              <a:buSzPts val="1500"/>
            </a:pPr>
            <a:r>
              <a:rPr lang="en-US" sz="1600" dirty="0">
                <a:latin typeface="Signika" panose="020B0604020202020204" charset="0"/>
                <a:ea typeface="Open Sans"/>
                <a:cs typeface="Open Sans"/>
                <a:sym typeface="Open Sans"/>
              </a:rPr>
              <a:t>for growth. </a:t>
            </a:r>
          </a:p>
        </p:txBody>
      </p:sp>
      <p:sp>
        <p:nvSpPr>
          <p:cNvPr id="6" name="Rectangle 5">
            <a:extLst>
              <a:ext uri="{FF2B5EF4-FFF2-40B4-BE49-F238E27FC236}">
                <a16:creationId xmlns:a16="http://schemas.microsoft.com/office/drawing/2014/main" id="{6FF1E4C7-9E94-4338-B9A4-D0BE31B25121}"/>
              </a:ext>
            </a:extLst>
          </p:cNvPr>
          <p:cNvSpPr/>
          <p:nvPr/>
        </p:nvSpPr>
        <p:spPr>
          <a:xfrm>
            <a:off x="715296" y="1976283"/>
            <a:ext cx="7536426" cy="2244136"/>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dirty="0">
                <a:solidFill>
                  <a:schemeClr val="accent1">
                    <a:lumMod val="50000"/>
                  </a:schemeClr>
                </a:solidFill>
                <a:latin typeface="Signika" panose="020B0604020202020204" charset="0"/>
                <a:ea typeface="Open Sans"/>
                <a:cs typeface="Open Sans"/>
                <a:sym typeface="Open Sans"/>
              </a:rPr>
              <a:t>Self-Assessment: </a:t>
            </a:r>
            <a:r>
              <a:rPr lang="en-US" sz="1400" dirty="0">
                <a:solidFill>
                  <a:schemeClr val="accent1">
                    <a:lumMod val="50000"/>
                  </a:schemeClr>
                </a:solidFill>
                <a:latin typeface="Signika" panose="020B0604020202020204" charset="0"/>
                <a:ea typeface="Open Sans"/>
                <a:cs typeface="Open Sans"/>
                <a:sym typeface="Open Sans"/>
              </a:rPr>
              <a:t>Regularly assess your own strengths, weaknesses, opportunities, and threats</a:t>
            </a:r>
          </a:p>
          <a:p>
            <a:r>
              <a:rPr lang="en-US" sz="1400" dirty="0">
                <a:solidFill>
                  <a:schemeClr val="accent1">
                    <a:lumMod val="50000"/>
                  </a:schemeClr>
                </a:solidFill>
                <a:latin typeface="Signika" panose="020B0604020202020204" charset="0"/>
                <a:ea typeface="Open Sans"/>
                <a:cs typeface="Open Sans"/>
                <a:sym typeface="Open Sans"/>
              </a:rPr>
              <a:t>in both personal and professional contexts.</a:t>
            </a:r>
          </a:p>
          <a:p>
            <a:endParaRPr lang="en-US" sz="1400" b="1" dirty="0">
              <a:solidFill>
                <a:schemeClr val="accent1">
                  <a:lumMod val="50000"/>
                </a:schemeClr>
              </a:solidFill>
              <a:latin typeface="Signika" panose="020B0604020202020204" charset="0"/>
              <a:ea typeface="Open Sans"/>
              <a:cs typeface="Open Sans"/>
              <a:sym typeface="Open Sans"/>
            </a:endParaRPr>
          </a:p>
          <a:p>
            <a:r>
              <a:rPr lang="en-US" sz="1400" b="1" dirty="0">
                <a:solidFill>
                  <a:schemeClr val="accent1">
                    <a:lumMod val="50000"/>
                  </a:schemeClr>
                </a:solidFill>
                <a:latin typeface="Signika" panose="020B0604020202020204" charset="0"/>
                <a:ea typeface="Open Sans"/>
                <a:cs typeface="Open Sans"/>
                <a:sym typeface="Open Sans"/>
              </a:rPr>
              <a:t>External Assessment: </a:t>
            </a:r>
            <a:r>
              <a:rPr lang="en-US" sz="1400" dirty="0">
                <a:solidFill>
                  <a:schemeClr val="accent1">
                    <a:lumMod val="50000"/>
                  </a:schemeClr>
                </a:solidFill>
                <a:latin typeface="Signika" panose="020B0604020202020204" charset="0"/>
                <a:ea typeface="Open Sans"/>
                <a:cs typeface="Open Sans"/>
                <a:sym typeface="Open Sans"/>
              </a:rPr>
              <a:t>Extend SWOT analysis to external factors, such as market conditions,</a:t>
            </a:r>
          </a:p>
          <a:p>
            <a:r>
              <a:rPr lang="en-US" sz="1400" dirty="0">
                <a:solidFill>
                  <a:schemeClr val="accent1">
                    <a:lumMod val="50000"/>
                  </a:schemeClr>
                </a:solidFill>
                <a:latin typeface="Signika" panose="020B0604020202020204" charset="0"/>
                <a:ea typeface="Open Sans"/>
                <a:cs typeface="Open Sans"/>
                <a:sym typeface="Open Sans"/>
              </a:rPr>
              <a:t>competition, and regulatory changes, to identify opportunities and threats.</a:t>
            </a:r>
          </a:p>
          <a:p>
            <a:endParaRPr lang="en-US" sz="1400" b="1" dirty="0">
              <a:solidFill>
                <a:schemeClr val="accent1">
                  <a:lumMod val="50000"/>
                </a:schemeClr>
              </a:solidFill>
              <a:latin typeface="Signika" panose="020B0604020202020204" charset="0"/>
              <a:ea typeface="Open Sans"/>
              <a:cs typeface="Open Sans"/>
              <a:sym typeface="Open Sans"/>
            </a:endParaRPr>
          </a:p>
          <a:p>
            <a:r>
              <a:rPr lang="en-US" sz="1400" b="1" dirty="0">
                <a:solidFill>
                  <a:schemeClr val="accent1">
                    <a:lumMod val="50000"/>
                  </a:schemeClr>
                </a:solidFill>
                <a:latin typeface="Signika" panose="020B0604020202020204" charset="0"/>
                <a:ea typeface="Open Sans"/>
                <a:cs typeface="Open Sans"/>
                <a:sym typeface="Open Sans"/>
              </a:rPr>
              <a:t>Feedback and Self-Reflection: </a:t>
            </a:r>
            <a:r>
              <a:rPr lang="en-US" sz="1400" dirty="0">
                <a:solidFill>
                  <a:schemeClr val="accent1">
                    <a:lumMod val="50000"/>
                  </a:schemeClr>
                </a:solidFill>
                <a:latin typeface="Signika" panose="020B0604020202020204" charset="0"/>
                <a:ea typeface="Open Sans"/>
                <a:cs typeface="Open Sans"/>
                <a:sym typeface="Open Sans"/>
              </a:rPr>
              <a:t>Seek feedback from peers, mentors, or supervisors to gain a</a:t>
            </a:r>
          </a:p>
          <a:p>
            <a:r>
              <a:rPr lang="en-US" sz="1400" dirty="0">
                <a:solidFill>
                  <a:schemeClr val="accent1">
                    <a:lumMod val="50000"/>
                  </a:schemeClr>
                </a:solidFill>
                <a:latin typeface="Signika" panose="020B0604020202020204" charset="0"/>
                <a:ea typeface="Open Sans"/>
                <a:cs typeface="Open Sans"/>
                <a:sym typeface="Open Sans"/>
              </a:rPr>
              <a:t>more comprehensive view of your strengths and weaknesses</a:t>
            </a:r>
          </a:p>
        </p:txBody>
      </p:sp>
      <p:sp>
        <p:nvSpPr>
          <p:cNvPr id="2" name="Footer Placeholder 1">
            <a:extLst>
              <a:ext uri="{FF2B5EF4-FFF2-40B4-BE49-F238E27FC236}">
                <a16:creationId xmlns:a16="http://schemas.microsoft.com/office/drawing/2014/main" id="{DDBDD54E-0977-D4E3-D125-0CF2699D4FEB}"/>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885039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819469" y="220965"/>
            <a:ext cx="7910303" cy="892800"/>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None/>
            </a:pPr>
            <a:r>
              <a:rPr lang="en-US" sz="2500" dirty="0">
                <a:latin typeface="Signika"/>
                <a:ea typeface="Signika"/>
                <a:cs typeface="Signika"/>
                <a:sym typeface="Signika"/>
              </a:rPr>
              <a:t>Scenario Planning</a:t>
            </a:r>
            <a:endParaRPr sz="25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715296" y="1051200"/>
            <a:ext cx="7910304"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400" b="1" dirty="0">
                <a:latin typeface="Signika" panose="020B0604020202020204" charset="0"/>
                <a:ea typeface="Open Sans"/>
                <a:cs typeface="Open Sans"/>
                <a:sym typeface="Open Sans"/>
              </a:rPr>
              <a:t>Prepare for Various Future Scenarios</a:t>
            </a:r>
          </a:p>
          <a:p>
            <a:pPr marL="133350" lvl="0">
              <a:lnSpc>
                <a:spcPct val="115000"/>
              </a:lnSpc>
              <a:buSzPts val="1500"/>
            </a:pPr>
            <a:r>
              <a:rPr lang="en-US" sz="1400" dirty="0">
                <a:latin typeface="Signika" panose="020B0604020202020204" charset="0"/>
                <a:ea typeface="Open Sans"/>
                <a:cs typeface="Open Sans"/>
                <a:sym typeface="Open Sans"/>
              </a:rPr>
              <a:t>Scenario planning is a proactive approach to preparing for the future by considering multiple plausible scenarios and developing strategies to address each one.</a:t>
            </a:r>
          </a:p>
        </p:txBody>
      </p:sp>
      <p:sp>
        <p:nvSpPr>
          <p:cNvPr id="6" name="Rectangle 5">
            <a:extLst>
              <a:ext uri="{FF2B5EF4-FFF2-40B4-BE49-F238E27FC236}">
                <a16:creationId xmlns:a16="http://schemas.microsoft.com/office/drawing/2014/main" id="{6FF1E4C7-9E94-4338-B9A4-D0BE31B25121}"/>
              </a:ext>
            </a:extLst>
          </p:cNvPr>
          <p:cNvSpPr/>
          <p:nvPr/>
        </p:nvSpPr>
        <p:spPr>
          <a:xfrm>
            <a:off x="902234" y="1983657"/>
            <a:ext cx="7536426" cy="2492478"/>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dirty="0">
                <a:solidFill>
                  <a:schemeClr val="accent1">
                    <a:lumMod val="50000"/>
                  </a:schemeClr>
                </a:solidFill>
                <a:latin typeface="Signika" panose="020B0604020202020204" charset="0"/>
                <a:ea typeface="Open Sans"/>
                <a:cs typeface="Open Sans"/>
                <a:sym typeface="Open Sans"/>
              </a:rPr>
              <a:t>Identify Key Uncertainties: </a:t>
            </a:r>
            <a:r>
              <a:rPr lang="en-US" sz="1400" dirty="0">
                <a:solidFill>
                  <a:schemeClr val="accent1">
                    <a:lumMod val="50000"/>
                  </a:schemeClr>
                </a:solidFill>
                <a:latin typeface="Signika" panose="020B0604020202020204" charset="0"/>
                <a:ea typeface="Open Sans"/>
                <a:cs typeface="Open Sans"/>
                <a:sym typeface="Open Sans"/>
              </a:rPr>
              <a:t>Begin by identifying the key uncertainties or factors that can significantly impact your personal or professional goals.</a:t>
            </a:r>
          </a:p>
          <a:p>
            <a:endParaRPr lang="en-US" sz="1400" dirty="0">
              <a:solidFill>
                <a:schemeClr val="accent1">
                  <a:lumMod val="50000"/>
                </a:schemeClr>
              </a:solidFill>
              <a:latin typeface="Signika" panose="020B0604020202020204" charset="0"/>
              <a:ea typeface="Open Sans"/>
              <a:cs typeface="Open Sans"/>
              <a:sym typeface="Open Sans"/>
            </a:endParaRPr>
          </a:p>
          <a:p>
            <a:r>
              <a:rPr lang="en-US" sz="1400" b="1" dirty="0">
                <a:solidFill>
                  <a:schemeClr val="accent1">
                    <a:lumMod val="50000"/>
                  </a:schemeClr>
                </a:solidFill>
                <a:latin typeface="Signika" panose="020B0604020202020204" charset="0"/>
                <a:ea typeface="Open Sans"/>
                <a:cs typeface="Open Sans"/>
                <a:sym typeface="Open Sans"/>
              </a:rPr>
              <a:t>Create Multiple Scenarios: </a:t>
            </a:r>
            <a:r>
              <a:rPr lang="en-US" sz="1400" dirty="0">
                <a:solidFill>
                  <a:schemeClr val="accent1">
                    <a:lumMod val="50000"/>
                  </a:schemeClr>
                </a:solidFill>
                <a:latin typeface="Signika" panose="020B0604020202020204" charset="0"/>
                <a:ea typeface="Open Sans"/>
                <a:cs typeface="Open Sans"/>
                <a:sym typeface="Open Sans"/>
              </a:rPr>
              <a:t>Develop different scenarios based on combinations of key uncertainties. Consider best-case, worst-case, and middle-of-the-road scenarios.</a:t>
            </a:r>
          </a:p>
          <a:p>
            <a:endParaRPr lang="en-US" sz="1400" dirty="0">
              <a:solidFill>
                <a:schemeClr val="accent1">
                  <a:lumMod val="50000"/>
                </a:schemeClr>
              </a:solidFill>
              <a:latin typeface="Signika" panose="020B0604020202020204" charset="0"/>
              <a:ea typeface="Open Sans"/>
              <a:cs typeface="Open Sans"/>
              <a:sym typeface="Open Sans"/>
            </a:endParaRPr>
          </a:p>
          <a:p>
            <a:r>
              <a:rPr lang="en-US" sz="1400" b="1" dirty="0">
                <a:solidFill>
                  <a:schemeClr val="accent1">
                    <a:lumMod val="50000"/>
                  </a:schemeClr>
                </a:solidFill>
                <a:latin typeface="Signika" panose="020B0604020202020204" charset="0"/>
                <a:ea typeface="Open Sans"/>
                <a:cs typeface="Open Sans"/>
                <a:sym typeface="Open Sans"/>
              </a:rPr>
              <a:t>Develop Strategies for Each Scenario: </a:t>
            </a:r>
            <a:r>
              <a:rPr lang="en-US" sz="1400" dirty="0">
                <a:solidFill>
                  <a:schemeClr val="accent1">
                    <a:lumMod val="50000"/>
                  </a:schemeClr>
                </a:solidFill>
                <a:latin typeface="Signika" panose="020B0604020202020204" charset="0"/>
                <a:ea typeface="Open Sans"/>
                <a:cs typeface="Open Sans"/>
                <a:sym typeface="Open Sans"/>
              </a:rPr>
              <a:t>Once you have scenarios, create specific strategies and</a:t>
            </a:r>
          </a:p>
          <a:p>
            <a:r>
              <a:rPr lang="en-US" sz="1400" dirty="0">
                <a:solidFill>
                  <a:schemeClr val="accent1">
                    <a:lumMod val="50000"/>
                  </a:schemeClr>
                </a:solidFill>
                <a:latin typeface="Signika" panose="020B0604020202020204" charset="0"/>
                <a:ea typeface="Open Sans"/>
                <a:cs typeface="Open Sans"/>
                <a:sym typeface="Open Sans"/>
              </a:rPr>
              <a:t>contingency plans for each one.</a:t>
            </a:r>
          </a:p>
          <a:p>
            <a:endParaRPr lang="en-US" sz="1400" dirty="0">
              <a:solidFill>
                <a:schemeClr val="accent1">
                  <a:lumMod val="50000"/>
                </a:schemeClr>
              </a:solidFill>
              <a:latin typeface="Signika" panose="020B0604020202020204" charset="0"/>
              <a:ea typeface="Open Sans"/>
              <a:cs typeface="Open Sans"/>
              <a:sym typeface="Open Sans"/>
            </a:endParaRPr>
          </a:p>
          <a:p>
            <a:r>
              <a:rPr lang="en-US" sz="1400" b="1" dirty="0">
                <a:solidFill>
                  <a:schemeClr val="accent1">
                    <a:lumMod val="50000"/>
                  </a:schemeClr>
                </a:solidFill>
                <a:latin typeface="Signika" panose="020B0604020202020204" charset="0"/>
                <a:ea typeface="Open Sans"/>
                <a:cs typeface="Open Sans"/>
                <a:sym typeface="Open Sans"/>
              </a:rPr>
              <a:t>Regularly Review and Update Plans: </a:t>
            </a:r>
            <a:r>
              <a:rPr lang="en-US" sz="1400" dirty="0">
                <a:solidFill>
                  <a:schemeClr val="accent1">
                    <a:lumMod val="50000"/>
                  </a:schemeClr>
                </a:solidFill>
                <a:latin typeface="Signika" panose="020B0604020202020204" charset="0"/>
                <a:ea typeface="Open Sans"/>
                <a:cs typeface="Open Sans"/>
                <a:sym typeface="Open Sans"/>
              </a:rPr>
              <a:t>Continuously monitor the evolving landscape and adjust</a:t>
            </a:r>
          </a:p>
          <a:p>
            <a:r>
              <a:rPr lang="en-US" sz="1400" dirty="0">
                <a:solidFill>
                  <a:schemeClr val="accent1">
                    <a:lumMod val="50000"/>
                  </a:schemeClr>
                </a:solidFill>
                <a:latin typeface="Signika" panose="020B0604020202020204" charset="0"/>
                <a:ea typeface="Open Sans"/>
                <a:cs typeface="Open Sans"/>
                <a:sym typeface="Open Sans"/>
              </a:rPr>
              <a:t>your plans as new information emerges.</a:t>
            </a:r>
          </a:p>
        </p:txBody>
      </p:sp>
      <p:sp>
        <p:nvSpPr>
          <p:cNvPr id="2" name="Footer Placeholder 1">
            <a:extLst>
              <a:ext uri="{FF2B5EF4-FFF2-40B4-BE49-F238E27FC236}">
                <a16:creationId xmlns:a16="http://schemas.microsoft.com/office/drawing/2014/main" id="{4750CD88-9001-C6F7-5EF3-4ED9F8231547}"/>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6953625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715297" y="268636"/>
            <a:ext cx="7910303"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Cultivate Critical Thinking</a:t>
            </a:r>
            <a:endParaRPr sz="25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715296" y="1051200"/>
            <a:ext cx="7910304"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400" b="1" dirty="0">
                <a:latin typeface="Signika" panose="020B0604020202020204" charset="0"/>
                <a:ea typeface="Open Sans"/>
                <a:cs typeface="Open Sans"/>
                <a:sym typeface="Open Sans"/>
              </a:rPr>
              <a:t>Challenge Assumptions and Explore Alternatives</a:t>
            </a:r>
          </a:p>
          <a:p>
            <a:pPr marL="133350" lvl="0">
              <a:lnSpc>
                <a:spcPct val="115000"/>
              </a:lnSpc>
              <a:buSzPts val="1500"/>
            </a:pPr>
            <a:r>
              <a:rPr lang="en-US" sz="1400" dirty="0">
                <a:latin typeface="Signika" panose="020B0604020202020204" charset="0"/>
                <a:ea typeface="Open Sans"/>
                <a:cs typeface="Open Sans"/>
                <a:sym typeface="Open Sans"/>
              </a:rPr>
              <a:t>Critical thinking is the ability to analyze information objectively, question assumptions, and</a:t>
            </a:r>
          </a:p>
          <a:p>
            <a:pPr marL="133350" lvl="0">
              <a:lnSpc>
                <a:spcPct val="115000"/>
              </a:lnSpc>
              <a:buSzPts val="1500"/>
            </a:pPr>
            <a:r>
              <a:rPr lang="en-US" sz="1400" dirty="0">
                <a:latin typeface="Signika" panose="020B0604020202020204" charset="0"/>
                <a:ea typeface="Open Sans"/>
                <a:cs typeface="Open Sans"/>
                <a:sym typeface="Open Sans"/>
              </a:rPr>
              <a:t>challenge the status quo.</a:t>
            </a:r>
          </a:p>
        </p:txBody>
      </p:sp>
      <p:sp>
        <p:nvSpPr>
          <p:cNvPr id="6" name="Rectangle 5">
            <a:extLst>
              <a:ext uri="{FF2B5EF4-FFF2-40B4-BE49-F238E27FC236}">
                <a16:creationId xmlns:a16="http://schemas.microsoft.com/office/drawing/2014/main" id="{6FF1E4C7-9E94-4338-B9A4-D0BE31B25121}"/>
              </a:ext>
            </a:extLst>
          </p:cNvPr>
          <p:cNvSpPr/>
          <p:nvPr/>
        </p:nvSpPr>
        <p:spPr>
          <a:xfrm>
            <a:off x="902234" y="2072147"/>
            <a:ext cx="7536426" cy="1909917"/>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dirty="0">
                <a:solidFill>
                  <a:schemeClr val="accent1">
                    <a:lumMod val="50000"/>
                  </a:schemeClr>
                </a:solidFill>
                <a:latin typeface="Signika" panose="020B0604020202020204" charset="0"/>
                <a:ea typeface="Open Sans"/>
                <a:cs typeface="Open Sans"/>
                <a:sym typeface="Open Sans"/>
              </a:rPr>
              <a:t>Question Assumptions: </a:t>
            </a:r>
            <a:r>
              <a:rPr lang="en-US" sz="1400" dirty="0">
                <a:solidFill>
                  <a:schemeClr val="accent1">
                    <a:lumMod val="50000"/>
                  </a:schemeClr>
                </a:solidFill>
                <a:latin typeface="Signika" panose="020B0604020202020204" charset="0"/>
                <a:ea typeface="Open Sans"/>
                <a:cs typeface="Open Sans"/>
                <a:sym typeface="Open Sans"/>
              </a:rPr>
              <a:t>Actively question your own assumptions and those of others. Avoid</a:t>
            </a:r>
          </a:p>
          <a:p>
            <a:r>
              <a:rPr lang="en-US" sz="1400" dirty="0">
                <a:solidFill>
                  <a:schemeClr val="accent1">
                    <a:lumMod val="50000"/>
                  </a:schemeClr>
                </a:solidFill>
                <a:latin typeface="Signika" panose="020B0604020202020204" charset="0"/>
                <a:ea typeface="Open Sans"/>
                <a:cs typeface="Open Sans"/>
                <a:sym typeface="Open Sans"/>
              </a:rPr>
              <a:t>accepting information at face value.</a:t>
            </a:r>
          </a:p>
          <a:p>
            <a:endParaRPr lang="en-US" sz="1400" dirty="0">
              <a:solidFill>
                <a:schemeClr val="accent1">
                  <a:lumMod val="50000"/>
                </a:schemeClr>
              </a:solidFill>
              <a:latin typeface="Signika" panose="020B0604020202020204" charset="0"/>
              <a:ea typeface="Open Sans"/>
              <a:cs typeface="Open Sans"/>
              <a:sym typeface="Open Sans"/>
            </a:endParaRPr>
          </a:p>
          <a:p>
            <a:r>
              <a:rPr lang="en-US" sz="1400" b="1" dirty="0">
                <a:solidFill>
                  <a:schemeClr val="accent1">
                    <a:lumMod val="50000"/>
                  </a:schemeClr>
                </a:solidFill>
                <a:latin typeface="Signika" panose="020B0604020202020204" charset="0"/>
                <a:ea typeface="Open Sans"/>
                <a:cs typeface="Open Sans"/>
                <a:sym typeface="Open Sans"/>
              </a:rPr>
              <a:t>Seek Diverse Perspectives: </a:t>
            </a:r>
            <a:r>
              <a:rPr lang="en-US" sz="1400" dirty="0">
                <a:solidFill>
                  <a:schemeClr val="accent1">
                    <a:lumMod val="50000"/>
                  </a:schemeClr>
                </a:solidFill>
                <a:latin typeface="Signika" panose="020B0604020202020204" charset="0"/>
                <a:ea typeface="Open Sans"/>
                <a:cs typeface="Open Sans"/>
                <a:sym typeface="Open Sans"/>
              </a:rPr>
              <a:t>Encourage diverse viewpoints and consider alternative solutions.</a:t>
            </a:r>
          </a:p>
          <a:p>
            <a:r>
              <a:rPr lang="en-US" sz="1400" dirty="0">
                <a:solidFill>
                  <a:schemeClr val="accent1">
                    <a:lumMod val="50000"/>
                  </a:schemeClr>
                </a:solidFill>
                <a:latin typeface="Signika" panose="020B0604020202020204" charset="0"/>
                <a:ea typeface="Open Sans"/>
                <a:cs typeface="Open Sans"/>
                <a:sym typeface="Open Sans"/>
              </a:rPr>
              <a:t>Engage in constructive debates and discussions.</a:t>
            </a:r>
          </a:p>
          <a:p>
            <a:endParaRPr lang="en-US" sz="1400" dirty="0">
              <a:solidFill>
                <a:schemeClr val="accent1">
                  <a:lumMod val="50000"/>
                </a:schemeClr>
              </a:solidFill>
              <a:latin typeface="Signika" panose="020B0604020202020204" charset="0"/>
              <a:ea typeface="Open Sans"/>
              <a:cs typeface="Open Sans"/>
              <a:sym typeface="Open Sans"/>
            </a:endParaRPr>
          </a:p>
          <a:p>
            <a:r>
              <a:rPr lang="en-US" sz="1400" b="1" dirty="0">
                <a:solidFill>
                  <a:schemeClr val="accent1">
                    <a:lumMod val="50000"/>
                  </a:schemeClr>
                </a:solidFill>
                <a:latin typeface="Signika" panose="020B0604020202020204" charset="0"/>
                <a:ea typeface="Open Sans"/>
                <a:cs typeface="Open Sans"/>
                <a:sym typeface="Open Sans"/>
              </a:rPr>
              <a:t>Embrace Open-Mindedness: </a:t>
            </a:r>
            <a:r>
              <a:rPr lang="en-US" sz="1400" dirty="0">
                <a:solidFill>
                  <a:schemeClr val="accent1">
                    <a:lumMod val="50000"/>
                  </a:schemeClr>
                </a:solidFill>
                <a:latin typeface="Signika" panose="020B0604020202020204" charset="0"/>
                <a:ea typeface="Open Sans"/>
                <a:cs typeface="Open Sans"/>
                <a:sym typeface="Open Sans"/>
              </a:rPr>
              <a:t>Be open to changing your perspective when presented with new</a:t>
            </a:r>
          </a:p>
          <a:p>
            <a:r>
              <a:rPr lang="en-US" sz="1400" dirty="0">
                <a:solidFill>
                  <a:schemeClr val="accent1">
                    <a:lumMod val="50000"/>
                  </a:schemeClr>
                </a:solidFill>
                <a:latin typeface="Signika" panose="020B0604020202020204" charset="0"/>
                <a:ea typeface="Open Sans"/>
                <a:cs typeface="Open Sans"/>
                <a:sym typeface="Open Sans"/>
              </a:rPr>
              <a:t>evidence or compelling arguments.</a:t>
            </a:r>
          </a:p>
        </p:txBody>
      </p:sp>
      <p:sp>
        <p:nvSpPr>
          <p:cNvPr id="2" name="Footer Placeholder 1">
            <a:extLst>
              <a:ext uri="{FF2B5EF4-FFF2-40B4-BE49-F238E27FC236}">
                <a16:creationId xmlns:a16="http://schemas.microsoft.com/office/drawing/2014/main" id="{00335052-7180-2B61-54C8-60FA7483D0A4}"/>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5398642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807893" y="268636"/>
            <a:ext cx="7910303"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Embrace Data-Driven Decision Making</a:t>
            </a:r>
            <a:endParaRPr sz="25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715296" y="1121790"/>
            <a:ext cx="7910304"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600" b="1" dirty="0">
                <a:latin typeface="Signika" panose="020B0604020202020204" charset="0"/>
                <a:ea typeface="Open Sans"/>
                <a:cs typeface="Open Sans"/>
                <a:sym typeface="Open Sans"/>
              </a:rPr>
              <a:t>Utilize Data Effectively</a:t>
            </a:r>
          </a:p>
          <a:p>
            <a:pPr marL="133350" lvl="0">
              <a:lnSpc>
                <a:spcPct val="115000"/>
              </a:lnSpc>
              <a:buSzPts val="1500"/>
            </a:pPr>
            <a:r>
              <a:rPr lang="en-US" sz="1600" dirty="0">
                <a:latin typeface="Signika" panose="020B0604020202020204" charset="0"/>
                <a:ea typeface="Open Sans"/>
                <a:cs typeface="Open Sans"/>
                <a:sym typeface="Open Sans"/>
              </a:rPr>
              <a:t>In today’s data-rich environment, making evidence-driven decisions is crucial</a:t>
            </a:r>
          </a:p>
        </p:txBody>
      </p:sp>
      <p:sp>
        <p:nvSpPr>
          <p:cNvPr id="6" name="Rectangle 5">
            <a:extLst>
              <a:ext uri="{FF2B5EF4-FFF2-40B4-BE49-F238E27FC236}">
                <a16:creationId xmlns:a16="http://schemas.microsoft.com/office/drawing/2014/main" id="{6FF1E4C7-9E94-4338-B9A4-D0BE31B25121}"/>
              </a:ext>
            </a:extLst>
          </p:cNvPr>
          <p:cNvSpPr/>
          <p:nvPr/>
        </p:nvSpPr>
        <p:spPr>
          <a:xfrm>
            <a:off x="902234" y="2072147"/>
            <a:ext cx="7536426" cy="1909917"/>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dirty="0">
                <a:solidFill>
                  <a:schemeClr val="accent1">
                    <a:lumMod val="50000"/>
                  </a:schemeClr>
                </a:solidFill>
                <a:latin typeface="Signika" panose="020B0604020202020204" charset="0"/>
                <a:ea typeface="Open Sans"/>
                <a:cs typeface="Open Sans"/>
                <a:sym typeface="Open Sans"/>
              </a:rPr>
              <a:t>Data Collection:</a:t>
            </a:r>
            <a:r>
              <a:rPr lang="en-US" sz="1400" dirty="0">
                <a:solidFill>
                  <a:schemeClr val="accent1">
                    <a:lumMod val="50000"/>
                  </a:schemeClr>
                </a:solidFill>
                <a:latin typeface="Signika" panose="020B0604020202020204" charset="0"/>
                <a:ea typeface="Open Sans"/>
                <a:cs typeface="Open Sans"/>
                <a:sym typeface="Open Sans"/>
              </a:rPr>
              <a:t> Invest in collecting relevant data, whether it’s market data, customer feedback,</a:t>
            </a:r>
          </a:p>
          <a:p>
            <a:r>
              <a:rPr lang="en-US" sz="1400" dirty="0">
                <a:solidFill>
                  <a:schemeClr val="accent1">
                    <a:lumMod val="50000"/>
                  </a:schemeClr>
                </a:solidFill>
                <a:latin typeface="Signika" panose="020B0604020202020204" charset="0"/>
                <a:ea typeface="Open Sans"/>
                <a:cs typeface="Open Sans"/>
                <a:sym typeface="Open Sans"/>
              </a:rPr>
              <a:t>or performance metrics.</a:t>
            </a:r>
          </a:p>
          <a:p>
            <a:endParaRPr lang="en-US" sz="1400" dirty="0">
              <a:solidFill>
                <a:schemeClr val="accent1">
                  <a:lumMod val="50000"/>
                </a:schemeClr>
              </a:solidFill>
              <a:latin typeface="Signika" panose="020B0604020202020204" charset="0"/>
              <a:ea typeface="Open Sans"/>
              <a:cs typeface="Open Sans"/>
              <a:sym typeface="Open Sans"/>
            </a:endParaRPr>
          </a:p>
          <a:p>
            <a:r>
              <a:rPr lang="en-US" sz="1400" b="1" dirty="0">
                <a:solidFill>
                  <a:schemeClr val="accent1">
                    <a:lumMod val="50000"/>
                  </a:schemeClr>
                </a:solidFill>
                <a:latin typeface="Signika" panose="020B0604020202020204" charset="0"/>
                <a:ea typeface="Open Sans"/>
                <a:cs typeface="Open Sans"/>
                <a:sym typeface="Open Sans"/>
              </a:rPr>
              <a:t>Data Analysis: </a:t>
            </a:r>
            <a:r>
              <a:rPr lang="en-US" sz="1400" dirty="0">
                <a:solidFill>
                  <a:schemeClr val="accent1">
                    <a:lumMod val="50000"/>
                  </a:schemeClr>
                </a:solidFill>
                <a:latin typeface="Signika" panose="020B0604020202020204" charset="0"/>
                <a:ea typeface="Open Sans"/>
                <a:cs typeface="Open Sans"/>
                <a:sym typeface="Open Sans"/>
              </a:rPr>
              <a:t>Develop the ability to analyze and interpret data to gain insights. Use tools and</a:t>
            </a:r>
          </a:p>
          <a:p>
            <a:r>
              <a:rPr lang="en-US" sz="1400" dirty="0">
                <a:solidFill>
                  <a:schemeClr val="accent1">
                    <a:lumMod val="50000"/>
                  </a:schemeClr>
                </a:solidFill>
                <a:latin typeface="Signika" panose="020B0604020202020204" charset="0"/>
                <a:ea typeface="Open Sans"/>
                <a:cs typeface="Open Sans"/>
                <a:sym typeface="Open Sans"/>
              </a:rPr>
              <a:t>methods to extract meaningful information from raw data.</a:t>
            </a:r>
          </a:p>
          <a:p>
            <a:endParaRPr lang="en-US" sz="1400" dirty="0">
              <a:solidFill>
                <a:schemeClr val="accent1">
                  <a:lumMod val="50000"/>
                </a:schemeClr>
              </a:solidFill>
              <a:latin typeface="Signika" panose="020B0604020202020204" charset="0"/>
              <a:ea typeface="Open Sans"/>
              <a:cs typeface="Open Sans"/>
              <a:sym typeface="Open Sans"/>
            </a:endParaRPr>
          </a:p>
          <a:p>
            <a:r>
              <a:rPr lang="en-US" sz="1400" b="1" dirty="0">
                <a:solidFill>
                  <a:schemeClr val="accent1">
                    <a:lumMod val="50000"/>
                  </a:schemeClr>
                </a:solidFill>
                <a:latin typeface="Signika" panose="020B0604020202020204" charset="0"/>
                <a:ea typeface="Open Sans"/>
                <a:cs typeface="Open Sans"/>
                <a:sym typeface="Open Sans"/>
              </a:rPr>
              <a:t>Data-Driven Decision Making:</a:t>
            </a:r>
            <a:r>
              <a:rPr lang="en-US" sz="1400" dirty="0">
                <a:solidFill>
                  <a:schemeClr val="accent1">
                    <a:lumMod val="50000"/>
                  </a:schemeClr>
                </a:solidFill>
                <a:latin typeface="Signika" panose="020B0604020202020204" charset="0"/>
                <a:ea typeface="Open Sans"/>
                <a:cs typeface="Open Sans"/>
                <a:sym typeface="Open Sans"/>
              </a:rPr>
              <a:t> Incorporate data into your decision-making process. Use data to</a:t>
            </a:r>
          </a:p>
          <a:p>
            <a:r>
              <a:rPr lang="en-US" sz="1400" dirty="0">
                <a:solidFill>
                  <a:schemeClr val="accent1">
                    <a:lumMod val="50000"/>
                  </a:schemeClr>
                </a:solidFill>
                <a:latin typeface="Signika" panose="020B0604020202020204" charset="0"/>
                <a:ea typeface="Open Sans"/>
                <a:cs typeface="Open Sans"/>
                <a:sym typeface="Open Sans"/>
              </a:rPr>
              <a:t>inform strategies and measure the impact of your actions.</a:t>
            </a:r>
          </a:p>
        </p:txBody>
      </p:sp>
      <p:sp>
        <p:nvSpPr>
          <p:cNvPr id="2" name="Footer Placeholder 1">
            <a:extLst>
              <a:ext uri="{FF2B5EF4-FFF2-40B4-BE49-F238E27FC236}">
                <a16:creationId xmlns:a16="http://schemas.microsoft.com/office/drawing/2014/main" id="{5C71B9EF-E842-4500-2B82-12793ABBC9E0}"/>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9059563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744793" y="1104401"/>
            <a:ext cx="7654413" cy="2782800"/>
          </a:xfrm>
          <a:prstGeom prst="rect">
            <a:avLst/>
          </a:prstGeom>
          <a:noFill/>
          <a:ln>
            <a:noFill/>
          </a:ln>
        </p:spPr>
        <p:txBody>
          <a:bodyPr spcFirstLastPara="1" wrap="square" lIns="91425" tIns="91425" rIns="91425" bIns="91425" anchor="ctr" anchorCtr="0">
            <a:noAutofit/>
          </a:bodyPr>
          <a:lstStyle/>
          <a:p>
            <a:pPr lvl="0" algn="ctr"/>
            <a:r>
              <a:rPr lang="en-US" sz="3300" b="1" dirty="0">
                <a:latin typeface="Signika"/>
                <a:ea typeface="Signika"/>
                <a:cs typeface="Signika"/>
                <a:sym typeface="Signika"/>
              </a:rPr>
              <a:t>STRATEGIC THINKING CHALLENGES</a:t>
            </a:r>
          </a:p>
        </p:txBody>
      </p:sp>
      <p:sp>
        <p:nvSpPr>
          <p:cNvPr id="2" name="Footer Placeholder 1">
            <a:extLst>
              <a:ext uri="{FF2B5EF4-FFF2-40B4-BE49-F238E27FC236}">
                <a16:creationId xmlns:a16="http://schemas.microsoft.com/office/drawing/2014/main" id="{1B8024A9-6A3F-5E0E-D90B-13544DB5E3B4}"/>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416240342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715296" y="144000"/>
            <a:ext cx="7910303"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Activity – Strategic Thinking Challenges</a:t>
            </a:r>
            <a:endParaRPr sz="25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715296" y="1051200"/>
            <a:ext cx="7910304"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b="1" dirty="0">
                <a:latin typeface="Signika" panose="020B0604020202020204" charset="0"/>
                <a:ea typeface="Open Sans"/>
                <a:cs typeface="Open Sans"/>
                <a:sym typeface="Open Sans"/>
              </a:rPr>
              <a:t>Here are five strategic thinking challenges</a:t>
            </a:r>
          </a:p>
          <a:p>
            <a:pPr marL="133350" lvl="0">
              <a:lnSpc>
                <a:spcPct val="115000"/>
              </a:lnSpc>
              <a:buSzPts val="1500"/>
            </a:pPr>
            <a:r>
              <a:rPr lang="en-US" dirty="0">
                <a:latin typeface="Signika" panose="020B0604020202020204" charset="0"/>
                <a:ea typeface="Open Sans"/>
                <a:cs typeface="Open Sans"/>
                <a:sym typeface="Open Sans"/>
              </a:rPr>
              <a:t>Facilitator to divide the class in 5 groups and give each group one challenge. Observe the strategies they come up with. Focus on how participants adopt the various steps on strategic thinking</a:t>
            </a:r>
          </a:p>
          <a:p>
            <a:pPr marL="133350" lvl="0">
              <a:lnSpc>
                <a:spcPct val="115000"/>
              </a:lnSpc>
              <a:buSzPts val="1500"/>
            </a:pPr>
            <a:endParaRPr lang="en-US" dirty="0">
              <a:latin typeface="Signika" panose="020B0604020202020204" charset="0"/>
              <a:ea typeface="Open Sans"/>
              <a:cs typeface="Open Sans"/>
              <a:sym typeface="Open Sans"/>
            </a:endParaRPr>
          </a:p>
        </p:txBody>
      </p:sp>
      <p:pic>
        <p:nvPicPr>
          <p:cNvPr id="2" name="Picture 1">
            <a:extLst>
              <a:ext uri="{FF2B5EF4-FFF2-40B4-BE49-F238E27FC236}">
                <a16:creationId xmlns:a16="http://schemas.microsoft.com/office/drawing/2014/main" id="{565D6094-9D6C-4204-B765-2513F572C1A7}"/>
              </a:ext>
            </a:extLst>
          </p:cNvPr>
          <p:cNvPicPr>
            <a:picLocks noChangeAspect="1"/>
          </p:cNvPicPr>
          <p:nvPr/>
        </p:nvPicPr>
        <p:blipFill>
          <a:blip r:embed="rId2"/>
          <a:stretch>
            <a:fillRect/>
          </a:stretch>
        </p:blipFill>
        <p:spPr>
          <a:xfrm>
            <a:off x="5662191" y="2054124"/>
            <a:ext cx="2963408" cy="2709402"/>
          </a:xfrm>
          <a:prstGeom prst="rect">
            <a:avLst/>
          </a:prstGeom>
        </p:spPr>
      </p:pic>
      <p:sp>
        <p:nvSpPr>
          <p:cNvPr id="3" name="Rectangle 2">
            <a:extLst>
              <a:ext uri="{FF2B5EF4-FFF2-40B4-BE49-F238E27FC236}">
                <a16:creationId xmlns:a16="http://schemas.microsoft.com/office/drawing/2014/main" id="{C795CA13-8860-4388-AB16-BAC91D6A3135}"/>
              </a:ext>
            </a:extLst>
          </p:cNvPr>
          <p:cNvSpPr/>
          <p:nvPr/>
        </p:nvSpPr>
        <p:spPr>
          <a:xfrm>
            <a:off x="715295" y="2252295"/>
            <a:ext cx="4572000" cy="1320298"/>
          </a:xfrm>
          <a:prstGeom prst="rect">
            <a:avLst/>
          </a:prstGeom>
        </p:spPr>
        <p:txBody>
          <a:bodyPr>
            <a:spAutoFit/>
          </a:bodyPr>
          <a:lstStyle/>
          <a:p>
            <a:pPr marL="133350" lvl="0">
              <a:lnSpc>
                <a:spcPct val="115000"/>
              </a:lnSpc>
              <a:buSzPts val="1500"/>
            </a:pPr>
            <a:r>
              <a:rPr lang="en-US" b="1" dirty="0">
                <a:latin typeface="Signika" panose="020B0604020202020204" charset="0"/>
                <a:ea typeface="Open Sans"/>
                <a:cs typeface="Open Sans"/>
                <a:sym typeface="Open Sans"/>
              </a:rPr>
              <a:t>Debrief</a:t>
            </a:r>
          </a:p>
          <a:p>
            <a:pPr marL="133350" lvl="0">
              <a:lnSpc>
                <a:spcPct val="115000"/>
              </a:lnSpc>
              <a:buSzPts val="1500"/>
            </a:pPr>
            <a:r>
              <a:rPr lang="en-US" dirty="0">
                <a:latin typeface="Signika" panose="020B0604020202020204" charset="0"/>
                <a:ea typeface="Open Sans"/>
                <a:cs typeface="Open Sans"/>
                <a:sym typeface="Open Sans"/>
              </a:rPr>
              <a:t>These challenges require strategic thinking skills such as environmental scanning, goal setting, SWOT analysis, scenario planning, critical thinking, and data analysis to develop effective strategies and solutions.</a:t>
            </a:r>
          </a:p>
        </p:txBody>
      </p:sp>
      <p:sp>
        <p:nvSpPr>
          <p:cNvPr id="4" name="Footer Placeholder 3">
            <a:extLst>
              <a:ext uri="{FF2B5EF4-FFF2-40B4-BE49-F238E27FC236}">
                <a16:creationId xmlns:a16="http://schemas.microsoft.com/office/drawing/2014/main" id="{9FECC5DE-4B5A-90BD-B09A-E9B314FB6E57}"/>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289208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715296" y="144000"/>
            <a:ext cx="7910303"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Activity – Strategic Thinking Challenges </a:t>
            </a:r>
            <a:r>
              <a:rPr lang="en-US" sz="2500" dirty="0" err="1">
                <a:latin typeface="Signika"/>
                <a:ea typeface="Signika"/>
                <a:cs typeface="Signika"/>
                <a:sym typeface="Signika"/>
              </a:rPr>
              <a:t>Contd</a:t>
            </a:r>
            <a:r>
              <a:rPr lang="en-US" sz="2500" dirty="0">
                <a:latin typeface="Signika"/>
                <a:ea typeface="Signika"/>
                <a:cs typeface="Signika"/>
                <a:sym typeface="Signika"/>
              </a:rPr>
              <a:t>…</a:t>
            </a:r>
            <a:endParaRPr sz="2500" dirty="0">
              <a:latin typeface="Signika"/>
              <a:ea typeface="Signika"/>
              <a:cs typeface="Signika"/>
              <a:sym typeface="Signika"/>
            </a:endParaRPr>
          </a:p>
        </p:txBody>
      </p:sp>
      <p:sp>
        <p:nvSpPr>
          <p:cNvPr id="2" name="Rectangle 1">
            <a:extLst>
              <a:ext uri="{FF2B5EF4-FFF2-40B4-BE49-F238E27FC236}">
                <a16:creationId xmlns:a16="http://schemas.microsoft.com/office/drawing/2014/main" id="{52D411C1-B944-4060-BFEB-4983421ED525}"/>
              </a:ext>
            </a:extLst>
          </p:cNvPr>
          <p:cNvSpPr/>
          <p:nvPr/>
        </p:nvSpPr>
        <p:spPr>
          <a:xfrm>
            <a:off x="744417" y="1275735"/>
            <a:ext cx="7910303" cy="840659"/>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dirty="0">
                <a:solidFill>
                  <a:schemeClr val="tx1"/>
                </a:solidFill>
                <a:latin typeface="Signika" panose="020B0604020202020204" charset="0"/>
              </a:rPr>
              <a:t>Market Disruption: </a:t>
            </a:r>
            <a:r>
              <a:rPr lang="en-US" sz="1200" dirty="0">
                <a:solidFill>
                  <a:schemeClr val="tx1"/>
                </a:solidFill>
                <a:latin typeface="Signika" panose="020B0604020202020204" charset="0"/>
              </a:rPr>
              <a:t>Imagine you are the CEO of an established company in an industry that is being disrupted by new technology or a disruptive startup. Your challenge is to develop a strategy that allows your company to not only survive but thrive in the face of this disruption.</a:t>
            </a:r>
            <a:endParaRPr lang="en-IN" sz="1200" dirty="0">
              <a:solidFill>
                <a:schemeClr val="tx1"/>
              </a:solidFill>
              <a:latin typeface="Signika" panose="020B0604020202020204" charset="0"/>
            </a:endParaRPr>
          </a:p>
        </p:txBody>
      </p:sp>
      <p:sp>
        <p:nvSpPr>
          <p:cNvPr id="5" name="Rectangle 4">
            <a:extLst>
              <a:ext uri="{FF2B5EF4-FFF2-40B4-BE49-F238E27FC236}">
                <a16:creationId xmlns:a16="http://schemas.microsoft.com/office/drawing/2014/main" id="{261FC25E-8927-4AD3-83E5-EB11309C13E8}"/>
              </a:ext>
            </a:extLst>
          </p:cNvPr>
          <p:cNvSpPr/>
          <p:nvPr/>
        </p:nvSpPr>
        <p:spPr>
          <a:xfrm>
            <a:off x="744417" y="2289687"/>
            <a:ext cx="7910302" cy="910713"/>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dirty="0">
                <a:solidFill>
                  <a:schemeClr val="tx1"/>
                </a:solidFill>
                <a:latin typeface="Signika" panose="020B0604020202020204" charset="0"/>
              </a:rPr>
              <a:t>Global Expansion: </a:t>
            </a:r>
            <a:r>
              <a:rPr lang="en-US" sz="1200" dirty="0">
                <a:solidFill>
                  <a:schemeClr val="tx1"/>
                </a:solidFill>
                <a:latin typeface="Signika" panose="020B0604020202020204" charset="0"/>
              </a:rPr>
              <a:t>You are a business owner looking to expand your operations globally. The challenge is to identify the most promising international markets, adapt your products or services to local preferences, navigate regulatory differences, and manage the logistical complexities of international expansion.</a:t>
            </a:r>
            <a:endParaRPr lang="en-IN" sz="1200" dirty="0">
              <a:solidFill>
                <a:schemeClr val="tx1"/>
              </a:solidFill>
              <a:latin typeface="Signika" panose="020B0604020202020204" charset="0"/>
            </a:endParaRPr>
          </a:p>
        </p:txBody>
      </p:sp>
      <p:sp>
        <p:nvSpPr>
          <p:cNvPr id="6" name="Rectangle 5">
            <a:extLst>
              <a:ext uri="{FF2B5EF4-FFF2-40B4-BE49-F238E27FC236}">
                <a16:creationId xmlns:a16="http://schemas.microsoft.com/office/drawing/2014/main" id="{47C7262E-C669-4E3A-BFBE-B1C8DCB56148}"/>
              </a:ext>
            </a:extLst>
          </p:cNvPr>
          <p:cNvSpPr/>
          <p:nvPr/>
        </p:nvSpPr>
        <p:spPr>
          <a:xfrm>
            <a:off x="744417" y="3277831"/>
            <a:ext cx="7910302" cy="814846"/>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dirty="0">
                <a:solidFill>
                  <a:schemeClr val="tx1"/>
                </a:solidFill>
                <a:latin typeface="Signika" panose="020B0604020202020204" charset="0"/>
              </a:rPr>
              <a:t>Resource Constraints: </a:t>
            </a:r>
            <a:r>
              <a:rPr lang="en-US" sz="1200" dirty="0">
                <a:solidFill>
                  <a:schemeClr val="tx1"/>
                </a:solidFill>
                <a:latin typeface="Signika" panose="020B0604020202020204" charset="0"/>
              </a:rPr>
              <a:t>As a nonprofit organization with limited funding, you need to find ways to maximize your impact while operating within a tight budget. Your challenge is to prioritize initiatives, identify alternative funding sources, and optimize resource allocation.</a:t>
            </a:r>
            <a:endParaRPr lang="en-IN" sz="1200" dirty="0">
              <a:solidFill>
                <a:schemeClr val="tx1"/>
              </a:solidFill>
              <a:latin typeface="Signika" panose="020B0604020202020204" charset="0"/>
            </a:endParaRPr>
          </a:p>
        </p:txBody>
      </p:sp>
      <p:sp>
        <p:nvSpPr>
          <p:cNvPr id="3" name="Oval 2">
            <a:extLst>
              <a:ext uri="{FF2B5EF4-FFF2-40B4-BE49-F238E27FC236}">
                <a16:creationId xmlns:a16="http://schemas.microsoft.com/office/drawing/2014/main" id="{876D3CB3-8D3F-471A-981A-AD79C632B4ED}"/>
              </a:ext>
            </a:extLst>
          </p:cNvPr>
          <p:cNvSpPr/>
          <p:nvPr/>
        </p:nvSpPr>
        <p:spPr>
          <a:xfrm>
            <a:off x="512221" y="1491732"/>
            <a:ext cx="302342" cy="33921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Signika" panose="020B0604020202020204" charset="0"/>
              </a:rPr>
              <a:t>1</a:t>
            </a:r>
            <a:endParaRPr lang="en-IN" b="1" dirty="0">
              <a:latin typeface="Signika" panose="020B0604020202020204" charset="0"/>
            </a:endParaRPr>
          </a:p>
        </p:txBody>
      </p:sp>
      <p:sp>
        <p:nvSpPr>
          <p:cNvPr id="10" name="Oval 9">
            <a:extLst>
              <a:ext uri="{FF2B5EF4-FFF2-40B4-BE49-F238E27FC236}">
                <a16:creationId xmlns:a16="http://schemas.microsoft.com/office/drawing/2014/main" id="{BA898B81-42C2-4883-B709-C701C8CA4BB2}"/>
              </a:ext>
            </a:extLst>
          </p:cNvPr>
          <p:cNvSpPr/>
          <p:nvPr/>
        </p:nvSpPr>
        <p:spPr>
          <a:xfrm>
            <a:off x="512221" y="2571326"/>
            <a:ext cx="302342" cy="33921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Signika" panose="020B0604020202020204" charset="0"/>
              </a:rPr>
              <a:t>2</a:t>
            </a:r>
            <a:endParaRPr lang="en-IN" b="1" dirty="0">
              <a:latin typeface="Signika" panose="020B0604020202020204" charset="0"/>
            </a:endParaRPr>
          </a:p>
        </p:txBody>
      </p:sp>
      <p:sp>
        <p:nvSpPr>
          <p:cNvPr id="11" name="Oval 10">
            <a:extLst>
              <a:ext uri="{FF2B5EF4-FFF2-40B4-BE49-F238E27FC236}">
                <a16:creationId xmlns:a16="http://schemas.microsoft.com/office/drawing/2014/main" id="{6C4DD173-20EC-4190-9E98-3857EC266900}"/>
              </a:ext>
            </a:extLst>
          </p:cNvPr>
          <p:cNvSpPr/>
          <p:nvPr/>
        </p:nvSpPr>
        <p:spPr>
          <a:xfrm>
            <a:off x="512221" y="3400196"/>
            <a:ext cx="302342" cy="33921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Signika" panose="020B0604020202020204" charset="0"/>
              </a:rPr>
              <a:t>3</a:t>
            </a:r>
            <a:endParaRPr lang="en-IN" b="1" dirty="0">
              <a:latin typeface="Signika" panose="020B0604020202020204" charset="0"/>
            </a:endParaRPr>
          </a:p>
        </p:txBody>
      </p:sp>
      <p:sp>
        <p:nvSpPr>
          <p:cNvPr id="4" name="Footer Placeholder 3">
            <a:extLst>
              <a:ext uri="{FF2B5EF4-FFF2-40B4-BE49-F238E27FC236}">
                <a16:creationId xmlns:a16="http://schemas.microsoft.com/office/drawing/2014/main" id="{122C13D7-5681-4EFE-EE3E-C4F4F0B7B1DB}"/>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7296667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715296" y="144000"/>
            <a:ext cx="7910303"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Activity – Strategic Thinking Challenges </a:t>
            </a:r>
            <a:r>
              <a:rPr lang="en-US" sz="2500" dirty="0" err="1">
                <a:latin typeface="Signika"/>
                <a:ea typeface="Signika"/>
                <a:cs typeface="Signika"/>
                <a:sym typeface="Signika"/>
              </a:rPr>
              <a:t>Contd</a:t>
            </a:r>
            <a:r>
              <a:rPr lang="en-US" sz="2500" dirty="0">
                <a:latin typeface="Signika"/>
                <a:ea typeface="Signika"/>
                <a:cs typeface="Signika"/>
                <a:sym typeface="Signika"/>
              </a:rPr>
              <a:t>…</a:t>
            </a:r>
            <a:endParaRPr sz="2500" dirty="0">
              <a:latin typeface="Signika"/>
              <a:ea typeface="Signika"/>
              <a:cs typeface="Signika"/>
              <a:sym typeface="Signika"/>
            </a:endParaRPr>
          </a:p>
        </p:txBody>
      </p:sp>
      <p:sp>
        <p:nvSpPr>
          <p:cNvPr id="2" name="Rectangle 1">
            <a:extLst>
              <a:ext uri="{FF2B5EF4-FFF2-40B4-BE49-F238E27FC236}">
                <a16:creationId xmlns:a16="http://schemas.microsoft.com/office/drawing/2014/main" id="{52D411C1-B944-4060-BFEB-4983421ED525}"/>
              </a:ext>
            </a:extLst>
          </p:cNvPr>
          <p:cNvSpPr/>
          <p:nvPr/>
        </p:nvSpPr>
        <p:spPr>
          <a:xfrm>
            <a:off x="744417" y="1275735"/>
            <a:ext cx="7910303" cy="1040879"/>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dirty="0">
                <a:solidFill>
                  <a:schemeClr val="tx1"/>
                </a:solidFill>
                <a:latin typeface="Signika" panose="020B0604020202020204" charset="0"/>
              </a:rPr>
              <a:t>Sustainability and Social Responsibility: </a:t>
            </a:r>
            <a:r>
              <a:rPr lang="en-US" sz="1400" dirty="0">
                <a:solidFill>
                  <a:schemeClr val="tx1"/>
                </a:solidFill>
                <a:latin typeface="Signika" panose="020B0604020202020204" charset="0"/>
              </a:rPr>
              <a:t>You are a sustainability manager in a manufacturing company facing pressure from consumers and regulators to reduce the environmental impact of your products. Your challenge is to develop a sustainability strategy that aligns with your business goals while minimizing ecological footprint.</a:t>
            </a:r>
            <a:endParaRPr lang="en-IN" sz="1400" dirty="0">
              <a:solidFill>
                <a:schemeClr val="tx1"/>
              </a:solidFill>
              <a:latin typeface="Signika" panose="020B0604020202020204" charset="0"/>
            </a:endParaRPr>
          </a:p>
        </p:txBody>
      </p:sp>
      <p:sp>
        <p:nvSpPr>
          <p:cNvPr id="5" name="Rectangle 4">
            <a:extLst>
              <a:ext uri="{FF2B5EF4-FFF2-40B4-BE49-F238E27FC236}">
                <a16:creationId xmlns:a16="http://schemas.microsoft.com/office/drawing/2014/main" id="{261FC25E-8927-4AD3-83E5-EB11309C13E8}"/>
              </a:ext>
            </a:extLst>
          </p:cNvPr>
          <p:cNvSpPr/>
          <p:nvPr/>
        </p:nvSpPr>
        <p:spPr>
          <a:xfrm>
            <a:off x="744417" y="2571750"/>
            <a:ext cx="7910302" cy="910713"/>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dirty="0">
                <a:solidFill>
                  <a:schemeClr val="tx1"/>
                </a:solidFill>
                <a:latin typeface="Signika" panose="020B0604020202020204" charset="0"/>
              </a:rPr>
              <a:t>Competitive Innovation: </a:t>
            </a:r>
            <a:r>
              <a:rPr lang="en-US" sz="1400" dirty="0">
                <a:solidFill>
                  <a:schemeClr val="tx1"/>
                </a:solidFill>
                <a:latin typeface="Signika" panose="020B0604020202020204" charset="0"/>
              </a:rPr>
              <a:t>You work in a highly competitive industry where product life cycles are short. Your challenge is to continuously innovate to stay ahead of the competition. This requires identifying emerging trends, fostering a culture of innovation, and rapidly bringing new products or services to market.</a:t>
            </a:r>
            <a:endParaRPr lang="en-IN" sz="1400" dirty="0">
              <a:solidFill>
                <a:schemeClr val="tx1"/>
              </a:solidFill>
              <a:latin typeface="Signika" panose="020B0604020202020204" charset="0"/>
            </a:endParaRPr>
          </a:p>
        </p:txBody>
      </p:sp>
      <p:sp>
        <p:nvSpPr>
          <p:cNvPr id="3" name="Oval 2">
            <a:extLst>
              <a:ext uri="{FF2B5EF4-FFF2-40B4-BE49-F238E27FC236}">
                <a16:creationId xmlns:a16="http://schemas.microsoft.com/office/drawing/2014/main" id="{876D3CB3-8D3F-471A-981A-AD79C632B4ED}"/>
              </a:ext>
            </a:extLst>
          </p:cNvPr>
          <p:cNvSpPr/>
          <p:nvPr/>
        </p:nvSpPr>
        <p:spPr>
          <a:xfrm>
            <a:off x="593246" y="1623243"/>
            <a:ext cx="302342" cy="33921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Signika" panose="020B0604020202020204" charset="0"/>
              </a:rPr>
              <a:t>4</a:t>
            </a:r>
            <a:endParaRPr lang="en-IN" b="1" dirty="0">
              <a:latin typeface="Signika" panose="020B0604020202020204" charset="0"/>
            </a:endParaRPr>
          </a:p>
        </p:txBody>
      </p:sp>
      <p:sp>
        <p:nvSpPr>
          <p:cNvPr id="10" name="Oval 9">
            <a:extLst>
              <a:ext uri="{FF2B5EF4-FFF2-40B4-BE49-F238E27FC236}">
                <a16:creationId xmlns:a16="http://schemas.microsoft.com/office/drawing/2014/main" id="{BA898B81-42C2-4883-B709-C701C8CA4BB2}"/>
              </a:ext>
            </a:extLst>
          </p:cNvPr>
          <p:cNvSpPr/>
          <p:nvPr/>
        </p:nvSpPr>
        <p:spPr>
          <a:xfrm>
            <a:off x="593246" y="2888114"/>
            <a:ext cx="302342" cy="33921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Signika" panose="020B0604020202020204" charset="0"/>
              </a:rPr>
              <a:t>5</a:t>
            </a:r>
            <a:endParaRPr lang="en-IN" b="1" dirty="0">
              <a:latin typeface="Signika" panose="020B0604020202020204" charset="0"/>
            </a:endParaRPr>
          </a:p>
        </p:txBody>
      </p:sp>
      <p:sp>
        <p:nvSpPr>
          <p:cNvPr id="4" name="Footer Placeholder 3">
            <a:extLst>
              <a:ext uri="{FF2B5EF4-FFF2-40B4-BE49-F238E27FC236}">
                <a16:creationId xmlns:a16="http://schemas.microsoft.com/office/drawing/2014/main" id="{68362A13-33BA-7FAE-A556-C06021B24162}"/>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942046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656302" y="750440"/>
            <a:ext cx="7654413" cy="2782800"/>
          </a:xfrm>
          <a:prstGeom prst="rect">
            <a:avLst/>
          </a:prstGeom>
          <a:noFill/>
          <a:ln>
            <a:noFill/>
          </a:ln>
        </p:spPr>
        <p:txBody>
          <a:bodyPr spcFirstLastPara="1" wrap="square" lIns="91425" tIns="91425" rIns="91425" bIns="91425" anchor="ctr" anchorCtr="0">
            <a:noAutofit/>
          </a:bodyPr>
          <a:lstStyle/>
          <a:p>
            <a:pPr lvl="0" algn="ctr"/>
            <a:r>
              <a:rPr lang="en-US" sz="3300" b="1" dirty="0">
                <a:latin typeface="Signika"/>
                <a:ea typeface="Signika"/>
                <a:cs typeface="Signika"/>
                <a:sym typeface="Signika"/>
              </a:rPr>
              <a:t>Thank You</a:t>
            </a:r>
          </a:p>
        </p:txBody>
      </p:sp>
      <p:sp>
        <p:nvSpPr>
          <p:cNvPr id="2" name="Footer Placeholder 1">
            <a:extLst>
              <a:ext uri="{FF2B5EF4-FFF2-40B4-BE49-F238E27FC236}">
                <a16:creationId xmlns:a16="http://schemas.microsoft.com/office/drawing/2014/main" id="{0D32C0CD-BCEA-3AD6-6E26-61E03BE3C70E}"/>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5265028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514800" y="144000"/>
            <a:ext cx="8110800" cy="892800"/>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None/>
            </a:pPr>
            <a:r>
              <a:rPr lang="en-IN" sz="2500" dirty="0">
                <a:latin typeface="Signika"/>
                <a:ea typeface="Signika"/>
                <a:cs typeface="Signika"/>
                <a:sym typeface="Signika"/>
              </a:rPr>
              <a:t>Strategic Thinking defined</a:t>
            </a:r>
            <a:endParaRPr sz="25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514800" y="1051200"/>
            <a:ext cx="8110800" cy="3574800"/>
          </a:xfrm>
          <a:prstGeom prst="rect">
            <a:avLst/>
          </a:prstGeom>
          <a:noFill/>
          <a:ln>
            <a:noFill/>
          </a:ln>
        </p:spPr>
        <p:txBody>
          <a:bodyPr spcFirstLastPara="1" wrap="square" lIns="91425" tIns="91425" rIns="91425" bIns="91425" anchor="t" anchorCtr="0">
            <a:noAutofit/>
          </a:bodyPr>
          <a:lstStyle/>
          <a:p>
            <a:pPr marL="419100" lvl="0" indent="-285750">
              <a:lnSpc>
                <a:spcPct val="115000"/>
              </a:lnSpc>
              <a:buSzPts val="1500"/>
              <a:buFont typeface="Arial" panose="020B0604020202020204" pitchFamily="34" charset="0"/>
              <a:buChar char="•"/>
            </a:pPr>
            <a:r>
              <a:rPr lang="en-US" sz="1400" dirty="0">
                <a:latin typeface="Signika" panose="020B0604020202020204" charset="0"/>
                <a:ea typeface="Open Sans"/>
                <a:cs typeface="Open Sans"/>
                <a:sym typeface="Open Sans"/>
              </a:rPr>
              <a:t>Strategic thinking refers to the ability to think ahead, see the bigger picture, and make decisions that align with long-term goals and objectives. </a:t>
            </a:r>
          </a:p>
          <a:p>
            <a:pPr marL="419100" lvl="0" indent="-285750">
              <a:lnSpc>
                <a:spcPct val="115000"/>
              </a:lnSpc>
              <a:buSzPts val="1500"/>
              <a:buFont typeface="Arial" panose="020B0604020202020204" pitchFamily="34" charset="0"/>
              <a:buChar char="•"/>
            </a:pPr>
            <a:r>
              <a:rPr lang="en-US" sz="1400" dirty="0">
                <a:latin typeface="Signika" panose="020B0604020202020204" charset="0"/>
                <a:ea typeface="Open Sans"/>
                <a:cs typeface="Open Sans"/>
                <a:sym typeface="Open Sans"/>
              </a:rPr>
              <a:t>It is all about making decisions and taking actions to position an organization for success in a dynamic, competitive environment. </a:t>
            </a:r>
          </a:p>
          <a:p>
            <a:pPr marL="419100" lvl="0" indent="-285750">
              <a:lnSpc>
                <a:spcPct val="115000"/>
              </a:lnSpc>
              <a:buSzPts val="1500"/>
              <a:buFont typeface="Arial" panose="020B0604020202020204" pitchFamily="34" charset="0"/>
              <a:buChar char="•"/>
            </a:pPr>
            <a:r>
              <a:rPr lang="en-US" sz="1400" dirty="0">
                <a:latin typeface="Signika" panose="020B0604020202020204" charset="0"/>
                <a:ea typeface="Open Sans"/>
                <a:cs typeface="Open Sans"/>
                <a:sym typeface="Open Sans"/>
              </a:rPr>
              <a:t>It is essential for navigating modern business challenges effectively.</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dirty="0">
                <a:latin typeface="Signika" panose="020B0604020202020204" charset="0"/>
                <a:ea typeface="Open Sans"/>
                <a:cs typeface="Open Sans"/>
                <a:sym typeface="Open Sans"/>
              </a:rPr>
              <a:t>Strategic thinking is a cognitive process that involves:</a:t>
            </a:r>
          </a:p>
          <a:p>
            <a:pPr marL="419100" lvl="0" indent="-285750">
              <a:lnSpc>
                <a:spcPct val="115000"/>
              </a:lnSpc>
              <a:buSzPts val="1500"/>
              <a:buFont typeface="Arial" panose="020B0604020202020204" pitchFamily="34" charset="0"/>
              <a:buChar char="•"/>
            </a:pPr>
            <a:r>
              <a:rPr lang="en-US" sz="1400" b="1" dirty="0">
                <a:latin typeface="Signika" panose="020B0604020202020204" charset="0"/>
                <a:ea typeface="Open Sans"/>
                <a:cs typeface="Open Sans"/>
                <a:sym typeface="Open Sans"/>
              </a:rPr>
              <a:t>Long-term Perspective: </a:t>
            </a:r>
            <a:r>
              <a:rPr lang="en-US" sz="1400" dirty="0">
                <a:latin typeface="Signika" panose="020B0604020202020204" charset="0"/>
                <a:ea typeface="Open Sans"/>
                <a:cs typeface="Open Sans"/>
                <a:sym typeface="Open Sans"/>
              </a:rPr>
              <a:t>Look beyond short-term goals and considers how decisions will impact the organization’s future.</a:t>
            </a:r>
          </a:p>
          <a:p>
            <a:pPr marL="419100" lvl="0" indent="-285750">
              <a:lnSpc>
                <a:spcPct val="115000"/>
              </a:lnSpc>
              <a:buSzPts val="1500"/>
              <a:buFont typeface="Arial" panose="020B0604020202020204" pitchFamily="34" charset="0"/>
              <a:buChar char="•"/>
            </a:pPr>
            <a:r>
              <a:rPr lang="en-US" sz="1400" b="1" dirty="0">
                <a:latin typeface="Signika" panose="020B0604020202020204" charset="0"/>
                <a:ea typeface="Open Sans"/>
                <a:cs typeface="Open Sans"/>
                <a:sym typeface="Open Sans"/>
              </a:rPr>
              <a:t>Adaptability:</a:t>
            </a:r>
            <a:r>
              <a:rPr lang="en-US" sz="1400" dirty="0">
                <a:latin typeface="Signika" panose="020B0604020202020204" charset="0"/>
                <a:ea typeface="Open Sans"/>
                <a:cs typeface="Open Sans"/>
                <a:sym typeface="Open Sans"/>
              </a:rPr>
              <a:t> Flexibility and the ability to pivot when necessary, based on changing circumstances.</a:t>
            </a:r>
          </a:p>
          <a:p>
            <a:pPr marL="419100" lvl="0" indent="-285750">
              <a:lnSpc>
                <a:spcPct val="115000"/>
              </a:lnSpc>
              <a:buSzPts val="1500"/>
              <a:buFont typeface="Arial" panose="020B0604020202020204" pitchFamily="34" charset="0"/>
              <a:buChar char="•"/>
            </a:pPr>
            <a:r>
              <a:rPr lang="en-US" sz="1400" b="1" dirty="0">
                <a:latin typeface="Signika" panose="020B0604020202020204" charset="0"/>
                <a:ea typeface="Open Sans"/>
                <a:cs typeface="Open Sans"/>
                <a:sym typeface="Open Sans"/>
              </a:rPr>
              <a:t>Holistic Approach: </a:t>
            </a:r>
            <a:r>
              <a:rPr lang="en-US" sz="1400" dirty="0">
                <a:latin typeface="Signika" panose="020B0604020202020204" charset="0"/>
                <a:ea typeface="Open Sans"/>
                <a:cs typeface="Open Sans"/>
                <a:sym typeface="Open Sans"/>
              </a:rPr>
              <a:t>Consider various factors, both internal and external, that influence the organization.</a:t>
            </a:r>
          </a:p>
          <a:p>
            <a:pPr marL="419100" lvl="0" indent="-285750">
              <a:lnSpc>
                <a:spcPct val="115000"/>
              </a:lnSpc>
              <a:buSzPts val="1500"/>
              <a:buFont typeface="Arial" panose="020B0604020202020204" pitchFamily="34" charset="0"/>
              <a:buChar char="•"/>
            </a:pPr>
            <a:r>
              <a:rPr lang="en-US" sz="1400" b="1" dirty="0">
                <a:latin typeface="Signika" panose="020B0604020202020204" charset="0"/>
                <a:ea typeface="Open Sans"/>
                <a:cs typeface="Open Sans"/>
                <a:sym typeface="Open Sans"/>
              </a:rPr>
              <a:t>Alignment with Goals: </a:t>
            </a:r>
            <a:r>
              <a:rPr lang="en-US" sz="1400" dirty="0">
                <a:latin typeface="Signika" panose="020B0604020202020204" charset="0"/>
                <a:ea typeface="Open Sans"/>
                <a:cs typeface="Open Sans"/>
                <a:sym typeface="Open Sans"/>
              </a:rPr>
              <a:t>Strategic thinking aligns actions with the organization’s mission and objectives.</a:t>
            </a:r>
          </a:p>
          <a:p>
            <a:pPr marL="133350" lvl="0">
              <a:lnSpc>
                <a:spcPct val="115000"/>
              </a:lnSpc>
              <a:buSzPts val="1500"/>
            </a:pPr>
            <a:endParaRPr lang="en-US" sz="1400" dirty="0">
              <a:latin typeface="Signika" panose="020B0604020202020204" charset="0"/>
              <a:ea typeface="Open Sans"/>
              <a:cs typeface="Open Sans"/>
              <a:sym typeface="Open Sans"/>
            </a:endParaRPr>
          </a:p>
        </p:txBody>
      </p:sp>
      <p:sp>
        <p:nvSpPr>
          <p:cNvPr id="2" name="Footer Placeholder 1">
            <a:extLst>
              <a:ext uri="{FF2B5EF4-FFF2-40B4-BE49-F238E27FC236}">
                <a16:creationId xmlns:a16="http://schemas.microsoft.com/office/drawing/2014/main" id="{EAD18452-AF37-233C-8453-84FAF6C5A151}"/>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5916666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860576" y="229529"/>
            <a:ext cx="7765023"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Examples of Strategic Thinking in Action</a:t>
            </a:r>
            <a:endParaRPr sz="2500" dirty="0">
              <a:latin typeface="Signika"/>
              <a:ea typeface="Signika"/>
              <a:cs typeface="Signika"/>
              <a:sym typeface="Signika"/>
            </a:endParaRPr>
          </a:p>
        </p:txBody>
      </p:sp>
      <p:sp>
        <p:nvSpPr>
          <p:cNvPr id="2" name="Rectangle 1">
            <a:extLst>
              <a:ext uri="{FF2B5EF4-FFF2-40B4-BE49-F238E27FC236}">
                <a16:creationId xmlns:a16="http://schemas.microsoft.com/office/drawing/2014/main" id="{8BD264C9-A231-4057-876D-082E568FA4E0}"/>
              </a:ext>
            </a:extLst>
          </p:cNvPr>
          <p:cNvSpPr/>
          <p:nvPr/>
        </p:nvSpPr>
        <p:spPr>
          <a:xfrm>
            <a:off x="860577" y="1185739"/>
            <a:ext cx="1069258" cy="5117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Signika" panose="020B0604020202020204" charset="0"/>
              </a:rPr>
              <a:t>Apple Inc</a:t>
            </a:r>
            <a:endParaRPr lang="en-IN" sz="1200" dirty="0">
              <a:latin typeface="Signika" panose="020B0604020202020204" charset="0"/>
            </a:endParaRPr>
          </a:p>
        </p:txBody>
      </p:sp>
      <p:sp>
        <p:nvSpPr>
          <p:cNvPr id="7" name="Rectangle 6">
            <a:extLst>
              <a:ext uri="{FF2B5EF4-FFF2-40B4-BE49-F238E27FC236}">
                <a16:creationId xmlns:a16="http://schemas.microsoft.com/office/drawing/2014/main" id="{6C23FB61-77A8-40EC-BC87-B8ABF244B9E7}"/>
              </a:ext>
            </a:extLst>
          </p:cNvPr>
          <p:cNvSpPr/>
          <p:nvPr/>
        </p:nvSpPr>
        <p:spPr>
          <a:xfrm>
            <a:off x="2040447" y="1185740"/>
            <a:ext cx="6585153" cy="51177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latin typeface="Signika" panose="020B0604020202020204" charset="0"/>
              </a:rPr>
              <a:t>Apple’s strategic thinking is exemplified through its product diversification, from Macs to iPhones to services like Apple Music, catering to evolving consumer needs.</a:t>
            </a:r>
            <a:endParaRPr lang="en-IN" sz="1200" dirty="0">
              <a:solidFill>
                <a:schemeClr val="tx1"/>
              </a:solidFill>
              <a:latin typeface="Signika" panose="020B0604020202020204" charset="0"/>
            </a:endParaRPr>
          </a:p>
        </p:txBody>
      </p:sp>
      <p:sp>
        <p:nvSpPr>
          <p:cNvPr id="11" name="Rectangle 10">
            <a:extLst>
              <a:ext uri="{FF2B5EF4-FFF2-40B4-BE49-F238E27FC236}">
                <a16:creationId xmlns:a16="http://schemas.microsoft.com/office/drawing/2014/main" id="{953A2A84-1E23-4DBA-B499-82BFECCD16DF}"/>
              </a:ext>
            </a:extLst>
          </p:cNvPr>
          <p:cNvSpPr/>
          <p:nvPr/>
        </p:nvSpPr>
        <p:spPr>
          <a:xfrm>
            <a:off x="860577" y="1800762"/>
            <a:ext cx="1069258" cy="5117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Signika" panose="020B0604020202020204" charset="0"/>
              </a:rPr>
              <a:t>Netflix</a:t>
            </a:r>
            <a:endParaRPr lang="en-IN" sz="1200" dirty="0">
              <a:latin typeface="Signika" panose="020B0604020202020204" charset="0"/>
            </a:endParaRPr>
          </a:p>
        </p:txBody>
      </p:sp>
      <p:sp>
        <p:nvSpPr>
          <p:cNvPr id="12" name="Rectangle 11">
            <a:extLst>
              <a:ext uri="{FF2B5EF4-FFF2-40B4-BE49-F238E27FC236}">
                <a16:creationId xmlns:a16="http://schemas.microsoft.com/office/drawing/2014/main" id="{84CB6163-CF2A-4E9F-9417-28963BCEECC5}"/>
              </a:ext>
            </a:extLst>
          </p:cNvPr>
          <p:cNvSpPr/>
          <p:nvPr/>
        </p:nvSpPr>
        <p:spPr>
          <a:xfrm>
            <a:off x="2040447" y="1800763"/>
            <a:ext cx="6585153" cy="51177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latin typeface="Signika" panose="020B0604020202020204" charset="0"/>
              </a:rPr>
              <a:t>The streaming giant shifted from DVD rentals to online streaming, redefining the</a:t>
            </a:r>
          </a:p>
          <a:p>
            <a:r>
              <a:rPr lang="en-US" sz="1200" dirty="0">
                <a:solidFill>
                  <a:schemeClr val="tx1"/>
                </a:solidFill>
                <a:latin typeface="Signika" panose="020B0604020202020204" charset="0"/>
              </a:rPr>
              <a:t>entertainment industry.</a:t>
            </a:r>
            <a:endParaRPr lang="en-IN" sz="1200" dirty="0">
              <a:solidFill>
                <a:schemeClr val="tx1"/>
              </a:solidFill>
              <a:latin typeface="Signika" panose="020B0604020202020204" charset="0"/>
            </a:endParaRPr>
          </a:p>
        </p:txBody>
      </p:sp>
      <p:sp>
        <p:nvSpPr>
          <p:cNvPr id="13" name="Rectangle 12">
            <a:extLst>
              <a:ext uri="{FF2B5EF4-FFF2-40B4-BE49-F238E27FC236}">
                <a16:creationId xmlns:a16="http://schemas.microsoft.com/office/drawing/2014/main" id="{B5C6AE20-AA95-4D5A-944A-C5E716D2FDFE}"/>
              </a:ext>
            </a:extLst>
          </p:cNvPr>
          <p:cNvSpPr/>
          <p:nvPr/>
        </p:nvSpPr>
        <p:spPr>
          <a:xfrm>
            <a:off x="860576" y="2439357"/>
            <a:ext cx="1069258" cy="5117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Signika" panose="020B0604020202020204" charset="0"/>
              </a:rPr>
              <a:t>Amazon</a:t>
            </a:r>
            <a:endParaRPr lang="en-IN" sz="1200" dirty="0">
              <a:latin typeface="Signika" panose="020B0604020202020204" charset="0"/>
            </a:endParaRPr>
          </a:p>
        </p:txBody>
      </p:sp>
      <p:sp>
        <p:nvSpPr>
          <p:cNvPr id="14" name="Rectangle 13">
            <a:extLst>
              <a:ext uri="{FF2B5EF4-FFF2-40B4-BE49-F238E27FC236}">
                <a16:creationId xmlns:a16="http://schemas.microsoft.com/office/drawing/2014/main" id="{DA3084C7-6581-49D1-AEC0-56E9D1F59121}"/>
              </a:ext>
            </a:extLst>
          </p:cNvPr>
          <p:cNvSpPr/>
          <p:nvPr/>
        </p:nvSpPr>
        <p:spPr>
          <a:xfrm>
            <a:off x="2040446" y="2439358"/>
            <a:ext cx="6585153" cy="51177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latin typeface="Signika" panose="020B0604020202020204" charset="0"/>
              </a:rPr>
              <a:t>Amazon’s customer-centric approach and investments in logistics transformed</a:t>
            </a:r>
          </a:p>
          <a:p>
            <a:r>
              <a:rPr lang="en-US" sz="1200" dirty="0">
                <a:solidFill>
                  <a:schemeClr val="tx1"/>
                </a:solidFill>
                <a:latin typeface="Signika" panose="020B0604020202020204" charset="0"/>
              </a:rPr>
              <a:t>it into an e-commerce giant.</a:t>
            </a:r>
            <a:endParaRPr lang="en-IN" sz="1200" dirty="0">
              <a:solidFill>
                <a:schemeClr val="tx1"/>
              </a:solidFill>
              <a:latin typeface="Signika" panose="020B0604020202020204" charset="0"/>
            </a:endParaRPr>
          </a:p>
        </p:txBody>
      </p:sp>
      <p:sp>
        <p:nvSpPr>
          <p:cNvPr id="17" name="Rectangle 16">
            <a:extLst>
              <a:ext uri="{FF2B5EF4-FFF2-40B4-BE49-F238E27FC236}">
                <a16:creationId xmlns:a16="http://schemas.microsoft.com/office/drawing/2014/main" id="{57648670-48C0-4F8A-A3BD-5985EB95980D}"/>
              </a:ext>
            </a:extLst>
          </p:cNvPr>
          <p:cNvSpPr/>
          <p:nvPr/>
        </p:nvSpPr>
        <p:spPr>
          <a:xfrm>
            <a:off x="860577" y="3100071"/>
            <a:ext cx="1069258" cy="5117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Signika" panose="020B0604020202020204" charset="0"/>
              </a:rPr>
              <a:t>Walt Disney</a:t>
            </a:r>
            <a:endParaRPr lang="en-IN" sz="1200" dirty="0">
              <a:latin typeface="Signika" panose="020B0604020202020204" charset="0"/>
            </a:endParaRPr>
          </a:p>
        </p:txBody>
      </p:sp>
      <p:sp>
        <p:nvSpPr>
          <p:cNvPr id="18" name="Rectangle 17">
            <a:extLst>
              <a:ext uri="{FF2B5EF4-FFF2-40B4-BE49-F238E27FC236}">
                <a16:creationId xmlns:a16="http://schemas.microsoft.com/office/drawing/2014/main" id="{4E23BC57-36BA-4992-AE28-17D153A7DF81}"/>
              </a:ext>
            </a:extLst>
          </p:cNvPr>
          <p:cNvSpPr/>
          <p:nvPr/>
        </p:nvSpPr>
        <p:spPr>
          <a:xfrm>
            <a:off x="2040447" y="3100072"/>
            <a:ext cx="6585153" cy="51177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latin typeface="Signika" panose="020B0604020202020204" charset="0"/>
              </a:rPr>
              <a:t>Disney’s acquisition of Marvel and Star Wars franchises broadened its portfolio, enhancing its global entertainment dominance.</a:t>
            </a:r>
            <a:endParaRPr lang="en-IN" sz="1200" dirty="0">
              <a:solidFill>
                <a:schemeClr val="tx1"/>
              </a:solidFill>
              <a:latin typeface="Signika" panose="020B0604020202020204" charset="0"/>
            </a:endParaRPr>
          </a:p>
        </p:txBody>
      </p:sp>
      <p:sp>
        <p:nvSpPr>
          <p:cNvPr id="19" name="Rectangle 18">
            <a:extLst>
              <a:ext uri="{FF2B5EF4-FFF2-40B4-BE49-F238E27FC236}">
                <a16:creationId xmlns:a16="http://schemas.microsoft.com/office/drawing/2014/main" id="{DCE42633-6AFD-4C21-B4F9-E5EDDF9C43FC}"/>
              </a:ext>
            </a:extLst>
          </p:cNvPr>
          <p:cNvSpPr/>
          <p:nvPr/>
        </p:nvSpPr>
        <p:spPr>
          <a:xfrm>
            <a:off x="860577" y="3715094"/>
            <a:ext cx="1069258" cy="5117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Signika" panose="020B0604020202020204" charset="0"/>
              </a:rPr>
              <a:t>Coca- Cola</a:t>
            </a:r>
            <a:endParaRPr lang="en-IN" sz="1200" dirty="0">
              <a:latin typeface="Signika" panose="020B0604020202020204" charset="0"/>
            </a:endParaRPr>
          </a:p>
        </p:txBody>
      </p:sp>
      <p:sp>
        <p:nvSpPr>
          <p:cNvPr id="20" name="Rectangle 19">
            <a:extLst>
              <a:ext uri="{FF2B5EF4-FFF2-40B4-BE49-F238E27FC236}">
                <a16:creationId xmlns:a16="http://schemas.microsoft.com/office/drawing/2014/main" id="{5089B8CF-E282-43DA-A533-F6F25D8DF94F}"/>
              </a:ext>
            </a:extLst>
          </p:cNvPr>
          <p:cNvSpPr/>
          <p:nvPr/>
        </p:nvSpPr>
        <p:spPr>
          <a:xfrm>
            <a:off x="2040447" y="3715095"/>
            <a:ext cx="6585153" cy="51177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latin typeface="Signika" panose="020B0604020202020204" charset="0"/>
              </a:rPr>
              <a:t>Coca-Cola’s expansion into emerging markets demonstrates a keen understanding of global trends and consumer preferences.</a:t>
            </a:r>
            <a:endParaRPr lang="en-IN" sz="1200" dirty="0">
              <a:solidFill>
                <a:schemeClr val="tx1"/>
              </a:solidFill>
              <a:latin typeface="Signika" panose="020B0604020202020204" charset="0"/>
            </a:endParaRPr>
          </a:p>
        </p:txBody>
      </p:sp>
      <p:sp>
        <p:nvSpPr>
          <p:cNvPr id="3" name="Footer Placeholder 2">
            <a:extLst>
              <a:ext uri="{FF2B5EF4-FFF2-40B4-BE49-F238E27FC236}">
                <a16:creationId xmlns:a16="http://schemas.microsoft.com/office/drawing/2014/main" id="{640B030C-1183-B58F-52C7-D9E7C90F3E59}"/>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4891290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860576" y="144000"/>
            <a:ext cx="7765023"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Examples of Strategic Thinking in Action. </a:t>
            </a:r>
            <a:r>
              <a:rPr lang="en-US" sz="2500" dirty="0" err="1">
                <a:latin typeface="Signika"/>
                <a:ea typeface="Signika"/>
                <a:cs typeface="Signika"/>
                <a:sym typeface="Signika"/>
              </a:rPr>
              <a:t>Contd</a:t>
            </a:r>
            <a:r>
              <a:rPr lang="en-US" sz="2500" dirty="0">
                <a:latin typeface="Signika"/>
                <a:ea typeface="Signika"/>
                <a:cs typeface="Signika"/>
                <a:sym typeface="Signika"/>
              </a:rPr>
              <a:t>…</a:t>
            </a:r>
            <a:endParaRPr sz="2500" dirty="0">
              <a:latin typeface="Signika"/>
              <a:ea typeface="Signika"/>
              <a:cs typeface="Signika"/>
              <a:sym typeface="Signika"/>
            </a:endParaRPr>
          </a:p>
        </p:txBody>
      </p:sp>
      <p:sp>
        <p:nvSpPr>
          <p:cNvPr id="2" name="Rectangle 1">
            <a:extLst>
              <a:ext uri="{FF2B5EF4-FFF2-40B4-BE49-F238E27FC236}">
                <a16:creationId xmlns:a16="http://schemas.microsoft.com/office/drawing/2014/main" id="{8BD264C9-A231-4057-876D-082E568FA4E0}"/>
              </a:ext>
            </a:extLst>
          </p:cNvPr>
          <p:cNvSpPr/>
          <p:nvPr/>
        </p:nvSpPr>
        <p:spPr>
          <a:xfrm>
            <a:off x="860577" y="1185739"/>
            <a:ext cx="1069258" cy="5117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00" dirty="0">
                <a:latin typeface="Signika" panose="020B0604020202020204" charset="0"/>
              </a:rPr>
              <a:t>Tesla</a:t>
            </a:r>
            <a:endParaRPr lang="en-IN" sz="1300" dirty="0">
              <a:latin typeface="Signika" panose="020B0604020202020204" charset="0"/>
            </a:endParaRPr>
          </a:p>
        </p:txBody>
      </p:sp>
      <p:sp>
        <p:nvSpPr>
          <p:cNvPr id="7" name="Rectangle 6">
            <a:extLst>
              <a:ext uri="{FF2B5EF4-FFF2-40B4-BE49-F238E27FC236}">
                <a16:creationId xmlns:a16="http://schemas.microsoft.com/office/drawing/2014/main" id="{6C23FB61-77A8-40EC-BC87-B8ABF244B9E7}"/>
              </a:ext>
            </a:extLst>
          </p:cNvPr>
          <p:cNvSpPr/>
          <p:nvPr/>
        </p:nvSpPr>
        <p:spPr>
          <a:xfrm>
            <a:off x="2040447" y="1185740"/>
            <a:ext cx="6585153" cy="51177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300" dirty="0">
                <a:solidFill>
                  <a:schemeClr val="tx1"/>
                </a:solidFill>
                <a:latin typeface="Signika" panose="020B0604020202020204" charset="0"/>
              </a:rPr>
              <a:t>Tesla’s focus on electric vehicles and sustainable energy solutions disrupted the</a:t>
            </a:r>
          </a:p>
          <a:p>
            <a:r>
              <a:rPr lang="en-US" sz="1300" dirty="0">
                <a:solidFill>
                  <a:schemeClr val="tx1"/>
                </a:solidFill>
                <a:latin typeface="Signika" panose="020B0604020202020204" charset="0"/>
              </a:rPr>
              <a:t>automotive industry.</a:t>
            </a:r>
            <a:endParaRPr lang="en-IN" sz="1300" dirty="0">
              <a:solidFill>
                <a:schemeClr val="tx1"/>
              </a:solidFill>
              <a:latin typeface="Signika" panose="020B0604020202020204" charset="0"/>
            </a:endParaRPr>
          </a:p>
        </p:txBody>
      </p:sp>
      <p:sp>
        <p:nvSpPr>
          <p:cNvPr id="11" name="Rectangle 10">
            <a:extLst>
              <a:ext uri="{FF2B5EF4-FFF2-40B4-BE49-F238E27FC236}">
                <a16:creationId xmlns:a16="http://schemas.microsoft.com/office/drawing/2014/main" id="{953A2A84-1E23-4DBA-B499-82BFECCD16DF}"/>
              </a:ext>
            </a:extLst>
          </p:cNvPr>
          <p:cNvSpPr/>
          <p:nvPr/>
        </p:nvSpPr>
        <p:spPr>
          <a:xfrm>
            <a:off x="860577" y="1800762"/>
            <a:ext cx="1069258" cy="5117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00" dirty="0">
                <a:latin typeface="Signika" panose="020B0604020202020204" charset="0"/>
              </a:rPr>
              <a:t>Alibaba Group</a:t>
            </a:r>
            <a:endParaRPr lang="en-IN" sz="1300" dirty="0">
              <a:latin typeface="Signika" panose="020B0604020202020204" charset="0"/>
            </a:endParaRPr>
          </a:p>
        </p:txBody>
      </p:sp>
      <p:sp>
        <p:nvSpPr>
          <p:cNvPr id="12" name="Rectangle 11">
            <a:extLst>
              <a:ext uri="{FF2B5EF4-FFF2-40B4-BE49-F238E27FC236}">
                <a16:creationId xmlns:a16="http://schemas.microsoft.com/office/drawing/2014/main" id="{84CB6163-CF2A-4E9F-9417-28963BCEECC5}"/>
              </a:ext>
            </a:extLst>
          </p:cNvPr>
          <p:cNvSpPr/>
          <p:nvPr/>
        </p:nvSpPr>
        <p:spPr>
          <a:xfrm>
            <a:off x="2040447" y="1800763"/>
            <a:ext cx="6585153" cy="51177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300" dirty="0">
                <a:solidFill>
                  <a:schemeClr val="tx1"/>
                </a:solidFill>
                <a:latin typeface="Signika" panose="020B0604020202020204" charset="0"/>
              </a:rPr>
              <a:t>Alibaba’s Singles’ Day, the world’s largest shopping festival, is a strategic move to boost e-commerce sales.</a:t>
            </a:r>
            <a:endParaRPr lang="en-IN" sz="1300" dirty="0">
              <a:solidFill>
                <a:schemeClr val="tx1"/>
              </a:solidFill>
              <a:latin typeface="Signika" panose="020B0604020202020204" charset="0"/>
            </a:endParaRPr>
          </a:p>
        </p:txBody>
      </p:sp>
      <p:sp>
        <p:nvSpPr>
          <p:cNvPr id="13" name="Rectangle 12">
            <a:extLst>
              <a:ext uri="{FF2B5EF4-FFF2-40B4-BE49-F238E27FC236}">
                <a16:creationId xmlns:a16="http://schemas.microsoft.com/office/drawing/2014/main" id="{B5C6AE20-AA95-4D5A-944A-C5E716D2FDFE}"/>
              </a:ext>
            </a:extLst>
          </p:cNvPr>
          <p:cNvSpPr/>
          <p:nvPr/>
        </p:nvSpPr>
        <p:spPr>
          <a:xfrm>
            <a:off x="860576" y="2439357"/>
            <a:ext cx="1069258" cy="5117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00" dirty="0">
                <a:latin typeface="Signika" panose="020B0604020202020204" charset="0"/>
              </a:rPr>
              <a:t>IKEA</a:t>
            </a:r>
            <a:endParaRPr lang="en-IN" sz="1300" dirty="0">
              <a:latin typeface="Signika" panose="020B0604020202020204" charset="0"/>
            </a:endParaRPr>
          </a:p>
        </p:txBody>
      </p:sp>
      <p:sp>
        <p:nvSpPr>
          <p:cNvPr id="14" name="Rectangle 13">
            <a:extLst>
              <a:ext uri="{FF2B5EF4-FFF2-40B4-BE49-F238E27FC236}">
                <a16:creationId xmlns:a16="http://schemas.microsoft.com/office/drawing/2014/main" id="{DA3084C7-6581-49D1-AEC0-56E9D1F59121}"/>
              </a:ext>
            </a:extLst>
          </p:cNvPr>
          <p:cNvSpPr/>
          <p:nvPr/>
        </p:nvSpPr>
        <p:spPr>
          <a:xfrm>
            <a:off x="2040446" y="2439358"/>
            <a:ext cx="6585153" cy="51177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300" dirty="0">
                <a:solidFill>
                  <a:schemeClr val="tx1"/>
                </a:solidFill>
                <a:latin typeface="Signika" panose="020B0604020202020204" charset="0"/>
              </a:rPr>
              <a:t>IKEA’s flat-pack furniture and in-store experience created a unique market niche.</a:t>
            </a:r>
            <a:endParaRPr lang="en-IN" sz="1300" dirty="0">
              <a:solidFill>
                <a:schemeClr val="tx1"/>
              </a:solidFill>
              <a:latin typeface="Signika" panose="020B0604020202020204" charset="0"/>
            </a:endParaRPr>
          </a:p>
        </p:txBody>
      </p:sp>
      <p:sp>
        <p:nvSpPr>
          <p:cNvPr id="17" name="Rectangle 16">
            <a:extLst>
              <a:ext uri="{FF2B5EF4-FFF2-40B4-BE49-F238E27FC236}">
                <a16:creationId xmlns:a16="http://schemas.microsoft.com/office/drawing/2014/main" id="{57648670-48C0-4F8A-A3BD-5985EB95980D}"/>
              </a:ext>
            </a:extLst>
          </p:cNvPr>
          <p:cNvSpPr/>
          <p:nvPr/>
        </p:nvSpPr>
        <p:spPr>
          <a:xfrm>
            <a:off x="860577" y="3100071"/>
            <a:ext cx="1069258" cy="5117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00" dirty="0">
                <a:latin typeface="Signika" panose="020B0604020202020204" charset="0"/>
              </a:rPr>
              <a:t>Google</a:t>
            </a:r>
            <a:endParaRPr lang="en-IN" sz="1300" dirty="0">
              <a:latin typeface="Signika" panose="020B0604020202020204" charset="0"/>
            </a:endParaRPr>
          </a:p>
        </p:txBody>
      </p:sp>
      <p:sp>
        <p:nvSpPr>
          <p:cNvPr id="18" name="Rectangle 17">
            <a:extLst>
              <a:ext uri="{FF2B5EF4-FFF2-40B4-BE49-F238E27FC236}">
                <a16:creationId xmlns:a16="http://schemas.microsoft.com/office/drawing/2014/main" id="{4E23BC57-36BA-4992-AE28-17D153A7DF81}"/>
              </a:ext>
            </a:extLst>
          </p:cNvPr>
          <p:cNvSpPr/>
          <p:nvPr/>
        </p:nvSpPr>
        <p:spPr>
          <a:xfrm>
            <a:off x="2040447" y="3100072"/>
            <a:ext cx="6585153" cy="51177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300" dirty="0">
                <a:solidFill>
                  <a:schemeClr val="tx1"/>
                </a:solidFill>
                <a:latin typeface="Signika" panose="020B0604020202020204" charset="0"/>
              </a:rPr>
              <a:t>Google’s continual algorithm updates reflect its commitment to staying ahead in the digital search landscape.</a:t>
            </a:r>
            <a:endParaRPr lang="en-IN" sz="1300" dirty="0">
              <a:solidFill>
                <a:schemeClr val="tx1"/>
              </a:solidFill>
              <a:latin typeface="Signika" panose="020B0604020202020204" charset="0"/>
            </a:endParaRPr>
          </a:p>
        </p:txBody>
      </p:sp>
      <p:sp>
        <p:nvSpPr>
          <p:cNvPr id="19" name="Rectangle 18">
            <a:extLst>
              <a:ext uri="{FF2B5EF4-FFF2-40B4-BE49-F238E27FC236}">
                <a16:creationId xmlns:a16="http://schemas.microsoft.com/office/drawing/2014/main" id="{DCE42633-6AFD-4C21-B4F9-E5EDDF9C43FC}"/>
              </a:ext>
            </a:extLst>
          </p:cNvPr>
          <p:cNvSpPr/>
          <p:nvPr/>
        </p:nvSpPr>
        <p:spPr>
          <a:xfrm>
            <a:off x="860577" y="3715094"/>
            <a:ext cx="1069258" cy="5117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00" dirty="0">
                <a:latin typeface="Signika" panose="020B0604020202020204" charset="0"/>
              </a:rPr>
              <a:t>Walmart</a:t>
            </a:r>
            <a:endParaRPr lang="en-IN" sz="1300" dirty="0">
              <a:latin typeface="Signika" panose="020B0604020202020204" charset="0"/>
            </a:endParaRPr>
          </a:p>
        </p:txBody>
      </p:sp>
      <p:sp>
        <p:nvSpPr>
          <p:cNvPr id="20" name="Rectangle 19">
            <a:extLst>
              <a:ext uri="{FF2B5EF4-FFF2-40B4-BE49-F238E27FC236}">
                <a16:creationId xmlns:a16="http://schemas.microsoft.com/office/drawing/2014/main" id="{5089B8CF-E282-43DA-A533-F6F25D8DF94F}"/>
              </a:ext>
            </a:extLst>
          </p:cNvPr>
          <p:cNvSpPr/>
          <p:nvPr/>
        </p:nvSpPr>
        <p:spPr>
          <a:xfrm>
            <a:off x="2040447" y="3715095"/>
            <a:ext cx="6585153" cy="51177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300" dirty="0">
                <a:solidFill>
                  <a:schemeClr val="tx1"/>
                </a:solidFill>
                <a:latin typeface="Signika" panose="020B0604020202020204" charset="0"/>
              </a:rPr>
              <a:t>Walmart’s investment in e-commerce and grocery delivery services adapts to changing consumer behavior.</a:t>
            </a:r>
            <a:endParaRPr lang="en-IN" sz="1300" dirty="0">
              <a:solidFill>
                <a:schemeClr val="tx1"/>
              </a:solidFill>
              <a:latin typeface="Signika" panose="020B0604020202020204" charset="0"/>
            </a:endParaRPr>
          </a:p>
        </p:txBody>
      </p:sp>
      <p:sp>
        <p:nvSpPr>
          <p:cNvPr id="3" name="Footer Placeholder 2">
            <a:extLst>
              <a:ext uri="{FF2B5EF4-FFF2-40B4-BE49-F238E27FC236}">
                <a16:creationId xmlns:a16="http://schemas.microsoft.com/office/drawing/2014/main" id="{6C959BF0-117B-7C82-6FF5-F45F7C1FCA3A}"/>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8171039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860576" y="144000"/>
            <a:ext cx="7765023"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Examples of Strategic Thinking in Action. </a:t>
            </a:r>
            <a:r>
              <a:rPr lang="en-US" sz="2500" dirty="0" err="1">
                <a:latin typeface="Signika"/>
                <a:ea typeface="Signika"/>
                <a:cs typeface="Signika"/>
                <a:sym typeface="Signika"/>
              </a:rPr>
              <a:t>Contd</a:t>
            </a:r>
            <a:r>
              <a:rPr lang="en-US" sz="2500" dirty="0">
                <a:latin typeface="Signika"/>
                <a:ea typeface="Signika"/>
                <a:cs typeface="Signika"/>
                <a:sym typeface="Signika"/>
              </a:rPr>
              <a:t>…</a:t>
            </a:r>
            <a:endParaRPr sz="2500" dirty="0">
              <a:latin typeface="Signika"/>
              <a:ea typeface="Signika"/>
              <a:cs typeface="Signika"/>
              <a:sym typeface="Signika"/>
            </a:endParaRPr>
          </a:p>
        </p:txBody>
      </p:sp>
      <p:sp>
        <p:nvSpPr>
          <p:cNvPr id="2" name="Rectangle 1">
            <a:extLst>
              <a:ext uri="{FF2B5EF4-FFF2-40B4-BE49-F238E27FC236}">
                <a16:creationId xmlns:a16="http://schemas.microsoft.com/office/drawing/2014/main" id="{8BD264C9-A231-4057-876D-082E568FA4E0}"/>
              </a:ext>
            </a:extLst>
          </p:cNvPr>
          <p:cNvSpPr/>
          <p:nvPr/>
        </p:nvSpPr>
        <p:spPr>
          <a:xfrm>
            <a:off x="860577" y="1185739"/>
            <a:ext cx="1069258" cy="5117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00" dirty="0">
                <a:latin typeface="Signika" panose="020B0604020202020204" charset="0"/>
              </a:rPr>
              <a:t>McDonalds</a:t>
            </a:r>
            <a:endParaRPr lang="en-IN" sz="1300" dirty="0">
              <a:latin typeface="Signika" panose="020B0604020202020204" charset="0"/>
            </a:endParaRPr>
          </a:p>
        </p:txBody>
      </p:sp>
      <p:sp>
        <p:nvSpPr>
          <p:cNvPr id="7" name="Rectangle 6">
            <a:extLst>
              <a:ext uri="{FF2B5EF4-FFF2-40B4-BE49-F238E27FC236}">
                <a16:creationId xmlns:a16="http://schemas.microsoft.com/office/drawing/2014/main" id="{6C23FB61-77A8-40EC-BC87-B8ABF244B9E7}"/>
              </a:ext>
            </a:extLst>
          </p:cNvPr>
          <p:cNvSpPr/>
          <p:nvPr/>
        </p:nvSpPr>
        <p:spPr>
          <a:xfrm>
            <a:off x="2040447" y="1185740"/>
            <a:ext cx="6585153" cy="51177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300" dirty="0">
                <a:solidFill>
                  <a:schemeClr val="tx1"/>
                </a:solidFill>
                <a:latin typeface="Signika" panose="020B0604020202020204" charset="0"/>
              </a:rPr>
              <a:t>McDonald’s localization strategy tailors menus to suit regional tastes worldwide.</a:t>
            </a:r>
            <a:endParaRPr lang="en-IN" sz="1300" dirty="0">
              <a:solidFill>
                <a:schemeClr val="tx1"/>
              </a:solidFill>
              <a:latin typeface="Signika" panose="020B0604020202020204" charset="0"/>
            </a:endParaRPr>
          </a:p>
        </p:txBody>
      </p:sp>
      <p:sp>
        <p:nvSpPr>
          <p:cNvPr id="11" name="Rectangle 10">
            <a:extLst>
              <a:ext uri="{FF2B5EF4-FFF2-40B4-BE49-F238E27FC236}">
                <a16:creationId xmlns:a16="http://schemas.microsoft.com/office/drawing/2014/main" id="{953A2A84-1E23-4DBA-B499-82BFECCD16DF}"/>
              </a:ext>
            </a:extLst>
          </p:cNvPr>
          <p:cNvSpPr/>
          <p:nvPr/>
        </p:nvSpPr>
        <p:spPr>
          <a:xfrm>
            <a:off x="860577" y="1800762"/>
            <a:ext cx="1069258" cy="5117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00" dirty="0">
                <a:latin typeface="Signika" panose="020B0604020202020204" charset="0"/>
              </a:rPr>
              <a:t>Airbnb</a:t>
            </a:r>
            <a:endParaRPr lang="en-IN" sz="1300" dirty="0">
              <a:latin typeface="Signika" panose="020B0604020202020204" charset="0"/>
            </a:endParaRPr>
          </a:p>
        </p:txBody>
      </p:sp>
      <p:sp>
        <p:nvSpPr>
          <p:cNvPr id="12" name="Rectangle 11">
            <a:extLst>
              <a:ext uri="{FF2B5EF4-FFF2-40B4-BE49-F238E27FC236}">
                <a16:creationId xmlns:a16="http://schemas.microsoft.com/office/drawing/2014/main" id="{84CB6163-CF2A-4E9F-9417-28963BCEECC5}"/>
              </a:ext>
            </a:extLst>
          </p:cNvPr>
          <p:cNvSpPr/>
          <p:nvPr/>
        </p:nvSpPr>
        <p:spPr>
          <a:xfrm>
            <a:off x="2040447" y="1800763"/>
            <a:ext cx="6585153" cy="51177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300" dirty="0">
                <a:solidFill>
                  <a:schemeClr val="tx1"/>
                </a:solidFill>
                <a:latin typeface="Signika" panose="020B0604020202020204" charset="0"/>
              </a:rPr>
              <a:t>Airbnb’s platform disrupted the hotel industry by allowing homeowners to monetize their properties.</a:t>
            </a:r>
            <a:endParaRPr lang="en-IN" sz="1300" dirty="0">
              <a:solidFill>
                <a:schemeClr val="tx1"/>
              </a:solidFill>
              <a:latin typeface="Signika" panose="020B0604020202020204" charset="0"/>
            </a:endParaRPr>
          </a:p>
        </p:txBody>
      </p:sp>
      <p:sp>
        <p:nvSpPr>
          <p:cNvPr id="13" name="Rectangle 12">
            <a:extLst>
              <a:ext uri="{FF2B5EF4-FFF2-40B4-BE49-F238E27FC236}">
                <a16:creationId xmlns:a16="http://schemas.microsoft.com/office/drawing/2014/main" id="{B5C6AE20-AA95-4D5A-944A-C5E716D2FDFE}"/>
              </a:ext>
            </a:extLst>
          </p:cNvPr>
          <p:cNvSpPr/>
          <p:nvPr/>
        </p:nvSpPr>
        <p:spPr>
          <a:xfrm>
            <a:off x="860576" y="2439357"/>
            <a:ext cx="1069258" cy="5117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00" dirty="0">
                <a:latin typeface="Signika" panose="020B0604020202020204" charset="0"/>
              </a:rPr>
              <a:t>Microsoft</a:t>
            </a:r>
            <a:endParaRPr lang="en-IN" sz="1300" dirty="0">
              <a:latin typeface="Signika" panose="020B0604020202020204" charset="0"/>
            </a:endParaRPr>
          </a:p>
        </p:txBody>
      </p:sp>
      <p:sp>
        <p:nvSpPr>
          <p:cNvPr id="14" name="Rectangle 13">
            <a:extLst>
              <a:ext uri="{FF2B5EF4-FFF2-40B4-BE49-F238E27FC236}">
                <a16:creationId xmlns:a16="http://schemas.microsoft.com/office/drawing/2014/main" id="{DA3084C7-6581-49D1-AEC0-56E9D1F59121}"/>
              </a:ext>
            </a:extLst>
          </p:cNvPr>
          <p:cNvSpPr/>
          <p:nvPr/>
        </p:nvSpPr>
        <p:spPr>
          <a:xfrm>
            <a:off x="2040446" y="2439358"/>
            <a:ext cx="6585153" cy="51177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300" dirty="0">
                <a:solidFill>
                  <a:schemeClr val="tx1"/>
                </a:solidFill>
                <a:latin typeface="Signika" panose="020B0604020202020204" charset="0"/>
              </a:rPr>
              <a:t>Microsoft’s shift to cloud computing with Azure shows a strategic response to changing technology trends.</a:t>
            </a:r>
            <a:endParaRPr lang="en-IN" sz="1300" dirty="0">
              <a:solidFill>
                <a:schemeClr val="tx1"/>
              </a:solidFill>
              <a:latin typeface="Signika" panose="020B0604020202020204" charset="0"/>
            </a:endParaRPr>
          </a:p>
        </p:txBody>
      </p:sp>
      <p:sp>
        <p:nvSpPr>
          <p:cNvPr id="17" name="Rectangle 16">
            <a:extLst>
              <a:ext uri="{FF2B5EF4-FFF2-40B4-BE49-F238E27FC236}">
                <a16:creationId xmlns:a16="http://schemas.microsoft.com/office/drawing/2014/main" id="{57648670-48C0-4F8A-A3BD-5985EB95980D}"/>
              </a:ext>
            </a:extLst>
          </p:cNvPr>
          <p:cNvSpPr/>
          <p:nvPr/>
        </p:nvSpPr>
        <p:spPr>
          <a:xfrm>
            <a:off x="860577" y="3100071"/>
            <a:ext cx="1069258" cy="5117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00" dirty="0">
                <a:latin typeface="Signika" panose="020B0604020202020204" charset="0"/>
              </a:rPr>
              <a:t>Tencent</a:t>
            </a:r>
            <a:endParaRPr lang="en-IN" sz="1300" dirty="0">
              <a:latin typeface="Signika" panose="020B0604020202020204" charset="0"/>
            </a:endParaRPr>
          </a:p>
        </p:txBody>
      </p:sp>
      <p:sp>
        <p:nvSpPr>
          <p:cNvPr id="18" name="Rectangle 17">
            <a:extLst>
              <a:ext uri="{FF2B5EF4-FFF2-40B4-BE49-F238E27FC236}">
                <a16:creationId xmlns:a16="http://schemas.microsoft.com/office/drawing/2014/main" id="{4E23BC57-36BA-4992-AE28-17D153A7DF81}"/>
              </a:ext>
            </a:extLst>
          </p:cNvPr>
          <p:cNvSpPr/>
          <p:nvPr/>
        </p:nvSpPr>
        <p:spPr>
          <a:xfrm>
            <a:off x="2040447" y="3100072"/>
            <a:ext cx="6585153" cy="51177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300" dirty="0">
                <a:solidFill>
                  <a:schemeClr val="tx1"/>
                </a:solidFill>
                <a:latin typeface="Signika" panose="020B0604020202020204" charset="0"/>
              </a:rPr>
              <a:t>Tencent’s investment in gaming, social media, and fintech services diversifies its revenue streams.</a:t>
            </a:r>
            <a:endParaRPr lang="en-IN" sz="1300" dirty="0">
              <a:solidFill>
                <a:schemeClr val="tx1"/>
              </a:solidFill>
              <a:latin typeface="Signika" panose="020B0604020202020204" charset="0"/>
            </a:endParaRPr>
          </a:p>
        </p:txBody>
      </p:sp>
      <p:sp>
        <p:nvSpPr>
          <p:cNvPr id="19" name="Rectangle 18">
            <a:extLst>
              <a:ext uri="{FF2B5EF4-FFF2-40B4-BE49-F238E27FC236}">
                <a16:creationId xmlns:a16="http://schemas.microsoft.com/office/drawing/2014/main" id="{DCE42633-6AFD-4C21-B4F9-E5EDDF9C43FC}"/>
              </a:ext>
            </a:extLst>
          </p:cNvPr>
          <p:cNvSpPr/>
          <p:nvPr/>
        </p:nvSpPr>
        <p:spPr>
          <a:xfrm>
            <a:off x="860577" y="3715094"/>
            <a:ext cx="1069258" cy="5117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00" dirty="0">
                <a:latin typeface="Signika" panose="020B0604020202020204" charset="0"/>
              </a:rPr>
              <a:t>IRCTC</a:t>
            </a:r>
            <a:endParaRPr lang="en-IN" sz="1300" dirty="0">
              <a:latin typeface="Signika" panose="020B0604020202020204" charset="0"/>
            </a:endParaRPr>
          </a:p>
        </p:txBody>
      </p:sp>
      <p:sp>
        <p:nvSpPr>
          <p:cNvPr id="20" name="Rectangle 19">
            <a:extLst>
              <a:ext uri="{FF2B5EF4-FFF2-40B4-BE49-F238E27FC236}">
                <a16:creationId xmlns:a16="http://schemas.microsoft.com/office/drawing/2014/main" id="{5089B8CF-E282-43DA-A533-F6F25D8DF94F}"/>
              </a:ext>
            </a:extLst>
          </p:cNvPr>
          <p:cNvSpPr/>
          <p:nvPr/>
        </p:nvSpPr>
        <p:spPr>
          <a:xfrm>
            <a:off x="2040447" y="3715095"/>
            <a:ext cx="6585153" cy="51177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300" dirty="0">
                <a:solidFill>
                  <a:schemeClr val="tx1"/>
                </a:solidFill>
                <a:latin typeface="Signika" panose="020B0604020202020204" charset="0"/>
              </a:rPr>
              <a:t>The introduction of the IRCTC website for online ticket booking modernized India’s railway system.</a:t>
            </a:r>
            <a:endParaRPr lang="en-IN" sz="1300" dirty="0">
              <a:solidFill>
                <a:schemeClr val="tx1"/>
              </a:solidFill>
              <a:latin typeface="Signika" panose="020B0604020202020204" charset="0"/>
            </a:endParaRPr>
          </a:p>
        </p:txBody>
      </p:sp>
      <p:sp>
        <p:nvSpPr>
          <p:cNvPr id="3" name="Footer Placeholder 2">
            <a:extLst>
              <a:ext uri="{FF2B5EF4-FFF2-40B4-BE49-F238E27FC236}">
                <a16:creationId xmlns:a16="http://schemas.microsoft.com/office/drawing/2014/main" id="{F9C1763E-2C41-70D0-72BE-1FE2226BD762}"/>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6204196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789038" y="144000"/>
            <a:ext cx="7836561"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Developing Strategic Thinking Skills</a:t>
            </a:r>
            <a:endParaRPr sz="2500" dirty="0">
              <a:latin typeface="Signika"/>
              <a:ea typeface="Signika"/>
              <a:cs typeface="Signika"/>
              <a:sym typeface="Signika"/>
            </a:endParaRPr>
          </a:p>
        </p:txBody>
      </p:sp>
      <p:graphicFrame>
        <p:nvGraphicFramePr>
          <p:cNvPr id="3" name="Diagram 2">
            <a:extLst>
              <a:ext uri="{FF2B5EF4-FFF2-40B4-BE49-F238E27FC236}">
                <a16:creationId xmlns:a16="http://schemas.microsoft.com/office/drawing/2014/main" id="{806875E0-C530-4CC2-906A-26CF7B5C40D3}"/>
              </a:ext>
            </a:extLst>
          </p:cNvPr>
          <p:cNvGraphicFramePr/>
          <p:nvPr>
            <p:extLst>
              <p:ext uri="{D42A27DB-BD31-4B8C-83A1-F6EECF244321}">
                <p14:modId xmlns:p14="http://schemas.microsoft.com/office/powerpoint/2010/main" val="2009979022"/>
              </p:ext>
            </p:extLst>
          </p:nvPr>
        </p:nvGraphicFramePr>
        <p:xfrm>
          <a:off x="855405" y="539750"/>
          <a:ext cx="7352071" cy="424610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Footer Placeholder 1">
            <a:extLst>
              <a:ext uri="{FF2B5EF4-FFF2-40B4-BE49-F238E27FC236}">
                <a16:creationId xmlns:a16="http://schemas.microsoft.com/office/drawing/2014/main" id="{912F34D4-E249-3FC4-0EC0-1C8FB26CF462}"/>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9114355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789038" y="144000"/>
            <a:ext cx="7836561"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How Strategic Thinking Can Help You</a:t>
            </a:r>
            <a:endParaRPr sz="2500" dirty="0">
              <a:latin typeface="Signika"/>
              <a:ea typeface="Signika"/>
              <a:cs typeface="Signika"/>
              <a:sym typeface="Signika"/>
            </a:endParaRPr>
          </a:p>
        </p:txBody>
      </p:sp>
      <p:graphicFrame>
        <p:nvGraphicFramePr>
          <p:cNvPr id="2" name="Diagram 1">
            <a:extLst>
              <a:ext uri="{FF2B5EF4-FFF2-40B4-BE49-F238E27FC236}">
                <a16:creationId xmlns:a16="http://schemas.microsoft.com/office/drawing/2014/main" id="{59E8D658-FAD8-4785-85C6-CF7416E9842B}"/>
              </a:ext>
            </a:extLst>
          </p:cNvPr>
          <p:cNvGraphicFramePr/>
          <p:nvPr>
            <p:extLst>
              <p:ext uri="{D42A27DB-BD31-4B8C-83A1-F6EECF244321}">
                <p14:modId xmlns:p14="http://schemas.microsoft.com/office/powerpoint/2010/main" val="3959388101"/>
              </p:ext>
            </p:extLst>
          </p:nvPr>
        </p:nvGraphicFramePr>
        <p:xfrm>
          <a:off x="889819" y="1036800"/>
          <a:ext cx="6727723" cy="37557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a:extLst>
              <a:ext uri="{FF2B5EF4-FFF2-40B4-BE49-F238E27FC236}">
                <a16:creationId xmlns:a16="http://schemas.microsoft.com/office/drawing/2014/main" id="{D235349B-8B6C-8F2A-5F3D-AD449252CB0C}"/>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2329264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744793" y="1104401"/>
            <a:ext cx="7654413" cy="2782800"/>
          </a:xfrm>
          <a:prstGeom prst="rect">
            <a:avLst/>
          </a:prstGeom>
          <a:noFill/>
          <a:ln>
            <a:noFill/>
          </a:ln>
        </p:spPr>
        <p:txBody>
          <a:bodyPr spcFirstLastPara="1" wrap="square" lIns="91425" tIns="91425" rIns="91425" bIns="91425" anchor="ctr" anchorCtr="0">
            <a:noAutofit/>
          </a:bodyPr>
          <a:lstStyle/>
          <a:p>
            <a:pPr lvl="0" algn="ctr"/>
            <a:r>
              <a:rPr lang="en-US" sz="3300" b="1" dirty="0">
                <a:latin typeface="Signika"/>
                <a:ea typeface="Signika"/>
                <a:cs typeface="Signika"/>
                <a:sym typeface="Signika"/>
              </a:rPr>
              <a:t>HOW TO DEVELOP </a:t>
            </a:r>
          </a:p>
          <a:p>
            <a:pPr lvl="0" algn="ctr"/>
            <a:r>
              <a:rPr lang="en-US" sz="3300" b="1" dirty="0">
                <a:latin typeface="Signika"/>
                <a:ea typeface="Signika"/>
                <a:cs typeface="Signika"/>
                <a:sym typeface="Signika"/>
              </a:rPr>
              <a:t>STRATEGIC THINKING SKILLS</a:t>
            </a:r>
          </a:p>
        </p:txBody>
      </p:sp>
      <p:sp>
        <p:nvSpPr>
          <p:cNvPr id="2" name="Footer Placeholder 1">
            <a:extLst>
              <a:ext uri="{FF2B5EF4-FFF2-40B4-BE49-F238E27FC236}">
                <a16:creationId xmlns:a16="http://schemas.microsoft.com/office/drawing/2014/main" id="{B515ECB8-18AF-879E-A08B-1C91E93CB2CA}"/>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1944789"/>
      </p:ext>
    </p:extLst>
  </p:cSld>
  <p:clrMapOvr>
    <a:masterClrMapping/>
  </p:clrMapOvr>
</p:sld>
</file>

<file path=ppt/theme/theme1.xml><?xml version="1.0" encoding="utf-8"?>
<a:theme xmlns:a="http://schemas.openxmlformats.org/drawingml/2006/main" name="Office 2013 - 2022 Theme">
  <a:themeElements>
    <a:clrScheme name="Office 2013 - 2022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2013 - 2022 Theme</Template>
  <TotalTime>1513</TotalTime>
  <Words>2250</Words>
  <Application>Microsoft Office PowerPoint</Application>
  <PresentationFormat>On-screen Show (16:9)</PresentationFormat>
  <Paragraphs>239</Paragraphs>
  <Slides>28</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28</vt:i4>
      </vt:variant>
    </vt:vector>
  </HeadingPairs>
  <TitlesOfParts>
    <vt:vector size="34" baseType="lpstr">
      <vt:lpstr>Signika</vt:lpstr>
      <vt:lpstr>Calibri</vt:lpstr>
      <vt:lpstr>Aptos</vt:lpstr>
      <vt:lpstr>Google Sans</vt:lpstr>
      <vt:lpstr>Arial</vt:lpstr>
      <vt:lpstr>Office 2013 - 2022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ssebq3@icai.in</cp:lastModifiedBy>
  <cp:revision>485</cp:revision>
  <dcterms:modified xsi:type="dcterms:W3CDTF">2025-05-19T11:43:05Z</dcterms:modified>
</cp:coreProperties>
</file>