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2"/>
  </p:notesMasterIdLst>
  <p:handoutMasterIdLst>
    <p:handoutMasterId r:id="rId33"/>
  </p:handoutMasterIdLst>
  <p:sldIdLst>
    <p:sldId id="256" r:id="rId2"/>
    <p:sldId id="284" r:id="rId3"/>
    <p:sldId id="258" r:id="rId4"/>
    <p:sldId id="285" r:id="rId5"/>
    <p:sldId id="286" r:id="rId6"/>
    <p:sldId id="287" r:id="rId7"/>
    <p:sldId id="288" r:id="rId8"/>
    <p:sldId id="289" r:id="rId9"/>
    <p:sldId id="290" r:id="rId10"/>
    <p:sldId id="291" r:id="rId11"/>
    <p:sldId id="292" r:id="rId12"/>
    <p:sldId id="293" r:id="rId13"/>
    <p:sldId id="295" r:id="rId14"/>
    <p:sldId id="294" r:id="rId15"/>
    <p:sldId id="296" r:id="rId16"/>
    <p:sldId id="297" r:id="rId17"/>
    <p:sldId id="298" r:id="rId18"/>
    <p:sldId id="299" r:id="rId19"/>
    <p:sldId id="300" r:id="rId20"/>
    <p:sldId id="301" r:id="rId21"/>
    <p:sldId id="302" r:id="rId22"/>
    <p:sldId id="303" r:id="rId23"/>
    <p:sldId id="305" r:id="rId24"/>
    <p:sldId id="304" r:id="rId25"/>
    <p:sldId id="306" r:id="rId26"/>
    <p:sldId id="307" r:id="rId27"/>
    <p:sldId id="308" r:id="rId28"/>
    <p:sldId id="309" r:id="rId29"/>
    <p:sldId id="310" r:id="rId30"/>
    <p:sldId id="283" r:id="rId31"/>
  </p:sldIdLst>
  <p:sldSz cx="9144000" cy="5143500" type="screen16x9"/>
  <p:notesSz cx="6858000" cy="9144000"/>
  <p:embeddedFontLst>
    <p:embeddedFont>
      <p:font typeface="Signika" panose="020B0604020202020204" charset="0"/>
      <p:regular r:id="rId34"/>
      <p:bold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CAC4C80-35B4-4819-8505-FB3C6C67DBFB}">
          <p14:sldIdLst>
            <p14:sldId id="256"/>
          </p14:sldIdLst>
        </p14:section>
        <p14:section name="LESSON 1" id="{EC1E5292-3627-40C6-A71F-8604431FA860}">
          <p14:sldIdLst>
            <p14:sldId id="284"/>
            <p14:sldId id="258"/>
            <p14:sldId id="285"/>
            <p14:sldId id="286"/>
            <p14:sldId id="287"/>
            <p14:sldId id="288"/>
            <p14:sldId id="289"/>
            <p14:sldId id="290"/>
            <p14:sldId id="291"/>
            <p14:sldId id="292"/>
            <p14:sldId id="293"/>
          </p14:sldIdLst>
        </p14:section>
        <p14:section name="LESSON 2" id="{62CB9AC9-6E1A-49E0-B24E-3A87F77879EB}">
          <p14:sldIdLst>
            <p14:sldId id="295"/>
            <p14:sldId id="294"/>
            <p14:sldId id="296"/>
            <p14:sldId id="297"/>
            <p14:sldId id="298"/>
            <p14:sldId id="299"/>
          </p14:sldIdLst>
        </p14:section>
        <p14:section name="LESSON 3" id="{1E1E1AF2-AD59-409E-B3CD-AE8810C3228C}">
          <p14:sldIdLst>
            <p14:sldId id="300"/>
            <p14:sldId id="301"/>
            <p14:sldId id="302"/>
            <p14:sldId id="303"/>
          </p14:sldIdLst>
        </p14:section>
        <p14:section name="LESSON 4" id="{5DB44940-FB00-4C58-9B21-044D2F5ABB80}">
          <p14:sldIdLst>
            <p14:sldId id="305"/>
            <p14:sldId id="304"/>
            <p14:sldId id="306"/>
            <p14:sldId id="307"/>
            <p14:sldId id="308"/>
            <p14:sldId id="309"/>
            <p14:sldId id="310"/>
            <p14:sldId id="283"/>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90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66BFEB-7A84-4ACA-A7B1-F054DC135989}"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en-IN"/>
        </a:p>
      </dgm:t>
    </dgm:pt>
    <dgm:pt modelId="{84E7EB8A-A93B-4F4A-B796-A132011663C4}">
      <dgm:prSet phldrT="[Text]"/>
      <dgm:spPr/>
      <dgm:t>
        <a:bodyPr/>
        <a:lstStyle/>
        <a:p>
          <a:r>
            <a:rPr lang="en-US" b="1" dirty="0">
              <a:latin typeface="Signika" panose="020B0604020202020204" charset="0"/>
              <a:ea typeface="Maven Pro"/>
              <a:cs typeface="Maven Pro"/>
              <a:sym typeface="Maven Pro"/>
            </a:rPr>
            <a:t>Ethics:</a:t>
          </a:r>
          <a:r>
            <a:rPr lang="en-US" dirty="0">
              <a:latin typeface="Signika" panose="020B0604020202020204" charset="0"/>
              <a:ea typeface="Maven Pro"/>
              <a:cs typeface="Maven Pro"/>
              <a:sym typeface="Maven Pro"/>
            </a:rPr>
            <a:t> Guidelines set by a group; often professional standards.</a:t>
          </a:r>
        </a:p>
      </dgm:t>
    </dgm:pt>
    <dgm:pt modelId="{3FB601F8-825C-4DEE-95FF-F58EEAC7C4BF}" type="parTrans" cxnId="{4BE827CE-EDD2-4DEF-B2CA-ECF8D034EB50}">
      <dgm:prSet/>
      <dgm:spPr/>
      <dgm:t>
        <a:bodyPr/>
        <a:lstStyle/>
        <a:p>
          <a:endParaRPr lang="en-IN"/>
        </a:p>
      </dgm:t>
    </dgm:pt>
    <dgm:pt modelId="{7A25ABCA-B901-49BA-B387-A62D41990A3D}" type="sibTrans" cxnId="{4BE827CE-EDD2-4DEF-B2CA-ECF8D034EB50}">
      <dgm:prSet/>
      <dgm:spPr/>
      <dgm:t>
        <a:bodyPr/>
        <a:lstStyle/>
        <a:p>
          <a:endParaRPr lang="en-IN"/>
        </a:p>
      </dgm:t>
    </dgm:pt>
    <dgm:pt modelId="{706E3DA8-232A-4663-A4F3-507CC20AD3D7}">
      <dgm:prSet phldrT="[Text]"/>
      <dgm:spPr/>
      <dgm:t>
        <a:bodyPr/>
        <a:lstStyle/>
        <a:p>
          <a:r>
            <a:rPr lang="en-US" b="1" dirty="0">
              <a:latin typeface="Signika" panose="020B0604020202020204" charset="0"/>
              <a:ea typeface="Maven Pro"/>
              <a:cs typeface="Maven Pro"/>
              <a:sym typeface="Maven Pro"/>
            </a:rPr>
            <a:t>Morals:</a:t>
          </a:r>
          <a:r>
            <a:rPr lang="en-US" dirty="0">
              <a:latin typeface="Signika" panose="020B0604020202020204" charset="0"/>
              <a:ea typeface="Maven Pro"/>
              <a:cs typeface="Maven Pro"/>
              <a:sym typeface="Maven Pro"/>
            </a:rPr>
            <a:t> Personal beliefs about right and wrong</a:t>
          </a:r>
          <a:endParaRPr lang="en-IN" dirty="0"/>
        </a:p>
      </dgm:t>
    </dgm:pt>
    <dgm:pt modelId="{479CD111-9686-4B31-BCD8-922939341E7C}" type="parTrans" cxnId="{7E901E1E-08A7-4A01-B248-E5EB842DF795}">
      <dgm:prSet/>
      <dgm:spPr/>
      <dgm:t>
        <a:bodyPr/>
        <a:lstStyle/>
        <a:p>
          <a:endParaRPr lang="en-IN"/>
        </a:p>
      </dgm:t>
    </dgm:pt>
    <dgm:pt modelId="{40C990C8-04B1-4CAB-8C55-1077A959676C}" type="sibTrans" cxnId="{7E901E1E-08A7-4A01-B248-E5EB842DF795}">
      <dgm:prSet/>
      <dgm:spPr/>
      <dgm:t>
        <a:bodyPr/>
        <a:lstStyle/>
        <a:p>
          <a:endParaRPr lang="en-IN"/>
        </a:p>
      </dgm:t>
    </dgm:pt>
    <dgm:pt modelId="{1C6CC44C-BC5E-47C3-96DA-9B831F36D00A}" type="pres">
      <dgm:prSet presAssocID="{CB66BFEB-7A84-4ACA-A7B1-F054DC135989}" presName="compositeShape" presStyleCnt="0">
        <dgm:presLayoutVars>
          <dgm:chMax val="2"/>
          <dgm:dir/>
          <dgm:resizeHandles val="exact"/>
        </dgm:presLayoutVars>
      </dgm:prSet>
      <dgm:spPr/>
    </dgm:pt>
    <dgm:pt modelId="{986298AE-ACFB-442C-ACFA-1F43A415EF38}" type="pres">
      <dgm:prSet presAssocID="{CB66BFEB-7A84-4ACA-A7B1-F054DC135989}" presName="ribbon" presStyleLbl="node1" presStyleIdx="0" presStyleCnt="1"/>
      <dgm:spPr/>
    </dgm:pt>
    <dgm:pt modelId="{C01BA141-18AB-4B42-9D41-4B933630F5D5}" type="pres">
      <dgm:prSet presAssocID="{CB66BFEB-7A84-4ACA-A7B1-F054DC135989}" presName="leftArrowText" presStyleLbl="node1" presStyleIdx="0" presStyleCnt="1">
        <dgm:presLayoutVars>
          <dgm:chMax val="0"/>
          <dgm:bulletEnabled val="1"/>
        </dgm:presLayoutVars>
      </dgm:prSet>
      <dgm:spPr/>
    </dgm:pt>
    <dgm:pt modelId="{779D4E75-7E46-4C57-8D5A-BD1E2970EAFC}" type="pres">
      <dgm:prSet presAssocID="{CB66BFEB-7A84-4ACA-A7B1-F054DC135989}" presName="rightArrowText" presStyleLbl="node1" presStyleIdx="0" presStyleCnt="1">
        <dgm:presLayoutVars>
          <dgm:chMax val="0"/>
          <dgm:bulletEnabled val="1"/>
        </dgm:presLayoutVars>
      </dgm:prSet>
      <dgm:spPr/>
    </dgm:pt>
  </dgm:ptLst>
  <dgm:cxnLst>
    <dgm:cxn modelId="{7E901E1E-08A7-4A01-B248-E5EB842DF795}" srcId="{CB66BFEB-7A84-4ACA-A7B1-F054DC135989}" destId="{706E3DA8-232A-4663-A4F3-507CC20AD3D7}" srcOrd="1" destOrd="0" parTransId="{479CD111-9686-4B31-BCD8-922939341E7C}" sibTransId="{40C990C8-04B1-4CAB-8C55-1077A959676C}"/>
    <dgm:cxn modelId="{052F8225-0D8D-431E-B200-24C028DA5C0E}" type="presOf" srcId="{706E3DA8-232A-4663-A4F3-507CC20AD3D7}" destId="{779D4E75-7E46-4C57-8D5A-BD1E2970EAFC}" srcOrd="0" destOrd="0" presId="urn:microsoft.com/office/officeart/2005/8/layout/arrow6"/>
    <dgm:cxn modelId="{7E911739-6AE0-45A7-9CB3-BBB1B1450B02}" type="presOf" srcId="{CB66BFEB-7A84-4ACA-A7B1-F054DC135989}" destId="{1C6CC44C-BC5E-47C3-96DA-9B831F36D00A}" srcOrd="0" destOrd="0" presId="urn:microsoft.com/office/officeart/2005/8/layout/arrow6"/>
    <dgm:cxn modelId="{4BE827CE-EDD2-4DEF-B2CA-ECF8D034EB50}" srcId="{CB66BFEB-7A84-4ACA-A7B1-F054DC135989}" destId="{84E7EB8A-A93B-4F4A-B796-A132011663C4}" srcOrd="0" destOrd="0" parTransId="{3FB601F8-825C-4DEE-95FF-F58EEAC7C4BF}" sibTransId="{7A25ABCA-B901-49BA-B387-A62D41990A3D}"/>
    <dgm:cxn modelId="{C7DAD3FB-581E-4A04-99C9-FE20E1383ABD}" type="presOf" srcId="{84E7EB8A-A93B-4F4A-B796-A132011663C4}" destId="{C01BA141-18AB-4B42-9D41-4B933630F5D5}" srcOrd="0" destOrd="0" presId="urn:microsoft.com/office/officeart/2005/8/layout/arrow6"/>
    <dgm:cxn modelId="{0172AE84-12F8-4D4C-94B7-ABAB34FD8FCF}" type="presParOf" srcId="{1C6CC44C-BC5E-47C3-96DA-9B831F36D00A}" destId="{986298AE-ACFB-442C-ACFA-1F43A415EF38}" srcOrd="0" destOrd="0" presId="urn:microsoft.com/office/officeart/2005/8/layout/arrow6"/>
    <dgm:cxn modelId="{48C927A3-D1F2-47EB-9934-BE26EF9CAB1E}" type="presParOf" srcId="{1C6CC44C-BC5E-47C3-96DA-9B831F36D00A}" destId="{C01BA141-18AB-4B42-9D41-4B933630F5D5}" srcOrd="1" destOrd="0" presId="urn:microsoft.com/office/officeart/2005/8/layout/arrow6"/>
    <dgm:cxn modelId="{214532B5-EAB8-4F3F-A543-6006EB3598B6}" type="presParOf" srcId="{1C6CC44C-BC5E-47C3-96DA-9B831F36D00A}" destId="{779D4E75-7E46-4C57-8D5A-BD1E2970EAFC}"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AA616E-105B-4BF1-9B08-85436DE50BCB}"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IN"/>
        </a:p>
      </dgm:t>
    </dgm:pt>
    <dgm:pt modelId="{FF2BF9ED-2A6B-4780-AE25-A7BB11B292A3}">
      <dgm:prSet phldrT="[Text]" custT="1"/>
      <dgm:spPr>
        <a:solidFill>
          <a:schemeClr val="tx2"/>
        </a:solidFill>
      </dgm:spPr>
      <dgm:t>
        <a:bodyPr/>
        <a:lstStyle/>
        <a:p>
          <a:r>
            <a:rPr lang="en-US" sz="1400" b="1" dirty="0">
              <a:solidFill>
                <a:schemeClr val="bg1"/>
              </a:solidFill>
              <a:latin typeface="Signika" panose="020B0604020202020204" charset="0"/>
            </a:rPr>
            <a:t>Conflicting Interests: </a:t>
          </a:r>
          <a:r>
            <a:rPr lang="en-US" sz="1400" dirty="0" err="1">
              <a:solidFill>
                <a:schemeClr val="bg1"/>
              </a:solidFill>
              <a:latin typeface="Signika" panose="020B0604020202020204" charset="0"/>
            </a:rPr>
            <a:t>Eg</a:t>
          </a:r>
          <a:r>
            <a:rPr lang="en-US" sz="1400" dirty="0">
              <a:solidFill>
                <a:schemeClr val="bg1"/>
              </a:solidFill>
              <a:latin typeface="Signika" panose="020B0604020202020204" charset="0"/>
            </a:rPr>
            <a:t>: a lawyer might need to represent a client they </a:t>
          </a:r>
          <a:r>
            <a:rPr lang="en-IN" sz="1400" dirty="0">
              <a:solidFill>
                <a:schemeClr val="bg1"/>
              </a:solidFill>
              <a:latin typeface="Signika" panose="020B0604020202020204" charset="0"/>
            </a:rPr>
            <a:t>personally disagree with.</a:t>
          </a:r>
        </a:p>
      </dgm:t>
    </dgm:pt>
    <dgm:pt modelId="{B6337681-FE9E-4CC7-A7E0-631FC42D3CD0}" type="parTrans" cxnId="{4978FACE-98CF-4AC0-8CB4-1AF89A085A73}">
      <dgm:prSet/>
      <dgm:spPr/>
      <dgm:t>
        <a:bodyPr/>
        <a:lstStyle/>
        <a:p>
          <a:endParaRPr lang="en-IN" sz="1400">
            <a:latin typeface="Signika" panose="020B0604020202020204" charset="0"/>
          </a:endParaRPr>
        </a:p>
      </dgm:t>
    </dgm:pt>
    <dgm:pt modelId="{055806BF-7279-4424-914D-D97568C1803B}" type="sibTrans" cxnId="{4978FACE-98CF-4AC0-8CB4-1AF89A085A73}">
      <dgm:prSet/>
      <dgm:spPr/>
      <dgm:t>
        <a:bodyPr/>
        <a:lstStyle/>
        <a:p>
          <a:endParaRPr lang="en-IN" sz="1400">
            <a:latin typeface="Signika" panose="020B0604020202020204" charset="0"/>
          </a:endParaRPr>
        </a:p>
      </dgm:t>
    </dgm:pt>
    <dgm:pt modelId="{582329F0-CB16-4F52-99EE-75B4617E1140}">
      <dgm:prSet custT="1"/>
      <dgm:spPr>
        <a:solidFill>
          <a:schemeClr val="tx2"/>
        </a:solidFill>
      </dgm:spPr>
      <dgm:t>
        <a:bodyPr/>
        <a:lstStyle/>
        <a:p>
          <a:r>
            <a:rPr lang="en-US" sz="1400" b="1" dirty="0">
              <a:solidFill>
                <a:schemeClr val="bg1"/>
              </a:solidFill>
              <a:latin typeface="Signika" panose="020B0604020202020204" charset="0"/>
            </a:rPr>
            <a:t>Economic Pressures: </a:t>
          </a:r>
          <a:r>
            <a:rPr lang="en-US" sz="1400" dirty="0">
              <a:solidFill>
                <a:schemeClr val="bg1"/>
              </a:solidFill>
              <a:latin typeface="Signika" panose="020B0604020202020204" charset="0"/>
            </a:rPr>
            <a:t>A company might face the dilemma of cutting corners to save costs, potentially compromising on product quality or safety.</a:t>
          </a:r>
          <a:endParaRPr lang="en-IN" sz="1400" dirty="0">
            <a:solidFill>
              <a:schemeClr val="bg1"/>
            </a:solidFill>
            <a:latin typeface="Signika" panose="020B0604020202020204" charset="0"/>
          </a:endParaRPr>
        </a:p>
      </dgm:t>
    </dgm:pt>
    <dgm:pt modelId="{1B6AFBDE-24A0-4B8D-A528-77EAC0B11212}" type="parTrans" cxnId="{9519B82F-8878-484F-8AF5-5DF6B3C700C5}">
      <dgm:prSet/>
      <dgm:spPr/>
      <dgm:t>
        <a:bodyPr/>
        <a:lstStyle/>
        <a:p>
          <a:endParaRPr lang="en-IN" sz="1400">
            <a:latin typeface="Signika" panose="020B0604020202020204" charset="0"/>
          </a:endParaRPr>
        </a:p>
      </dgm:t>
    </dgm:pt>
    <dgm:pt modelId="{0059717B-D8D1-4A13-845F-9C3572148287}" type="sibTrans" cxnId="{9519B82F-8878-484F-8AF5-5DF6B3C700C5}">
      <dgm:prSet/>
      <dgm:spPr/>
      <dgm:t>
        <a:bodyPr/>
        <a:lstStyle/>
        <a:p>
          <a:endParaRPr lang="en-IN" sz="1400">
            <a:latin typeface="Signika" panose="020B0604020202020204" charset="0"/>
          </a:endParaRPr>
        </a:p>
      </dgm:t>
    </dgm:pt>
    <dgm:pt modelId="{2F1E585E-EF44-4B9B-A85F-6D4D1B855397}">
      <dgm:prSet custT="1"/>
      <dgm:spPr>
        <a:solidFill>
          <a:schemeClr val="tx2"/>
        </a:solidFill>
      </dgm:spPr>
      <dgm:t>
        <a:bodyPr/>
        <a:lstStyle/>
        <a:p>
          <a:r>
            <a:rPr lang="en-US" sz="1400" b="1" dirty="0">
              <a:solidFill>
                <a:schemeClr val="bg1"/>
              </a:solidFill>
              <a:latin typeface="Signika" panose="020B0604020202020204" charset="0"/>
            </a:rPr>
            <a:t>Cultural Differences: </a:t>
          </a:r>
          <a:r>
            <a:rPr lang="en-US" sz="1400" dirty="0">
              <a:solidFill>
                <a:schemeClr val="bg1"/>
              </a:solidFill>
              <a:latin typeface="Signika" panose="020B0604020202020204" charset="0"/>
            </a:rPr>
            <a:t>Professionals working in a global environment might encounter ethical standards that vary across cultures.</a:t>
          </a:r>
          <a:endParaRPr lang="en-IN" sz="1400" dirty="0">
            <a:solidFill>
              <a:schemeClr val="bg1"/>
            </a:solidFill>
            <a:latin typeface="Signika" panose="020B0604020202020204" charset="0"/>
          </a:endParaRPr>
        </a:p>
      </dgm:t>
    </dgm:pt>
    <dgm:pt modelId="{38900E96-3EE2-4F66-8378-671169843156}" type="parTrans" cxnId="{5AD38E05-84B8-4C4C-B60B-2BEF1AF6F6D0}">
      <dgm:prSet/>
      <dgm:spPr/>
      <dgm:t>
        <a:bodyPr/>
        <a:lstStyle/>
        <a:p>
          <a:endParaRPr lang="en-IN" sz="1400">
            <a:latin typeface="Signika" panose="020B0604020202020204" charset="0"/>
          </a:endParaRPr>
        </a:p>
      </dgm:t>
    </dgm:pt>
    <dgm:pt modelId="{7C76238D-DAB6-4538-8A88-2B10E369E4E0}" type="sibTrans" cxnId="{5AD38E05-84B8-4C4C-B60B-2BEF1AF6F6D0}">
      <dgm:prSet/>
      <dgm:spPr/>
      <dgm:t>
        <a:bodyPr/>
        <a:lstStyle/>
        <a:p>
          <a:endParaRPr lang="en-IN" sz="1400">
            <a:latin typeface="Signika" panose="020B0604020202020204" charset="0"/>
          </a:endParaRPr>
        </a:p>
      </dgm:t>
    </dgm:pt>
    <dgm:pt modelId="{FD5D409D-6543-490C-9117-5D437752EB3A}">
      <dgm:prSet custT="1"/>
      <dgm:spPr>
        <a:solidFill>
          <a:schemeClr val="tx2"/>
        </a:solidFill>
      </dgm:spPr>
      <dgm:t>
        <a:bodyPr/>
        <a:lstStyle/>
        <a:p>
          <a:r>
            <a:rPr lang="en-US" sz="1400" b="1" dirty="0">
              <a:solidFill>
                <a:schemeClr val="bg1"/>
              </a:solidFill>
              <a:latin typeface="Signika" panose="020B0604020202020204" charset="0"/>
            </a:rPr>
            <a:t>Rapid Technological Changes: </a:t>
          </a:r>
          <a:r>
            <a:rPr lang="en-US" sz="1400" dirty="0">
              <a:solidFill>
                <a:schemeClr val="bg1"/>
              </a:solidFill>
              <a:latin typeface="Signika" panose="020B0604020202020204" charset="0"/>
            </a:rPr>
            <a:t>New technologies can pose ethical questions that weren’t </a:t>
          </a:r>
          <a:r>
            <a:rPr lang="en-IN" sz="1400" dirty="0">
              <a:solidFill>
                <a:schemeClr val="bg1"/>
              </a:solidFill>
              <a:latin typeface="Signika" panose="020B0604020202020204" charset="0"/>
            </a:rPr>
            <a:t>previously considered.</a:t>
          </a:r>
        </a:p>
      </dgm:t>
    </dgm:pt>
    <dgm:pt modelId="{18A47F59-B451-44F2-8F4F-B0E40007A2A0}" type="parTrans" cxnId="{5CD28BA1-0920-4DA0-BE5F-0D3530B53297}">
      <dgm:prSet/>
      <dgm:spPr/>
      <dgm:t>
        <a:bodyPr/>
        <a:lstStyle/>
        <a:p>
          <a:endParaRPr lang="en-IN" sz="1400">
            <a:latin typeface="Signika" panose="020B0604020202020204" charset="0"/>
          </a:endParaRPr>
        </a:p>
      </dgm:t>
    </dgm:pt>
    <dgm:pt modelId="{6922F3AB-880D-43B3-85FA-BECA6F1D185D}" type="sibTrans" cxnId="{5CD28BA1-0920-4DA0-BE5F-0D3530B53297}">
      <dgm:prSet/>
      <dgm:spPr/>
      <dgm:t>
        <a:bodyPr/>
        <a:lstStyle/>
        <a:p>
          <a:endParaRPr lang="en-IN" sz="1400">
            <a:latin typeface="Signika" panose="020B0604020202020204" charset="0"/>
          </a:endParaRPr>
        </a:p>
      </dgm:t>
    </dgm:pt>
    <dgm:pt modelId="{24F79DC5-28B1-447B-B1B7-1AD33419BA48}" type="pres">
      <dgm:prSet presAssocID="{36AA616E-105B-4BF1-9B08-85436DE50BCB}" presName="Name0" presStyleCnt="0">
        <dgm:presLayoutVars>
          <dgm:chMax val="7"/>
          <dgm:chPref val="7"/>
          <dgm:dir/>
        </dgm:presLayoutVars>
      </dgm:prSet>
      <dgm:spPr/>
    </dgm:pt>
    <dgm:pt modelId="{AA94B7D1-371C-4A20-8850-91433C66D69D}" type="pres">
      <dgm:prSet presAssocID="{36AA616E-105B-4BF1-9B08-85436DE50BCB}" presName="Name1" presStyleCnt="0"/>
      <dgm:spPr/>
    </dgm:pt>
    <dgm:pt modelId="{38D3D4B7-1CEF-4D6B-90DB-FA80A242FE16}" type="pres">
      <dgm:prSet presAssocID="{36AA616E-105B-4BF1-9B08-85436DE50BCB}" presName="cycle" presStyleCnt="0"/>
      <dgm:spPr/>
    </dgm:pt>
    <dgm:pt modelId="{41060F49-076C-4A3A-BB6B-5C942D98CC7E}" type="pres">
      <dgm:prSet presAssocID="{36AA616E-105B-4BF1-9B08-85436DE50BCB}" presName="srcNode" presStyleLbl="node1" presStyleIdx="0" presStyleCnt="4"/>
      <dgm:spPr/>
    </dgm:pt>
    <dgm:pt modelId="{3361BAA7-AB20-43BC-B4BC-1BC50A33A80F}" type="pres">
      <dgm:prSet presAssocID="{36AA616E-105B-4BF1-9B08-85436DE50BCB}" presName="conn" presStyleLbl="parChTrans1D2" presStyleIdx="0" presStyleCnt="1"/>
      <dgm:spPr/>
    </dgm:pt>
    <dgm:pt modelId="{A6DE6B71-AB87-48E0-A02A-1C42D1B693B2}" type="pres">
      <dgm:prSet presAssocID="{36AA616E-105B-4BF1-9B08-85436DE50BCB}" presName="extraNode" presStyleLbl="node1" presStyleIdx="0" presStyleCnt="4"/>
      <dgm:spPr/>
    </dgm:pt>
    <dgm:pt modelId="{59BF1ED0-8309-4F4B-AEBB-CC78CE6BD281}" type="pres">
      <dgm:prSet presAssocID="{36AA616E-105B-4BF1-9B08-85436DE50BCB}" presName="dstNode" presStyleLbl="node1" presStyleIdx="0" presStyleCnt="4"/>
      <dgm:spPr/>
    </dgm:pt>
    <dgm:pt modelId="{BCD0F9BE-A27D-448E-BF61-BAE82197BB26}" type="pres">
      <dgm:prSet presAssocID="{FF2BF9ED-2A6B-4780-AE25-A7BB11B292A3}" presName="text_1" presStyleLbl="node1" presStyleIdx="0" presStyleCnt="4">
        <dgm:presLayoutVars>
          <dgm:bulletEnabled val="1"/>
        </dgm:presLayoutVars>
      </dgm:prSet>
      <dgm:spPr/>
    </dgm:pt>
    <dgm:pt modelId="{2FADDEE0-2BE7-4023-81FA-89CD9AE9A2D0}" type="pres">
      <dgm:prSet presAssocID="{FF2BF9ED-2A6B-4780-AE25-A7BB11B292A3}" presName="accent_1" presStyleCnt="0"/>
      <dgm:spPr/>
    </dgm:pt>
    <dgm:pt modelId="{4D55700A-066C-4315-8C6B-E0CAEDB10BD1}" type="pres">
      <dgm:prSet presAssocID="{FF2BF9ED-2A6B-4780-AE25-A7BB11B292A3}" presName="accentRepeatNode" presStyleLbl="solidFgAcc1" presStyleIdx="0" presStyleCnt="4"/>
      <dgm:spPr/>
    </dgm:pt>
    <dgm:pt modelId="{CAAB7732-2B19-4F9F-B9B3-0CE8E4007441}" type="pres">
      <dgm:prSet presAssocID="{582329F0-CB16-4F52-99EE-75B4617E1140}" presName="text_2" presStyleLbl="node1" presStyleIdx="1" presStyleCnt="4">
        <dgm:presLayoutVars>
          <dgm:bulletEnabled val="1"/>
        </dgm:presLayoutVars>
      </dgm:prSet>
      <dgm:spPr/>
    </dgm:pt>
    <dgm:pt modelId="{B74C909A-EBF5-474C-B572-6CD8C5890FA4}" type="pres">
      <dgm:prSet presAssocID="{582329F0-CB16-4F52-99EE-75B4617E1140}" presName="accent_2" presStyleCnt="0"/>
      <dgm:spPr/>
    </dgm:pt>
    <dgm:pt modelId="{586CEF20-690E-4243-9203-AB43C13605C2}" type="pres">
      <dgm:prSet presAssocID="{582329F0-CB16-4F52-99EE-75B4617E1140}" presName="accentRepeatNode" presStyleLbl="solidFgAcc1" presStyleIdx="1" presStyleCnt="4"/>
      <dgm:spPr/>
    </dgm:pt>
    <dgm:pt modelId="{F1194876-F26B-4A88-8557-D4A335086D18}" type="pres">
      <dgm:prSet presAssocID="{2F1E585E-EF44-4B9B-A85F-6D4D1B855397}" presName="text_3" presStyleLbl="node1" presStyleIdx="2" presStyleCnt="4">
        <dgm:presLayoutVars>
          <dgm:bulletEnabled val="1"/>
        </dgm:presLayoutVars>
      </dgm:prSet>
      <dgm:spPr/>
    </dgm:pt>
    <dgm:pt modelId="{AC9F7CDE-7972-4D14-89BD-BBEE49A5AC08}" type="pres">
      <dgm:prSet presAssocID="{2F1E585E-EF44-4B9B-A85F-6D4D1B855397}" presName="accent_3" presStyleCnt="0"/>
      <dgm:spPr/>
    </dgm:pt>
    <dgm:pt modelId="{EE776FEF-C5C5-4056-8F91-4EB2C71B824E}" type="pres">
      <dgm:prSet presAssocID="{2F1E585E-EF44-4B9B-A85F-6D4D1B855397}" presName="accentRepeatNode" presStyleLbl="solidFgAcc1" presStyleIdx="2" presStyleCnt="4"/>
      <dgm:spPr/>
    </dgm:pt>
    <dgm:pt modelId="{E738C4F0-3F37-459A-96C9-424975319EF6}" type="pres">
      <dgm:prSet presAssocID="{FD5D409D-6543-490C-9117-5D437752EB3A}" presName="text_4" presStyleLbl="node1" presStyleIdx="3" presStyleCnt="4">
        <dgm:presLayoutVars>
          <dgm:bulletEnabled val="1"/>
        </dgm:presLayoutVars>
      </dgm:prSet>
      <dgm:spPr/>
    </dgm:pt>
    <dgm:pt modelId="{DA756991-F83C-4294-BAF2-8B3A8D7DC3A6}" type="pres">
      <dgm:prSet presAssocID="{FD5D409D-6543-490C-9117-5D437752EB3A}" presName="accent_4" presStyleCnt="0"/>
      <dgm:spPr/>
    </dgm:pt>
    <dgm:pt modelId="{0B9EB0AB-B1F8-4C87-9181-03599CBD13E7}" type="pres">
      <dgm:prSet presAssocID="{FD5D409D-6543-490C-9117-5D437752EB3A}" presName="accentRepeatNode" presStyleLbl="solidFgAcc1" presStyleIdx="3" presStyleCnt="4"/>
      <dgm:spPr/>
    </dgm:pt>
  </dgm:ptLst>
  <dgm:cxnLst>
    <dgm:cxn modelId="{E2DFC302-70F3-450E-8E4E-A67A1BF14EA6}" type="presOf" srcId="{36AA616E-105B-4BF1-9B08-85436DE50BCB}" destId="{24F79DC5-28B1-447B-B1B7-1AD33419BA48}" srcOrd="0" destOrd="0" presId="urn:microsoft.com/office/officeart/2008/layout/VerticalCurvedList"/>
    <dgm:cxn modelId="{5AD38E05-84B8-4C4C-B60B-2BEF1AF6F6D0}" srcId="{36AA616E-105B-4BF1-9B08-85436DE50BCB}" destId="{2F1E585E-EF44-4B9B-A85F-6D4D1B855397}" srcOrd="2" destOrd="0" parTransId="{38900E96-3EE2-4F66-8378-671169843156}" sibTransId="{7C76238D-DAB6-4538-8A88-2B10E369E4E0}"/>
    <dgm:cxn modelId="{F69F3514-6DED-4D1D-B639-BD81B896DB79}" type="presOf" srcId="{582329F0-CB16-4F52-99EE-75B4617E1140}" destId="{CAAB7732-2B19-4F9F-B9B3-0CE8E4007441}" srcOrd="0" destOrd="0" presId="urn:microsoft.com/office/officeart/2008/layout/VerticalCurvedList"/>
    <dgm:cxn modelId="{A68A3A22-7C9F-499F-B3A5-C4EE02B762A7}" type="presOf" srcId="{FD5D409D-6543-490C-9117-5D437752EB3A}" destId="{E738C4F0-3F37-459A-96C9-424975319EF6}" srcOrd="0" destOrd="0" presId="urn:microsoft.com/office/officeart/2008/layout/VerticalCurvedList"/>
    <dgm:cxn modelId="{9519B82F-8878-484F-8AF5-5DF6B3C700C5}" srcId="{36AA616E-105B-4BF1-9B08-85436DE50BCB}" destId="{582329F0-CB16-4F52-99EE-75B4617E1140}" srcOrd="1" destOrd="0" parTransId="{1B6AFBDE-24A0-4B8D-A528-77EAC0B11212}" sibTransId="{0059717B-D8D1-4A13-845F-9C3572148287}"/>
    <dgm:cxn modelId="{B4B6818E-0D71-4D0F-8A73-44474B8ADE35}" type="presOf" srcId="{055806BF-7279-4424-914D-D97568C1803B}" destId="{3361BAA7-AB20-43BC-B4BC-1BC50A33A80F}" srcOrd="0" destOrd="0" presId="urn:microsoft.com/office/officeart/2008/layout/VerticalCurvedList"/>
    <dgm:cxn modelId="{5CD28BA1-0920-4DA0-BE5F-0D3530B53297}" srcId="{36AA616E-105B-4BF1-9B08-85436DE50BCB}" destId="{FD5D409D-6543-490C-9117-5D437752EB3A}" srcOrd="3" destOrd="0" parTransId="{18A47F59-B451-44F2-8F4F-B0E40007A2A0}" sibTransId="{6922F3AB-880D-43B3-85FA-BECA6F1D185D}"/>
    <dgm:cxn modelId="{9BD859CA-07C5-46A8-B408-4A4DA2F07844}" type="presOf" srcId="{FF2BF9ED-2A6B-4780-AE25-A7BB11B292A3}" destId="{BCD0F9BE-A27D-448E-BF61-BAE82197BB26}" srcOrd="0" destOrd="0" presId="urn:microsoft.com/office/officeart/2008/layout/VerticalCurvedList"/>
    <dgm:cxn modelId="{4978FACE-98CF-4AC0-8CB4-1AF89A085A73}" srcId="{36AA616E-105B-4BF1-9B08-85436DE50BCB}" destId="{FF2BF9ED-2A6B-4780-AE25-A7BB11B292A3}" srcOrd="0" destOrd="0" parTransId="{B6337681-FE9E-4CC7-A7E0-631FC42D3CD0}" sibTransId="{055806BF-7279-4424-914D-D97568C1803B}"/>
    <dgm:cxn modelId="{F165F1F2-8AF7-4C4D-908B-CFB4B6F57A32}" type="presOf" srcId="{2F1E585E-EF44-4B9B-A85F-6D4D1B855397}" destId="{F1194876-F26B-4A88-8557-D4A335086D18}" srcOrd="0" destOrd="0" presId="urn:microsoft.com/office/officeart/2008/layout/VerticalCurvedList"/>
    <dgm:cxn modelId="{6E3347D8-0F7D-473A-AB43-615E8A3C6267}" type="presParOf" srcId="{24F79DC5-28B1-447B-B1B7-1AD33419BA48}" destId="{AA94B7D1-371C-4A20-8850-91433C66D69D}" srcOrd="0" destOrd="0" presId="urn:microsoft.com/office/officeart/2008/layout/VerticalCurvedList"/>
    <dgm:cxn modelId="{B064E884-EA9D-4479-9D32-E4D3E9103A7A}" type="presParOf" srcId="{AA94B7D1-371C-4A20-8850-91433C66D69D}" destId="{38D3D4B7-1CEF-4D6B-90DB-FA80A242FE16}" srcOrd="0" destOrd="0" presId="urn:microsoft.com/office/officeart/2008/layout/VerticalCurvedList"/>
    <dgm:cxn modelId="{0DA6A375-3176-4AF0-AF12-D2A516FEC3CD}" type="presParOf" srcId="{38D3D4B7-1CEF-4D6B-90DB-FA80A242FE16}" destId="{41060F49-076C-4A3A-BB6B-5C942D98CC7E}" srcOrd="0" destOrd="0" presId="urn:microsoft.com/office/officeart/2008/layout/VerticalCurvedList"/>
    <dgm:cxn modelId="{07F29BA4-9CCE-4AF8-8176-22E81B710C55}" type="presParOf" srcId="{38D3D4B7-1CEF-4D6B-90DB-FA80A242FE16}" destId="{3361BAA7-AB20-43BC-B4BC-1BC50A33A80F}" srcOrd="1" destOrd="0" presId="urn:microsoft.com/office/officeart/2008/layout/VerticalCurvedList"/>
    <dgm:cxn modelId="{39999243-EC88-4EA3-8FBA-67FD6F6C5315}" type="presParOf" srcId="{38D3D4B7-1CEF-4D6B-90DB-FA80A242FE16}" destId="{A6DE6B71-AB87-48E0-A02A-1C42D1B693B2}" srcOrd="2" destOrd="0" presId="urn:microsoft.com/office/officeart/2008/layout/VerticalCurvedList"/>
    <dgm:cxn modelId="{253883AE-D21B-47B7-9287-7056E7CB89B6}" type="presParOf" srcId="{38D3D4B7-1CEF-4D6B-90DB-FA80A242FE16}" destId="{59BF1ED0-8309-4F4B-AEBB-CC78CE6BD281}" srcOrd="3" destOrd="0" presId="urn:microsoft.com/office/officeart/2008/layout/VerticalCurvedList"/>
    <dgm:cxn modelId="{F1664AEE-AAE2-40D3-86E9-1240772D8BB3}" type="presParOf" srcId="{AA94B7D1-371C-4A20-8850-91433C66D69D}" destId="{BCD0F9BE-A27D-448E-BF61-BAE82197BB26}" srcOrd="1" destOrd="0" presId="urn:microsoft.com/office/officeart/2008/layout/VerticalCurvedList"/>
    <dgm:cxn modelId="{8AA3C135-0718-4783-B1EA-8DC89BCFCE7C}" type="presParOf" srcId="{AA94B7D1-371C-4A20-8850-91433C66D69D}" destId="{2FADDEE0-2BE7-4023-81FA-89CD9AE9A2D0}" srcOrd="2" destOrd="0" presId="urn:microsoft.com/office/officeart/2008/layout/VerticalCurvedList"/>
    <dgm:cxn modelId="{36C83163-2E48-4579-9340-8ED4396800FF}" type="presParOf" srcId="{2FADDEE0-2BE7-4023-81FA-89CD9AE9A2D0}" destId="{4D55700A-066C-4315-8C6B-E0CAEDB10BD1}" srcOrd="0" destOrd="0" presId="urn:microsoft.com/office/officeart/2008/layout/VerticalCurvedList"/>
    <dgm:cxn modelId="{6DB0D497-8269-460C-965C-1B8C9192EDF9}" type="presParOf" srcId="{AA94B7D1-371C-4A20-8850-91433C66D69D}" destId="{CAAB7732-2B19-4F9F-B9B3-0CE8E4007441}" srcOrd="3" destOrd="0" presId="urn:microsoft.com/office/officeart/2008/layout/VerticalCurvedList"/>
    <dgm:cxn modelId="{4D7AABC7-C408-4FAE-9B33-8FA32391DAF2}" type="presParOf" srcId="{AA94B7D1-371C-4A20-8850-91433C66D69D}" destId="{B74C909A-EBF5-474C-B572-6CD8C5890FA4}" srcOrd="4" destOrd="0" presId="urn:microsoft.com/office/officeart/2008/layout/VerticalCurvedList"/>
    <dgm:cxn modelId="{33543EFE-146F-48A0-BE0A-EDA07253B675}" type="presParOf" srcId="{B74C909A-EBF5-474C-B572-6CD8C5890FA4}" destId="{586CEF20-690E-4243-9203-AB43C13605C2}" srcOrd="0" destOrd="0" presId="urn:microsoft.com/office/officeart/2008/layout/VerticalCurvedList"/>
    <dgm:cxn modelId="{195D3A78-9A17-4D42-B989-B98A5D0B0383}" type="presParOf" srcId="{AA94B7D1-371C-4A20-8850-91433C66D69D}" destId="{F1194876-F26B-4A88-8557-D4A335086D18}" srcOrd="5" destOrd="0" presId="urn:microsoft.com/office/officeart/2008/layout/VerticalCurvedList"/>
    <dgm:cxn modelId="{ADBDFE13-485B-4F81-BBDD-175FAFC17BE3}" type="presParOf" srcId="{AA94B7D1-371C-4A20-8850-91433C66D69D}" destId="{AC9F7CDE-7972-4D14-89BD-BBEE49A5AC08}" srcOrd="6" destOrd="0" presId="urn:microsoft.com/office/officeart/2008/layout/VerticalCurvedList"/>
    <dgm:cxn modelId="{06439F8A-00D2-4EC5-88A9-2473D397776A}" type="presParOf" srcId="{AC9F7CDE-7972-4D14-89BD-BBEE49A5AC08}" destId="{EE776FEF-C5C5-4056-8F91-4EB2C71B824E}" srcOrd="0" destOrd="0" presId="urn:microsoft.com/office/officeart/2008/layout/VerticalCurvedList"/>
    <dgm:cxn modelId="{F7612950-D0E4-45EF-AD3D-E51D5FD1CEB6}" type="presParOf" srcId="{AA94B7D1-371C-4A20-8850-91433C66D69D}" destId="{E738C4F0-3F37-459A-96C9-424975319EF6}" srcOrd="7" destOrd="0" presId="urn:microsoft.com/office/officeart/2008/layout/VerticalCurvedList"/>
    <dgm:cxn modelId="{8DF01514-E1AC-4C75-9D3B-38672DF5FBA5}" type="presParOf" srcId="{AA94B7D1-371C-4A20-8850-91433C66D69D}" destId="{DA756991-F83C-4294-BAF2-8B3A8D7DC3A6}" srcOrd="8" destOrd="0" presId="urn:microsoft.com/office/officeart/2008/layout/VerticalCurvedList"/>
    <dgm:cxn modelId="{34D4BBF6-94D3-4B54-B84D-8AFBF8478E1E}" type="presParOf" srcId="{DA756991-F83C-4294-BAF2-8B3A8D7DC3A6}" destId="{0B9EB0AB-B1F8-4C87-9181-03599CBD13E7}" srcOrd="0" destOrd="0" presId="urn:microsoft.com/office/officeart/2008/layout/VerticalCurv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AA616E-105B-4BF1-9B08-85436DE50BCB}"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IN"/>
        </a:p>
      </dgm:t>
    </dgm:pt>
    <dgm:pt modelId="{FF2BF9ED-2A6B-4780-AE25-A7BB11B292A3}">
      <dgm:prSet phldrT="[Text]" custT="1"/>
      <dgm:spPr>
        <a:solidFill>
          <a:schemeClr val="tx2"/>
        </a:solidFill>
      </dgm:spPr>
      <dgm:t>
        <a:bodyPr/>
        <a:lstStyle/>
        <a:p>
          <a:r>
            <a:rPr lang="en-US" sz="1400" b="1" dirty="0">
              <a:solidFill>
                <a:schemeClr val="bg1"/>
              </a:solidFill>
              <a:latin typeface="Signika" panose="020B0604020202020204" charset="0"/>
            </a:rPr>
            <a:t>Competence: </a:t>
          </a:r>
          <a:r>
            <a:rPr lang="en-US" sz="1400" b="0" dirty="0">
              <a:solidFill>
                <a:schemeClr val="bg1"/>
              </a:solidFill>
              <a:latin typeface="Signika" panose="020B0604020202020204" charset="0"/>
            </a:rPr>
            <a:t>Mastery of the skills and knowledge required for the job.</a:t>
          </a:r>
          <a:endParaRPr lang="en-IN" sz="1400" b="0" dirty="0">
            <a:solidFill>
              <a:schemeClr val="bg1"/>
            </a:solidFill>
            <a:latin typeface="Signika" panose="020B0604020202020204" charset="0"/>
          </a:endParaRPr>
        </a:p>
      </dgm:t>
    </dgm:pt>
    <dgm:pt modelId="{B6337681-FE9E-4CC7-A7E0-631FC42D3CD0}" type="parTrans" cxnId="{4978FACE-98CF-4AC0-8CB4-1AF89A085A73}">
      <dgm:prSet/>
      <dgm:spPr/>
      <dgm:t>
        <a:bodyPr/>
        <a:lstStyle/>
        <a:p>
          <a:endParaRPr lang="en-IN" sz="1400">
            <a:latin typeface="Signika" panose="020B0604020202020204" charset="0"/>
          </a:endParaRPr>
        </a:p>
      </dgm:t>
    </dgm:pt>
    <dgm:pt modelId="{055806BF-7279-4424-914D-D97568C1803B}" type="sibTrans" cxnId="{4978FACE-98CF-4AC0-8CB4-1AF89A085A73}">
      <dgm:prSet/>
      <dgm:spPr/>
      <dgm:t>
        <a:bodyPr/>
        <a:lstStyle/>
        <a:p>
          <a:endParaRPr lang="en-IN" sz="1400">
            <a:latin typeface="Signika" panose="020B0604020202020204" charset="0"/>
          </a:endParaRPr>
        </a:p>
      </dgm:t>
    </dgm:pt>
    <dgm:pt modelId="{8C304687-4B94-4046-B94A-92628B5D8ADF}">
      <dgm:prSet custT="1"/>
      <dgm:spPr>
        <a:solidFill>
          <a:schemeClr val="tx2"/>
        </a:solidFill>
      </dgm:spPr>
      <dgm:t>
        <a:bodyPr/>
        <a:lstStyle/>
        <a:p>
          <a:r>
            <a:rPr lang="en-US" sz="1400" b="1" dirty="0">
              <a:solidFill>
                <a:schemeClr val="bg1"/>
              </a:solidFill>
              <a:latin typeface="Signika" panose="020B0604020202020204" charset="0"/>
            </a:rPr>
            <a:t>Reliability: </a:t>
          </a:r>
          <a:r>
            <a:rPr lang="en-US" sz="1400" b="0" dirty="0">
              <a:solidFill>
                <a:schemeClr val="bg1"/>
              </a:solidFill>
              <a:latin typeface="Signika" panose="020B0604020202020204" charset="0"/>
            </a:rPr>
            <a:t>Consistently meeting deadlines and fulfilling commitments.</a:t>
          </a:r>
          <a:endParaRPr lang="en-IN" sz="1400" b="0" dirty="0">
            <a:solidFill>
              <a:schemeClr val="bg1"/>
            </a:solidFill>
            <a:latin typeface="Signika" panose="020B0604020202020204" charset="0"/>
          </a:endParaRPr>
        </a:p>
      </dgm:t>
    </dgm:pt>
    <dgm:pt modelId="{A3568614-9FDF-439D-8F09-A935669F06D6}" type="parTrans" cxnId="{24D5A64A-BBAF-496A-9E5B-6331917BD1DC}">
      <dgm:prSet/>
      <dgm:spPr/>
      <dgm:t>
        <a:bodyPr/>
        <a:lstStyle/>
        <a:p>
          <a:endParaRPr lang="en-IN"/>
        </a:p>
      </dgm:t>
    </dgm:pt>
    <dgm:pt modelId="{7D681AED-C482-4AEC-9FE1-1EC47A0010B1}" type="sibTrans" cxnId="{24D5A64A-BBAF-496A-9E5B-6331917BD1DC}">
      <dgm:prSet/>
      <dgm:spPr/>
      <dgm:t>
        <a:bodyPr/>
        <a:lstStyle/>
        <a:p>
          <a:endParaRPr lang="en-IN"/>
        </a:p>
      </dgm:t>
    </dgm:pt>
    <dgm:pt modelId="{A465650B-0D16-4890-B73F-0C2C43D0E44E}">
      <dgm:prSet custT="1"/>
      <dgm:spPr>
        <a:solidFill>
          <a:schemeClr val="tx2"/>
        </a:solidFill>
      </dgm:spPr>
      <dgm:t>
        <a:bodyPr/>
        <a:lstStyle/>
        <a:p>
          <a:r>
            <a:rPr lang="en-US" sz="1400" b="1" dirty="0">
              <a:solidFill>
                <a:schemeClr val="bg1"/>
              </a:solidFill>
              <a:latin typeface="Signika" panose="020B0604020202020204" charset="0"/>
            </a:rPr>
            <a:t>Integrity: </a:t>
          </a:r>
          <a:r>
            <a:rPr lang="en-US" sz="1400" b="0" dirty="0">
              <a:solidFill>
                <a:schemeClr val="bg1"/>
              </a:solidFill>
              <a:latin typeface="Signika" panose="020B0604020202020204" charset="0"/>
            </a:rPr>
            <a:t>Being honest and transparent in all dealings and standing by one’s word.</a:t>
          </a:r>
          <a:endParaRPr lang="en-IN" sz="1400" b="0" dirty="0">
            <a:solidFill>
              <a:schemeClr val="bg1"/>
            </a:solidFill>
            <a:latin typeface="Signika" panose="020B0604020202020204" charset="0"/>
          </a:endParaRPr>
        </a:p>
      </dgm:t>
    </dgm:pt>
    <dgm:pt modelId="{6A2BAEE8-510F-4CDC-B65F-FA5CB6A93A0F}" type="parTrans" cxnId="{BDFA8BD4-83A9-4721-A7E5-0E4790131B65}">
      <dgm:prSet/>
      <dgm:spPr/>
      <dgm:t>
        <a:bodyPr/>
        <a:lstStyle/>
        <a:p>
          <a:endParaRPr lang="en-IN"/>
        </a:p>
      </dgm:t>
    </dgm:pt>
    <dgm:pt modelId="{1B38515C-F74C-47E8-9A83-4CD8C5CC7152}" type="sibTrans" cxnId="{BDFA8BD4-83A9-4721-A7E5-0E4790131B65}">
      <dgm:prSet/>
      <dgm:spPr/>
      <dgm:t>
        <a:bodyPr/>
        <a:lstStyle/>
        <a:p>
          <a:endParaRPr lang="en-IN"/>
        </a:p>
      </dgm:t>
    </dgm:pt>
    <dgm:pt modelId="{D9381499-287C-45C1-8074-DA1E05F12321}">
      <dgm:prSet custT="1"/>
      <dgm:spPr>
        <a:solidFill>
          <a:schemeClr val="tx2"/>
        </a:solidFill>
      </dgm:spPr>
      <dgm:t>
        <a:bodyPr/>
        <a:lstStyle/>
        <a:p>
          <a:r>
            <a:rPr lang="en-US" sz="1400" b="1" dirty="0">
              <a:solidFill>
                <a:schemeClr val="bg1"/>
              </a:solidFill>
              <a:latin typeface="Signika" panose="020B0604020202020204" charset="0"/>
            </a:rPr>
            <a:t>Respect: </a:t>
          </a:r>
          <a:r>
            <a:rPr lang="en-US" sz="1400" b="0" dirty="0">
              <a:solidFill>
                <a:schemeClr val="bg1"/>
              </a:solidFill>
              <a:latin typeface="Signika" panose="020B0604020202020204" charset="0"/>
            </a:rPr>
            <a:t>Treating colleagues, clients, and stakeholders with dignity and understanding.</a:t>
          </a:r>
          <a:endParaRPr lang="en-IN" sz="1400" b="0" dirty="0">
            <a:solidFill>
              <a:schemeClr val="bg1"/>
            </a:solidFill>
            <a:latin typeface="Signika" panose="020B0604020202020204" charset="0"/>
          </a:endParaRPr>
        </a:p>
      </dgm:t>
    </dgm:pt>
    <dgm:pt modelId="{74F45A1A-2D59-45A9-848D-CD7354A0418C}" type="parTrans" cxnId="{6F3E4495-E3BC-443E-9930-85DF7784B693}">
      <dgm:prSet/>
      <dgm:spPr/>
      <dgm:t>
        <a:bodyPr/>
        <a:lstStyle/>
        <a:p>
          <a:endParaRPr lang="en-IN"/>
        </a:p>
      </dgm:t>
    </dgm:pt>
    <dgm:pt modelId="{22544D47-3F4E-49A5-914B-B60E82B93CAC}" type="sibTrans" cxnId="{6F3E4495-E3BC-443E-9930-85DF7784B693}">
      <dgm:prSet/>
      <dgm:spPr/>
      <dgm:t>
        <a:bodyPr/>
        <a:lstStyle/>
        <a:p>
          <a:endParaRPr lang="en-IN"/>
        </a:p>
      </dgm:t>
    </dgm:pt>
    <dgm:pt modelId="{47C15F3B-BA6D-4246-9E4E-B5401EABCB7A}">
      <dgm:prSet custT="1"/>
      <dgm:spPr>
        <a:solidFill>
          <a:schemeClr val="tx2"/>
        </a:solidFill>
      </dgm:spPr>
      <dgm:t>
        <a:bodyPr/>
        <a:lstStyle/>
        <a:p>
          <a:r>
            <a:rPr lang="en-US" sz="1400" b="1" dirty="0">
              <a:solidFill>
                <a:schemeClr val="bg1"/>
              </a:solidFill>
              <a:latin typeface="Signika" panose="020B0604020202020204" charset="0"/>
            </a:rPr>
            <a:t>Accountability: </a:t>
          </a:r>
          <a:r>
            <a:rPr lang="en-US" sz="1400" b="0" dirty="0">
              <a:solidFill>
                <a:schemeClr val="bg1"/>
              </a:solidFill>
              <a:latin typeface="Signika" panose="020B0604020202020204" charset="0"/>
            </a:rPr>
            <a:t>Taking responsibility for one’s actions, especially when things go wrong.</a:t>
          </a:r>
          <a:endParaRPr lang="en-IN" sz="1400" b="0" dirty="0">
            <a:solidFill>
              <a:schemeClr val="bg1"/>
            </a:solidFill>
            <a:latin typeface="Signika" panose="020B0604020202020204" charset="0"/>
          </a:endParaRPr>
        </a:p>
      </dgm:t>
    </dgm:pt>
    <dgm:pt modelId="{31F9BB75-2371-4E34-AB6C-16E82A095E58}" type="parTrans" cxnId="{187DAC99-C192-46DF-91C2-FAB0C06E196E}">
      <dgm:prSet/>
      <dgm:spPr/>
      <dgm:t>
        <a:bodyPr/>
        <a:lstStyle/>
        <a:p>
          <a:endParaRPr lang="en-IN"/>
        </a:p>
      </dgm:t>
    </dgm:pt>
    <dgm:pt modelId="{84F971B9-2C13-48F0-9AF8-7C74EB08EADD}" type="sibTrans" cxnId="{187DAC99-C192-46DF-91C2-FAB0C06E196E}">
      <dgm:prSet/>
      <dgm:spPr/>
      <dgm:t>
        <a:bodyPr/>
        <a:lstStyle/>
        <a:p>
          <a:endParaRPr lang="en-IN"/>
        </a:p>
      </dgm:t>
    </dgm:pt>
    <dgm:pt modelId="{A4AA1C5F-E6DB-4E2D-A86D-6E527FECD24C}">
      <dgm:prSet custT="1"/>
      <dgm:spPr>
        <a:solidFill>
          <a:schemeClr val="tx2"/>
        </a:solidFill>
      </dgm:spPr>
      <dgm:t>
        <a:bodyPr/>
        <a:lstStyle/>
        <a:p>
          <a:r>
            <a:rPr lang="en-US" sz="1400" b="1" dirty="0">
              <a:solidFill>
                <a:schemeClr val="bg1"/>
              </a:solidFill>
              <a:latin typeface="Signika" panose="020B0604020202020204" charset="0"/>
            </a:rPr>
            <a:t>Continuous Learning: </a:t>
          </a:r>
          <a:r>
            <a:rPr lang="en-US" sz="1400" b="0" dirty="0">
              <a:solidFill>
                <a:schemeClr val="bg1"/>
              </a:solidFill>
              <a:latin typeface="Signika" panose="020B0604020202020204" charset="0"/>
            </a:rPr>
            <a:t>Committing to ongoing personal and professional development.</a:t>
          </a:r>
          <a:endParaRPr lang="en-IN" sz="1400" b="0" dirty="0">
            <a:solidFill>
              <a:schemeClr val="bg1"/>
            </a:solidFill>
            <a:latin typeface="Signika" panose="020B0604020202020204" charset="0"/>
          </a:endParaRPr>
        </a:p>
      </dgm:t>
    </dgm:pt>
    <dgm:pt modelId="{AB9C4595-F3F6-4F6D-98B2-0CD241A46461}" type="parTrans" cxnId="{2F2921A1-4D5D-4999-806F-8834D1988C00}">
      <dgm:prSet/>
      <dgm:spPr/>
      <dgm:t>
        <a:bodyPr/>
        <a:lstStyle/>
        <a:p>
          <a:endParaRPr lang="en-IN"/>
        </a:p>
      </dgm:t>
    </dgm:pt>
    <dgm:pt modelId="{B2435037-B96B-4A4A-BA0D-2BC5CC9DFC42}" type="sibTrans" cxnId="{2F2921A1-4D5D-4999-806F-8834D1988C00}">
      <dgm:prSet/>
      <dgm:spPr/>
      <dgm:t>
        <a:bodyPr/>
        <a:lstStyle/>
        <a:p>
          <a:endParaRPr lang="en-IN"/>
        </a:p>
      </dgm:t>
    </dgm:pt>
    <dgm:pt modelId="{CD5C0DB0-2D46-488E-AFD9-4836C0FDBBF9}">
      <dgm:prSet custT="1"/>
      <dgm:spPr>
        <a:solidFill>
          <a:schemeClr val="tx2"/>
        </a:solidFill>
      </dgm:spPr>
      <dgm:t>
        <a:bodyPr/>
        <a:lstStyle/>
        <a:p>
          <a:r>
            <a:rPr lang="en-US" sz="1400" b="1" dirty="0">
              <a:solidFill>
                <a:schemeClr val="bg1"/>
              </a:solidFill>
              <a:latin typeface="Signika" panose="020B0604020202020204" charset="0"/>
            </a:rPr>
            <a:t>Appearance and Demeanor: </a:t>
          </a:r>
          <a:r>
            <a:rPr lang="en-US" sz="1400" b="0" dirty="0">
              <a:solidFill>
                <a:schemeClr val="bg1"/>
              </a:solidFill>
              <a:latin typeface="Signika" panose="020B0604020202020204" charset="0"/>
            </a:rPr>
            <a:t>Presenting oneself appropriately for the profession and </a:t>
          </a:r>
          <a:r>
            <a:rPr lang="en-IN" sz="1400" b="0" dirty="0">
              <a:solidFill>
                <a:schemeClr val="bg1"/>
              </a:solidFill>
              <a:latin typeface="Signika" panose="020B0604020202020204" charset="0"/>
            </a:rPr>
            <a:t>maintaining a positive, solution-oriented attitude.</a:t>
          </a:r>
        </a:p>
      </dgm:t>
    </dgm:pt>
    <dgm:pt modelId="{D4733DC7-ACF0-4F6F-AC62-C5B7AB36D15F}" type="parTrans" cxnId="{E17A9E80-1903-47D1-96D5-E9B91456B79D}">
      <dgm:prSet/>
      <dgm:spPr/>
      <dgm:t>
        <a:bodyPr/>
        <a:lstStyle/>
        <a:p>
          <a:endParaRPr lang="en-IN"/>
        </a:p>
      </dgm:t>
    </dgm:pt>
    <dgm:pt modelId="{F21EF515-E0B8-4960-B865-3026E1512625}" type="sibTrans" cxnId="{E17A9E80-1903-47D1-96D5-E9B91456B79D}">
      <dgm:prSet/>
      <dgm:spPr/>
      <dgm:t>
        <a:bodyPr/>
        <a:lstStyle/>
        <a:p>
          <a:endParaRPr lang="en-IN"/>
        </a:p>
      </dgm:t>
    </dgm:pt>
    <dgm:pt modelId="{24F79DC5-28B1-447B-B1B7-1AD33419BA48}" type="pres">
      <dgm:prSet presAssocID="{36AA616E-105B-4BF1-9B08-85436DE50BCB}" presName="Name0" presStyleCnt="0">
        <dgm:presLayoutVars>
          <dgm:chMax val="7"/>
          <dgm:chPref val="7"/>
          <dgm:dir/>
        </dgm:presLayoutVars>
      </dgm:prSet>
      <dgm:spPr/>
    </dgm:pt>
    <dgm:pt modelId="{AA94B7D1-371C-4A20-8850-91433C66D69D}" type="pres">
      <dgm:prSet presAssocID="{36AA616E-105B-4BF1-9B08-85436DE50BCB}" presName="Name1" presStyleCnt="0"/>
      <dgm:spPr/>
    </dgm:pt>
    <dgm:pt modelId="{38D3D4B7-1CEF-4D6B-90DB-FA80A242FE16}" type="pres">
      <dgm:prSet presAssocID="{36AA616E-105B-4BF1-9B08-85436DE50BCB}" presName="cycle" presStyleCnt="0"/>
      <dgm:spPr/>
    </dgm:pt>
    <dgm:pt modelId="{41060F49-076C-4A3A-BB6B-5C942D98CC7E}" type="pres">
      <dgm:prSet presAssocID="{36AA616E-105B-4BF1-9B08-85436DE50BCB}" presName="srcNode" presStyleLbl="node1" presStyleIdx="0" presStyleCnt="7"/>
      <dgm:spPr/>
    </dgm:pt>
    <dgm:pt modelId="{3361BAA7-AB20-43BC-B4BC-1BC50A33A80F}" type="pres">
      <dgm:prSet presAssocID="{36AA616E-105B-4BF1-9B08-85436DE50BCB}" presName="conn" presStyleLbl="parChTrans1D2" presStyleIdx="0" presStyleCnt="1"/>
      <dgm:spPr/>
    </dgm:pt>
    <dgm:pt modelId="{A6DE6B71-AB87-48E0-A02A-1C42D1B693B2}" type="pres">
      <dgm:prSet presAssocID="{36AA616E-105B-4BF1-9B08-85436DE50BCB}" presName="extraNode" presStyleLbl="node1" presStyleIdx="0" presStyleCnt="7"/>
      <dgm:spPr/>
    </dgm:pt>
    <dgm:pt modelId="{59BF1ED0-8309-4F4B-AEBB-CC78CE6BD281}" type="pres">
      <dgm:prSet presAssocID="{36AA616E-105B-4BF1-9B08-85436DE50BCB}" presName="dstNode" presStyleLbl="node1" presStyleIdx="0" presStyleCnt="7"/>
      <dgm:spPr/>
    </dgm:pt>
    <dgm:pt modelId="{BCD0F9BE-A27D-448E-BF61-BAE82197BB26}" type="pres">
      <dgm:prSet presAssocID="{FF2BF9ED-2A6B-4780-AE25-A7BB11B292A3}" presName="text_1" presStyleLbl="node1" presStyleIdx="0" presStyleCnt="7">
        <dgm:presLayoutVars>
          <dgm:bulletEnabled val="1"/>
        </dgm:presLayoutVars>
      </dgm:prSet>
      <dgm:spPr/>
    </dgm:pt>
    <dgm:pt modelId="{2FADDEE0-2BE7-4023-81FA-89CD9AE9A2D0}" type="pres">
      <dgm:prSet presAssocID="{FF2BF9ED-2A6B-4780-AE25-A7BB11B292A3}" presName="accent_1" presStyleCnt="0"/>
      <dgm:spPr/>
    </dgm:pt>
    <dgm:pt modelId="{4D55700A-066C-4315-8C6B-E0CAEDB10BD1}" type="pres">
      <dgm:prSet presAssocID="{FF2BF9ED-2A6B-4780-AE25-A7BB11B292A3}" presName="accentRepeatNode" presStyleLbl="solidFgAcc1" presStyleIdx="0" presStyleCnt="7"/>
      <dgm:spPr/>
    </dgm:pt>
    <dgm:pt modelId="{832CD193-CE6F-439E-9EB8-630596A15563}" type="pres">
      <dgm:prSet presAssocID="{8C304687-4B94-4046-B94A-92628B5D8ADF}" presName="text_2" presStyleLbl="node1" presStyleIdx="1" presStyleCnt="7">
        <dgm:presLayoutVars>
          <dgm:bulletEnabled val="1"/>
        </dgm:presLayoutVars>
      </dgm:prSet>
      <dgm:spPr/>
    </dgm:pt>
    <dgm:pt modelId="{F2D4AD7F-2062-43D2-9E6D-35E5C2F68759}" type="pres">
      <dgm:prSet presAssocID="{8C304687-4B94-4046-B94A-92628B5D8ADF}" presName="accent_2" presStyleCnt="0"/>
      <dgm:spPr/>
    </dgm:pt>
    <dgm:pt modelId="{BE57EBB9-94BA-4A78-96E5-77D102AF5F6A}" type="pres">
      <dgm:prSet presAssocID="{8C304687-4B94-4046-B94A-92628B5D8ADF}" presName="accentRepeatNode" presStyleLbl="solidFgAcc1" presStyleIdx="1" presStyleCnt="7"/>
      <dgm:spPr/>
    </dgm:pt>
    <dgm:pt modelId="{5A9023B2-2CA9-481E-B5F9-A1122BF89DAA}" type="pres">
      <dgm:prSet presAssocID="{A465650B-0D16-4890-B73F-0C2C43D0E44E}" presName="text_3" presStyleLbl="node1" presStyleIdx="2" presStyleCnt="7">
        <dgm:presLayoutVars>
          <dgm:bulletEnabled val="1"/>
        </dgm:presLayoutVars>
      </dgm:prSet>
      <dgm:spPr/>
    </dgm:pt>
    <dgm:pt modelId="{41AB0584-DB72-436E-82CC-2C970BB41E34}" type="pres">
      <dgm:prSet presAssocID="{A465650B-0D16-4890-B73F-0C2C43D0E44E}" presName="accent_3" presStyleCnt="0"/>
      <dgm:spPr/>
    </dgm:pt>
    <dgm:pt modelId="{8D95E695-9EBC-4AE2-925C-E933DD6C7203}" type="pres">
      <dgm:prSet presAssocID="{A465650B-0D16-4890-B73F-0C2C43D0E44E}" presName="accentRepeatNode" presStyleLbl="solidFgAcc1" presStyleIdx="2" presStyleCnt="7"/>
      <dgm:spPr/>
    </dgm:pt>
    <dgm:pt modelId="{6EA92C6F-EEBE-4E1F-B43F-F067B328001C}" type="pres">
      <dgm:prSet presAssocID="{D9381499-287C-45C1-8074-DA1E05F12321}" presName="text_4" presStyleLbl="node1" presStyleIdx="3" presStyleCnt="7">
        <dgm:presLayoutVars>
          <dgm:bulletEnabled val="1"/>
        </dgm:presLayoutVars>
      </dgm:prSet>
      <dgm:spPr/>
    </dgm:pt>
    <dgm:pt modelId="{AA2A94CA-0D41-4A42-AA08-1DC983054E0F}" type="pres">
      <dgm:prSet presAssocID="{D9381499-287C-45C1-8074-DA1E05F12321}" presName="accent_4" presStyleCnt="0"/>
      <dgm:spPr/>
    </dgm:pt>
    <dgm:pt modelId="{753EA512-E066-4E4E-B785-CA85C1C7E437}" type="pres">
      <dgm:prSet presAssocID="{D9381499-287C-45C1-8074-DA1E05F12321}" presName="accentRepeatNode" presStyleLbl="solidFgAcc1" presStyleIdx="3" presStyleCnt="7"/>
      <dgm:spPr/>
    </dgm:pt>
    <dgm:pt modelId="{1B3CDD40-9D9D-4BF8-B302-5ABCE2F0459A}" type="pres">
      <dgm:prSet presAssocID="{47C15F3B-BA6D-4246-9E4E-B5401EABCB7A}" presName="text_5" presStyleLbl="node1" presStyleIdx="4" presStyleCnt="7">
        <dgm:presLayoutVars>
          <dgm:bulletEnabled val="1"/>
        </dgm:presLayoutVars>
      </dgm:prSet>
      <dgm:spPr/>
    </dgm:pt>
    <dgm:pt modelId="{9D275143-4129-48D5-B8EB-45ECAAB9614D}" type="pres">
      <dgm:prSet presAssocID="{47C15F3B-BA6D-4246-9E4E-B5401EABCB7A}" presName="accent_5" presStyleCnt="0"/>
      <dgm:spPr/>
    </dgm:pt>
    <dgm:pt modelId="{198A6930-76DA-4802-BDC1-CE3B2488465C}" type="pres">
      <dgm:prSet presAssocID="{47C15F3B-BA6D-4246-9E4E-B5401EABCB7A}" presName="accentRepeatNode" presStyleLbl="solidFgAcc1" presStyleIdx="4" presStyleCnt="7"/>
      <dgm:spPr/>
    </dgm:pt>
    <dgm:pt modelId="{8C746F94-A104-4110-B077-1566F9F86BA0}" type="pres">
      <dgm:prSet presAssocID="{A4AA1C5F-E6DB-4E2D-A86D-6E527FECD24C}" presName="text_6" presStyleLbl="node1" presStyleIdx="5" presStyleCnt="7">
        <dgm:presLayoutVars>
          <dgm:bulletEnabled val="1"/>
        </dgm:presLayoutVars>
      </dgm:prSet>
      <dgm:spPr/>
    </dgm:pt>
    <dgm:pt modelId="{6685B226-F700-4300-9817-87E1DE5D6AAC}" type="pres">
      <dgm:prSet presAssocID="{A4AA1C5F-E6DB-4E2D-A86D-6E527FECD24C}" presName="accent_6" presStyleCnt="0"/>
      <dgm:spPr/>
    </dgm:pt>
    <dgm:pt modelId="{58DA1CE2-071F-4C5A-AB59-AEB741411F25}" type="pres">
      <dgm:prSet presAssocID="{A4AA1C5F-E6DB-4E2D-A86D-6E527FECD24C}" presName="accentRepeatNode" presStyleLbl="solidFgAcc1" presStyleIdx="5" presStyleCnt="7"/>
      <dgm:spPr/>
    </dgm:pt>
    <dgm:pt modelId="{0A59B0E4-0C76-4604-9013-E508EA47EDD0}" type="pres">
      <dgm:prSet presAssocID="{CD5C0DB0-2D46-488E-AFD9-4836C0FDBBF9}" presName="text_7" presStyleLbl="node1" presStyleIdx="6" presStyleCnt="7">
        <dgm:presLayoutVars>
          <dgm:bulletEnabled val="1"/>
        </dgm:presLayoutVars>
      </dgm:prSet>
      <dgm:spPr/>
    </dgm:pt>
    <dgm:pt modelId="{472B2B1D-E875-4A36-9E61-73F93084C164}" type="pres">
      <dgm:prSet presAssocID="{CD5C0DB0-2D46-488E-AFD9-4836C0FDBBF9}" presName="accent_7" presStyleCnt="0"/>
      <dgm:spPr/>
    </dgm:pt>
    <dgm:pt modelId="{55EB63A0-EEC2-4F87-B954-8FBB2A91E44D}" type="pres">
      <dgm:prSet presAssocID="{CD5C0DB0-2D46-488E-AFD9-4836C0FDBBF9}" presName="accentRepeatNode" presStyleLbl="solidFgAcc1" presStyleIdx="6" presStyleCnt="7"/>
      <dgm:spPr/>
    </dgm:pt>
  </dgm:ptLst>
  <dgm:cxnLst>
    <dgm:cxn modelId="{E2DFC302-70F3-450E-8E4E-A67A1BF14EA6}" type="presOf" srcId="{36AA616E-105B-4BF1-9B08-85436DE50BCB}" destId="{24F79DC5-28B1-447B-B1B7-1AD33419BA48}" srcOrd="0" destOrd="0" presId="urn:microsoft.com/office/officeart/2008/layout/VerticalCurvedList"/>
    <dgm:cxn modelId="{24D5A64A-BBAF-496A-9E5B-6331917BD1DC}" srcId="{36AA616E-105B-4BF1-9B08-85436DE50BCB}" destId="{8C304687-4B94-4046-B94A-92628B5D8ADF}" srcOrd="1" destOrd="0" parTransId="{A3568614-9FDF-439D-8F09-A935669F06D6}" sibTransId="{7D681AED-C482-4AEC-9FE1-1EC47A0010B1}"/>
    <dgm:cxn modelId="{493B2C75-6D4D-47E5-94DA-73BAFB54B53B}" type="presOf" srcId="{D9381499-287C-45C1-8074-DA1E05F12321}" destId="{6EA92C6F-EEBE-4E1F-B43F-F067B328001C}" srcOrd="0" destOrd="0" presId="urn:microsoft.com/office/officeart/2008/layout/VerticalCurvedList"/>
    <dgm:cxn modelId="{E17A9E80-1903-47D1-96D5-E9B91456B79D}" srcId="{36AA616E-105B-4BF1-9B08-85436DE50BCB}" destId="{CD5C0DB0-2D46-488E-AFD9-4836C0FDBBF9}" srcOrd="6" destOrd="0" parTransId="{D4733DC7-ACF0-4F6F-AC62-C5B7AB36D15F}" sibTransId="{F21EF515-E0B8-4960-B865-3026E1512625}"/>
    <dgm:cxn modelId="{43CCC680-C91C-44E4-A72B-A92D02B86678}" type="presOf" srcId="{8C304687-4B94-4046-B94A-92628B5D8ADF}" destId="{832CD193-CE6F-439E-9EB8-630596A15563}" srcOrd="0" destOrd="0" presId="urn:microsoft.com/office/officeart/2008/layout/VerticalCurvedList"/>
    <dgm:cxn modelId="{B4B6818E-0D71-4D0F-8A73-44474B8ADE35}" type="presOf" srcId="{055806BF-7279-4424-914D-D97568C1803B}" destId="{3361BAA7-AB20-43BC-B4BC-1BC50A33A80F}" srcOrd="0" destOrd="0" presId="urn:microsoft.com/office/officeart/2008/layout/VerticalCurvedList"/>
    <dgm:cxn modelId="{6F3E4495-E3BC-443E-9930-85DF7784B693}" srcId="{36AA616E-105B-4BF1-9B08-85436DE50BCB}" destId="{D9381499-287C-45C1-8074-DA1E05F12321}" srcOrd="3" destOrd="0" parTransId="{74F45A1A-2D59-45A9-848D-CD7354A0418C}" sibTransId="{22544D47-3F4E-49A5-914B-B60E82B93CAC}"/>
    <dgm:cxn modelId="{187DAC99-C192-46DF-91C2-FAB0C06E196E}" srcId="{36AA616E-105B-4BF1-9B08-85436DE50BCB}" destId="{47C15F3B-BA6D-4246-9E4E-B5401EABCB7A}" srcOrd="4" destOrd="0" parTransId="{31F9BB75-2371-4E34-AB6C-16E82A095E58}" sibTransId="{84F971B9-2C13-48F0-9AF8-7C74EB08EADD}"/>
    <dgm:cxn modelId="{2F2921A1-4D5D-4999-806F-8834D1988C00}" srcId="{36AA616E-105B-4BF1-9B08-85436DE50BCB}" destId="{A4AA1C5F-E6DB-4E2D-A86D-6E527FECD24C}" srcOrd="5" destOrd="0" parTransId="{AB9C4595-F3F6-4F6D-98B2-0CD241A46461}" sibTransId="{B2435037-B96B-4A4A-BA0D-2BC5CC9DFC42}"/>
    <dgm:cxn modelId="{2326EDBC-515D-4CA9-82E0-709C2D7E9FCE}" type="presOf" srcId="{CD5C0DB0-2D46-488E-AFD9-4836C0FDBBF9}" destId="{0A59B0E4-0C76-4604-9013-E508EA47EDD0}" srcOrd="0" destOrd="0" presId="urn:microsoft.com/office/officeart/2008/layout/VerticalCurvedList"/>
    <dgm:cxn modelId="{4C8451C0-8FEA-430D-8F25-750F53D109C5}" type="presOf" srcId="{47C15F3B-BA6D-4246-9E4E-B5401EABCB7A}" destId="{1B3CDD40-9D9D-4BF8-B302-5ABCE2F0459A}" srcOrd="0" destOrd="0" presId="urn:microsoft.com/office/officeart/2008/layout/VerticalCurvedList"/>
    <dgm:cxn modelId="{430B9FC1-7F86-4363-8EFB-64D0D02478CD}" type="presOf" srcId="{A465650B-0D16-4890-B73F-0C2C43D0E44E}" destId="{5A9023B2-2CA9-481E-B5F9-A1122BF89DAA}" srcOrd="0" destOrd="0" presId="urn:microsoft.com/office/officeart/2008/layout/VerticalCurvedList"/>
    <dgm:cxn modelId="{9BD859CA-07C5-46A8-B408-4A4DA2F07844}" type="presOf" srcId="{FF2BF9ED-2A6B-4780-AE25-A7BB11B292A3}" destId="{BCD0F9BE-A27D-448E-BF61-BAE82197BB26}" srcOrd="0" destOrd="0" presId="urn:microsoft.com/office/officeart/2008/layout/VerticalCurvedList"/>
    <dgm:cxn modelId="{4978FACE-98CF-4AC0-8CB4-1AF89A085A73}" srcId="{36AA616E-105B-4BF1-9B08-85436DE50BCB}" destId="{FF2BF9ED-2A6B-4780-AE25-A7BB11B292A3}" srcOrd="0" destOrd="0" parTransId="{B6337681-FE9E-4CC7-A7E0-631FC42D3CD0}" sibTransId="{055806BF-7279-4424-914D-D97568C1803B}"/>
    <dgm:cxn modelId="{BDFA8BD4-83A9-4721-A7E5-0E4790131B65}" srcId="{36AA616E-105B-4BF1-9B08-85436DE50BCB}" destId="{A465650B-0D16-4890-B73F-0C2C43D0E44E}" srcOrd="2" destOrd="0" parTransId="{6A2BAEE8-510F-4CDC-B65F-FA5CB6A93A0F}" sibTransId="{1B38515C-F74C-47E8-9A83-4CD8C5CC7152}"/>
    <dgm:cxn modelId="{91A990FA-91A9-4136-BBBE-2E27257A7F27}" type="presOf" srcId="{A4AA1C5F-E6DB-4E2D-A86D-6E527FECD24C}" destId="{8C746F94-A104-4110-B077-1566F9F86BA0}" srcOrd="0" destOrd="0" presId="urn:microsoft.com/office/officeart/2008/layout/VerticalCurvedList"/>
    <dgm:cxn modelId="{6E3347D8-0F7D-473A-AB43-615E8A3C6267}" type="presParOf" srcId="{24F79DC5-28B1-447B-B1B7-1AD33419BA48}" destId="{AA94B7D1-371C-4A20-8850-91433C66D69D}" srcOrd="0" destOrd="0" presId="urn:microsoft.com/office/officeart/2008/layout/VerticalCurvedList"/>
    <dgm:cxn modelId="{B064E884-EA9D-4479-9D32-E4D3E9103A7A}" type="presParOf" srcId="{AA94B7D1-371C-4A20-8850-91433C66D69D}" destId="{38D3D4B7-1CEF-4D6B-90DB-FA80A242FE16}" srcOrd="0" destOrd="0" presId="urn:microsoft.com/office/officeart/2008/layout/VerticalCurvedList"/>
    <dgm:cxn modelId="{0DA6A375-3176-4AF0-AF12-D2A516FEC3CD}" type="presParOf" srcId="{38D3D4B7-1CEF-4D6B-90DB-FA80A242FE16}" destId="{41060F49-076C-4A3A-BB6B-5C942D98CC7E}" srcOrd="0" destOrd="0" presId="urn:microsoft.com/office/officeart/2008/layout/VerticalCurvedList"/>
    <dgm:cxn modelId="{07F29BA4-9CCE-4AF8-8176-22E81B710C55}" type="presParOf" srcId="{38D3D4B7-1CEF-4D6B-90DB-FA80A242FE16}" destId="{3361BAA7-AB20-43BC-B4BC-1BC50A33A80F}" srcOrd="1" destOrd="0" presId="urn:microsoft.com/office/officeart/2008/layout/VerticalCurvedList"/>
    <dgm:cxn modelId="{39999243-EC88-4EA3-8FBA-67FD6F6C5315}" type="presParOf" srcId="{38D3D4B7-1CEF-4D6B-90DB-FA80A242FE16}" destId="{A6DE6B71-AB87-48E0-A02A-1C42D1B693B2}" srcOrd="2" destOrd="0" presId="urn:microsoft.com/office/officeart/2008/layout/VerticalCurvedList"/>
    <dgm:cxn modelId="{253883AE-D21B-47B7-9287-7056E7CB89B6}" type="presParOf" srcId="{38D3D4B7-1CEF-4D6B-90DB-FA80A242FE16}" destId="{59BF1ED0-8309-4F4B-AEBB-CC78CE6BD281}" srcOrd="3" destOrd="0" presId="urn:microsoft.com/office/officeart/2008/layout/VerticalCurvedList"/>
    <dgm:cxn modelId="{F1664AEE-AAE2-40D3-86E9-1240772D8BB3}" type="presParOf" srcId="{AA94B7D1-371C-4A20-8850-91433C66D69D}" destId="{BCD0F9BE-A27D-448E-BF61-BAE82197BB26}" srcOrd="1" destOrd="0" presId="urn:microsoft.com/office/officeart/2008/layout/VerticalCurvedList"/>
    <dgm:cxn modelId="{8AA3C135-0718-4783-B1EA-8DC89BCFCE7C}" type="presParOf" srcId="{AA94B7D1-371C-4A20-8850-91433C66D69D}" destId="{2FADDEE0-2BE7-4023-81FA-89CD9AE9A2D0}" srcOrd="2" destOrd="0" presId="urn:microsoft.com/office/officeart/2008/layout/VerticalCurvedList"/>
    <dgm:cxn modelId="{36C83163-2E48-4579-9340-8ED4396800FF}" type="presParOf" srcId="{2FADDEE0-2BE7-4023-81FA-89CD9AE9A2D0}" destId="{4D55700A-066C-4315-8C6B-E0CAEDB10BD1}" srcOrd="0" destOrd="0" presId="urn:microsoft.com/office/officeart/2008/layout/VerticalCurvedList"/>
    <dgm:cxn modelId="{2E1CFFB3-1008-4247-AC19-3F607F3D48C7}" type="presParOf" srcId="{AA94B7D1-371C-4A20-8850-91433C66D69D}" destId="{832CD193-CE6F-439E-9EB8-630596A15563}" srcOrd="3" destOrd="0" presId="urn:microsoft.com/office/officeart/2008/layout/VerticalCurvedList"/>
    <dgm:cxn modelId="{03D7A184-ED4D-4316-8F57-BAA400123421}" type="presParOf" srcId="{AA94B7D1-371C-4A20-8850-91433C66D69D}" destId="{F2D4AD7F-2062-43D2-9E6D-35E5C2F68759}" srcOrd="4" destOrd="0" presId="urn:microsoft.com/office/officeart/2008/layout/VerticalCurvedList"/>
    <dgm:cxn modelId="{BAFDAEEA-CED6-41D7-AEBB-BFE6D734897B}" type="presParOf" srcId="{F2D4AD7F-2062-43D2-9E6D-35E5C2F68759}" destId="{BE57EBB9-94BA-4A78-96E5-77D102AF5F6A}" srcOrd="0" destOrd="0" presId="urn:microsoft.com/office/officeart/2008/layout/VerticalCurvedList"/>
    <dgm:cxn modelId="{C251EB97-08EE-42EA-A92F-E7FA037CC44B}" type="presParOf" srcId="{AA94B7D1-371C-4A20-8850-91433C66D69D}" destId="{5A9023B2-2CA9-481E-B5F9-A1122BF89DAA}" srcOrd="5" destOrd="0" presId="urn:microsoft.com/office/officeart/2008/layout/VerticalCurvedList"/>
    <dgm:cxn modelId="{CE86766C-9E5A-451A-A185-D25EB4F612E4}" type="presParOf" srcId="{AA94B7D1-371C-4A20-8850-91433C66D69D}" destId="{41AB0584-DB72-436E-82CC-2C970BB41E34}" srcOrd="6" destOrd="0" presId="urn:microsoft.com/office/officeart/2008/layout/VerticalCurvedList"/>
    <dgm:cxn modelId="{8CA851FB-6962-460B-8460-9A7A100142CF}" type="presParOf" srcId="{41AB0584-DB72-436E-82CC-2C970BB41E34}" destId="{8D95E695-9EBC-4AE2-925C-E933DD6C7203}" srcOrd="0" destOrd="0" presId="urn:microsoft.com/office/officeart/2008/layout/VerticalCurvedList"/>
    <dgm:cxn modelId="{6725EBDA-1571-421C-8DB5-78C3CE0E3F14}" type="presParOf" srcId="{AA94B7D1-371C-4A20-8850-91433C66D69D}" destId="{6EA92C6F-EEBE-4E1F-B43F-F067B328001C}" srcOrd="7" destOrd="0" presId="urn:microsoft.com/office/officeart/2008/layout/VerticalCurvedList"/>
    <dgm:cxn modelId="{46E45491-C3EA-48D8-8B7F-7D1FC4C7A923}" type="presParOf" srcId="{AA94B7D1-371C-4A20-8850-91433C66D69D}" destId="{AA2A94CA-0D41-4A42-AA08-1DC983054E0F}" srcOrd="8" destOrd="0" presId="urn:microsoft.com/office/officeart/2008/layout/VerticalCurvedList"/>
    <dgm:cxn modelId="{969433C9-AE0F-46CB-A1C2-649EFE346D5E}" type="presParOf" srcId="{AA2A94CA-0D41-4A42-AA08-1DC983054E0F}" destId="{753EA512-E066-4E4E-B785-CA85C1C7E437}" srcOrd="0" destOrd="0" presId="urn:microsoft.com/office/officeart/2008/layout/VerticalCurvedList"/>
    <dgm:cxn modelId="{0DCB5E5F-0649-4324-BDCC-08918964799F}" type="presParOf" srcId="{AA94B7D1-371C-4A20-8850-91433C66D69D}" destId="{1B3CDD40-9D9D-4BF8-B302-5ABCE2F0459A}" srcOrd="9" destOrd="0" presId="urn:microsoft.com/office/officeart/2008/layout/VerticalCurvedList"/>
    <dgm:cxn modelId="{86A1B50C-2D72-4209-9EAA-3FB28767065A}" type="presParOf" srcId="{AA94B7D1-371C-4A20-8850-91433C66D69D}" destId="{9D275143-4129-48D5-B8EB-45ECAAB9614D}" srcOrd="10" destOrd="0" presId="urn:microsoft.com/office/officeart/2008/layout/VerticalCurvedList"/>
    <dgm:cxn modelId="{E1F2F749-0440-4359-88FC-7664C78BCF4D}" type="presParOf" srcId="{9D275143-4129-48D5-B8EB-45ECAAB9614D}" destId="{198A6930-76DA-4802-BDC1-CE3B2488465C}" srcOrd="0" destOrd="0" presId="urn:microsoft.com/office/officeart/2008/layout/VerticalCurvedList"/>
    <dgm:cxn modelId="{C85BDF7D-7E53-4F33-AEC1-1DAD1E7C237B}" type="presParOf" srcId="{AA94B7D1-371C-4A20-8850-91433C66D69D}" destId="{8C746F94-A104-4110-B077-1566F9F86BA0}" srcOrd="11" destOrd="0" presId="urn:microsoft.com/office/officeart/2008/layout/VerticalCurvedList"/>
    <dgm:cxn modelId="{2515CEA0-7353-4761-9624-302AF7BA0272}" type="presParOf" srcId="{AA94B7D1-371C-4A20-8850-91433C66D69D}" destId="{6685B226-F700-4300-9817-87E1DE5D6AAC}" srcOrd="12" destOrd="0" presId="urn:microsoft.com/office/officeart/2008/layout/VerticalCurvedList"/>
    <dgm:cxn modelId="{02DE1DA3-65A2-40D7-8AA4-248885009A39}" type="presParOf" srcId="{6685B226-F700-4300-9817-87E1DE5D6AAC}" destId="{58DA1CE2-071F-4C5A-AB59-AEB741411F25}" srcOrd="0" destOrd="0" presId="urn:microsoft.com/office/officeart/2008/layout/VerticalCurvedList"/>
    <dgm:cxn modelId="{D953CCCD-2384-4872-A4D3-61465BE681F5}" type="presParOf" srcId="{AA94B7D1-371C-4A20-8850-91433C66D69D}" destId="{0A59B0E4-0C76-4604-9013-E508EA47EDD0}" srcOrd="13" destOrd="0" presId="urn:microsoft.com/office/officeart/2008/layout/VerticalCurvedList"/>
    <dgm:cxn modelId="{FF87C9D3-5D60-4B65-9CE1-78287C43170A}" type="presParOf" srcId="{AA94B7D1-371C-4A20-8850-91433C66D69D}" destId="{472B2B1D-E875-4A36-9E61-73F93084C164}" srcOrd="14" destOrd="0" presId="urn:microsoft.com/office/officeart/2008/layout/VerticalCurvedList"/>
    <dgm:cxn modelId="{AE020D42-2AF9-41DE-BE4D-121C1DCBD4A5}" type="presParOf" srcId="{472B2B1D-E875-4A36-9E61-73F93084C164}" destId="{55EB63A0-EEC2-4F87-B954-8FBB2A91E44D}" srcOrd="0" destOrd="0" presId="urn:microsoft.com/office/officeart/2008/layout/VerticalCurv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6298AE-ACFB-442C-ACFA-1F43A415EF38}">
      <dsp:nvSpPr>
        <dsp:cNvPr id="0" name=""/>
        <dsp:cNvSpPr/>
      </dsp:nvSpPr>
      <dsp:spPr>
        <a:xfrm>
          <a:off x="0" y="189061"/>
          <a:ext cx="4935037" cy="1974014"/>
        </a:xfrm>
        <a:prstGeom prst="leftRightRibb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1BA141-18AB-4B42-9D41-4B933630F5D5}">
      <dsp:nvSpPr>
        <dsp:cNvPr id="0" name=""/>
        <dsp:cNvSpPr/>
      </dsp:nvSpPr>
      <dsp:spPr>
        <a:xfrm>
          <a:off x="592204" y="534514"/>
          <a:ext cx="1628562" cy="96726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3340" rIns="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latin typeface="Signika" panose="020B0604020202020204" charset="0"/>
              <a:ea typeface="Maven Pro"/>
              <a:cs typeface="Maven Pro"/>
              <a:sym typeface="Maven Pro"/>
            </a:rPr>
            <a:t>Ethics:</a:t>
          </a:r>
          <a:r>
            <a:rPr lang="en-US" sz="1500" kern="1200" dirty="0">
              <a:latin typeface="Signika" panose="020B0604020202020204" charset="0"/>
              <a:ea typeface="Maven Pro"/>
              <a:cs typeface="Maven Pro"/>
              <a:sym typeface="Maven Pro"/>
            </a:rPr>
            <a:t> Guidelines set by a group; often professional standards.</a:t>
          </a:r>
        </a:p>
      </dsp:txBody>
      <dsp:txXfrm>
        <a:off x="592204" y="534514"/>
        <a:ext cx="1628562" cy="967267"/>
      </dsp:txXfrm>
    </dsp:sp>
    <dsp:sp modelId="{779D4E75-7E46-4C57-8D5A-BD1E2970EAFC}">
      <dsp:nvSpPr>
        <dsp:cNvPr id="0" name=""/>
        <dsp:cNvSpPr/>
      </dsp:nvSpPr>
      <dsp:spPr>
        <a:xfrm>
          <a:off x="2467518" y="850356"/>
          <a:ext cx="1924664" cy="96726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3340" rIns="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latin typeface="Signika" panose="020B0604020202020204" charset="0"/>
              <a:ea typeface="Maven Pro"/>
              <a:cs typeface="Maven Pro"/>
              <a:sym typeface="Maven Pro"/>
            </a:rPr>
            <a:t>Morals:</a:t>
          </a:r>
          <a:r>
            <a:rPr lang="en-US" sz="1500" kern="1200" dirty="0">
              <a:latin typeface="Signika" panose="020B0604020202020204" charset="0"/>
              <a:ea typeface="Maven Pro"/>
              <a:cs typeface="Maven Pro"/>
              <a:sym typeface="Maven Pro"/>
            </a:rPr>
            <a:t> Personal beliefs about right and wrong</a:t>
          </a:r>
          <a:endParaRPr lang="en-IN" sz="1500" kern="1200" dirty="0"/>
        </a:p>
      </dsp:txBody>
      <dsp:txXfrm>
        <a:off x="2467518" y="850356"/>
        <a:ext cx="1924664" cy="9672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61BAA7-AB20-43BC-B4BC-1BC50A33A80F}">
      <dsp:nvSpPr>
        <dsp:cNvPr id="0" name=""/>
        <dsp:cNvSpPr/>
      </dsp:nvSpPr>
      <dsp:spPr>
        <a:xfrm>
          <a:off x="-3320923" y="-510815"/>
          <a:ext cx="3960094" cy="3960094"/>
        </a:xfrm>
        <a:prstGeom prst="blockArc">
          <a:avLst>
            <a:gd name="adj1" fmla="val 18900000"/>
            <a:gd name="adj2" fmla="val 2700000"/>
            <a:gd name="adj3" fmla="val 54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CD0F9BE-A27D-448E-BF61-BAE82197BB26}">
      <dsp:nvSpPr>
        <dsp:cNvPr id="0" name=""/>
        <dsp:cNvSpPr/>
      </dsp:nvSpPr>
      <dsp:spPr>
        <a:xfrm>
          <a:off x="335187" y="225909"/>
          <a:ext cx="6582038" cy="452053"/>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817"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Conflicting Interests: </a:t>
          </a:r>
          <a:r>
            <a:rPr lang="en-US" sz="1400" kern="1200" dirty="0" err="1">
              <a:solidFill>
                <a:schemeClr val="bg1"/>
              </a:solidFill>
              <a:latin typeface="Signika" panose="020B0604020202020204" charset="0"/>
            </a:rPr>
            <a:t>Eg</a:t>
          </a:r>
          <a:r>
            <a:rPr lang="en-US" sz="1400" kern="1200" dirty="0">
              <a:solidFill>
                <a:schemeClr val="bg1"/>
              </a:solidFill>
              <a:latin typeface="Signika" panose="020B0604020202020204" charset="0"/>
            </a:rPr>
            <a:t>: a lawyer might need to represent a client they </a:t>
          </a:r>
          <a:r>
            <a:rPr lang="en-IN" sz="1400" kern="1200" dirty="0">
              <a:solidFill>
                <a:schemeClr val="bg1"/>
              </a:solidFill>
              <a:latin typeface="Signika" panose="020B0604020202020204" charset="0"/>
            </a:rPr>
            <a:t>personally disagree with.</a:t>
          </a:r>
        </a:p>
      </dsp:txBody>
      <dsp:txXfrm>
        <a:off x="335187" y="225909"/>
        <a:ext cx="6582038" cy="452053"/>
      </dsp:txXfrm>
    </dsp:sp>
    <dsp:sp modelId="{4D55700A-066C-4315-8C6B-E0CAEDB10BD1}">
      <dsp:nvSpPr>
        <dsp:cNvPr id="0" name=""/>
        <dsp:cNvSpPr/>
      </dsp:nvSpPr>
      <dsp:spPr>
        <a:xfrm>
          <a:off x="52653" y="169402"/>
          <a:ext cx="565066" cy="5650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AB7732-2B19-4F9F-B9B3-0CE8E4007441}">
      <dsp:nvSpPr>
        <dsp:cNvPr id="0" name=""/>
        <dsp:cNvSpPr/>
      </dsp:nvSpPr>
      <dsp:spPr>
        <a:xfrm>
          <a:off x="594359" y="904106"/>
          <a:ext cx="6322866" cy="452053"/>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817"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Economic Pressures: </a:t>
          </a:r>
          <a:r>
            <a:rPr lang="en-US" sz="1400" kern="1200" dirty="0">
              <a:solidFill>
                <a:schemeClr val="bg1"/>
              </a:solidFill>
              <a:latin typeface="Signika" panose="020B0604020202020204" charset="0"/>
            </a:rPr>
            <a:t>A company might face the dilemma of cutting corners to save costs, potentially compromising on product quality or safety.</a:t>
          </a:r>
          <a:endParaRPr lang="en-IN" sz="1400" kern="1200" dirty="0">
            <a:solidFill>
              <a:schemeClr val="bg1"/>
            </a:solidFill>
            <a:latin typeface="Signika" panose="020B0604020202020204" charset="0"/>
          </a:endParaRPr>
        </a:p>
      </dsp:txBody>
      <dsp:txXfrm>
        <a:off x="594359" y="904106"/>
        <a:ext cx="6322866" cy="452053"/>
      </dsp:txXfrm>
    </dsp:sp>
    <dsp:sp modelId="{586CEF20-690E-4243-9203-AB43C13605C2}">
      <dsp:nvSpPr>
        <dsp:cNvPr id="0" name=""/>
        <dsp:cNvSpPr/>
      </dsp:nvSpPr>
      <dsp:spPr>
        <a:xfrm>
          <a:off x="311826" y="847599"/>
          <a:ext cx="565066" cy="5650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194876-F26B-4A88-8557-D4A335086D18}">
      <dsp:nvSpPr>
        <dsp:cNvPr id="0" name=""/>
        <dsp:cNvSpPr/>
      </dsp:nvSpPr>
      <dsp:spPr>
        <a:xfrm>
          <a:off x="594359" y="1582303"/>
          <a:ext cx="6322866" cy="452053"/>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817"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Cultural Differences: </a:t>
          </a:r>
          <a:r>
            <a:rPr lang="en-US" sz="1400" kern="1200" dirty="0">
              <a:solidFill>
                <a:schemeClr val="bg1"/>
              </a:solidFill>
              <a:latin typeface="Signika" panose="020B0604020202020204" charset="0"/>
            </a:rPr>
            <a:t>Professionals working in a global environment might encounter ethical standards that vary across cultures.</a:t>
          </a:r>
          <a:endParaRPr lang="en-IN" sz="1400" kern="1200" dirty="0">
            <a:solidFill>
              <a:schemeClr val="bg1"/>
            </a:solidFill>
            <a:latin typeface="Signika" panose="020B0604020202020204" charset="0"/>
          </a:endParaRPr>
        </a:p>
      </dsp:txBody>
      <dsp:txXfrm>
        <a:off x="594359" y="1582303"/>
        <a:ext cx="6322866" cy="452053"/>
      </dsp:txXfrm>
    </dsp:sp>
    <dsp:sp modelId="{EE776FEF-C5C5-4056-8F91-4EB2C71B824E}">
      <dsp:nvSpPr>
        <dsp:cNvPr id="0" name=""/>
        <dsp:cNvSpPr/>
      </dsp:nvSpPr>
      <dsp:spPr>
        <a:xfrm>
          <a:off x="311826" y="1525796"/>
          <a:ext cx="565066" cy="5650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38C4F0-3F37-459A-96C9-424975319EF6}">
      <dsp:nvSpPr>
        <dsp:cNvPr id="0" name=""/>
        <dsp:cNvSpPr/>
      </dsp:nvSpPr>
      <dsp:spPr>
        <a:xfrm>
          <a:off x="335187" y="2260500"/>
          <a:ext cx="6582038" cy="452053"/>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817"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Rapid Technological Changes: </a:t>
          </a:r>
          <a:r>
            <a:rPr lang="en-US" sz="1400" kern="1200" dirty="0">
              <a:solidFill>
                <a:schemeClr val="bg1"/>
              </a:solidFill>
              <a:latin typeface="Signika" panose="020B0604020202020204" charset="0"/>
            </a:rPr>
            <a:t>New technologies can pose ethical questions that weren’t </a:t>
          </a:r>
          <a:r>
            <a:rPr lang="en-IN" sz="1400" kern="1200" dirty="0">
              <a:solidFill>
                <a:schemeClr val="bg1"/>
              </a:solidFill>
              <a:latin typeface="Signika" panose="020B0604020202020204" charset="0"/>
            </a:rPr>
            <a:t>previously considered.</a:t>
          </a:r>
        </a:p>
      </dsp:txBody>
      <dsp:txXfrm>
        <a:off x="335187" y="2260500"/>
        <a:ext cx="6582038" cy="452053"/>
      </dsp:txXfrm>
    </dsp:sp>
    <dsp:sp modelId="{0B9EB0AB-B1F8-4C87-9181-03599CBD13E7}">
      <dsp:nvSpPr>
        <dsp:cNvPr id="0" name=""/>
        <dsp:cNvSpPr/>
      </dsp:nvSpPr>
      <dsp:spPr>
        <a:xfrm>
          <a:off x="52653" y="2203994"/>
          <a:ext cx="565066" cy="5650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61BAA7-AB20-43BC-B4BC-1BC50A33A80F}">
      <dsp:nvSpPr>
        <dsp:cNvPr id="0" name=""/>
        <dsp:cNvSpPr/>
      </dsp:nvSpPr>
      <dsp:spPr>
        <a:xfrm>
          <a:off x="-4097639" y="-628897"/>
          <a:ext cx="4882777" cy="4882777"/>
        </a:xfrm>
        <a:prstGeom prst="blockArc">
          <a:avLst>
            <a:gd name="adj1" fmla="val 18900000"/>
            <a:gd name="adj2" fmla="val 2700000"/>
            <a:gd name="adj3" fmla="val 442"/>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CD0F9BE-A27D-448E-BF61-BAE82197BB26}">
      <dsp:nvSpPr>
        <dsp:cNvPr id="0" name=""/>
        <dsp:cNvSpPr/>
      </dsp:nvSpPr>
      <dsp:spPr>
        <a:xfrm>
          <a:off x="254433" y="164791"/>
          <a:ext cx="7605042"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Competence: </a:t>
          </a:r>
          <a:r>
            <a:rPr lang="en-US" sz="1400" b="0" kern="1200" dirty="0">
              <a:solidFill>
                <a:schemeClr val="bg1"/>
              </a:solidFill>
              <a:latin typeface="Signika" panose="020B0604020202020204" charset="0"/>
            </a:rPr>
            <a:t>Mastery of the skills and knowledge required for the job.</a:t>
          </a:r>
          <a:endParaRPr lang="en-IN" sz="1400" b="0" kern="1200" dirty="0">
            <a:solidFill>
              <a:schemeClr val="bg1"/>
            </a:solidFill>
            <a:latin typeface="Signika" panose="020B0604020202020204" charset="0"/>
          </a:endParaRPr>
        </a:p>
      </dsp:txBody>
      <dsp:txXfrm>
        <a:off x="254433" y="164791"/>
        <a:ext cx="7605042" cy="329438"/>
      </dsp:txXfrm>
    </dsp:sp>
    <dsp:sp modelId="{4D55700A-066C-4315-8C6B-E0CAEDB10BD1}">
      <dsp:nvSpPr>
        <dsp:cNvPr id="0" name=""/>
        <dsp:cNvSpPr/>
      </dsp:nvSpPr>
      <dsp:spPr>
        <a:xfrm>
          <a:off x="48534" y="123611"/>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2CD193-CE6F-439E-9EB8-630596A15563}">
      <dsp:nvSpPr>
        <dsp:cNvPr id="0" name=""/>
        <dsp:cNvSpPr/>
      </dsp:nvSpPr>
      <dsp:spPr>
        <a:xfrm>
          <a:off x="552769" y="659239"/>
          <a:ext cx="7306706"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Reliability: </a:t>
          </a:r>
          <a:r>
            <a:rPr lang="en-US" sz="1400" b="0" kern="1200" dirty="0">
              <a:solidFill>
                <a:schemeClr val="bg1"/>
              </a:solidFill>
              <a:latin typeface="Signika" panose="020B0604020202020204" charset="0"/>
            </a:rPr>
            <a:t>Consistently meeting deadlines and fulfilling commitments.</a:t>
          </a:r>
          <a:endParaRPr lang="en-IN" sz="1400" b="0" kern="1200" dirty="0">
            <a:solidFill>
              <a:schemeClr val="bg1"/>
            </a:solidFill>
            <a:latin typeface="Signika" panose="020B0604020202020204" charset="0"/>
          </a:endParaRPr>
        </a:p>
      </dsp:txBody>
      <dsp:txXfrm>
        <a:off x="552769" y="659239"/>
        <a:ext cx="7306706" cy="329438"/>
      </dsp:txXfrm>
    </dsp:sp>
    <dsp:sp modelId="{BE57EBB9-94BA-4A78-96E5-77D102AF5F6A}">
      <dsp:nvSpPr>
        <dsp:cNvPr id="0" name=""/>
        <dsp:cNvSpPr/>
      </dsp:nvSpPr>
      <dsp:spPr>
        <a:xfrm>
          <a:off x="346870" y="618059"/>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9023B2-2CA9-481E-B5F9-A1122BF89DAA}">
      <dsp:nvSpPr>
        <dsp:cNvPr id="0" name=""/>
        <dsp:cNvSpPr/>
      </dsp:nvSpPr>
      <dsp:spPr>
        <a:xfrm>
          <a:off x="716256" y="1153324"/>
          <a:ext cx="7143220"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Integrity: </a:t>
          </a:r>
          <a:r>
            <a:rPr lang="en-US" sz="1400" b="0" kern="1200" dirty="0">
              <a:solidFill>
                <a:schemeClr val="bg1"/>
              </a:solidFill>
              <a:latin typeface="Signika" panose="020B0604020202020204" charset="0"/>
            </a:rPr>
            <a:t>Being honest and transparent in all dealings and standing by one’s word.</a:t>
          </a:r>
          <a:endParaRPr lang="en-IN" sz="1400" b="0" kern="1200" dirty="0">
            <a:solidFill>
              <a:schemeClr val="bg1"/>
            </a:solidFill>
            <a:latin typeface="Signika" panose="020B0604020202020204" charset="0"/>
          </a:endParaRPr>
        </a:p>
      </dsp:txBody>
      <dsp:txXfrm>
        <a:off x="716256" y="1153324"/>
        <a:ext cx="7143220" cy="329438"/>
      </dsp:txXfrm>
    </dsp:sp>
    <dsp:sp modelId="{8D95E695-9EBC-4AE2-925C-E933DD6C7203}">
      <dsp:nvSpPr>
        <dsp:cNvPr id="0" name=""/>
        <dsp:cNvSpPr/>
      </dsp:nvSpPr>
      <dsp:spPr>
        <a:xfrm>
          <a:off x="510357" y="1112144"/>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A92C6F-EEBE-4E1F-B43F-F067B328001C}">
      <dsp:nvSpPr>
        <dsp:cNvPr id="0" name=""/>
        <dsp:cNvSpPr/>
      </dsp:nvSpPr>
      <dsp:spPr>
        <a:xfrm>
          <a:off x="768455" y="1647772"/>
          <a:ext cx="7091020"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Respect: </a:t>
          </a:r>
          <a:r>
            <a:rPr lang="en-US" sz="1400" b="0" kern="1200" dirty="0">
              <a:solidFill>
                <a:schemeClr val="bg1"/>
              </a:solidFill>
              <a:latin typeface="Signika" panose="020B0604020202020204" charset="0"/>
            </a:rPr>
            <a:t>Treating colleagues, clients, and stakeholders with dignity and understanding.</a:t>
          </a:r>
          <a:endParaRPr lang="en-IN" sz="1400" b="0" kern="1200" dirty="0">
            <a:solidFill>
              <a:schemeClr val="bg1"/>
            </a:solidFill>
            <a:latin typeface="Signika" panose="020B0604020202020204" charset="0"/>
          </a:endParaRPr>
        </a:p>
      </dsp:txBody>
      <dsp:txXfrm>
        <a:off x="768455" y="1647772"/>
        <a:ext cx="7091020" cy="329438"/>
      </dsp:txXfrm>
    </dsp:sp>
    <dsp:sp modelId="{753EA512-E066-4E4E-B785-CA85C1C7E437}">
      <dsp:nvSpPr>
        <dsp:cNvPr id="0" name=""/>
        <dsp:cNvSpPr/>
      </dsp:nvSpPr>
      <dsp:spPr>
        <a:xfrm>
          <a:off x="562556" y="1606592"/>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3CDD40-9D9D-4BF8-B302-5ABCE2F0459A}">
      <dsp:nvSpPr>
        <dsp:cNvPr id="0" name=""/>
        <dsp:cNvSpPr/>
      </dsp:nvSpPr>
      <dsp:spPr>
        <a:xfrm>
          <a:off x="716256" y="2142219"/>
          <a:ext cx="7143220"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Accountability: </a:t>
          </a:r>
          <a:r>
            <a:rPr lang="en-US" sz="1400" b="0" kern="1200" dirty="0">
              <a:solidFill>
                <a:schemeClr val="bg1"/>
              </a:solidFill>
              <a:latin typeface="Signika" panose="020B0604020202020204" charset="0"/>
            </a:rPr>
            <a:t>Taking responsibility for one’s actions, especially when things go wrong.</a:t>
          </a:r>
          <a:endParaRPr lang="en-IN" sz="1400" b="0" kern="1200" dirty="0">
            <a:solidFill>
              <a:schemeClr val="bg1"/>
            </a:solidFill>
            <a:latin typeface="Signika" panose="020B0604020202020204" charset="0"/>
          </a:endParaRPr>
        </a:p>
      </dsp:txBody>
      <dsp:txXfrm>
        <a:off x="716256" y="2142219"/>
        <a:ext cx="7143220" cy="329438"/>
      </dsp:txXfrm>
    </dsp:sp>
    <dsp:sp modelId="{198A6930-76DA-4802-BDC1-CE3B2488465C}">
      <dsp:nvSpPr>
        <dsp:cNvPr id="0" name=""/>
        <dsp:cNvSpPr/>
      </dsp:nvSpPr>
      <dsp:spPr>
        <a:xfrm>
          <a:off x="510357" y="2101040"/>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746F94-A104-4110-B077-1566F9F86BA0}">
      <dsp:nvSpPr>
        <dsp:cNvPr id="0" name=""/>
        <dsp:cNvSpPr/>
      </dsp:nvSpPr>
      <dsp:spPr>
        <a:xfrm>
          <a:off x="552769" y="2636305"/>
          <a:ext cx="7306706"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Continuous Learning: </a:t>
          </a:r>
          <a:r>
            <a:rPr lang="en-US" sz="1400" b="0" kern="1200" dirty="0">
              <a:solidFill>
                <a:schemeClr val="bg1"/>
              </a:solidFill>
              <a:latin typeface="Signika" panose="020B0604020202020204" charset="0"/>
            </a:rPr>
            <a:t>Committing to ongoing personal and professional development.</a:t>
          </a:r>
          <a:endParaRPr lang="en-IN" sz="1400" b="0" kern="1200" dirty="0">
            <a:solidFill>
              <a:schemeClr val="bg1"/>
            </a:solidFill>
            <a:latin typeface="Signika" panose="020B0604020202020204" charset="0"/>
          </a:endParaRPr>
        </a:p>
      </dsp:txBody>
      <dsp:txXfrm>
        <a:off x="552769" y="2636305"/>
        <a:ext cx="7306706" cy="329438"/>
      </dsp:txXfrm>
    </dsp:sp>
    <dsp:sp modelId="{58DA1CE2-071F-4C5A-AB59-AEB741411F25}">
      <dsp:nvSpPr>
        <dsp:cNvPr id="0" name=""/>
        <dsp:cNvSpPr/>
      </dsp:nvSpPr>
      <dsp:spPr>
        <a:xfrm>
          <a:off x="346870" y="2595125"/>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59B0E4-0C76-4604-9013-E508EA47EDD0}">
      <dsp:nvSpPr>
        <dsp:cNvPr id="0" name=""/>
        <dsp:cNvSpPr/>
      </dsp:nvSpPr>
      <dsp:spPr>
        <a:xfrm>
          <a:off x="254433" y="3130752"/>
          <a:ext cx="7605042" cy="329438"/>
        </a:xfrm>
        <a:prstGeom prst="rect">
          <a:avLst/>
        </a:prstGeom>
        <a:solidFill>
          <a:schemeClr val="tx2"/>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49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Signika" panose="020B0604020202020204" charset="0"/>
            </a:rPr>
            <a:t>Appearance and Demeanor: </a:t>
          </a:r>
          <a:r>
            <a:rPr lang="en-US" sz="1400" b="0" kern="1200" dirty="0">
              <a:solidFill>
                <a:schemeClr val="bg1"/>
              </a:solidFill>
              <a:latin typeface="Signika" panose="020B0604020202020204" charset="0"/>
            </a:rPr>
            <a:t>Presenting oneself appropriately for the profession and </a:t>
          </a:r>
          <a:r>
            <a:rPr lang="en-IN" sz="1400" b="0" kern="1200" dirty="0">
              <a:solidFill>
                <a:schemeClr val="bg1"/>
              </a:solidFill>
              <a:latin typeface="Signika" panose="020B0604020202020204" charset="0"/>
            </a:rPr>
            <a:t>maintaining a positive, solution-oriented attitude.</a:t>
          </a:r>
        </a:p>
      </dsp:txBody>
      <dsp:txXfrm>
        <a:off x="254433" y="3130752"/>
        <a:ext cx="7605042" cy="329438"/>
      </dsp:txXfrm>
    </dsp:sp>
    <dsp:sp modelId="{55EB63A0-EEC2-4F87-B954-8FBB2A91E44D}">
      <dsp:nvSpPr>
        <dsp:cNvPr id="0" name=""/>
        <dsp:cNvSpPr/>
      </dsp:nvSpPr>
      <dsp:spPr>
        <a:xfrm>
          <a:off x="48534" y="3089573"/>
          <a:ext cx="411798" cy="4117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0F7430-DED2-73E4-B929-4F04DE5A8D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B4B8BE9-63CC-12F0-ECBE-CFC6644734E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A9B1CE-65BA-4AE6-A6B1-2991C1091689}" type="datetimeFigureOut">
              <a:rPr lang="en-US" smtClean="0"/>
              <a:t>5/16/2025</a:t>
            </a:fld>
            <a:endParaRPr lang="en-US"/>
          </a:p>
        </p:txBody>
      </p:sp>
      <p:sp>
        <p:nvSpPr>
          <p:cNvPr id="4" name="Footer Placeholder 3">
            <a:extLst>
              <a:ext uri="{FF2B5EF4-FFF2-40B4-BE49-F238E27FC236}">
                <a16:creationId xmlns:a16="http://schemas.microsoft.com/office/drawing/2014/main" id="{0DC0145D-AA9D-EC29-E02F-5DD5E27DBF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5009706A-D279-46A3-A66B-C7A3CFF0D94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75BE47-0C78-4DE4-AE48-7D34F6D5BE4C}" type="slidenum">
              <a:rPr lang="en-US" smtClean="0"/>
              <a:t>‹#›</a:t>
            </a:fld>
            <a:endParaRPr lang="en-US"/>
          </a:p>
        </p:txBody>
      </p:sp>
    </p:spTree>
    <p:extLst>
      <p:ext uri="{BB962C8B-B14F-4D97-AF65-F5344CB8AC3E}">
        <p14:creationId xmlns:p14="http://schemas.microsoft.com/office/powerpoint/2010/main" val="270858775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0914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8609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0674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0458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5230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8397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35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8712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7532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0888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6495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1748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2586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9278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5654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7527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51406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25869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0454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53815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08517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0919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8534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4781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70137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3819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62056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EE836-8F7A-41CB-9FB8-5FB258544E31}" type="datetime1">
              <a:rPr lang="en-US" smtClean="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92569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F3D5089-5E85-4668-BD9F-F15441618FCC}" type="datetime1">
              <a:rPr lang="en-US" smtClean="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36514641-3ED6-BDE6-C2B0-BD6FA10138E3}"/>
              </a:ext>
            </a:extLst>
          </p:cNvPr>
          <p:cNvSpPr txBox="1"/>
          <p:nvPr userDrawn="1"/>
        </p:nvSpPr>
        <p:spPr>
          <a:xfrm>
            <a:off x="-1" y="0"/>
            <a:ext cx="4777483"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3E8CC5C5-C488-65D3-B6D7-5097F5A771DB}"/>
              </a:ext>
            </a:extLst>
          </p:cNvPr>
          <p:cNvPicPr>
            <a:picLocks noChangeAspect="1"/>
          </p:cNvPicPr>
          <p:nvPr userDrawn="1"/>
        </p:nvPicPr>
        <p:blipFill>
          <a:blip r:embed="rId3"/>
          <a:stretch>
            <a:fillRect/>
          </a:stretch>
        </p:blipFill>
        <p:spPr>
          <a:xfrm>
            <a:off x="8094776" y="0"/>
            <a:ext cx="1049223" cy="852755"/>
          </a:xfrm>
          <a:prstGeom prst="rect">
            <a:avLst/>
          </a:prstGeom>
        </p:spPr>
      </p:pic>
      <p:sp>
        <p:nvSpPr>
          <p:cNvPr id="10" name="TextBox 9">
            <a:extLst>
              <a:ext uri="{FF2B5EF4-FFF2-40B4-BE49-F238E27FC236}">
                <a16:creationId xmlns:a16="http://schemas.microsoft.com/office/drawing/2014/main" id="{131DE4BC-60E6-E559-8ED7-3F03A0C90F02}"/>
              </a:ext>
            </a:extLst>
          </p:cNvPr>
          <p:cNvSpPr txBox="1"/>
          <p:nvPr userDrawn="1"/>
        </p:nvSpPr>
        <p:spPr>
          <a:xfrm>
            <a:off x="7299526" y="4428709"/>
            <a:ext cx="3117448" cy="338554"/>
          </a:xfrm>
          <a:prstGeom prst="rect">
            <a:avLst/>
          </a:prstGeom>
          <a:noFill/>
        </p:spPr>
        <p:txBody>
          <a:bodyPr wrap="square" rtlCol="0">
            <a:spAutoFit/>
          </a:bodyPr>
          <a:lstStyle/>
          <a:p>
            <a:r>
              <a:rPr lang="en-US" sz="1600" dirty="0"/>
              <a:t>Chapter 25 - Day 15</a:t>
            </a:r>
          </a:p>
        </p:txBody>
      </p:sp>
    </p:spTree>
    <p:extLst>
      <p:ext uri="{BB962C8B-B14F-4D97-AF65-F5344CB8AC3E}">
        <p14:creationId xmlns:p14="http://schemas.microsoft.com/office/powerpoint/2010/main" val="1414820414"/>
      </p:ext>
    </p:extLst>
  </p:cSld>
  <p:clrMap bg1="lt1" tx1="dk1" bg2="lt2" tx2="dk2" accent1="accent1" accent2="accent2" accent3="accent3" accent4="accent4" accent5="accent5" accent6="accent6" hlink="hlink" folHlink="folHlink"/>
  <p:sldLayoutIdLst>
    <p:sldLayoutId id="2147483669"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360 DEGREE PROFESSIONAL ETHICS</a:t>
            </a:r>
            <a:endParaRPr sz="3300" b="1" dirty="0">
              <a:latin typeface="Signika"/>
              <a:ea typeface="Signika"/>
              <a:cs typeface="Signika"/>
              <a:sym typeface="Signika"/>
            </a:endParaRPr>
          </a:p>
        </p:txBody>
      </p:sp>
      <p:sp>
        <p:nvSpPr>
          <p:cNvPr id="4" name="Footer Placeholder 3">
            <a:extLst>
              <a:ext uri="{FF2B5EF4-FFF2-40B4-BE49-F238E27FC236}">
                <a16:creationId xmlns:a16="http://schemas.microsoft.com/office/drawing/2014/main" id="{D0765625-F4DD-69D9-9C6D-3838F196620F}"/>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496407"/>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Confidentiality: Protecting sensitive information.</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514800" y="1389207"/>
            <a:ext cx="7989000" cy="3651900"/>
          </a:xfrm>
          <a:prstGeom prst="rect">
            <a:avLst/>
          </a:prstGeom>
          <a:noFill/>
          <a:ln>
            <a:noFill/>
          </a:ln>
        </p:spPr>
        <p:txBody>
          <a:bodyPr spcFirstLastPara="1" wrap="square" lIns="91425" tIns="91425" rIns="91425" bIns="91425" anchor="t" anchorCtr="0">
            <a:noAutofit/>
          </a:bodyPr>
          <a:lstStyle/>
          <a:p>
            <a:pPr lvl="0"/>
            <a:r>
              <a:rPr lang="en-US" dirty="0">
                <a:latin typeface="Signika" panose="020B0604020202020204" charset="0"/>
                <a:ea typeface="Maven Pro"/>
                <a:cs typeface="Maven Pro"/>
                <a:sym typeface="Maven Pro"/>
              </a:rPr>
              <a:t>Confidentiality is the act of ensuring that sensitive information is accessible only to those who have the right to access it. It’s about respecting privacy and ensuring that personal or proprietary data is not disclosed without appropriate authorization.</a:t>
            </a:r>
          </a:p>
          <a:p>
            <a:pPr lvl="0"/>
            <a:endParaRPr lang="en-US" dirty="0">
              <a:latin typeface="Signika" panose="020B0604020202020204" charset="0"/>
              <a:ea typeface="Maven Pro"/>
              <a:cs typeface="Maven Pro"/>
              <a:sym typeface="Maven Pro"/>
            </a:endParaRPr>
          </a:p>
          <a:p>
            <a:pPr lvl="0"/>
            <a:r>
              <a:rPr lang="en-US" u="sng" dirty="0">
                <a:latin typeface="Signika" panose="020B0604020202020204" charset="0"/>
                <a:ea typeface="Maven Pro"/>
                <a:cs typeface="Maven Pro"/>
                <a:sym typeface="Maven Pro"/>
              </a:rPr>
              <a:t>Example:</a:t>
            </a:r>
            <a:r>
              <a:rPr lang="en-US" dirty="0">
                <a:latin typeface="Signika" panose="020B0604020202020204" charset="0"/>
                <a:ea typeface="Maven Pro"/>
                <a:cs typeface="Maven Pro"/>
                <a:sym typeface="Maven Pro"/>
              </a:rPr>
              <a:t> A therapist has sessions with various clients throughout the day. Each client shares personal and sensitive information with the therapist. Regardless of the nature of the information, the therapist does not discuss or share details about one client with another or with anyone outside the professional setting. This commitment to safeguarding each client’s personal information is an example of confidentiality.</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99024AA9-085E-D39A-E7EC-FE6005BCDE4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42355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Thinking Model</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600" b="1" dirty="0">
                <a:latin typeface="Signika" panose="020B0604020202020204" charset="0"/>
                <a:ea typeface="Maven Pro"/>
                <a:cs typeface="Maven Pro"/>
                <a:sym typeface="Maven Pro"/>
              </a:rPr>
              <a:t>The Four-Way Test: </a:t>
            </a:r>
            <a:r>
              <a:rPr lang="en-US" sz="1600" dirty="0">
                <a:latin typeface="Signika" panose="020B0604020202020204" charset="0"/>
                <a:ea typeface="Maven Pro"/>
                <a:cs typeface="Maven Pro"/>
                <a:sym typeface="Maven Pro"/>
              </a:rPr>
              <a:t>A decision-making model that asks: </a:t>
            </a:r>
          </a:p>
          <a:p>
            <a:pPr marL="285750" lvl="0" indent="-285750">
              <a:buFont typeface="Wingdings" panose="05000000000000000000" pitchFamily="2" charset="2"/>
              <a:buChar char="ü"/>
            </a:pPr>
            <a:r>
              <a:rPr lang="en-US" sz="1600" dirty="0">
                <a:latin typeface="Signika" panose="020B0604020202020204" charset="0"/>
                <a:ea typeface="Maven Pro"/>
                <a:cs typeface="Maven Pro"/>
                <a:sym typeface="Maven Pro"/>
              </a:rPr>
              <a:t>Is it the truth? </a:t>
            </a:r>
          </a:p>
          <a:p>
            <a:pPr marL="285750" lvl="0" indent="-285750">
              <a:buFont typeface="Wingdings" panose="05000000000000000000" pitchFamily="2" charset="2"/>
              <a:buChar char="ü"/>
            </a:pPr>
            <a:r>
              <a:rPr lang="en-US" sz="1600" dirty="0">
                <a:latin typeface="Signika" panose="020B0604020202020204" charset="0"/>
                <a:ea typeface="Maven Pro"/>
                <a:cs typeface="Maven Pro"/>
                <a:sym typeface="Maven Pro"/>
              </a:rPr>
              <a:t>Is it fair to all concerned?</a:t>
            </a:r>
          </a:p>
          <a:p>
            <a:pPr marL="285750" lvl="0" indent="-285750">
              <a:buFont typeface="Wingdings" panose="05000000000000000000" pitchFamily="2" charset="2"/>
              <a:buChar char="ü"/>
            </a:pPr>
            <a:r>
              <a:rPr lang="en-US" sz="1600" dirty="0">
                <a:latin typeface="Signika" panose="020B0604020202020204" charset="0"/>
                <a:ea typeface="Maven Pro"/>
                <a:cs typeface="Maven Pro"/>
                <a:sym typeface="Maven Pro"/>
              </a:rPr>
              <a:t>Will it build goodwill and better friendships? </a:t>
            </a:r>
          </a:p>
          <a:p>
            <a:pPr marL="285750" lvl="0" indent="-285750">
              <a:buFont typeface="Wingdings" panose="05000000000000000000" pitchFamily="2" charset="2"/>
              <a:buChar char="ü"/>
            </a:pPr>
            <a:r>
              <a:rPr lang="en-US" sz="1600" dirty="0">
                <a:latin typeface="Signika" panose="020B0604020202020204" charset="0"/>
                <a:ea typeface="Maven Pro"/>
                <a:cs typeface="Maven Pro"/>
                <a:sym typeface="Maven Pro"/>
              </a:rPr>
              <a:t>Will it be beneficial to all concerned?</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Ethics vs. Morals:</a:t>
            </a:r>
          </a:p>
          <a:p>
            <a:pPr lvl="0"/>
            <a:endParaRPr sz="1600" dirty="0">
              <a:latin typeface="Signika" panose="020B0604020202020204" charset="0"/>
              <a:ea typeface="Maven Pro"/>
              <a:cs typeface="Maven Pro"/>
              <a:sym typeface="Maven Pro"/>
            </a:endParaRPr>
          </a:p>
        </p:txBody>
      </p:sp>
      <p:graphicFrame>
        <p:nvGraphicFramePr>
          <p:cNvPr id="2" name="Diagram 1">
            <a:extLst>
              <a:ext uri="{FF2B5EF4-FFF2-40B4-BE49-F238E27FC236}">
                <a16:creationId xmlns:a16="http://schemas.microsoft.com/office/drawing/2014/main" id="{427BDE88-4D34-48C8-8A45-573C2BB7E256}"/>
              </a:ext>
            </a:extLst>
          </p:cNvPr>
          <p:cNvGraphicFramePr/>
          <p:nvPr>
            <p:extLst>
              <p:ext uri="{D42A27DB-BD31-4B8C-83A1-F6EECF244321}">
                <p14:modId xmlns:p14="http://schemas.microsoft.com/office/powerpoint/2010/main" val="2523020389"/>
              </p:ext>
            </p:extLst>
          </p:nvPr>
        </p:nvGraphicFramePr>
        <p:xfrm>
          <a:off x="2027623" y="2489813"/>
          <a:ext cx="4935037" cy="2352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9E5E7A50-B1E4-A8CA-C56A-CF0285833F0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90482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75700" y="301550"/>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Ethical Dilemma</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600" dirty="0">
                <a:latin typeface="Signika" panose="020B0604020202020204" charset="0"/>
                <a:ea typeface="Maven Pro"/>
                <a:cs typeface="Maven Pro"/>
                <a:sym typeface="Maven Pro"/>
              </a:rPr>
              <a:t>When faced with an ethical dilemma, consider the long-term implications of your decision.</a:t>
            </a:r>
          </a:p>
          <a:p>
            <a:pPr lvl="0"/>
            <a:endParaRPr lang="en-US" sz="1600" dirty="0">
              <a:latin typeface="Signika" panose="020B0604020202020204" charset="0"/>
              <a:ea typeface="Maven Pro"/>
              <a:cs typeface="Maven Pro"/>
              <a:sym typeface="Maven Pro"/>
            </a:endParaRPr>
          </a:p>
          <a:p>
            <a:pPr lvl="0"/>
            <a:r>
              <a:rPr lang="en-US" sz="1600" dirty="0">
                <a:latin typeface="Signika" panose="020B0604020202020204" charset="0"/>
                <a:ea typeface="Maven Pro"/>
                <a:cs typeface="Maven Pro"/>
                <a:sym typeface="Maven Pro"/>
              </a:rPr>
              <a:t>Seek guidance from mentors or colleagues when unsure about an ethical situation.</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Examples:</a:t>
            </a:r>
          </a:p>
          <a:p>
            <a:pPr lvl="0"/>
            <a:r>
              <a:rPr lang="en-US" sz="1600" dirty="0">
                <a:latin typeface="Signika" panose="020B0604020202020204" charset="0"/>
                <a:ea typeface="Maven Pro"/>
                <a:cs typeface="Maven Pro"/>
                <a:sym typeface="Maven Pro"/>
              </a:rPr>
              <a:t>- A doctor choosing not to overprescribe medications to benefit from pharmaceutical incentives.</a:t>
            </a:r>
          </a:p>
          <a:p>
            <a:pPr lvl="0"/>
            <a:r>
              <a:rPr lang="en-US" sz="1600" dirty="0">
                <a:latin typeface="Signika" panose="020B0604020202020204" charset="0"/>
                <a:ea typeface="Maven Pro"/>
                <a:cs typeface="Maven Pro"/>
                <a:sym typeface="Maven Pro"/>
              </a:rPr>
              <a:t>- An accountant reporting financial discrepancies even when it might not favor the company’s public image.</a:t>
            </a:r>
          </a:p>
        </p:txBody>
      </p:sp>
      <p:pic>
        <p:nvPicPr>
          <p:cNvPr id="4" name="Picture 3">
            <a:extLst>
              <a:ext uri="{FF2B5EF4-FFF2-40B4-BE49-F238E27FC236}">
                <a16:creationId xmlns:a16="http://schemas.microsoft.com/office/drawing/2014/main" id="{BA727373-DC6E-46DE-B2AB-C87A7F27661F}"/>
              </a:ext>
            </a:extLst>
          </p:cNvPr>
          <p:cNvPicPr>
            <a:picLocks noChangeAspect="1"/>
          </p:cNvPicPr>
          <p:nvPr/>
        </p:nvPicPr>
        <p:blipFill>
          <a:blip r:embed="rId3"/>
          <a:stretch>
            <a:fillRect/>
          </a:stretch>
        </p:blipFill>
        <p:spPr>
          <a:xfrm>
            <a:off x="3296129" y="3408620"/>
            <a:ext cx="2548141" cy="1433330"/>
          </a:xfrm>
          <a:prstGeom prst="rect">
            <a:avLst/>
          </a:prstGeom>
        </p:spPr>
      </p:pic>
      <p:sp>
        <p:nvSpPr>
          <p:cNvPr id="2" name="Footer Placeholder 1">
            <a:extLst>
              <a:ext uri="{FF2B5EF4-FFF2-40B4-BE49-F238E27FC236}">
                <a16:creationId xmlns:a16="http://schemas.microsoft.com/office/drawing/2014/main" id="{3DADBD2B-0056-756D-6378-9860F6EC4B5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13598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PROFESSIONAL ETHICS</a:t>
            </a:r>
          </a:p>
          <a:p>
            <a:pPr lvl="0" algn="ctr"/>
            <a:r>
              <a:rPr lang="en-US" sz="3300" b="1" dirty="0">
                <a:latin typeface="Signika"/>
                <a:ea typeface="Signika"/>
                <a:cs typeface="Signika"/>
                <a:sym typeface="Signika"/>
              </a:rPr>
              <a:t>A</a:t>
            </a:r>
            <a:r>
              <a:rPr lang="en-IN" sz="3300" b="1" dirty="0">
                <a:latin typeface="Signika"/>
                <a:ea typeface="Signika"/>
                <a:cs typeface="Signika"/>
                <a:sym typeface="Signika"/>
              </a:rPr>
              <a:t>T WORK</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FF83B8B9-2304-76AF-E526-114CABFC9C1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8595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43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Concept and Importance of Professional Ethics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b="1" dirty="0">
                <a:latin typeface="Signika" panose="020B0604020202020204" charset="0"/>
                <a:ea typeface="Maven Pro"/>
                <a:cs typeface="Maven Pro"/>
                <a:sym typeface="Maven Pro"/>
              </a:rPr>
              <a:t>Definition</a:t>
            </a:r>
          </a:p>
          <a:p>
            <a:pPr lvl="0"/>
            <a:r>
              <a:rPr lang="en-US" dirty="0">
                <a:latin typeface="Signika" panose="020B0604020202020204" charset="0"/>
                <a:ea typeface="Maven Pro"/>
                <a:cs typeface="Maven Pro"/>
                <a:sym typeface="Maven Pro"/>
              </a:rPr>
              <a:t>   - Moral principles and standards guiding behavior in professional practice.</a:t>
            </a:r>
          </a:p>
          <a:p>
            <a:pPr lvl="0"/>
            <a:r>
              <a:rPr lang="en-US" dirty="0">
                <a:latin typeface="Signika" panose="020B0604020202020204" charset="0"/>
                <a:ea typeface="Maven Pro"/>
                <a:cs typeface="Maven Pro"/>
                <a:sym typeface="Maven Pro"/>
              </a:rPr>
              <a:t>   - Not just about right and wrong actions but also reasons behind them.</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Guiding Compass</a:t>
            </a:r>
          </a:p>
          <a:p>
            <a:pPr lvl="0"/>
            <a:r>
              <a:rPr lang="en-US" dirty="0">
                <a:latin typeface="Signika" panose="020B0604020202020204" charset="0"/>
                <a:ea typeface="Maven Pro"/>
                <a:cs typeface="Maven Pro"/>
                <a:sym typeface="Maven Pro"/>
              </a:rPr>
              <a:t>   - Serve as a compass to help professionals navigate challenges.</a:t>
            </a:r>
          </a:p>
          <a:p>
            <a:pPr lvl="0"/>
            <a:r>
              <a:rPr lang="en-US" dirty="0">
                <a:latin typeface="Signika" panose="020B0604020202020204" charset="0"/>
                <a:ea typeface="Maven Pro"/>
                <a:cs typeface="Maven Pro"/>
                <a:sym typeface="Maven Pro"/>
              </a:rPr>
              <a:t>   - Assist in making decisions that uphold the integrity of the profession.</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Importance</a:t>
            </a:r>
          </a:p>
          <a:p>
            <a:pPr lvl="0"/>
            <a:r>
              <a:rPr lang="en-US" dirty="0">
                <a:latin typeface="Signika" panose="020B0604020202020204" charset="0"/>
                <a:ea typeface="Maven Pro"/>
                <a:cs typeface="Maven Pro"/>
                <a:sym typeface="Maven Pro"/>
              </a:rPr>
              <a:t>   - Fosters trust and safeguards the profession's reputation.</a:t>
            </a:r>
          </a:p>
          <a:p>
            <a:pPr lvl="0"/>
            <a:r>
              <a:rPr lang="en-US" dirty="0">
                <a:latin typeface="Signika" panose="020B0604020202020204" charset="0"/>
                <a:ea typeface="Maven Pro"/>
                <a:cs typeface="Maven Pro"/>
                <a:sym typeface="Maven Pro"/>
              </a:rPr>
              <a:t>   - Ensures professionals act in the best interests of clients, patients, or stakeholders.</a:t>
            </a:r>
          </a:p>
        </p:txBody>
      </p:sp>
      <p:sp>
        <p:nvSpPr>
          <p:cNvPr id="2" name="Footer Placeholder 1">
            <a:extLst>
              <a:ext uri="{FF2B5EF4-FFF2-40B4-BE49-F238E27FC236}">
                <a16:creationId xmlns:a16="http://schemas.microsoft.com/office/drawing/2014/main" id="{94B5B4C1-25EC-4045-A4A6-D1CE11AB20E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16499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212143" y="48960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Identify key principles and values that guide ethical behavior in the workplace</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273043" y="1347600"/>
            <a:ext cx="7989000" cy="3651900"/>
          </a:xfrm>
          <a:prstGeom prst="rect">
            <a:avLst/>
          </a:prstGeom>
          <a:noFill/>
          <a:ln>
            <a:noFill/>
          </a:ln>
        </p:spPr>
        <p:txBody>
          <a:bodyPr spcFirstLastPara="1" wrap="square" lIns="91425" tIns="91425" rIns="91425" bIns="91425" anchor="t" anchorCtr="0">
            <a:noAutofit/>
          </a:bodyPr>
          <a:lstStyle/>
          <a:p>
            <a:pPr lvl="0"/>
            <a:r>
              <a:rPr lang="en-US" sz="1400" dirty="0">
                <a:latin typeface="Signika" panose="020B0604020202020204" charset="0"/>
                <a:ea typeface="Maven Pro"/>
                <a:cs typeface="Maven Pro"/>
                <a:sym typeface="Maven Pro"/>
              </a:rPr>
              <a:t>Every profession has a set of principles and values that dictate what is considered ethical behavior. These might include:</a:t>
            </a:r>
          </a:p>
          <a:p>
            <a:pPr lvl="0"/>
            <a:endParaRPr lang="en-US" sz="1400" dirty="0">
              <a:latin typeface="Signika" panose="020B0604020202020204" charset="0"/>
              <a:ea typeface="Maven Pro"/>
              <a:cs typeface="Maven Pro"/>
              <a:sym typeface="Maven Pro"/>
            </a:endParaRP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Integrity: Acting with honesty and honor without compromising the truth.</a:t>
            </a: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Accountability: Taking responsibility for one’s actions and decisions.</a:t>
            </a: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Confidentiality: Protecting sensitive information and respecting privacy.</a:t>
            </a: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Transparency: Being open and clear about decisions, especially when they impact others.</a:t>
            </a: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Respect: Treating everyone with dignity, valuing their rights, and avoiding harm.</a:t>
            </a:r>
          </a:p>
          <a:p>
            <a:pPr lvl="0">
              <a:lnSpc>
                <a:spcPct val="150000"/>
              </a:lnSpc>
            </a:pPr>
            <a:r>
              <a:rPr lang="en-US" sz="1400" i="1" dirty="0">
                <a:solidFill>
                  <a:schemeClr val="accent1">
                    <a:lumMod val="50000"/>
                  </a:schemeClr>
                </a:solidFill>
                <a:latin typeface="Signika" panose="020B0604020202020204" charset="0"/>
                <a:ea typeface="Maven Pro"/>
                <a:cs typeface="Maven Pro"/>
                <a:sym typeface="Maven Pro"/>
              </a:rPr>
              <a:t>Fairness: Making decisions without favoritism, discrimination, or bias.</a:t>
            </a:r>
          </a:p>
          <a:p>
            <a:pPr marL="285750" lvl="0" indent="-285750">
              <a:buFontTx/>
              <a:buChar char="-"/>
            </a:pPr>
            <a:endParaRPr lang="en-US" sz="1400" dirty="0">
              <a:latin typeface="Signika" panose="020B0604020202020204" charset="0"/>
              <a:ea typeface="Maven Pro"/>
              <a:cs typeface="Maven Pro"/>
              <a:sym typeface="Maven Pro"/>
            </a:endParaRPr>
          </a:p>
          <a:p>
            <a:pPr lvl="0"/>
            <a:r>
              <a:rPr lang="en-US" sz="1400" dirty="0">
                <a:latin typeface="Signika" panose="020B0604020202020204" charset="0"/>
                <a:ea typeface="Maven Pro"/>
                <a:cs typeface="Maven Pro"/>
                <a:sym typeface="Maven Pro"/>
              </a:rPr>
              <a:t>By identifying and adhering to these principles, professionals can ensure they act ethically and maintain the trust of those they serve.</a:t>
            </a:r>
          </a:p>
        </p:txBody>
      </p:sp>
      <p:sp>
        <p:nvSpPr>
          <p:cNvPr id="2" name="Footer Placeholder 1">
            <a:extLst>
              <a:ext uri="{FF2B5EF4-FFF2-40B4-BE49-F238E27FC236}">
                <a16:creationId xmlns:a16="http://schemas.microsoft.com/office/drawing/2014/main" id="{A5EF52E4-1F61-8446-25E9-575836BF473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22356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Few Examples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575700" y="936000"/>
            <a:ext cx="7989000" cy="3651900"/>
          </a:xfrm>
          <a:prstGeom prst="rect">
            <a:avLst/>
          </a:prstGeom>
          <a:noFill/>
          <a:ln>
            <a:noFill/>
          </a:ln>
        </p:spPr>
        <p:txBody>
          <a:bodyPr spcFirstLastPara="1" wrap="square" lIns="91425" tIns="91425" rIns="91425" bIns="91425" anchor="t" anchorCtr="0">
            <a:noAutofit/>
          </a:bodyPr>
          <a:lstStyle/>
          <a:p>
            <a:pPr lvl="0"/>
            <a:r>
              <a:rPr lang="en-US" sz="1500" b="1" dirty="0">
                <a:latin typeface="Signika" panose="020B0604020202020204" charset="0"/>
                <a:ea typeface="Maven Pro"/>
                <a:cs typeface="Maven Pro"/>
                <a:sym typeface="Maven Pro"/>
              </a:rPr>
              <a:t>Integrity:</a:t>
            </a:r>
          </a:p>
          <a:p>
            <a:pPr lvl="0"/>
            <a:r>
              <a:rPr lang="en-US" sz="1500" dirty="0">
                <a:latin typeface="Signika" panose="020B0604020202020204" charset="0"/>
                <a:ea typeface="Maven Pro"/>
                <a:cs typeface="Maven Pro"/>
                <a:sym typeface="Maven Pro"/>
              </a:rPr>
              <a:t>Example: An accountant discovers a method that could exploit a loophole in tax regulations, potentially saving a client a significant sum. However, recognizing that this method is against the spirit of the law, the accountant chooses not to implement it, prioritizing ethical behavior over potential profit.</a:t>
            </a:r>
          </a:p>
          <a:p>
            <a:pPr lvl="0"/>
            <a:endParaRPr lang="en-US" sz="1500" dirty="0">
              <a:latin typeface="Signika" panose="020B0604020202020204" charset="0"/>
              <a:ea typeface="Maven Pro"/>
              <a:cs typeface="Maven Pro"/>
              <a:sym typeface="Maven Pro"/>
            </a:endParaRPr>
          </a:p>
          <a:p>
            <a:pPr lvl="0"/>
            <a:r>
              <a:rPr lang="en-US" sz="1500" b="1" dirty="0">
                <a:latin typeface="Signika" panose="020B0604020202020204" charset="0"/>
                <a:ea typeface="Maven Pro"/>
                <a:cs typeface="Maven Pro"/>
                <a:sym typeface="Maven Pro"/>
              </a:rPr>
              <a:t>Accountability:</a:t>
            </a:r>
          </a:p>
          <a:p>
            <a:pPr lvl="0"/>
            <a:r>
              <a:rPr lang="en-US" sz="1500" dirty="0">
                <a:latin typeface="Signika" panose="020B0604020202020204" charset="0"/>
                <a:ea typeface="Maven Pro"/>
                <a:cs typeface="Maven Pro"/>
                <a:sym typeface="Maven Pro"/>
              </a:rPr>
              <a:t>Example: A financial analyst at a bank makes an error in a client’s investment portfolio, leading to a loss. Instead of hiding the mistake or blaming external factors, the analyst acknowledges the error, informs the client, and takes corrective measures.</a:t>
            </a:r>
          </a:p>
          <a:p>
            <a:pPr lvl="0"/>
            <a:endParaRPr lang="en-US" sz="1500" dirty="0">
              <a:latin typeface="Signika" panose="020B0604020202020204" charset="0"/>
              <a:ea typeface="Maven Pro"/>
              <a:cs typeface="Maven Pro"/>
              <a:sym typeface="Maven Pro"/>
            </a:endParaRPr>
          </a:p>
          <a:p>
            <a:pPr lvl="0"/>
            <a:r>
              <a:rPr lang="en-US" sz="1500" b="1" dirty="0">
                <a:latin typeface="Signika" panose="020B0604020202020204" charset="0"/>
                <a:ea typeface="Maven Pro"/>
                <a:cs typeface="Maven Pro"/>
                <a:sym typeface="Maven Pro"/>
              </a:rPr>
              <a:t>Confidentiality:</a:t>
            </a:r>
          </a:p>
          <a:p>
            <a:pPr lvl="0"/>
            <a:r>
              <a:rPr lang="en-US" sz="1500" dirty="0">
                <a:latin typeface="Signika" panose="020B0604020202020204" charset="0"/>
                <a:ea typeface="Maven Pro"/>
                <a:cs typeface="Maven Pro"/>
                <a:sym typeface="Maven Pro"/>
              </a:rPr>
              <a:t>Example: A finance manager is privy to sensitive information regarding an upcoming merger. Even outside of work, she refrains from discussing or hinting at this information, ensuring that confidentiality is maintained until an official announcement is made.</a:t>
            </a:r>
          </a:p>
        </p:txBody>
      </p:sp>
      <p:sp>
        <p:nvSpPr>
          <p:cNvPr id="2" name="Footer Placeholder 1">
            <a:extLst>
              <a:ext uri="{FF2B5EF4-FFF2-40B4-BE49-F238E27FC236}">
                <a16:creationId xmlns:a16="http://schemas.microsoft.com/office/drawing/2014/main" id="{7913BE3A-DB2D-CDCC-8A8A-04CDEA330B4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90399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Few Examples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Transparency:</a:t>
            </a:r>
          </a:p>
          <a:p>
            <a:pPr lvl="0"/>
            <a:r>
              <a:rPr lang="en-US" sz="1400" dirty="0">
                <a:latin typeface="Signika" panose="020B0604020202020204" charset="0"/>
                <a:ea typeface="Maven Pro"/>
                <a:cs typeface="Maven Pro"/>
                <a:sym typeface="Maven Pro"/>
              </a:rPr>
              <a:t>Example: A financial advisor, when recommending investment products to a client, discloses all associated fees and commissions, as well as any potential conflicts of interest, ensuring the client can make an informed decision.</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Respect:</a:t>
            </a:r>
          </a:p>
          <a:p>
            <a:pPr lvl="0"/>
            <a:r>
              <a:rPr lang="en-US" sz="1400" dirty="0">
                <a:latin typeface="Signika" panose="020B0604020202020204" charset="0"/>
                <a:ea typeface="Maven Pro"/>
                <a:cs typeface="Maven Pro"/>
                <a:sym typeface="Maven Pro"/>
              </a:rPr>
              <a:t>Example: In a team meeting, a junior accountant proposes a new method for streamlining a process. Even though some senior team members are skeptical, they listen to the proposal without interruption, ask clarifying questions, and provide constructive feedback, valuing the perspective of all team members regardless of rank.</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Fairness:</a:t>
            </a:r>
          </a:p>
          <a:p>
            <a:pPr lvl="0"/>
            <a:r>
              <a:rPr lang="en-US" sz="1400" dirty="0">
                <a:latin typeface="Signika" panose="020B0604020202020204" charset="0"/>
                <a:ea typeface="Maven Pro"/>
                <a:cs typeface="Maven Pro"/>
                <a:sym typeface="Maven Pro"/>
              </a:rPr>
              <a:t>Example: During an internal audit, discrepancies are found in two departments. The chief financial officer ensures that both departments are given an equal opportunity to explain and rectify the discrepancies, without prematurely casting blame or showing favoritism to one department over the other.</a:t>
            </a:r>
          </a:p>
        </p:txBody>
      </p:sp>
      <p:sp>
        <p:nvSpPr>
          <p:cNvPr id="2" name="Footer Placeholder 1">
            <a:extLst>
              <a:ext uri="{FF2B5EF4-FFF2-40B4-BE49-F238E27FC236}">
                <a16:creationId xmlns:a16="http://schemas.microsoft.com/office/drawing/2014/main" id="{E221A51E-BB37-4AA2-B8AC-88C15E33D17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2197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Challenges and dilemmas faced in maintaining professional ethics</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514800" y="945311"/>
            <a:ext cx="7989000" cy="3651900"/>
          </a:xfrm>
          <a:prstGeom prst="rect">
            <a:avLst/>
          </a:prstGeom>
          <a:noFill/>
          <a:ln>
            <a:noFill/>
          </a:ln>
        </p:spPr>
        <p:txBody>
          <a:bodyPr spcFirstLastPara="1" wrap="square" lIns="91425" tIns="91425" rIns="91425" bIns="91425" anchor="t" anchorCtr="0">
            <a:noAutofit/>
          </a:bodyPr>
          <a:lstStyle/>
          <a:p>
            <a:pPr lvl="0"/>
            <a:r>
              <a:rPr lang="en-US" sz="1600" dirty="0">
                <a:latin typeface="Signika" panose="020B0604020202020204" charset="0"/>
                <a:ea typeface="Maven Pro"/>
                <a:cs typeface="Maven Pro"/>
                <a:sym typeface="Maven Pro"/>
              </a:rPr>
              <a:t>While the concept of professional ethics might seem straightforward, in practice, professionals</a:t>
            </a:r>
          </a:p>
          <a:p>
            <a:pPr lvl="0"/>
            <a:r>
              <a:rPr lang="en-US" sz="1600" dirty="0">
                <a:latin typeface="Signika" panose="020B0604020202020204" charset="0"/>
                <a:ea typeface="Maven Pro"/>
                <a:cs typeface="Maven Pro"/>
                <a:sym typeface="Maven Pro"/>
              </a:rPr>
              <a:t>often face dilemmas where the right course of action isn’t clear.</a:t>
            </a:r>
          </a:p>
        </p:txBody>
      </p:sp>
      <p:graphicFrame>
        <p:nvGraphicFramePr>
          <p:cNvPr id="2" name="Diagram 1">
            <a:extLst>
              <a:ext uri="{FF2B5EF4-FFF2-40B4-BE49-F238E27FC236}">
                <a16:creationId xmlns:a16="http://schemas.microsoft.com/office/drawing/2014/main" id="{3AEE4C36-1D7B-4F2B-BF84-C436FCB5BBA5}"/>
              </a:ext>
            </a:extLst>
          </p:cNvPr>
          <p:cNvGraphicFramePr/>
          <p:nvPr>
            <p:extLst>
              <p:ext uri="{D42A27DB-BD31-4B8C-83A1-F6EECF244321}">
                <p14:modId xmlns:p14="http://schemas.microsoft.com/office/powerpoint/2010/main" val="1828348960"/>
              </p:ext>
            </p:extLst>
          </p:nvPr>
        </p:nvGraphicFramePr>
        <p:xfrm>
          <a:off x="640200" y="1743774"/>
          <a:ext cx="6954636" cy="2938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7841D228-14E6-F7F1-3207-15C196BE271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47356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143076" y="1180350"/>
            <a:ext cx="6857847"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APPLYING PROFESSIONAL ETHICS</a:t>
            </a:r>
          </a:p>
        </p:txBody>
      </p:sp>
      <p:sp>
        <p:nvSpPr>
          <p:cNvPr id="2" name="Footer Placeholder 1">
            <a:extLst>
              <a:ext uri="{FF2B5EF4-FFF2-40B4-BE49-F238E27FC236}">
                <a16:creationId xmlns:a16="http://schemas.microsoft.com/office/drawing/2014/main" id="{D7D6D64C-22A0-9C58-A8BD-A730F2C6AAE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55067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FOUNDATIONS OF PROFESSIONAL ETHICS</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461D2F67-54E1-3659-F8E0-409345F8B61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7640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Understand the essence of professionalism</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marL="342900" lvl="0" indent="-342900">
              <a:buFont typeface="Arial" panose="020B0604020202020204" pitchFamily="34" charset="0"/>
              <a:buChar char="•"/>
            </a:pPr>
            <a:r>
              <a:rPr lang="en-US" dirty="0">
                <a:latin typeface="Signika" panose="020B0604020202020204" charset="0"/>
                <a:ea typeface="Maven Pro"/>
                <a:cs typeface="Maven Pro"/>
                <a:sym typeface="Maven Pro"/>
              </a:rPr>
              <a:t>Professionalism goes beyond just possessing specialized knowledge or skills in a particular field.</a:t>
            </a:r>
          </a:p>
          <a:p>
            <a:pPr marL="342900" lvl="0" indent="-342900">
              <a:buFont typeface="Arial" panose="020B0604020202020204" pitchFamily="34" charset="0"/>
              <a:buChar char="•"/>
            </a:pPr>
            <a:endParaRPr lang="en-US" dirty="0">
              <a:latin typeface="Signika" panose="020B0604020202020204" charset="0"/>
              <a:ea typeface="Maven Pro"/>
              <a:cs typeface="Maven Pro"/>
              <a:sym typeface="Maven Pro"/>
            </a:endParaRPr>
          </a:p>
          <a:p>
            <a:pPr marL="342900" lvl="0" indent="-342900">
              <a:buFont typeface="Arial" panose="020B0604020202020204" pitchFamily="34" charset="0"/>
              <a:buChar char="•"/>
            </a:pPr>
            <a:r>
              <a:rPr lang="en-US" dirty="0">
                <a:latin typeface="Signika" panose="020B0604020202020204" charset="0"/>
                <a:ea typeface="Maven Pro"/>
                <a:cs typeface="Maven Pro"/>
                <a:sym typeface="Maven Pro"/>
              </a:rPr>
              <a:t>It encompasses a set of values, behaviors, and attitudes that reflect commitment, integrity, and excellence in one’s work. </a:t>
            </a:r>
          </a:p>
          <a:p>
            <a:pPr marL="342900" lvl="0" indent="-342900">
              <a:buFont typeface="Arial" panose="020B0604020202020204" pitchFamily="34" charset="0"/>
              <a:buChar char="•"/>
            </a:pPr>
            <a:endParaRPr lang="en-US" dirty="0">
              <a:latin typeface="Signika" panose="020B0604020202020204" charset="0"/>
              <a:ea typeface="Maven Pro"/>
              <a:cs typeface="Maven Pro"/>
              <a:sym typeface="Maven Pro"/>
            </a:endParaRPr>
          </a:p>
          <a:p>
            <a:pPr marL="342900" lvl="0" indent="-342900">
              <a:buFont typeface="Arial" panose="020B0604020202020204" pitchFamily="34" charset="0"/>
              <a:buChar char="•"/>
            </a:pPr>
            <a:r>
              <a:rPr lang="en-US" dirty="0">
                <a:latin typeface="Signika" panose="020B0604020202020204" charset="0"/>
                <a:ea typeface="Maven Pro"/>
                <a:cs typeface="Maven Pro"/>
                <a:sym typeface="Maven Pro"/>
              </a:rPr>
              <a:t>The essence of professionalism is about upholding the standards and expectations of a profession, consistently delivering quality work, and conducting oneself with respect and responsibility.</a:t>
            </a:r>
          </a:p>
          <a:p>
            <a:pPr lvl="0"/>
            <a:endParaRPr lang="en-US" dirty="0">
              <a:latin typeface="Signika" panose="020B0604020202020204" charset="0"/>
              <a:ea typeface="Maven Pro"/>
              <a:cs typeface="Maven Pro"/>
              <a:sym typeface="Maven Pro"/>
            </a:endParaRPr>
          </a:p>
          <a:p>
            <a:pPr lvl="0"/>
            <a:r>
              <a:rPr lang="en-US" dirty="0">
                <a:latin typeface="Signika" panose="020B0604020202020204" charset="0"/>
                <a:ea typeface="Maven Pro"/>
                <a:cs typeface="Maven Pro"/>
                <a:sym typeface="Maven Pro"/>
              </a:rPr>
              <a:t>Example: in the medical field, professionalism isn’t just about a doctor’s medical knowledge but also about their bedside manner, their respect for patient confidentiality, and their commitment to continuous learning.</a:t>
            </a:r>
          </a:p>
        </p:txBody>
      </p:sp>
      <p:sp>
        <p:nvSpPr>
          <p:cNvPr id="2" name="Footer Placeholder 1">
            <a:extLst>
              <a:ext uri="{FF2B5EF4-FFF2-40B4-BE49-F238E27FC236}">
                <a16:creationId xmlns:a16="http://schemas.microsoft.com/office/drawing/2014/main" id="{80176218-B8FD-0B95-21E8-CB2668950C4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47375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Recognize the attributes of a true professional</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6" name="Diagram 5">
            <a:extLst>
              <a:ext uri="{FF2B5EF4-FFF2-40B4-BE49-F238E27FC236}">
                <a16:creationId xmlns:a16="http://schemas.microsoft.com/office/drawing/2014/main" id="{9F31B8B9-F5C6-4DA5-B996-13D5ECC9D253}"/>
              </a:ext>
            </a:extLst>
          </p:cNvPr>
          <p:cNvGraphicFramePr/>
          <p:nvPr>
            <p:extLst>
              <p:ext uri="{D42A27DB-BD31-4B8C-83A1-F6EECF244321}">
                <p14:modId xmlns:p14="http://schemas.microsoft.com/office/powerpoint/2010/main" val="206933492"/>
              </p:ext>
            </p:extLst>
          </p:nvPr>
        </p:nvGraphicFramePr>
        <p:xfrm>
          <a:off x="717871" y="936000"/>
          <a:ext cx="7907729" cy="36249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5E689D21-8AD4-1474-4C2E-53DFA8D8516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56055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Apply principles of professionalism in real-world scenarios</a:t>
            </a:r>
            <a:endParaRPr sz="24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600" b="1" dirty="0">
                <a:latin typeface="Signika" panose="020B0604020202020204" charset="0"/>
                <a:ea typeface="Maven Pro"/>
                <a:cs typeface="Maven Pro"/>
                <a:sym typeface="Maven Pro"/>
              </a:rPr>
              <a:t>Scenario 1: </a:t>
            </a:r>
            <a:r>
              <a:rPr lang="en-US" sz="1600" dirty="0">
                <a:latin typeface="Signika" panose="020B0604020202020204" charset="0"/>
                <a:ea typeface="Maven Pro"/>
                <a:cs typeface="Maven Pro"/>
                <a:sym typeface="Maven Pro"/>
              </a:rPr>
              <a:t>An architect discovers a potential flaw in a project’s design. Applying professionalism, they would immediately address and rectify the issue, even if it means additional work or costs, prioritizing safety, and quality over convenience.</a:t>
            </a:r>
          </a:p>
          <a:p>
            <a:pPr lvl="0"/>
            <a:endParaRPr lang="en-US" sz="1600" dirty="0">
              <a:latin typeface="Signika" panose="020B0604020202020204" charset="0"/>
              <a:ea typeface="Maven Pro"/>
              <a:cs typeface="Maven Pro"/>
              <a:sym typeface="Maven Pro"/>
            </a:endParaRP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Scenario 2: </a:t>
            </a:r>
            <a:r>
              <a:rPr lang="en-US" sz="1600" dirty="0">
                <a:latin typeface="Signika" panose="020B0604020202020204" charset="0"/>
                <a:ea typeface="Maven Pro"/>
                <a:cs typeface="Maven Pro"/>
                <a:sym typeface="Maven Pro"/>
              </a:rPr>
              <a:t>A marketing executive is under pressure to exaggerate the capabilities of a product to boost sales. A professional approach would be to present the product honestly, ensuring customers have accurate information and maintaining the company’s reputation for integrity.</a:t>
            </a:r>
          </a:p>
          <a:p>
            <a:pPr lvl="0"/>
            <a:endParaRPr lang="en-US" sz="1600" dirty="0">
              <a:latin typeface="Signika" panose="020B0604020202020204" charset="0"/>
              <a:ea typeface="Maven Pro"/>
              <a:cs typeface="Maven Pro"/>
              <a:sym typeface="Maven Pro"/>
            </a:endParaRP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Scenario 3: </a:t>
            </a:r>
            <a:r>
              <a:rPr lang="en-US" sz="1600" dirty="0">
                <a:latin typeface="Signika" panose="020B0604020202020204" charset="0"/>
                <a:ea typeface="Maven Pro"/>
                <a:cs typeface="Maven Pro"/>
                <a:sym typeface="Maven Pro"/>
              </a:rPr>
              <a:t>A software developer, while working on a tight deadline, comes across a minor bug that most users might not notice. Instead of bypassing it to save time, the developer chooses to fix the bug, ensuring the software’s quality and reliability.</a:t>
            </a:r>
          </a:p>
        </p:txBody>
      </p:sp>
      <p:sp>
        <p:nvSpPr>
          <p:cNvPr id="2" name="Footer Placeholder 1">
            <a:extLst>
              <a:ext uri="{FF2B5EF4-FFF2-40B4-BE49-F238E27FC236}">
                <a16:creationId xmlns:a16="http://schemas.microsoft.com/office/drawing/2014/main" id="{4C78C7CF-1243-F421-1843-F92674762D9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38084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143076" y="1180350"/>
            <a:ext cx="6857847"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PRACTICAL EXAMPLES</a:t>
            </a:r>
          </a:p>
        </p:txBody>
      </p:sp>
      <p:sp>
        <p:nvSpPr>
          <p:cNvPr id="2" name="Footer Placeholder 1">
            <a:extLst>
              <a:ext uri="{FF2B5EF4-FFF2-40B4-BE49-F238E27FC236}">
                <a16:creationId xmlns:a16="http://schemas.microsoft.com/office/drawing/2014/main" id="{A99A0133-E5D3-3FB6-BBFE-8298700E5F4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69015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professional ethics in accounting &amp; finance</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600" b="1" dirty="0">
                <a:latin typeface="Signika" panose="020B0604020202020204" charset="0"/>
                <a:ea typeface="Maven Pro"/>
                <a:cs typeface="Maven Pro"/>
                <a:sym typeface="Maven Pro"/>
              </a:rPr>
              <a:t>Integrity</a:t>
            </a:r>
          </a:p>
          <a:p>
            <a:pPr lvl="0"/>
            <a:r>
              <a:rPr lang="en-US" sz="1600" u="sng" dirty="0">
                <a:latin typeface="Signika" panose="020B0604020202020204" charset="0"/>
                <a:ea typeface="Maven Pro"/>
                <a:cs typeface="Maven Pro"/>
                <a:sym typeface="Maven Pro"/>
              </a:rPr>
              <a:t>Example:</a:t>
            </a:r>
            <a:r>
              <a:rPr lang="en-US" sz="1600" dirty="0">
                <a:latin typeface="Signika" panose="020B0604020202020204" charset="0"/>
                <a:ea typeface="Maven Pro"/>
                <a:cs typeface="Maven Pro"/>
                <a:sym typeface="Maven Pro"/>
              </a:rPr>
              <a:t> An accountant discovers an error that would result in a lower tax liability for a client. Instead of ignoring it, the accountant corrects the error, ensuring that the tax return is accurate and compliant with the law.</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Objectivity:</a:t>
            </a:r>
          </a:p>
          <a:p>
            <a:pPr lvl="0"/>
            <a:r>
              <a:rPr lang="en-US" sz="1600" u="sng" dirty="0">
                <a:latin typeface="Signika" panose="020B0604020202020204" charset="0"/>
                <a:ea typeface="Maven Pro"/>
                <a:cs typeface="Maven Pro"/>
                <a:sym typeface="Maven Pro"/>
              </a:rPr>
              <a:t>Example:</a:t>
            </a:r>
            <a:r>
              <a:rPr lang="en-US" sz="1600" dirty="0">
                <a:latin typeface="Signika" panose="020B0604020202020204" charset="0"/>
                <a:ea typeface="Maven Pro"/>
                <a:cs typeface="Maven Pro"/>
                <a:sym typeface="Maven Pro"/>
              </a:rPr>
              <a:t> A financial analyst provides an unbiased recommendation on an investment opportunity, even if the analyst’s personal interests or external pressures might suggest another course of action.</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Professional Competence and Due Care:</a:t>
            </a:r>
          </a:p>
          <a:p>
            <a:pPr lvl="0"/>
            <a:r>
              <a:rPr lang="en-US" sz="1600" u="sng" dirty="0">
                <a:latin typeface="Signika" panose="020B0604020202020204" charset="0"/>
                <a:ea typeface="Maven Pro"/>
                <a:cs typeface="Maven Pro"/>
                <a:sym typeface="Maven Pro"/>
              </a:rPr>
              <a:t>Example: </a:t>
            </a:r>
            <a:r>
              <a:rPr lang="en-US" sz="1600" dirty="0">
                <a:latin typeface="Signika" panose="020B0604020202020204" charset="0"/>
                <a:ea typeface="Maven Pro"/>
                <a:cs typeface="Maven Pro"/>
                <a:sym typeface="Maven Pro"/>
              </a:rPr>
              <a:t>A financial planner continuously updates their knowledge about the latest financial products, tax laws, and market conditions to provide the best advice to clients.</a:t>
            </a:r>
          </a:p>
          <a:p>
            <a:pPr lvl="0"/>
            <a:endParaRPr lang="en-US" sz="1600" dirty="0">
              <a:latin typeface="Signika" panose="020B0604020202020204" charset="0"/>
              <a:ea typeface="Maven Pro"/>
              <a:cs typeface="Maven Pro"/>
              <a:sym typeface="Maven Pro"/>
            </a:endParaRPr>
          </a:p>
          <a:p>
            <a:pPr lvl="0"/>
            <a:endParaRPr lang="en-US"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992BB9B0-3444-4DF7-4524-895A1014639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66920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555600"/>
            <a:ext cx="7989000"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Confidentiality:</a:t>
            </a:r>
          </a:p>
          <a:p>
            <a:pPr lvl="0"/>
            <a:r>
              <a:rPr lang="en-US" sz="1400" u="sng" dirty="0">
                <a:latin typeface="Signika" panose="020B0604020202020204" charset="0"/>
                <a:ea typeface="Maven Pro"/>
                <a:cs typeface="Maven Pro"/>
                <a:sym typeface="Maven Pro"/>
              </a:rPr>
              <a:t>Example:</a:t>
            </a:r>
            <a:r>
              <a:rPr lang="en-US" sz="1400" dirty="0">
                <a:latin typeface="Signika" panose="020B0604020202020204" charset="0"/>
                <a:ea typeface="Maven Pro"/>
                <a:cs typeface="Maven Pro"/>
                <a:sym typeface="Maven Pro"/>
              </a:rPr>
              <a:t> An auditor comes across sensitive information about a company’s upcoming merger. They refrain from sharing or using this information for personal gain, respecting the confidentiality of the client’s data.</a:t>
            </a:r>
          </a:p>
          <a:p>
            <a:pPr lvl="0"/>
            <a:endParaRPr lang="en-US" sz="1400" b="1"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Professional Behavior:</a:t>
            </a:r>
          </a:p>
          <a:p>
            <a:pPr lvl="0"/>
            <a:r>
              <a:rPr lang="en-US" sz="1400" u="sng" dirty="0">
                <a:latin typeface="Signika" panose="020B0604020202020204" charset="0"/>
                <a:ea typeface="Maven Pro"/>
                <a:cs typeface="Maven Pro"/>
                <a:sym typeface="Maven Pro"/>
              </a:rPr>
              <a:t>Example: </a:t>
            </a:r>
            <a:r>
              <a:rPr lang="en-US" sz="1400" dirty="0">
                <a:latin typeface="Signika" panose="020B0604020202020204" charset="0"/>
                <a:ea typeface="Maven Pro"/>
                <a:cs typeface="Maven Pro"/>
                <a:sym typeface="Maven Pro"/>
              </a:rPr>
              <a:t>An accountant adheres to the regulations and standards set by professional accounting</a:t>
            </a:r>
          </a:p>
          <a:p>
            <a:pPr lvl="0"/>
            <a:r>
              <a:rPr lang="en-US" sz="1400" dirty="0">
                <a:latin typeface="Signika" panose="020B0604020202020204" charset="0"/>
                <a:ea typeface="Maven Pro"/>
                <a:cs typeface="Maven Pro"/>
                <a:sym typeface="Maven Pro"/>
              </a:rPr>
              <a:t>bodies, ensuring that their behavior and practices uphold the reputation of the profession.</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Independence:</a:t>
            </a:r>
          </a:p>
          <a:p>
            <a:pPr lvl="0"/>
            <a:r>
              <a:rPr lang="en-US" sz="1400" u="sng" dirty="0">
                <a:latin typeface="Signika" panose="020B0604020202020204" charset="0"/>
                <a:ea typeface="Maven Pro"/>
                <a:cs typeface="Maven Pro"/>
                <a:sym typeface="Maven Pro"/>
              </a:rPr>
              <a:t>Example: </a:t>
            </a:r>
            <a:r>
              <a:rPr lang="en-US" sz="1400" dirty="0">
                <a:latin typeface="Signika" panose="020B0604020202020204" charset="0"/>
                <a:ea typeface="Maven Pro"/>
                <a:cs typeface="Maven Pro"/>
                <a:sym typeface="Maven Pro"/>
              </a:rPr>
              <a:t>An external auditor ensures that they, or their firm, do not have any financial or other</a:t>
            </a:r>
          </a:p>
          <a:p>
            <a:pPr lvl="0"/>
            <a:r>
              <a:rPr lang="en-US" sz="1400" dirty="0">
                <a:latin typeface="Signika" panose="020B0604020202020204" charset="0"/>
                <a:ea typeface="Maven Pro"/>
                <a:cs typeface="Maven Pro"/>
                <a:sym typeface="Maven Pro"/>
              </a:rPr>
              <a:t>ties to the company they are auditing, ensuring an unbiased and independent audit report.</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Transparency:</a:t>
            </a:r>
          </a:p>
          <a:p>
            <a:pPr lvl="0"/>
            <a:r>
              <a:rPr lang="en-US" sz="1400" u="sng" dirty="0">
                <a:latin typeface="Signika" panose="020B0604020202020204" charset="0"/>
                <a:ea typeface="Maven Pro"/>
                <a:cs typeface="Maven Pro"/>
                <a:sym typeface="Maven Pro"/>
              </a:rPr>
              <a:t>Example: </a:t>
            </a:r>
            <a:r>
              <a:rPr lang="en-US" sz="1400" dirty="0">
                <a:latin typeface="Signika" panose="020B0604020202020204" charset="0"/>
                <a:ea typeface="Maven Pro"/>
                <a:cs typeface="Maven Pro"/>
                <a:sym typeface="Maven Pro"/>
              </a:rPr>
              <a:t>A financial advisor clearly communicates all fees, commissions, and potential conflicts</a:t>
            </a:r>
          </a:p>
          <a:p>
            <a:pPr lvl="0"/>
            <a:r>
              <a:rPr lang="en-US" sz="1400" dirty="0">
                <a:latin typeface="Signika" panose="020B0604020202020204" charset="0"/>
                <a:ea typeface="Maven Pro"/>
                <a:cs typeface="Maven Pro"/>
                <a:sym typeface="Maven Pro"/>
              </a:rPr>
              <a:t>of interest to a client before providing services.</a:t>
            </a:r>
          </a:p>
          <a:p>
            <a:pPr lvl="0"/>
            <a:endParaRPr lang="en-US" sz="1400" dirty="0">
              <a:latin typeface="Signika" panose="020B0604020202020204" charset="0"/>
              <a:ea typeface="Maven Pro"/>
              <a:cs typeface="Maven Pro"/>
              <a:sym typeface="Maven Pro"/>
            </a:endParaRPr>
          </a:p>
          <a:p>
            <a:pPr lvl="0"/>
            <a:r>
              <a:rPr lang="en-US" sz="1400" dirty="0">
                <a:latin typeface="Signika" panose="020B0604020202020204" charset="0"/>
                <a:ea typeface="Maven Pro"/>
                <a:cs typeface="Maven Pro"/>
                <a:sym typeface="Maven Pro"/>
              </a:rPr>
              <a:t>.</a:t>
            </a:r>
          </a:p>
        </p:txBody>
      </p:sp>
      <p:sp>
        <p:nvSpPr>
          <p:cNvPr id="2" name="Footer Placeholder 1">
            <a:extLst>
              <a:ext uri="{FF2B5EF4-FFF2-40B4-BE49-F238E27FC236}">
                <a16:creationId xmlns:a16="http://schemas.microsoft.com/office/drawing/2014/main" id="{7693155E-0A04-B5AE-DCF2-828C690674E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66672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347881"/>
            <a:ext cx="7989000" cy="3651900"/>
          </a:xfrm>
          <a:prstGeom prst="rect">
            <a:avLst/>
          </a:prstGeom>
          <a:noFill/>
          <a:ln>
            <a:noFill/>
          </a:ln>
        </p:spPr>
        <p:txBody>
          <a:bodyPr spcFirstLastPara="1" wrap="square" lIns="91425" tIns="91425" rIns="91425" bIns="91425" anchor="t" anchorCtr="0">
            <a:noAutofit/>
          </a:bodyPr>
          <a:lstStyle/>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Accountability:</a:t>
            </a:r>
          </a:p>
          <a:p>
            <a:pPr lvl="0"/>
            <a:r>
              <a:rPr lang="en-US" u="sng" dirty="0">
                <a:latin typeface="Signika" panose="020B0604020202020204" charset="0"/>
                <a:ea typeface="Maven Pro"/>
                <a:cs typeface="Maven Pro"/>
                <a:sym typeface="Maven Pro"/>
              </a:rPr>
              <a:t>Example: </a:t>
            </a:r>
            <a:r>
              <a:rPr lang="en-US" dirty="0">
                <a:latin typeface="Signika" panose="020B0604020202020204" charset="0"/>
                <a:ea typeface="Maven Pro"/>
                <a:cs typeface="Maven Pro"/>
                <a:sym typeface="Maven Pro"/>
              </a:rPr>
              <a:t>A CFO takes responsibility for a financial statement’s error and ensures corrective</a:t>
            </a:r>
          </a:p>
          <a:p>
            <a:pPr lvl="0"/>
            <a:r>
              <a:rPr lang="en-US" dirty="0">
                <a:latin typeface="Signika" panose="020B0604020202020204" charset="0"/>
                <a:ea typeface="Maven Pro"/>
                <a:cs typeface="Maven Pro"/>
                <a:sym typeface="Maven Pro"/>
              </a:rPr>
              <a:t>measures are taken, rather than shifting the blame to subordinates.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Fairness:</a:t>
            </a:r>
          </a:p>
          <a:p>
            <a:pPr lvl="0"/>
            <a:r>
              <a:rPr lang="en-US" u="sng" dirty="0">
                <a:latin typeface="Signika" panose="020B0604020202020204" charset="0"/>
                <a:ea typeface="Maven Pro"/>
                <a:cs typeface="Maven Pro"/>
                <a:sym typeface="Maven Pro"/>
              </a:rPr>
              <a:t>Example: </a:t>
            </a:r>
            <a:r>
              <a:rPr lang="en-US" dirty="0">
                <a:latin typeface="Signika" panose="020B0604020202020204" charset="0"/>
                <a:ea typeface="Maven Pro"/>
                <a:cs typeface="Maven Pro"/>
                <a:sym typeface="Maven Pro"/>
              </a:rPr>
              <a:t>A tax consultant treats all clients with the same level of diligence and care, regardless</a:t>
            </a:r>
          </a:p>
          <a:p>
            <a:pPr lvl="0"/>
            <a:r>
              <a:rPr lang="en-US" dirty="0">
                <a:latin typeface="Signika" panose="020B0604020202020204" charset="0"/>
                <a:ea typeface="Maven Pro"/>
                <a:cs typeface="Maven Pro"/>
                <a:sym typeface="Maven Pro"/>
              </a:rPr>
              <a:t>of the client’s size or financial status.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Honesty:</a:t>
            </a:r>
          </a:p>
          <a:p>
            <a:pPr lvl="0"/>
            <a:r>
              <a:rPr lang="en-US" u="sng" dirty="0">
                <a:latin typeface="Signika" panose="020B0604020202020204" charset="0"/>
                <a:ea typeface="Maven Pro"/>
                <a:cs typeface="Maven Pro"/>
                <a:sym typeface="Maven Pro"/>
              </a:rPr>
              <a:t>Example: </a:t>
            </a:r>
            <a:r>
              <a:rPr lang="en-US" dirty="0">
                <a:latin typeface="Signika" panose="020B0604020202020204" charset="0"/>
                <a:ea typeface="Maven Pro"/>
                <a:cs typeface="Maven Pro"/>
                <a:sym typeface="Maven Pro"/>
              </a:rPr>
              <a:t>A financial analyst, when unsure about a particular investment’s details, admits this to</a:t>
            </a:r>
          </a:p>
          <a:p>
            <a:pPr lvl="0"/>
            <a:r>
              <a:rPr lang="en-US" dirty="0">
                <a:latin typeface="Signika" panose="020B0604020202020204" charset="0"/>
                <a:ea typeface="Maven Pro"/>
                <a:cs typeface="Maven Pro"/>
                <a:sym typeface="Maven Pro"/>
              </a:rPr>
              <a:t>a client instead of providing potentially misleading information.</a:t>
            </a:r>
          </a:p>
        </p:txBody>
      </p:sp>
      <p:sp>
        <p:nvSpPr>
          <p:cNvPr id="2" name="Footer Placeholder 1">
            <a:extLst>
              <a:ext uri="{FF2B5EF4-FFF2-40B4-BE49-F238E27FC236}">
                <a16:creationId xmlns:a16="http://schemas.microsoft.com/office/drawing/2014/main" id="{1258C9AB-EBDA-5932-1D18-FB9B1AE48C1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510125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Case Study 1: The Tempting Tax Loophole</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599" y="936000"/>
            <a:ext cx="8223865"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Background:</a:t>
            </a:r>
          </a:p>
          <a:p>
            <a:pPr lvl="0"/>
            <a:r>
              <a:rPr lang="en-US" sz="1400" dirty="0">
                <a:latin typeface="Signika" panose="020B0604020202020204" charset="0"/>
                <a:ea typeface="Maven Pro"/>
                <a:cs typeface="Maven Pro"/>
                <a:sym typeface="Maven Pro"/>
              </a:rPr>
              <a:t>At </a:t>
            </a:r>
            <a:r>
              <a:rPr lang="en-US" sz="1400" dirty="0" err="1">
                <a:latin typeface="Signika" panose="020B0604020202020204" charset="0"/>
                <a:ea typeface="Maven Pro"/>
                <a:cs typeface="Maven Pro"/>
                <a:sym typeface="Maven Pro"/>
              </a:rPr>
              <a:t>FirstTrust</a:t>
            </a:r>
            <a:r>
              <a:rPr lang="en-US" sz="1400" dirty="0">
                <a:latin typeface="Signika" panose="020B0604020202020204" charset="0"/>
                <a:ea typeface="Maven Pro"/>
                <a:cs typeface="Maven Pro"/>
                <a:sym typeface="Maven Pro"/>
              </a:rPr>
              <a:t> Accounting Firm, senior accountant Robert stumbled upon a tax loophole that could save a major client millions. However, exploiting this loophole would skirt the edges of legality and potentially attract regulatory scrutiny.</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Ethical Dilemma:</a:t>
            </a:r>
          </a:p>
          <a:p>
            <a:pPr lvl="0"/>
            <a:r>
              <a:rPr lang="en-US" sz="1400" dirty="0">
                <a:latin typeface="Signika" panose="020B0604020202020204" charset="0"/>
                <a:ea typeface="Maven Pro"/>
                <a:cs typeface="Maven Pro"/>
                <a:sym typeface="Maven Pro"/>
              </a:rPr>
              <a:t>Should Robert use the loophole to benefit the client and earn accolades for his firm, or should he prioritize legal and ethical standards?</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Decision:</a:t>
            </a:r>
          </a:p>
          <a:p>
            <a:pPr lvl="0"/>
            <a:r>
              <a:rPr lang="en-US" sz="1400" dirty="0">
                <a:latin typeface="Signika" panose="020B0604020202020204" charset="0"/>
                <a:ea typeface="Maven Pro"/>
                <a:cs typeface="Maven Pro"/>
                <a:sym typeface="Maven Pro"/>
              </a:rPr>
              <a:t>Robert discussed the situation with his superiors. They decided not to use the loophole, prioritizing</a:t>
            </a:r>
          </a:p>
          <a:p>
            <a:pPr lvl="0"/>
            <a:r>
              <a:rPr lang="en-US" sz="1400" dirty="0">
                <a:latin typeface="Signika" panose="020B0604020202020204" charset="0"/>
                <a:ea typeface="Maven Pro"/>
                <a:cs typeface="Maven Pro"/>
                <a:sym typeface="Maven Pro"/>
              </a:rPr>
              <a:t>ethical practices over short-term gains.</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Outcome:</a:t>
            </a:r>
          </a:p>
          <a:p>
            <a:pPr lvl="0"/>
            <a:r>
              <a:rPr lang="en-US" sz="1400" dirty="0">
                <a:latin typeface="Signika" panose="020B0604020202020204" charset="0"/>
                <a:ea typeface="Maven Pro"/>
                <a:cs typeface="Maven Pro"/>
                <a:sym typeface="Maven Pro"/>
              </a:rPr>
              <a:t>The client initially expressed disappointment but later appreciated </a:t>
            </a:r>
            <a:r>
              <a:rPr lang="en-US" sz="1400" dirty="0" err="1">
                <a:latin typeface="Signika" panose="020B0604020202020204" charset="0"/>
                <a:ea typeface="Maven Pro"/>
                <a:cs typeface="Maven Pro"/>
                <a:sym typeface="Maven Pro"/>
              </a:rPr>
              <a:t>FirstTrust’s</a:t>
            </a:r>
            <a:r>
              <a:rPr lang="en-US" sz="1400" dirty="0">
                <a:latin typeface="Signika" panose="020B0604020202020204" charset="0"/>
                <a:ea typeface="Maven Pro"/>
                <a:cs typeface="Maven Pro"/>
                <a:sym typeface="Maven Pro"/>
              </a:rPr>
              <a:t> commitment to ethical practices, which protected the client’s reputation. The firm’s decision also reinforced its image as an organization that values integrity over profits.</a:t>
            </a:r>
          </a:p>
        </p:txBody>
      </p:sp>
      <p:sp>
        <p:nvSpPr>
          <p:cNvPr id="2" name="Footer Placeholder 1">
            <a:extLst>
              <a:ext uri="{FF2B5EF4-FFF2-40B4-BE49-F238E27FC236}">
                <a16:creationId xmlns:a16="http://schemas.microsoft.com/office/drawing/2014/main" id="{37D8800C-7751-F306-CD89-1B861F0DE07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24334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Case Study 2: The Insider Information</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599" y="936000"/>
            <a:ext cx="8223865"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Background:</a:t>
            </a:r>
          </a:p>
          <a:p>
            <a:pPr lvl="0"/>
            <a:r>
              <a:rPr lang="en-US" sz="1400" dirty="0">
                <a:latin typeface="Signika" panose="020B0604020202020204" charset="0"/>
                <a:ea typeface="Maven Pro"/>
                <a:cs typeface="Maven Pro"/>
                <a:sym typeface="Maven Pro"/>
              </a:rPr>
              <a:t>Linda, a financial analyst at </a:t>
            </a:r>
            <a:r>
              <a:rPr lang="en-US" sz="1400" dirty="0" err="1">
                <a:latin typeface="Signika" panose="020B0604020202020204" charset="0"/>
                <a:ea typeface="Maven Pro"/>
                <a:cs typeface="Maven Pro"/>
                <a:sym typeface="Maven Pro"/>
              </a:rPr>
              <a:t>TrustRight</a:t>
            </a:r>
            <a:r>
              <a:rPr lang="en-US" sz="1400" dirty="0">
                <a:latin typeface="Signika" panose="020B0604020202020204" charset="0"/>
                <a:ea typeface="Maven Pro"/>
                <a:cs typeface="Maven Pro"/>
                <a:sym typeface="Maven Pro"/>
              </a:rPr>
              <a:t>, received confidential information that a prominent tech company would soon announce a groundbreaking product. This information had the potential to influence the company’s stock price significantly.</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Ethical Dilemma:</a:t>
            </a:r>
          </a:p>
          <a:p>
            <a:pPr lvl="0"/>
            <a:r>
              <a:rPr lang="en-US" sz="1400" dirty="0">
                <a:latin typeface="Signika" panose="020B0604020202020204" charset="0"/>
                <a:ea typeface="Maven Pro"/>
                <a:cs typeface="Maven Pro"/>
                <a:sym typeface="Maven Pro"/>
              </a:rPr>
              <a:t>Should Linda capitalize on this insider information for her clients’ benefit (and her commission) or respect the confidentiality and legal implications surrounding insider trading?</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Decision:</a:t>
            </a:r>
          </a:p>
          <a:p>
            <a:pPr lvl="0"/>
            <a:r>
              <a:rPr lang="en-US" sz="1400" dirty="0">
                <a:latin typeface="Signika" panose="020B0604020202020204" charset="0"/>
                <a:ea typeface="Maven Pro"/>
                <a:cs typeface="Maven Pro"/>
                <a:sym typeface="Maven Pro"/>
              </a:rPr>
              <a:t>Linda chose not to act on the insider information. She waited for the official announcement before making any investment recommendations.</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Outcome:</a:t>
            </a:r>
          </a:p>
          <a:p>
            <a:pPr lvl="0"/>
            <a:r>
              <a:rPr lang="en-US" sz="1400" dirty="0">
                <a:latin typeface="Signika" panose="020B0604020202020204" charset="0"/>
                <a:ea typeface="Maven Pro"/>
                <a:cs typeface="Maven Pro"/>
                <a:sym typeface="Maven Pro"/>
              </a:rPr>
              <a:t>While Linda missed an immediate lucrative opportunity, her decision protected her firm and clients from legal repercussions and potential reputational damage. Her commitment to ethical standards further solidified trust with her clientele.</a:t>
            </a:r>
          </a:p>
        </p:txBody>
      </p:sp>
      <p:sp>
        <p:nvSpPr>
          <p:cNvPr id="2" name="Footer Placeholder 1">
            <a:extLst>
              <a:ext uri="{FF2B5EF4-FFF2-40B4-BE49-F238E27FC236}">
                <a16:creationId xmlns:a16="http://schemas.microsoft.com/office/drawing/2014/main" id="{27F5DBBF-6139-78D6-A172-C82DD2D5D26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46044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401735" y="523786"/>
            <a:ext cx="6866501" cy="3996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Case Study 3: The Overstated Assets</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401735" y="756637"/>
            <a:ext cx="8223865"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Background:</a:t>
            </a:r>
          </a:p>
          <a:p>
            <a:pPr lvl="0"/>
            <a:r>
              <a:rPr lang="en-US" sz="1400" dirty="0">
                <a:latin typeface="Signika" panose="020B0604020202020204" charset="0"/>
                <a:ea typeface="Maven Pro"/>
                <a:cs typeface="Maven Pro"/>
                <a:sym typeface="Maven Pro"/>
              </a:rPr>
              <a:t>During an internal audit at </a:t>
            </a:r>
            <a:r>
              <a:rPr lang="en-US" sz="1400" dirty="0" err="1">
                <a:latin typeface="Signika" panose="020B0604020202020204" charset="0"/>
                <a:ea typeface="Maven Pro"/>
                <a:cs typeface="Maven Pro"/>
                <a:sym typeface="Maven Pro"/>
              </a:rPr>
              <a:t>MegaTrust</a:t>
            </a:r>
            <a:r>
              <a:rPr lang="en-US" sz="1400" dirty="0">
                <a:latin typeface="Signika" panose="020B0604020202020204" charset="0"/>
                <a:ea typeface="Maven Pro"/>
                <a:cs typeface="Maven Pro"/>
                <a:sym typeface="Maven Pro"/>
              </a:rPr>
              <a:t>, auditor Emily noticed that certain assets were significantly overstated, which inflated the company’s worth on paper. Correcting this would lead to a drop in the company’s stock value.</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Ethical Dilemma:</a:t>
            </a:r>
          </a:p>
          <a:p>
            <a:pPr lvl="0"/>
            <a:r>
              <a:rPr lang="en-US" sz="1400" dirty="0">
                <a:latin typeface="Signika" panose="020B0604020202020204" charset="0"/>
                <a:ea typeface="Maven Pro"/>
                <a:cs typeface="Maven Pro"/>
                <a:sym typeface="Maven Pro"/>
              </a:rPr>
              <a:t>Should Emily report her findings, potentially harming the company’s stock value and stakeholder trust, or should she overlook the discrepancy to maintain the status quo?</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Decision:</a:t>
            </a:r>
          </a:p>
          <a:p>
            <a:pPr lvl="0"/>
            <a:r>
              <a:rPr lang="en-US" sz="1400" dirty="0">
                <a:latin typeface="Signika" panose="020B0604020202020204" charset="0"/>
                <a:ea typeface="Maven Pro"/>
                <a:cs typeface="Maven Pro"/>
                <a:sym typeface="Maven Pro"/>
              </a:rPr>
              <a:t>Emily reported her findings to the company’s board, emphasizing the importance of accurate financial reporting and the potential long-term risks of not addressing the issue.</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Outcome:</a:t>
            </a:r>
          </a:p>
          <a:p>
            <a:pPr lvl="0"/>
            <a:r>
              <a:rPr lang="en-US" sz="1400" dirty="0" err="1">
                <a:latin typeface="Signika" panose="020B0604020202020204" charset="0"/>
                <a:ea typeface="Maven Pro"/>
                <a:cs typeface="Maven Pro"/>
                <a:sym typeface="Maven Pro"/>
              </a:rPr>
              <a:t>MegaTrust</a:t>
            </a:r>
            <a:r>
              <a:rPr lang="en-US" sz="1400" dirty="0">
                <a:latin typeface="Signika" panose="020B0604020202020204" charset="0"/>
                <a:ea typeface="Maven Pro"/>
                <a:cs typeface="Maven Pro"/>
                <a:sym typeface="Maven Pro"/>
              </a:rPr>
              <a:t> faced an immediate decline in stock value and public trust. However, by addressing the issue head-on and committing to more transparent fi </a:t>
            </a:r>
            <a:r>
              <a:rPr lang="en-US" sz="1400" dirty="0" err="1">
                <a:latin typeface="Signika" panose="020B0604020202020204" charset="0"/>
                <a:ea typeface="Maven Pro"/>
                <a:cs typeface="Maven Pro"/>
                <a:sym typeface="Maven Pro"/>
              </a:rPr>
              <a:t>nancial</a:t>
            </a:r>
            <a:r>
              <a:rPr lang="en-US" sz="1400" dirty="0">
                <a:latin typeface="Signika" panose="020B0604020202020204" charset="0"/>
                <a:ea typeface="Maven Pro"/>
                <a:cs typeface="Maven Pro"/>
                <a:sym typeface="Maven Pro"/>
              </a:rPr>
              <a:t> practices, the company gradually rebuilt its reputation. Emily’s firm was commended for its thoroughness and commitment to ethical auditing practices.</a:t>
            </a:r>
          </a:p>
        </p:txBody>
      </p:sp>
      <p:sp>
        <p:nvSpPr>
          <p:cNvPr id="2" name="Footer Placeholder 1">
            <a:extLst>
              <a:ext uri="{FF2B5EF4-FFF2-40B4-BE49-F238E27FC236}">
                <a16:creationId xmlns:a16="http://schemas.microsoft.com/office/drawing/2014/main" id="{0D9F228E-A315-7F3B-4E3E-46EF6BE9015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61034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4428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Professional Ethics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389207"/>
            <a:ext cx="7989000" cy="3651900"/>
          </a:xfrm>
          <a:prstGeom prst="rect">
            <a:avLst/>
          </a:prstGeom>
          <a:noFill/>
          <a:ln>
            <a:noFill/>
          </a:ln>
        </p:spPr>
        <p:txBody>
          <a:bodyPr spcFirstLastPara="1" wrap="square" lIns="91425" tIns="91425" rIns="91425" bIns="91425" anchor="t" anchorCtr="0">
            <a:noAutofit/>
          </a:bodyPr>
          <a:lstStyle/>
          <a:p>
            <a:pPr lvl="0"/>
            <a:r>
              <a:rPr lang="en-US" dirty="0">
                <a:latin typeface="Signika" panose="020B0604020202020204" charset="0"/>
                <a:ea typeface="Maven Pro"/>
                <a:cs typeface="Maven Pro"/>
                <a:sym typeface="Maven Pro"/>
              </a:rPr>
              <a:t>“Ethics is not definable, is not implementable, because it is not conscious; it involves not only our thinking but also our feeling.”</a:t>
            </a:r>
          </a:p>
          <a:p>
            <a:pPr marL="285750" lvl="0" indent="-285750" algn="r">
              <a:buFontTx/>
              <a:buChar char="-"/>
            </a:pPr>
            <a:r>
              <a:rPr lang="en-US" b="1" i="1" dirty="0">
                <a:latin typeface="Signika" panose="020B0604020202020204" charset="0"/>
                <a:ea typeface="Maven Pro"/>
                <a:cs typeface="Maven Pro"/>
                <a:sym typeface="Maven Pro"/>
              </a:rPr>
              <a:t>Valdemar W. Setzer</a:t>
            </a:r>
          </a:p>
          <a:p>
            <a:pPr marL="285750" lvl="0" indent="-285750" algn="r">
              <a:buFontTx/>
              <a:buChar char="-"/>
            </a:pPr>
            <a:endParaRPr lang="en-US" b="1" i="1" dirty="0">
              <a:latin typeface="Signika" panose="020B0604020202020204" charset="0"/>
              <a:ea typeface="Maven Pro"/>
              <a:cs typeface="Maven Pro"/>
              <a:sym typeface="Maven Pro"/>
            </a:endParaRPr>
          </a:p>
          <a:p>
            <a:pPr lvl="0"/>
            <a:r>
              <a:rPr lang="en-US" dirty="0">
                <a:latin typeface="Signika" panose="020B0604020202020204" charset="0"/>
                <a:ea typeface="Maven Pro"/>
                <a:cs typeface="Maven Pro"/>
                <a:sym typeface="Maven Pro"/>
              </a:rPr>
              <a:t>Professional ethics refers to the moral principles and standards that guide behavior in the world of professional practice. </a:t>
            </a:r>
          </a:p>
          <a:p>
            <a:pPr lvl="0"/>
            <a:endParaRPr lang="en-US" dirty="0">
              <a:latin typeface="Signika" panose="020B0604020202020204" charset="0"/>
              <a:ea typeface="Maven Pro"/>
              <a:cs typeface="Maven Pro"/>
              <a:sym typeface="Maven Pro"/>
            </a:endParaRPr>
          </a:p>
          <a:p>
            <a:pPr lvl="0"/>
            <a:r>
              <a:rPr lang="en-US" dirty="0">
                <a:latin typeface="Signika" panose="020B0604020202020204" charset="0"/>
                <a:ea typeface="Maven Pro"/>
                <a:cs typeface="Maven Pro"/>
                <a:sym typeface="Maven Pro"/>
              </a:rPr>
              <a:t>By adhering to these principles, professionals maintain integrity, earn trust, and uphold the reputation of their profession.</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5E2820E2-5F2A-5A74-AA8A-1C94694AFED6}"/>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2AEC219A-D027-48E3-40F8-21DAB88D66E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Professional Ethics: Trust and Integrity in the Workplace</a:t>
            </a:r>
            <a:endParaRPr sz="24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600" b="1" dirty="0">
                <a:latin typeface="Signika" panose="020B0604020202020204" charset="0"/>
                <a:ea typeface="Maven Pro"/>
                <a:cs typeface="Maven Pro"/>
                <a:sym typeface="Maven Pro"/>
              </a:rPr>
              <a:t>Professional Ethics Basics:</a:t>
            </a:r>
          </a:p>
          <a:p>
            <a:pPr lvl="0"/>
            <a:r>
              <a:rPr lang="en-US" sz="1600" dirty="0">
                <a:latin typeface="Signika" panose="020B0604020202020204" charset="0"/>
                <a:ea typeface="Maven Pro"/>
                <a:cs typeface="Maven Pro"/>
                <a:sym typeface="Maven Pro"/>
              </a:rPr>
              <a:t>   - Moral principles and standards guiding behavior in professional settings.</a:t>
            </a:r>
          </a:p>
          <a:p>
            <a:pPr lvl="0"/>
            <a:r>
              <a:rPr lang="en-US" sz="1600" dirty="0">
                <a:latin typeface="Signika" panose="020B0604020202020204" charset="0"/>
                <a:ea typeface="Maven Pro"/>
                <a:cs typeface="Maven Pro"/>
                <a:sym typeface="Maven Pro"/>
              </a:rPr>
              <a:t>   - Essential for integrity, credibility, and reputation of professions and individuals.</a:t>
            </a:r>
          </a:p>
          <a:p>
            <a:pPr lvl="0"/>
            <a:r>
              <a:rPr lang="en-US" sz="1600" dirty="0">
                <a:latin typeface="Signika" panose="020B0604020202020204" charset="0"/>
                <a:ea typeface="Maven Pro"/>
                <a:cs typeface="Maven Pro"/>
                <a:sym typeface="Maven Pro"/>
              </a:rPr>
              <a:t>   - Often codified into codes of conduct by professional bodies.</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Integrity:</a:t>
            </a:r>
          </a:p>
          <a:p>
            <a:pPr lvl="0"/>
            <a:r>
              <a:rPr lang="en-US" sz="1600" dirty="0">
                <a:latin typeface="Signika" panose="020B0604020202020204" charset="0"/>
                <a:ea typeface="Maven Pro"/>
                <a:cs typeface="Maven Pro"/>
                <a:sym typeface="Maven Pro"/>
              </a:rPr>
              <a:t>   - Acting honestly, transparently, and without deceit.</a:t>
            </a:r>
          </a:p>
          <a:p>
            <a:pPr lvl="0"/>
            <a:r>
              <a:rPr lang="en-US" sz="1600" dirty="0">
                <a:latin typeface="Signika" panose="020B0604020202020204" charset="0"/>
                <a:ea typeface="Maven Pro"/>
                <a:cs typeface="Maven Pro"/>
                <a:sym typeface="Maven Pro"/>
              </a:rPr>
              <a:t>   - Ensures professionals can be trusted to do what is right.</a:t>
            </a:r>
          </a:p>
          <a:p>
            <a:pPr lvl="0"/>
            <a:r>
              <a:rPr lang="en-US" sz="1600" dirty="0">
                <a:latin typeface="Signika" panose="020B0604020202020204" charset="0"/>
                <a:ea typeface="Maven Pro"/>
                <a:cs typeface="Maven Pro"/>
                <a:sym typeface="Maven Pro"/>
              </a:rPr>
              <a:t>   - Examples include accurate medical diagnoses and truthful financial reporting.</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Accountability:</a:t>
            </a:r>
          </a:p>
          <a:p>
            <a:pPr lvl="0"/>
            <a:r>
              <a:rPr lang="en-US" sz="1600" dirty="0">
                <a:latin typeface="Signika" panose="020B0604020202020204" charset="0"/>
                <a:ea typeface="Maven Pro"/>
                <a:cs typeface="Maven Pro"/>
                <a:sym typeface="Maven Pro"/>
              </a:rPr>
              <a:t>   - Taking ownership of actions and decisions.</a:t>
            </a:r>
          </a:p>
          <a:p>
            <a:pPr lvl="0"/>
            <a:r>
              <a:rPr lang="en-US" sz="1600" dirty="0">
                <a:latin typeface="Signika" panose="020B0604020202020204" charset="0"/>
                <a:ea typeface="Maven Pro"/>
                <a:cs typeface="Maven Pro"/>
                <a:sym typeface="Maven Pro"/>
              </a:rPr>
              <a:t>   - Acknowledging mistakes, taking corrective action, and learning from experience.</a:t>
            </a:r>
          </a:p>
          <a:p>
            <a:pPr lvl="0"/>
            <a:r>
              <a:rPr lang="en-US" sz="1600" dirty="0">
                <a:latin typeface="Signika" panose="020B0604020202020204" charset="0"/>
                <a:ea typeface="Maven Pro"/>
                <a:cs typeface="Maven Pro"/>
                <a:sym typeface="Maven Pro"/>
              </a:rPr>
              <a:t>   - Essential for distinguishing professionals from amateurs.</a:t>
            </a:r>
          </a:p>
          <a:p>
            <a:pPr lvl="0"/>
            <a:endParaRPr lang="en-US"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DA7D9E75-CDEC-3A0B-D310-BA127D494CA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42140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314806" y="555600"/>
            <a:ext cx="7989000"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Competence:</a:t>
            </a:r>
          </a:p>
          <a:p>
            <a:pPr lvl="0"/>
            <a:r>
              <a:rPr lang="en-US" sz="1400" dirty="0">
                <a:latin typeface="Signika" panose="020B0604020202020204" charset="0"/>
                <a:ea typeface="Maven Pro"/>
                <a:cs typeface="Maven Pro"/>
                <a:sym typeface="Maven Pro"/>
              </a:rPr>
              <a:t>   - Duty to maintain and update skills and knowledge.</a:t>
            </a:r>
          </a:p>
          <a:p>
            <a:pPr lvl="0"/>
            <a:r>
              <a:rPr lang="en-US" sz="1400" dirty="0">
                <a:latin typeface="Signika" panose="020B0604020202020204" charset="0"/>
                <a:ea typeface="Maven Pro"/>
                <a:cs typeface="Maven Pro"/>
                <a:sym typeface="Maven Pro"/>
              </a:rPr>
              <a:t>   - Ensures professionals provide the best service.</a:t>
            </a:r>
          </a:p>
          <a:p>
            <a:pPr lvl="0"/>
            <a:r>
              <a:rPr lang="en-US" sz="1400" dirty="0">
                <a:latin typeface="Signika" panose="020B0604020202020204" charset="0"/>
                <a:ea typeface="Maven Pro"/>
                <a:cs typeface="Maven Pro"/>
                <a:sym typeface="Maven Pro"/>
              </a:rPr>
              <a:t>   - Examples include lawyers staying updated with laws and engineers learning new technologies.</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Confidentiality:</a:t>
            </a:r>
          </a:p>
          <a:p>
            <a:pPr lvl="0"/>
            <a:r>
              <a:rPr lang="en-US" sz="1400" dirty="0">
                <a:latin typeface="Signika" panose="020B0604020202020204" charset="0"/>
                <a:ea typeface="Maven Pro"/>
                <a:cs typeface="Maven Pro"/>
                <a:sym typeface="Maven Pro"/>
              </a:rPr>
              <a:t>   - Crucial in handling sensitive information.</a:t>
            </a:r>
          </a:p>
          <a:p>
            <a:pPr lvl="0"/>
            <a:r>
              <a:rPr lang="en-US" sz="1400" dirty="0">
                <a:latin typeface="Signika" panose="020B0604020202020204" charset="0"/>
                <a:ea typeface="Maven Pro"/>
                <a:cs typeface="Maven Pro"/>
                <a:sym typeface="Maven Pro"/>
              </a:rPr>
              <a:t>   - Builds trust and ensures privacy.</a:t>
            </a:r>
          </a:p>
          <a:p>
            <a:pPr lvl="0"/>
            <a:r>
              <a:rPr lang="en-US" sz="1400" dirty="0">
                <a:latin typeface="Signika" panose="020B0604020202020204" charset="0"/>
                <a:ea typeface="Maven Pro"/>
                <a:cs typeface="Maven Pro"/>
                <a:sym typeface="Maven Pro"/>
              </a:rPr>
              <a:t>   - Examples include therapists, lawyers, and financial advisors safeguarding client information.</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Respect:</a:t>
            </a:r>
          </a:p>
          <a:p>
            <a:pPr lvl="0"/>
            <a:r>
              <a:rPr lang="en-US" sz="1400" dirty="0">
                <a:latin typeface="Signika" panose="020B0604020202020204" charset="0"/>
                <a:ea typeface="Maven Pro"/>
                <a:cs typeface="Maven Pro"/>
                <a:sym typeface="Maven Pro"/>
              </a:rPr>
              <a:t>   - Valuing diverse perspectives and treating others with dignity.</a:t>
            </a:r>
          </a:p>
          <a:p>
            <a:pPr lvl="0"/>
            <a:r>
              <a:rPr lang="en-US" sz="1400" dirty="0">
                <a:latin typeface="Signika" panose="020B0604020202020204" charset="0"/>
                <a:ea typeface="Maven Pro"/>
                <a:cs typeface="Maven Pro"/>
                <a:sym typeface="Maven Pro"/>
              </a:rPr>
              <a:t>   - Fosters an environment where everyone feels valued and heard.</a:t>
            </a:r>
          </a:p>
          <a:p>
            <a:pPr lvl="0"/>
            <a:r>
              <a:rPr lang="en-US" sz="1400" dirty="0">
                <a:latin typeface="Signika" panose="020B0604020202020204" charset="0"/>
                <a:ea typeface="Maven Pro"/>
                <a:cs typeface="Maven Pro"/>
                <a:sym typeface="Maven Pro"/>
              </a:rPr>
              <a:t>   - Important for interactions with colleagues, clients, and stakeholders.</a:t>
            </a:r>
          </a:p>
          <a:p>
            <a:pPr lvl="0"/>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Fairness:</a:t>
            </a:r>
          </a:p>
          <a:p>
            <a:pPr lvl="0"/>
            <a:r>
              <a:rPr lang="en-US" sz="1400" dirty="0">
                <a:latin typeface="Signika" panose="020B0604020202020204" charset="0"/>
                <a:ea typeface="Maven Pro"/>
                <a:cs typeface="Maven Pro"/>
                <a:sym typeface="Maven Pro"/>
              </a:rPr>
              <a:t>   - Making decisions without favoritism, discrimination, or bias.</a:t>
            </a:r>
          </a:p>
          <a:p>
            <a:pPr lvl="0"/>
            <a:r>
              <a:rPr lang="en-US" sz="1400" dirty="0">
                <a:latin typeface="Signika" panose="020B0604020202020204" charset="0"/>
                <a:ea typeface="Maven Pro"/>
                <a:cs typeface="Maven Pro"/>
                <a:sym typeface="Maven Pro"/>
              </a:rPr>
              <a:t>   - Providing equal opportunities and ensuring impartiality.</a:t>
            </a:r>
          </a:p>
          <a:p>
            <a:pPr lvl="0"/>
            <a:r>
              <a:rPr lang="en-US" sz="1400" dirty="0">
                <a:latin typeface="Signika" panose="020B0604020202020204" charset="0"/>
                <a:ea typeface="Maven Pro"/>
                <a:cs typeface="Maven Pro"/>
                <a:sym typeface="Maven Pro"/>
              </a:rPr>
              <a:t>   - Example: hiring based on skills and qualifications, not race or gender.</a:t>
            </a:r>
          </a:p>
          <a:p>
            <a:pPr lvl="0"/>
            <a:endParaRPr lang="en-US" sz="14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669D9F4C-4C35-1DE2-0811-4485FBFD893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33060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4428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Terms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252285"/>
            <a:ext cx="7989000" cy="3651900"/>
          </a:xfrm>
          <a:prstGeom prst="rect">
            <a:avLst/>
          </a:prstGeom>
          <a:noFill/>
          <a:ln>
            <a:noFill/>
          </a:ln>
        </p:spPr>
        <p:txBody>
          <a:bodyPr spcFirstLastPara="1" wrap="square" lIns="91425" tIns="91425" rIns="91425" bIns="91425" anchor="t" anchorCtr="0">
            <a:noAutofit/>
          </a:bodyPr>
          <a:lstStyle/>
          <a:p>
            <a:pPr lvl="0"/>
            <a:r>
              <a:rPr lang="en-US" b="1" dirty="0">
                <a:latin typeface="Signika" panose="020B0604020202020204" charset="0"/>
                <a:ea typeface="Maven Pro"/>
                <a:cs typeface="Maven Pro"/>
                <a:sym typeface="Maven Pro"/>
              </a:rPr>
              <a:t>Integrity:</a:t>
            </a:r>
            <a:r>
              <a:rPr lang="en-US" dirty="0">
                <a:latin typeface="Signika" panose="020B0604020202020204" charset="0"/>
                <a:ea typeface="Maven Pro"/>
                <a:cs typeface="Maven Pro"/>
                <a:sym typeface="Maven Pro"/>
              </a:rPr>
              <a:t> Adherence to moral and ethical principles.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Accountability: </a:t>
            </a:r>
            <a:r>
              <a:rPr lang="en-US" dirty="0">
                <a:latin typeface="Signika" panose="020B0604020202020204" charset="0"/>
                <a:ea typeface="Maven Pro"/>
                <a:cs typeface="Maven Pro"/>
                <a:sym typeface="Maven Pro"/>
              </a:rPr>
              <a:t>Taking responsibility for one’s actions.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Transparency: </a:t>
            </a:r>
            <a:r>
              <a:rPr lang="en-US" dirty="0">
                <a:latin typeface="Signika" panose="020B0604020202020204" charset="0"/>
                <a:ea typeface="Maven Pro"/>
                <a:cs typeface="Maven Pro"/>
                <a:sym typeface="Maven Pro"/>
              </a:rPr>
              <a:t>Being open and honest in all professional dealings.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Confidentiality: </a:t>
            </a:r>
            <a:r>
              <a:rPr lang="en-US" dirty="0">
                <a:latin typeface="Signika" panose="020B0604020202020204" charset="0"/>
                <a:ea typeface="Maven Pro"/>
                <a:cs typeface="Maven Pro"/>
                <a:sym typeface="Maven Pro"/>
              </a:rPr>
              <a:t>Protecting sensitive information.</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FBAB562F-5628-E8E7-5C33-9B929E46C0E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50508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5988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Integrity: Adherence to moral and ethical principles.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491600"/>
            <a:ext cx="7989000" cy="3651900"/>
          </a:xfrm>
          <a:prstGeom prst="rect">
            <a:avLst/>
          </a:prstGeom>
          <a:noFill/>
          <a:ln>
            <a:noFill/>
          </a:ln>
        </p:spPr>
        <p:txBody>
          <a:bodyPr spcFirstLastPara="1" wrap="square" lIns="91425" tIns="91425" rIns="91425" bIns="91425" anchor="t" anchorCtr="0">
            <a:noAutofit/>
          </a:bodyPr>
          <a:lstStyle/>
          <a:p>
            <a:pPr lvl="0"/>
            <a:r>
              <a:rPr lang="en-US" sz="1600" dirty="0">
                <a:latin typeface="Signika" panose="020B0604020202020204" charset="0"/>
                <a:ea typeface="Maven Pro"/>
                <a:cs typeface="Maven Pro"/>
                <a:sym typeface="Maven Pro"/>
              </a:rPr>
              <a:t>Integrity is the quality of being honest and having strong moral principles, such as honesty, truthfulness, and fairness. It’s about doing the right thing even when no one is watching.</a:t>
            </a:r>
          </a:p>
          <a:p>
            <a:pPr lvl="0"/>
            <a:endParaRPr lang="en-US" sz="1600" dirty="0">
              <a:latin typeface="Signika" panose="020B0604020202020204" charset="0"/>
              <a:ea typeface="Maven Pro"/>
              <a:cs typeface="Maven Pro"/>
              <a:sym typeface="Maven Pro"/>
            </a:endParaRPr>
          </a:p>
          <a:p>
            <a:pPr lvl="0"/>
            <a:r>
              <a:rPr lang="en-US" sz="1600" dirty="0">
                <a:latin typeface="Signika" panose="020B0604020202020204" charset="0"/>
                <a:ea typeface="Maven Pro"/>
                <a:cs typeface="Maven Pro"/>
                <a:sym typeface="Maven Pro"/>
              </a:rPr>
              <a:t>Individuals with integrity are often straightforward, trustworthy, and stand by their word.</a:t>
            </a:r>
          </a:p>
          <a:p>
            <a:pPr lvl="0"/>
            <a:endParaRPr lang="en-US" sz="1600" dirty="0">
              <a:latin typeface="Signika" panose="020B0604020202020204" charset="0"/>
              <a:ea typeface="Maven Pro"/>
              <a:cs typeface="Maven Pro"/>
              <a:sym typeface="Maven Pro"/>
            </a:endParaRPr>
          </a:p>
          <a:p>
            <a:pPr lvl="0"/>
            <a:r>
              <a:rPr lang="en-US" sz="1600" u="sng" dirty="0">
                <a:latin typeface="Signika" panose="020B0604020202020204" charset="0"/>
                <a:ea typeface="Maven Pro"/>
                <a:cs typeface="Maven Pro"/>
                <a:sym typeface="Maven Pro"/>
              </a:rPr>
              <a:t>Example: </a:t>
            </a:r>
            <a:r>
              <a:rPr lang="en-US" sz="1600" dirty="0">
                <a:latin typeface="Signika" panose="020B0604020202020204" charset="0"/>
                <a:ea typeface="Maven Pro"/>
                <a:cs typeface="Maven Pro"/>
                <a:sym typeface="Maven Pro"/>
              </a:rPr>
              <a:t>Imagine a cashier at a store who discovers that the system mistakenly didn’t charge a customer for an expensive item. If the cashier chooses to inform the customer and correct the mistake, even though they could have easily let it slide, they are demonstrating integrity.</a:t>
            </a: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D938A684-E2AD-92E9-E547-C1048DE98F0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88229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6894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Accountability: Taking responsibility for one’s actions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491600"/>
            <a:ext cx="7989000" cy="3651900"/>
          </a:xfrm>
          <a:prstGeom prst="rect">
            <a:avLst/>
          </a:prstGeom>
          <a:noFill/>
          <a:ln>
            <a:noFill/>
          </a:ln>
        </p:spPr>
        <p:txBody>
          <a:bodyPr spcFirstLastPara="1" wrap="square" lIns="91425" tIns="91425" rIns="91425" bIns="91425" anchor="t" anchorCtr="0">
            <a:noAutofit/>
          </a:bodyPr>
          <a:lstStyle/>
          <a:p>
            <a:pPr lvl="0"/>
            <a:r>
              <a:rPr lang="en-US" dirty="0">
                <a:latin typeface="Signika" panose="020B0604020202020204" charset="0"/>
                <a:ea typeface="Maven Pro"/>
                <a:cs typeface="Maven Pro"/>
                <a:sym typeface="Maven Pro"/>
              </a:rPr>
              <a:t>Accountability is the willingness to accept responsibility for one’s actions, whether they result in positive or negative outcomes. It’s about owning up to mistakes, learning from them, and taking steps to rectify any harm done.</a:t>
            </a:r>
          </a:p>
          <a:p>
            <a:pPr lvl="0"/>
            <a:endParaRPr lang="en-US" dirty="0">
              <a:latin typeface="Signika" panose="020B0604020202020204" charset="0"/>
              <a:ea typeface="Maven Pro"/>
              <a:cs typeface="Maven Pro"/>
              <a:sym typeface="Maven Pro"/>
            </a:endParaRPr>
          </a:p>
          <a:p>
            <a:pPr lvl="0"/>
            <a:r>
              <a:rPr lang="en-US" u="sng" dirty="0">
                <a:latin typeface="Signika" panose="020B0604020202020204" charset="0"/>
                <a:ea typeface="Maven Pro"/>
                <a:cs typeface="Maven Pro"/>
                <a:sym typeface="Maven Pro"/>
              </a:rPr>
              <a:t>Example: </a:t>
            </a:r>
            <a:r>
              <a:rPr lang="en-US" dirty="0">
                <a:latin typeface="Signika" panose="020B0604020202020204" charset="0"/>
                <a:ea typeface="Maven Pro"/>
                <a:cs typeface="Maven Pro"/>
                <a:sym typeface="Maven Pro"/>
              </a:rPr>
              <a:t>A manager implements a new strategy that ends up failing and causing losses for the company. Instead of blaming external factors or team members, the manager admits the oversight, analyzes what went wrong, and works on a plan to recover from the setback. This shows accountability.</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F7DF8CFF-305D-B5FA-80B1-A04A56CF28A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00861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496407"/>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Transparency: Being open and honest in all professional dealings</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389207"/>
            <a:ext cx="7989000" cy="3651900"/>
          </a:xfrm>
          <a:prstGeom prst="rect">
            <a:avLst/>
          </a:prstGeom>
          <a:noFill/>
          <a:ln>
            <a:noFill/>
          </a:ln>
        </p:spPr>
        <p:txBody>
          <a:bodyPr spcFirstLastPara="1" wrap="square" lIns="91425" tIns="91425" rIns="91425" bIns="91425" anchor="t" anchorCtr="0">
            <a:noAutofit/>
          </a:bodyPr>
          <a:lstStyle/>
          <a:p>
            <a:pPr lvl="0"/>
            <a:r>
              <a:rPr lang="en-US" sz="1600" dirty="0">
                <a:latin typeface="Signika" panose="020B0604020202020204" charset="0"/>
                <a:ea typeface="Maven Pro"/>
                <a:cs typeface="Maven Pro"/>
                <a:sym typeface="Maven Pro"/>
              </a:rPr>
              <a:t>Transparency involves being clear, open, and honest in all communications and actions. It’s about</a:t>
            </a:r>
          </a:p>
          <a:p>
            <a:pPr lvl="0"/>
            <a:r>
              <a:rPr lang="en-US" sz="1600" dirty="0">
                <a:latin typeface="Signika" panose="020B0604020202020204" charset="0"/>
                <a:ea typeface="Maven Pro"/>
                <a:cs typeface="Maven Pro"/>
                <a:sym typeface="Maven Pro"/>
              </a:rPr>
              <a:t>sharing information, whether good or bad, so that everyone involved has a clear understanding</a:t>
            </a:r>
          </a:p>
          <a:p>
            <a:pPr lvl="0"/>
            <a:r>
              <a:rPr lang="en-US" sz="1600" dirty="0">
                <a:latin typeface="Signika" panose="020B0604020202020204" charset="0"/>
                <a:ea typeface="Maven Pro"/>
                <a:cs typeface="Maven Pro"/>
                <a:sym typeface="Maven Pro"/>
              </a:rPr>
              <a:t>of the situation.</a:t>
            </a:r>
          </a:p>
          <a:p>
            <a:pPr lvl="0"/>
            <a:endParaRPr lang="en-US" sz="1600" dirty="0">
              <a:latin typeface="Signika" panose="020B0604020202020204" charset="0"/>
              <a:ea typeface="Maven Pro"/>
              <a:cs typeface="Maven Pro"/>
              <a:sym typeface="Maven Pro"/>
            </a:endParaRPr>
          </a:p>
          <a:p>
            <a:pPr lvl="0"/>
            <a:r>
              <a:rPr lang="en-US" sz="1600" u="sng" dirty="0">
                <a:latin typeface="Signika" panose="020B0604020202020204" charset="0"/>
                <a:ea typeface="Maven Pro"/>
                <a:cs typeface="Maven Pro"/>
                <a:sym typeface="Maven Pro"/>
              </a:rPr>
              <a:t>Example: </a:t>
            </a:r>
            <a:r>
              <a:rPr lang="en-US" sz="1600" dirty="0">
                <a:latin typeface="Signika" panose="020B0604020202020204" charset="0"/>
                <a:ea typeface="Maven Pro"/>
                <a:cs typeface="Maven Pro"/>
                <a:sym typeface="Maven Pro"/>
              </a:rPr>
              <a:t>A pharmaceutical company conducts clinical trials for a new drug. Even though the</a:t>
            </a:r>
          </a:p>
          <a:p>
            <a:pPr lvl="0"/>
            <a:r>
              <a:rPr lang="en-US" sz="1600" dirty="0">
                <a:latin typeface="Signika" panose="020B0604020202020204" charset="0"/>
                <a:ea typeface="Maven Pro"/>
                <a:cs typeface="Maven Pro"/>
                <a:sym typeface="Maven Pro"/>
              </a:rPr>
              <a:t>drug shows promise, there are some side effects. The company chooses to disclose all findings,</a:t>
            </a:r>
          </a:p>
          <a:p>
            <a:pPr lvl="0"/>
            <a:r>
              <a:rPr lang="en-US" sz="1600" dirty="0">
                <a:latin typeface="Signika" panose="020B0604020202020204" charset="0"/>
                <a:ea typeface="Maven Pro"/>
                <a:cs typeface="Maven Pro"/>
                <a:sym typeface="Maven Pro"/>
              </a:rPr>
              <a:t>including the side effects, to the public and regulatory bodies. This act of being upfront about</a:t>
            </a:r>
          </a:p>
          <a:p>
            <a:pPr lvl="0"/>
            <a:r>
              <a:rPr lang="en-US" sz="1600" dirty="0">
                <a:latin typeface="Signika" panose="020B0604020202020204" charset="0"/>
                <a:ea typeface="Maven Pro"/>
                <a:cs typeface="Maven Pro"/>
                <a:sym typeface="Maven Pro"/>
              </a:rPr>
              <a:t>both the benefits and risks of the drug demonstrates transparency.</a:t>
            </a: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89AB37AB-C625-B52B-2556-96D93F22CD7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1974550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100</TotalTime>
  <Words>2830</Words>
  <Application>Microsoft Office PowerPoint</Application>
  <PresentationFormat>On-screen Show (16:9)</PresentationFormat>
  <Paragraphs>273</Paragraphs>
  <Slides>30</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Signika</vt:lpstr>
      <vt:lpstr>Calibri</vt:lpstr>
      <vt:lpstr>Aptos</vt:lpstr>
      <vt:lpstr>Wingdings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65</cp:revision>
  <dcterms:modified xsi:type="dcterms:W3CDTF">2025-05-16T12:23:36Z</dcterms:modified>
</cp:coreProperties>
</file>