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11"/>
  </p:notesMasterIdLst>
  <p:sldIdLst>
    <p:sldId id="256" r:id="rId2"/>
    <p:sldId id="258" r:id="rId3"/>
    <p:sldId id="285" r:id="rId4"/>
    <p:sldId id="286" r:id="rId5"/>
    <p:sldId id="287" r:id="rId6"/>
    <p:sldId id="288" r:id="rId7"/>
    <p:sldId id="289" r:id="rId8"/>
    <p:sldId id="290" r:id="rId9"/>
    <p:sldId id="284" r:id="rId10"/>
  </p:sldIdLst>
  <p:sldSz cx="9144000" cy="5143500" type="screen16x9"/>
  <p:notesSz cx="6858000" cy="9144000"/>
  <p:embeddedFontLst>
    <p:embeddedFont>
      <p:font typeface="Signika" panose="020B0604020202020204" charset="0"/>
      <p:regular r:id="rId12"/>
      <p:bold r:id="rId1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CAC4C80-35B4-4819-8505-FB3C6C67DBFB}">
          <p14:sldIdLst>
            <p14:sldId id="256"/>
            <p14:sldId id="258"/>
            <p14:sldId id="285"/>
            <p14:sldId id="286"/>
            <p14:sldId id="287"/>
            <p14:sldId id="288"/>
            <p14:sldId id="289"/>
            <p14:sldId id="290"/>
            <p14:sldId id="284"/>
          </p14:sldIdLst>
        </p14:section>
      </p14:sectionLst>
    </p:ex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906"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555280C-D969-4E60-8835-F02A4E8D528B}"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8E8D01E8-6D31-4933-B7C0-AE29A03B2C34}">
      <dgm:prSet phldrT="[Text]" custT="1"/>
      <dgm:spPr/>
      <dgm:t>
        <a:bodyPr/>
        <a:lstStyle/>
        <a:p>
          <a:r>
            <a:rPr lang="en-US" sz="1800" dirty="0">
              <a:latin typeface="Signika" panose="020B0604020202020204" charset="0"/>
            </a:rPr>
            <a:t>First Impressions</a:t>
          </a:r>
          <a:endParaRPr lang="en-IN" sz="1800" dirty="0">
            <a:latin typeface="Signika" panose="020B0604020202020204" charset="0"/>
          </a:endParaRPr>
        </a:p>
      </dgm:t>
    </dgm:pt>
    <dgm:pt modelId="{98B1F366-3140-4720-879F-2AB2FBE24CF7}" type="parTrans" cxnId="{35040580-488E-4411-94D0-DF77168DDD8B}">
      <dgm:prSet/>
      <dgm:spPr/>
      <dgm:t>
        <a:bodyPr/>
        <a:lstStyle/>
        <a:p>
          <a:endParaRPr lang="en-IN" sz="1800">
            <a:latin typeface="Signika" panose="020B0604020202020204" charset="0"/>
          </a:endParaRPr>
        </a:p>
      </dgm:t>
    </dgm:pt>
    <dgm:pt modelId="{02998DE5-30E7-4C58-B4E1-1887B8A00652}" type="sibTrans" cxnId="{35040580-488E-4411-94D0-DF77168DDD8B}">
      <dgm:prSet/>
      <dgm:spPr/>
      <dgm:t>
        <a:bodyPr/>
        <a:lstStyle/>
        <a:p>
          <a:endParaRPr lang="en-IN" sz="1800">
            <a:latin typeface="Signika" panose="020B0604020202020204" charset="0"/>
          </a:endParaRPr>
        </a:p>
      </dgm:t>
    </dgm:pt>
    <dgm:pt modelId="{3632E73C-EFB9-44F0-8765-8D04DB7DE1C0}">
      <dgm:prSet phldrT="[Text]" custT="1"/>
      <dgm:spPr/>
      <dgm:t>
        <a:bodyPr/>
        <a:lstStyle/>
        <a:p>
          <a:r>
            <a:rPr lang="en-US" sz="1800" dirty="0">
              <a:latin typeface="Signika" panose="020B0604020202020204" charset="0"/>
            </a:rPr>
            <a:t>Assessment of Skills</a:t>
          </a:r>
          <a:endParaRPr lang="en-IN" sz="1800" dirty="0">
            <a:latin typeface="Signika" panose="020B0604020202020204" charset="0"/>
          </a:endParaRPr>
        </a:p>
      </dgm:t>
    </dgm:pt>
    <dgm:pt modelId="{445B2210-85CC-44AE-8393-4EC6108EC322}" type="parTrans" cxnId="{5EDBAAC8-2D32-4AA5-944A-A6646A88FF6C}">
      <dgm:prSet/>
      <dgm:spPr/>
      <dgm:t>
        <a:bodyPr/>
        <a:lstStyle/>
        <a:p>
          <a:endParaRPr lang="en-IN" sz="1800">
            <a:latin typeface="Signika" panose="020B0604020202020204" charset="0"/>
          </a:endParaRPr>
        </a:p>
      </dgm:t>
    </dgm:pt>
    <dgm:pt modelId="{279032C0-5606-4057-9D76-FE48BC3A06BB}" type="sibTrans" cxnId="{5EDBAAC8-2D32-4AA5-944A-A6646A88FF6C}">
      <dgm:prSet/>
      <dgm:spPr/>
      <dgm:t>
        <a:bodyPr/>
        <a:lstStyle/>
        <a:p>
          <a:endParaRPr lang="en-IN" sz="1800">
            <a:latin typeface="Signika" panose="020B0604020202020204" charset="0"/>
          </a:endParaRPr>
        </a:p>
      </dgm:t>
    </dgm:pt>
    <dgm:pt modelId="{85E834CB-5C1A-4E42-A267-4A169C1E0490}">
      <dgm:prSet phldrT="[Text]" custT="1"/>
      <dgm:spPr/>
      <dgm:t>
        <a:bodyPr/>
        <a:lstStyle/>
        <a:p>
          <a:r>
            <a:rPr lang="en-US" sz="1800" dirty="0">
              <a:latin typeface="Signika" panose="020B0604020202020204" charset="0"/>
            </a:rPr>
            <a:t>Cultural Fit</a:t>
          </a:r>
          <a:endParaRPr lang="en-IN" sz="1800" dirty="0">
            <a:latin typeface="Signika" panose="020B0604020202020204" charset="0"/>
          </a:endParaRPr>
        </a:p>
      </dgm:t>
    </dgm:pt>
    <dgm:pt modelId="{78EEFECD-A46B-4DB8-B323-FFCCF9FDB0BE}" type="parTrans" cxnId="{A03FB14A-0BF4-46C6-B652-319A0073DD02}">
      <dgm:prSet/>
      <dgm:spPr/>
      <dgm:t>
        <a:bodyPr/>
        <a:lstStyle/>
        <a:p>
          <a:endParaRPr lang="en-IN" sz="1800">
            <a:latin typeface="Signika" panose="020B0604020202020204" charset="0"/>
          </a:endParaRPr>
        </a:p>
      </dgm:t>
    </dgm:pt>
    <dgm:pt modelId="{4DAD7568-4792-49A7-A242-C7F4438CBAB4}" type="sibTrans" cxnId="{A03FB14A-0BF4-46C6-B652-319A0073DD02}">
      <dgm:prSet/>
      <dgm:spPr/>
      <dgm:t>
        <a:bodyPr/>
        <a:lstStyle/>
        <a:p>
          <a:endParaRPr lang="en-IN" sz="1800">
            <a:latin typeface="Signika" panose="020B0604020202020204" charset="0"/>
          </a:endParaRPr>
        </a:p>
      </dgm:t>
    </dgm:pt>
    <dgm:pt modelId="{781004A8-DACA-453E-84A4-AEA5534A1798}">
      <dgm:prSet phldrT="[Text]" custT="1"/>
      <dgm:spPr/>
      <dgm:t>
        <a:bodyPr/>
        <a:lstStyle/>
        <a:p>
          <a:r>
            <a:rPr lang="en-US" sz="1800" dirty="0">
              <a:latin typeface="Signika" panose="020B0604020202020204" charset="0"/>
            </a:rPr>
            <a:t>Problem Solving &amp; Critical Thinking</a:t>
          </a:r>
          <a:endParaRPr lang="en-IN" sz="1800" dirty="0">
            <a:latin typeface="Signika" panose="020B0604020202020204" charset="0"/>
          </a:endParaRPr>
        </a:p>
      </dgm:t>
    </dgm:pt>
    <dgm:pt modelId="{8A18372F-C1C1-48D5-A8CF-58F9BBD04DCE}" type="parTrans" cxnId="{01C515D9-6AFD-42F3-9371-D9E59F2D7F94}">
      <dgm:prSet/>
      <dgm:spPr/>
      <dgm:t>
        <a:bodyPr/>
        <a:lstStyle/>
        <a:p>
          <a:endParaRPr lang="en-IN" sz="1800">
            <a:latin typeface="Signika" panose="020B0604020202020204" charset="0"/>
          </a:endParaRPr>
        </a:p>
      </dgm:t>
    </dgm:pt>
    <dgm:pt modelId="{570CE900-9062-4CF7-AA89-C13032421F91}" type="sibTrans" cxnId="{01C515D9-6AFD-42F3-9371-D9E59F2D7F94}">
      <dgm:prSet/>
      <dgm:spPr/>
      <dgm:t>
        <a:bodyPr/>
        <a:lstStyle/>
        <a:p>
          <a:endParaRPr lang="en-IN" sz="1800">
            <a:latin typeface="Signika" panose="020B0604020202020204" charset="0"/>
          </a:endParaRPr>
        </a:p>
      </dgm:t>
    </dgm:pt>
    <dgm:pt modelId="{8C9A03E3-F31F-410F-A734-5F9C7D5D8CD3}">
      <dgm:prSet phldrT="[Text]" custT="1"/>
      <dgm:spPr/>
      <dgm:t>
        <a:bodyPr/>
        <a:lstStyle/>
        <a:p>
          <a:r>
            <a:rPr lang="en-US" sz="1800" dirty="0">
              <a:latin typeface="Signika" panose="020B0604020202020204" charset="0"/>
            </a:rPr>
            <a:t>Communication Skills</a:t>
          </a:r>
          <a:endParaRPr lang="en-IN" sz="1800" dirty="0">
            <a:latin typeface="Signika" panose="020B0604020202020204" charset="0"/>
          </a:endParaRPr>
        </a:p>
      </dgm:t>
    </dgm:pt>
    <dgm:pt modelId="{1FD3AAE4-89FE-48E9-945E-05FFE778201B}" type="parTrans" cxnId="{41680CB1-DF56-4A79-9C17-8A9E51A4917F}">
      <dgm:prSet/>
      <dgm:spPr/>
      <dgm:t>
        <a:bodyPr/>
        <a:lstStyle/>
        <a:p>
          <a:endParaRPr lang="en-IN" sz="1800">
            <a:latin typeface="Signika" panose="020B0604020202020204" charset="0"/>
          </a:endParaRPr>
        </a:p>
      </dgm:t>
    </dgm:pt>
    <dgm:pt modelId="{3E7A6C28-C28D-47CF-A108-7B1BBAB96AF0}" type="sibTrans" cxnId="{41680CB1-DF56-4A79-9C17-8A9E51A4917F}">
      <dgm:prSet/>
      <dgm:spPr/>
      <dgm:t>
        <a:bodyPr/>
        <a:lstStyle/>
        <a:p>
          <a:endParaRPr lang="en-IN" sz="1800">
            <a:latin typeface="Signika" panose="020B0604020202020204" charset="0"/>
          </a:endParaRPr>
        </a:p>
      </dgm:t>
    </dgm:pt>
    <dgm:pt modelId="{2B5B788A-9A86-46D4-BFB9-D6185340E120}">
      <dgm:prSet phldrT="[Text]" custT="1"/>
      <dgm:spPr/>
      <dgm:t>
        <a:bodyPr/>
        <a:lstStyle/>
        <a:p>
          <a:r>
            <a:rPr lang="en-US" sz="1800" dirty="0">
              <a:latin typeface="Signika" panose="020B0604020202020204" charset="0"/>
            </a:rPr>
            <a:t>Demonstration of Enthusiasm</a:t>
          </a:r>
          <a:endParaRPr lang="en-IN" sz="1800" dirty="0">
            <a:latin typeface="Signika" panose="020B0604020202020204" charset="0"/>
          </a:endParaRPr>
        </a:p>
      </dgm:t>
    </dgm:pt>
    <dgm:pt modelId="{A82BB8F6-8AE3-4480-9A16-93EE9C9C40F4}" type="parTrans" cxnId="{9DD30CD4-CE66-44D6-9DB2-EC4BEE144C3C}">
      <dgm:prSet/>
      <dgm:spPr/>
      <dgm:t>
        <a:bodyPr/>
        <a:lstStyle/>
        <a:p>
          <a:endParaRPr lang="en-IN" sz="1800">
            <a:latin typeface="Signika" panose="020B0604020202020204" charset="0"/>
          </a:endParaRPr>
        </a:p>
      </dgm:t>
    </dgm:pt>
    <dgm:pt modelId="{110C39AE-53AC-4F29-9BA1-FBF4A8269FE3}" type="sibTrans" cxnId="{9DD30CD4-CE66-44D6-9DB2-EC4BEE144C3C}">
      <dgm:prSet/>
      <dgm:spPr/>
      <dgm:t>
        <a:bodyPr/>
        <a:lstStyle/>
        <a:p>
          <a:endParaRPr lang="en-IN" sz="1800">
            <a:latin typeface="Signika" panose="020B0604020202020204" charset="0"/>
          </a:endParaRPr>
        </a:p>
      </dgm:t>
    </dgm:pt>
    <dgm:pt modelId="{F99E6B7A-B81F-4082-9915-630DC1998469}" type="pres">
      <dgm:prSet presAssocID="{B555280C-D969-4E60-8835-F02A4E8D528B}" presName="diagram" presStyleCnt="0">
        <dgm:presLayoutVars>
          <dgm:dir/>
          <dgm:resizeHandles val="exact"/>
        </dgm:presLayoutVars>
      </dgm:prSet>
      <dgm:spPr/>
    </dgm:pt>
    <dgm:pt modelId="{4C5A558A-E76C-4C93-B233-985E213018E0}" type="pres">
      <dgm:prSet presAssocID="{8E8D01E8-6D31-4933-B7C0-AE29A03B2C34}" presName="node" presStyleLbl="node1" presStyleIdx="0" presStyleCnt="6">
        <dgm:presLayoutVars>
          <dgm:bulletEnabled val="1"/>
        </dgm:presLayoutVars>
      </dgm:prSet>
      <dgm:spPr/>
    </dgm:pt>
    <dgm:pt modelId="{642C29F1-B86A-4F6C-B2B0-BF8871FC8AA1}" type="pres">
      <dgm:prSet presAssocID="{02998DE5-30E7-4C58-B4E1-1887B8A00652}" presName="sibTrans" presStyleCnt="0"/>
      <dgm:spPr/>
    </dgm:pt>
    <dgm:pt modelId="{2AAA4147-D7E7-4DFE-BD04-BBCE302063E5}" type="pres">
      <dgm:prSet presAssocID="{3632E73C-EFB9-44F0-8765-8D04DB7DE1C0}" presName="node" presStyleLbl="node1" presStyleIdx="1" presStyleCnt="6">
        <dgm:presLayoutVars>
          <dgm:bulletEnabled val="1"/>
        </dgm:presLayoutVars>
      </dgm:prSet>
      <dgm:spPr/>
    </dgm:pt>
    <dgm:pt modelId="{FE948D9A-1054-4017-BE9C-1F2D1CED14A8}" type="pres">
      <dgm:prSet presAssocID="{279032C0-5606-4057-9D76-FE48BC3A06BB}" presName="sibTrans" presStyleCnt="0"/>
      <dgm:spPr/>
    </dgm:pt>
    <dgm:pt modelId="{5759267A-2474-46FD-A2A9-6985967D35D8}" type="pres">
      <dgm:prSet presAssocID="{85E834CB-5C1A-4E42-A267-4A169C1E0490}" presName="node" presStyleLbl="node1" presStyleIdx="2" presStyleCnt="6">
        <dgm:presLayoutVars>
          <dgm:bulletEnabled val="1"/>
        </dgm:presLayoutVars>
      </dgm:prSet>
      <dgm:spPr/>
    </dgm:pt>
    <dgm:pt modelId="{F497517F-AA3E-4D21-8C41-D4D09F998E83}" type="pres">
      <dgm:prSet presAssocID="{4DAD7568-4792-49A7-A242-C7F4438CBAB4}" presName="sibTrans" presStyleCnt="0"/>
      <dgm:spPr/>
    </dgm:pt>
    <dgm:pt modelId="{689C262B-CF4C-4768-91DE-80C14C0E18A7}" type="pres">
      <dgm:prSet presAssocID="{781004A8-DACA-453E-84A4-AEA5534A1798}" presName="node" presStyleLbl="node1" presStyleIdx="3" presStyleCnt="6">
        <dgm:presLayoutVars>
          <dgm:bulletEnabled val="1"/>
        </dgm:presLayoutVars>
      </dgm:prSet>
      <dgm:spPr/>
    </dgm:pt>
    <dgm:pt modelId="{47AB237E-DA1F-404A-A9FF-DDD61EAB713E}" type="pres">
      <dgm:prSet presAssocID="{570CE900-9062-4CF7-AA89-C13032421F91}" presName="sibTrans" presStyleCnt="0"/>
      <dgm:spPr/>
    </dgm:pt>
    <dgm:pt modelId="{6E840246-A51A-4475-AC5F-253BBEFB64E0}" type="pres">
      <dgm:prSet presAssocID="{8C9A03E3-F31F-410F-A734-5F9C7D5D8CD3}" presName="node" presStyleLbl="node1" presStyleIdx="4" presStyleCnt="6">
        <dgm:presLayoutVars>
          <dgm:bulletEnabled val="1"/>
        </dgm:presLayoutVars>
      </dgm:prSet>
      <dgm:spPr/>
    </dgm:pt>
    <dgm:pt modelId="{7ECE6A77-3112-46B2-A565-2C8BD676216B}" type="pres">
      <dgm:prSet presAssocID="{3E7A6C28-C28D-47CF-A108-7B1BBAB96AF0}" presName="sibTrans" presStyleCnt="0"/>
      <dgm:spPr/>
    </dgm:pt>
    <dgm:pt modelId="{82A00864-06F5-4602-8637-89F79D03AFDB}" type="pres">
      <dgm:prSet presAssocID="{2B5B788A-9A86-46D4-BFB9-D6185340E120}" presName="node" presStyleLbl="node1" presStyleIdx="5" presStyleCnt="6">
        <dgm:presLayoutVars>
          <dgm:bulletEnabled val="1"/>
        </dgm:presLayoutVars>
      </dgm:prSet>
      <dgm:spPr/>
    </dgm:pt>
  </dgm:ptLst>
  <dgm:cxnLst>
    <dgm:cxn modelId="{F21CC00B-7057-454D-ACAE-F940A364DA03}" type="presOf" srcId="{85E834CB-5C1A-4E42-A267-4A169C1E0490}" destId="{5759267A-2474-46FD-A2A9-6985967D35D8}" srcOrd="0" destOrd="0" presId="urn:microsoft.com/office/officeart/2005/8/layout/default"/>
    <dgm:cxn modelId="{FCADC039-C19D-4A0F-9E80-E19A7315C266}" type="presOf" srcId="{B555280C-D969-4E60-8835-F02A4E8D528B}" destId="{F99E6B7A-B81F-4082-9915-630DC1998469}" srcOrd="0" destOrd="0" presId="urn:microsoft.com/office/officeart/2005/8/layout/default"/>
    <dgm:cxn modelId="{F5CA533B-1422-41CE-9107-A7580E099F22}" type="presOf" srcId="{781004A8-DACA-453E-84A4-AEA5534A1798}" destId="{689C262B-CF4C-4768-91DE-80C14C0E18A7}" srcOrd="0" destOrd="0" presId="urn:microsoft.com/office/officeart/2005/8/layout/default"/>
    <dgm:cxn modelId="{7DB67944-471C-4DE1-B86F-1C300A32DEFB}" type="presOf" srcId="{8C9A03E3-F31F-410F-A734-5F9C7D5D8CD3}" destId="{6E840246-A51A-4475-AC5F-253BBEFB64E0}" srcOrd="0" destOrd="0" presId="urn:microsoft.com/office/officeart/2005/8/layout/default"/>
    <dgm:cxn modelId="{A03FB14A-0BF4-46C6-B652-319A0073DD02}" srcId="{B555280C-D969-4E60-8835-F02A4E8D528B}" destId="{85E834CB-5C1A-4E42-A267-4A169C1E0490}" srcOrd="2" destOrd="0" parTransId="{78EEFECD-A46B-4DB8-B323-FFCCF9FDB0BE}" sibTransId="{4DAD7568-4792-49A7-A242-C7F4438CBAB4}"/>
    <dgm:cxn modelId="{35040580-488E-4411-94D0-DF77168DDD8B}" srcId="{B555280C-D969-4E60-8835-F02A4E8D528B}" destId="{8E8D01E8-6D31-4933-B7C0-AE29A03B2C34}" srcOrd="0" destOrd="0" parTransId="{98B1F366-3140-4720-879F-2AB2FBE24CF7}" sibTransId="{02998DE5-30E7-4C58-B4E1-1887B8A00652}"/>
    <dgm:cxn modelId="{B87D0FAF-122F-466D-A121-3C869436ED24}" type="presOf" srcId="{2B5B788A-9A86-46D4-BFB9-D6185340E120}" destId="{82A00864-06F5-4602-8637-89F79D03AFDB}" srcOrd="0" destOrd="0" presId="urn:microsoft.com/office/officeart/2005/8/layout/default"/>
    <dgm:cxn modelId="{41680CB1-DF56-4A79-9C17-8A9E51A4917F}" srcId="{B555280C-D969-4E60-8835-F02A4E8D528B}" destId="{8C9A03E3-F31F-410F-A734-5F9C7D5D8CD3}" srcOrd="4" destOrd="0" parTransId="{1FD3AAE4-89FE-48E9-945E-05FFE778201B}" sibTransId="{3E7A6C28-C28D-47CF-A108-7B1BBAB96AF0}"/>
    <dgm:cxn modelId="{5EDBAAC8-2D32-4AA5-944A-A6646A88FF6C}" srcId="{B555280C-D969-4E60-8835-F02A4E8D528B}" destId="{3632E73C-EFB9-44F0-8765-8D04DB7DE1C0}" srcOrd="1" destOrd="0" parTransId="{445B2210-85CC-44AE-8393-4EC6108EC322}" sibTransId="{279032C0-5606-4057-9D76-FE48BC3A06BB}"/>
    <dgm:cxn modelId="{BDCA9ECB-5162-4E42-8181-2B70AE78E71E}" type="presOf" srcId="{8E8D01E8-6D31-4933-B7C0-AE29A03B2C34}" destId="{4C5A558A-E76C-4C93-B233-985E213018E0}" srcOrd="0" destOrd="0" presId="urn:microsoft.com/office/officeart/2005/8/layout/default"/>
    <dgm:cxn modelId="{9DD30CD4-CE66-44D6-9DB2-EC4BEE144C3C}" srcId="{B555280C-D969-4E60-8835-F02A4E8D528B}" destId="{2B5B788A-9A86-46D4-BFB9-D6185340E120}" srcOrd="5" destOrd="0" parTransId="{A82BB8F6-8AE3-4480-9A16-93EE9C9C40F4}" sibTransId="{110C39AE-53AC-4F29-9BA1-FBF4A8269FE3}"/>
    <dgm:cxn modelId="{01C515D9-6AFD-42F3-9371-D9E59F2D7F94}" srcId="{B555280C-D969-4E60-8835-F02A4E8D528B}" destId="{781004A8-DACA-453E-84A4-AEA5534A1798}" srcOrd="3" destOrd="0" parTransId="{8A18372F-C1C1-48D5-A8CF-58F9BBD04DCE}" sibTransId="{570CE900-9062-4CF7-AA89-C13032421F91}"/>
    <dgm:cxn modelId="{7EF3DAEB-2066-4336-B68F-DF47AEEA138C}" type="presOf" srcId="{3632E73C-EFB9-44F0-8765-8D04DB7DE1C0}" destId="{2AAA4147-D7E7-4DFE-BD04-BBCE302063E5}" srcOrd="0" destOrd="0" presId="urn:microsoft.com/office/officeart/2005/8/layout/default"/>
    <dgm:cxn modelId="{61A45B1E-51C5-48BA-B36D-D4EDC2637891}" type="presParOf" srcId="{F99E6B7A-B81F-4082-9915-630DC1998469}" destId="{4C5A558A-E76C-4C93-B233-985E213018E0}" srcOrd="0" destOrd="0" presId="urn:microsoft.com/office/officeart/2005/8/layout/default"/>
    <dgm:cxn modelId="{EC7C29C3-5ADB-4960-AC1E-AA39F54DB1B1}" type="presParOf" srcId="{F99E6B7A-B81F-4082-9915-630DC1998469}" destId="{642C29F1-B86A-4F6C-B2B0-BF8871FC8AA1}" srcOrd="1" destOrd="0" presId="urn:microsoft.com/office/officeart/2005/8/layout/default"/>
    <dgm:cxn modelId="{985DC5C8-399A-4477-BDE1-DE4DF9ABCF76}" type="presParOf" srcId="{F99E6B7A-B81F-4082-9915-630DC1998469}" destId="{2AAA4147-D7E7-4DFE-BD04-BBCE302063E5}" srcOrd="2" destOrd="0" presId="urn:microsoft.com/office/officeart/2005/8/layout/default"/>
    <dgm:cxn modelId="{B331AB06-439B-4E7E-890F-48674DEFE6E9}" type="presParOf" srcId="{F99E6B7A-B81F-4082-9915-630DC1998469}" destId="{FE948D9A-1054-4017-BE9C-1F2D1CED14A8}" srcOrd="3" destOrd="0" presId="urn:microsoft.com/office/officeart/2005/8/layout/default"/>
    <dgm:cxn modelId="{517668FB-E678-4E1D-B01F-C5694DC9993E}" type="presParOf" srcId="{F99E6B7A-B81F-4082-9915-630DC1998469}" destId="{5759267A-2474-46FD-A2A9-6985967D35D8}" srcOrd="4" destOrd="0" presId="urn:microsoft.com/office/officeart/2005/8/layout/default"/>
    <dgm:cxn modelId="{F1D14162-2930-40F0-ADBA-CF5B99824277}" type="presParOf" srcId="{F99E6B7A-B81F-4082-9915-630DC1998469}" destId="{F497517F-AA3E-4D21-8C41-D4D09F998E83}" srcOrd="5" destOrd="0" presId="urn:microsoft.com/office/officeart/2005/8/layout/default"/>
    <dgm:cxn modelId="{DD14CE36-566D-42CA-8B3A-744EA1F248A0}" type="presParOf" srcId="{F99E6B7A-B81F-4082-9915-630DC1998469}" destId="{689C262B-CF4C-4768-91DE-80C14C0E18A7}" srcOrd="6" destOrd="0" presId="urn:microsoft.com/office/officeart/2005/8/layout/default"/>
    <dgm:cxn modelId="{EC76D6C4-D344-458E-BBDE-2F404FE88E21}" type="presParOf" srcId="{F99E6B7A-B81F-4082-9915-630DC1998469}" destId="{47AB237E-DA1F-404A-A9FF-DDD61EAB713E}" srcOrd="7" destOrd="0" presId="urn:microsoft.com/office/officeart/2005/8/layout/default"/>
    <dgm:cxn modelId="{115B5AF7-F6C0-48DD-B8E7-0BCEDC96939C}" type="presParOf" srcId="{F99E6B7A-B81F-4082-9915-630DC1998469}" destId="{6E840246-A51A-4475-AC5F-253BBEFB64E0}" srcOrd="8" destOrd="0" presId="urn:microsoft.com/office/officeart/2005/8/layout/default"/>
    <dgm:cxn modelId="{28A71F15-8CB4-4A3E-B862-A37299CE9A45}" type="presParOf" srcId="{F99E6B7A-B81F-4082-9915-630DC1998469}" destId="{7ECE6A77-3112-46B2-A565-2C8BD676216B}" srcOrd="9" destOrd="0" presId="urn:microsoft.com/office/officeart/2005/8/layout/default"/>
    <dgm:cxn modelId="{4C079BF0-4F6A-4A60-A191-DFA00162D441}" type="presParOf" srcId="{F99E6B7A-B81F-4082-9915-630DC1998469}" destId="{82A00864-06F5-4602-8637-89F79D03AFDB}"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5A558A-E76C-4C93-B233-985E213018E0}">
      <dsp:nvSpPr>
        <dsp:cNvPr id="0" name=""/>
        <dsp:cNvSpPr/>
      </dsp:nvSpPr>
      <dsp:spPr>
        <a:xfrm>
          <a:off x="0" y="471745"/>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First Impressions</a:t>
          </a:r>
          <a:endParaRPr lang="en-IN" sz="1800" kern="1200" dirty="0">
            <a:latin typeface="Signika" panose="020B0604020202020204" charset="0"/>
          </a:endParaRPr>
        </a:p>
      </dsp:txBody>
      <dsp:txXfrm>
        <a:off x="0" y="471745"/>
        <a:ext cx="1904999" cy="1143000"/>
      </dsp:txXfrm>
    </dsp:sp>
    <dsp:sp modelId="{2AAA4147-D7E7-4DFE-BD04-BBCE302063E5}">
      <dsp:nvSpPr>
        <dsp:cNvPr id="0" name=""/>
        <dsp:cNvSpPr/>
      </dsp:nvSpPr>
      <dsp:spPr>
        <a:xfrm>
          <a:off x="2095500" y="471745"/>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Assessment of Skills</a:t>
          </a:r>
          <a:endParaRPr lang="en-IN" sz="1800" kern="1200" dirty="0">
            <a:latin typeface="Signika" panose="020B0604020202020204" charset="0"/>
          </a:endParaRPr>
        </a:p>
      </dsp:txBody>
      <dsp:txXfrm>
        <a:off x="2095500" y="471745"/>
        <a:ext cx="1904999" cy="1143000"/>
      </dsp:txXfrm>
    </dsp:sp>
    <dsp:sp modelId="{5759267A-2474-46FD-A2A9-6985967D35D8}">
      <dsp:nvSpPr>
        <dsp:cNvPr id="0" name=""/>
        <dsp:cNvSpPr/>
      </dsp:nvSpPr>
      <dsp:spPr>
        <a:xfrm>
          <a:off x="4191000" y="471745"/>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Cultural Fit</a:t>
          </a:r>
          <a:endParaRPr lang="en-IN" sz="1800" kern="1200" dirty="0">
            <a:latin typeface="Signika" panose="020B0604020202020204" charset="0"/>
          </a:endParaRPr>
        </a:p>
      </dsp:txBody>
      <dsp:txXfrm>
        <a:off x="4191000" y="471745"/>
        <a:ext cx="1904999" cy="1143000"/>
      </dsp:txXfrm>
    </dsp:sp>
    <dsp:sp modelId="{689C262B-CF4C-4768-91DE-80C14C0E18A7}">
      <dsp:nvSpPr>
        <dsp:cNvPr id="0" name=""/>
        <dsp:cNvSpPr/>
      </dsp:nvSpPr>
      <dsp:spPr>
        <a:xfrm>
          <a:off x="0" y="1805246"/>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Problem Solving &amp; Critical Thinking</a:t>
          </a:r>
          <a:endParaRPr lang="en-IN" sz="1800" kern="1200" dirty="0">
            <a:latin typeface="Signika" panose="020B0604020202020204" charset="0"/>
          </a:endParaRPr>
        </a:p>
      </dsp:txBody>
      <dsp:txXfrm>
        <a:off x="0" y="1805246"/>
        <a:ext cx="1904999" cy="1143000"/>
      </dsp:txXfrm>
    </dsp:sp>
    <dsp:sp modelId="{6E840246-A51A-4475-AC5F-253BBEFB64E0}">
      <dsp:nvSpPr>
        <dsp:cNvPr id="0" name=""/>
        <dsp:cNvSpPr/>
      </dsp:nvSpPr>
      <dsp:spPr>
        <a:xfrm>
          <a:off x="2095500" y="1805245"/>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Communication Skills</a:t>
          </a:r>
          <a:endParaRPr lang="en-IN" sz="1800" kern="1200" dirty="0">
            <a:latin typeface="Signika" panose="020B0604020202020204" charset="0"/>
          </a:endParaRPr>
        </a:p>
      </dsp:txBody>
      <dsp:txXfrm>
        <a:off x="2095500" y="1805245"/>
        <a:ext cx="1904999" cy="1143000"/>
      </dsp:txXfrm>
    </dsp:sp>
    <dsp:sp modelId="{82A00864-06F5-4602-8637-89F79D03AFDB}">
      <dsp:nvSpPr>
        <dsp:cNvPr id="0" name=""/>
        <dsp:cNvSpPr/>
      </dsp:nvSpPr>
      <dsp:spPr>
        <a:xfrm>
          <a:off x="4191000" y="1805245"/>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Demonstration of Enthusiasm</a:t>
          </a:r>
          <a:endParaRPr lang="en-IN" sz="1800" kern="1200" dirty="0">
            <a:latin typeface="Signika" panose="020B0604020202020204" charset="0"/>
          </a:endParaRPr>
        </a:p>
      </dsp:txBody>
      <dsp:txXfrm>
        <a:off x="4191000" y="1805245"/>
        <a:ext cx="1904999" cy="114300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60919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087090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463762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54332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57143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489285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864950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5/16/2025</a:t>
            </a:fld>
            <a:endParaRPr lang="en-US" dirty="0"/>
          </a:p>
        </p:txBody>
      </p:sp>
      <p:sp>
        <p:nvSpPr>
          <p:cNvPr id="3" name="Footer Placeholder 2"/>
          <p:cNvSpPr>
            <a:spLocks noGrp="1"/>
          </p:cNvSpPr>
          <p:nvPr>
            <p:ph type="ftr" sz="quarter" idx="11"/>
          </p:nvPr>
        </p:nvSpPr>
        <p:spPr/>
        <p:txBody>
          <a:bodyPr/>
          <a:lstStyle/>
          <a:p>
            <a:r>
              <a:rPr lang="en-US" dirty="0"/>
              <a:t>Board of Studies Operations</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5821618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764DE79-268F-4C1A-8933-263129D2AF90}" type="datetimeFigureOut">
              <a:rPr lang="en-US" dirty="0"/>
              <a:t>5/16/2025</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Board of Studies Operations</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
        <p:nvSpPr>
          <p:cNvPr id="8" name="TextBox 7">
            <a:extLst>
              <a:ext uri="{FF2B5EF4-FFF2-40B4-BE49-F238E27FC236}">
                <a16:creationId xmlns:a16="http://schemas.microsoft.com/office/drawing/2014/main" id="{4393C17D-711B-26EA-07AD-0ACC4C85C9A2}"/>
              </a:ext>
            </a:extLst>
          </p:cNvPr>
          <p:cNvSpPr txBox="1"/>
          <p:nvPr userDrawn="1"/>
        </p:nvSpPr>
        <p:spPr>
          <a:xfrm>
            <a:off x="-1" y="0"/>
            <a:ext cx="5578867" cy="584775"/>
          </a:xfrm>
          <a:prstGeom prst="rect">
            <a:avLst/>
          </a:prstGeom>
          <a:noFill/>
        </p:spPr>
        <p:txBody>
          <a:bodyPr wrap="square">
            <a:spAutoFit/>
          </a:bodyPr>
          <a:lstStyle/>
          <a:p>
            <a:r>
              <a:rPr lang="en-US" sz="1600" b="1" dirty="0">
                <a:solidFill>
                  <a:srgbClr val="002060"/>
                </a:solidFill>
                <a:latin typeface="Google Sans"/>
              </a:rPr>
              <a:t>The Institute of Chartered Accountants of India </a:t>
            </a:r>
          </a:p>
          <a:p>
            <a:r>
              <a:rPr lang="en-US" sz="1600" b="1" dirty="0">
                <a:solidFill>
                  <a:srgbClr val="002060"/>
                </a:solidFill>
                <a:latin typeface="Google Sans"/>
              </a:rPr>
              <a:t>(Set up by an Act of Parliament)</a:t>
            </a:r>
            <a:endParaRPr lang="en-US" sz="1600" b="1" dirty="0">
              <a:solidFill>
                <a:srgbClr val="002060"/>
              </a:solidFill>
            </a:endParaRPr>
          </a:p>
        </p:txBody>
      </p:sp>
      <p:pic>
        <p:nvPicPr>
          <p:cNvPr id="9" name="Picture 8">
            <a:extLst>
              <a:ext uri="{FF2B5EF4-FFF2-40B4-BE49-F238E27FC236}">
                <a16:creationId xmlns:a16="http://schemas.microsoft.com/office/drawing/2014/main" id="{BA792B16-4191-A68C-4079-E0F59D660DD7}"/>
              </a:ext>
            </a:extLst>
          </p:cNvPr>
          <p:cNvPicPr>
            <a:picLocks noChangeAspect="1"/>
          </p:cNvPicPr>
          <p:nvPr userDrawn="1"/>
        </p:nvPicPr>
        <p:blipFill>
          <a:blip r:embed="rId3"/>
          <a:stretch>
            <a:fillRect/>
          </a:stretch>
        </p:blipFill>
        <p:spPr>
          <a:xfrm>
            <a:off x="8132700" y="0"/>
            <a:ext cx="1011300" cy="821933"/>
          </a:xfrm>
          <a:prstGeom prst="rect">
            <a:avLst/>
          </a:prstGeom>
        </p:spPr>
      </p:pic>
      <p:sp>
        <p:nvSpPr>
          <p:cNvPr id="10" name="TextBox 9">
            <a:extLst>
              <a:ext uri="{FF2B5EF4-FFF2-40B4-BE49-F238E27FC236}">
                <a16:creationId xmlns:a16="http://schemas.microsoft.com/office/drawing/2014/main" id="{BB8CF29F-F22B-E683-E284-D51CC2983BD0}"/>
              </a:ext>
            </a:extLst>
          </p:cNvPr>
          <p:cNvSpPr txBox="1"/>
          <p:nvPr userDrawn="1"/>
        </p:nvSpPr>
        <p:spPr>
          <a:xfrm>
            <a:off x="6956626" y="4428709"/>
            <a:ext cx="3117448" cy="338554"/>
          </a:xfrm>
          <a:prstGeom prst="rect">
            <a:avLst/>
          </a:prstGeom>
          <a:noFill/>
        </p:spPr>
        <p:txBody>
          <a:bodyPr wrap="square" rtlCol="0">
            <a:spAutoFit/>
          </a:bodyPr>
          <a:lstStyle/>
          <a:p>
            <a:r>
              <a:rPr lang="en-US" sz="1600" dirty="0"/>
              <a:t>Chapter 19 - Day 10 &amp; 11</a:t>
            </a:r>
          </a:p>
        </p:txBody>
      </p:sp>
    </p:spTree>
    <p:extLst>
      <p:ext uri="{BB962C8B-B14F-4D97-AF65-F5344CB8AC3E}">
        <p14:creationId xmlns:p14="http://schemas.microsoft.com/office/powerpoint/2010/main" val="1726071789"/>
      </p:ext>
    </p:extLst>
  </p:cSld>
  <p:clrMap bg1="lt1" tx1="dk1" bg2="lt2" tx2="dk2" accent1="accent1" accent2="accent2" accent3="accent3" accent4="accent4" accent5="accent5" accent6="accent6" hlink="hlink" folHlink="folHlink"/>
  <p:sldLayoutIdLst>
    <p:sldLayoutId id="2147483669" r:id="rId1"/>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2077200" y="661950"/>
            <a:ext cx="4989600" cy="2782800"/>
          </a:xfrm>
          <a:prstGeom prst="rect">
            <a:avLst/>
          </a:prstGeom>
          <a:noFill/>
          <a:ln>
            <a:noFill/>
          </a:ln>
        </p:spPr>
        <p:txBody>
          <a:bodyPr spcFirstLastPara="1" wrap="square" lIns="91425" tIns="91425" rIns="91425" bIns="91425" anchor="ctr" anchorCtr="0">
            <a:noAutofit/>
          </a:bodyPr>
          <a:lstStyle/>
          <a:p>
            <a:pPr lvl="0" algn="ctr"/>
            <a:r>
              <a:rPr lang="en-IN" sz="3300" b="1" dirty="0">
                <a:latin typeface="Signika"/>
                <a:ea typeface="Signika"/>
                <a:cs typeface="Signika"/>
                <a:sym typeface="Signika"/>
              </a:rPr>
              <a:t>INTERVIEW SKILLS</a:t>
            </a:r>
          </a:p>
          <a:p>
            <a:pPr lvl="0" algn="ctr"/>
            <a:r>
              <a:rPr lang="en-US" sz="3300" b="1" dirty="0">
                <a:latin typeface="Signika"/>
                <a:ea typeface="Signika"/>
                <a:cs typeface="Signika"/>
                <a:sym typeface="Signika"/>
              </a:rPr>
              <a:t>TIPS &amp; PRACTICE</a:t>
            </a:r>
            <a:endParaRPr sz="3300" b="1" dirty="0">
              <a:latin typeface="Signika"/>
              <a:ea typeface="Signika"/>
              <a:cs typeface="Signika"/>
              <a:sym typeface="Signik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75700" y="278602"/>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The importance of Succeeding at Interviews</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13425"/>
            <a:ext cx="7989000" cy="3651900"/>
          </a:xfrm>
          <a:prstGeom prst="rect">
            <a:avLst/>
          </a:prstGeom>
          <a:noFill/>
          <a:ln>
            <a:noFill/>
          </a:ln>
        </p:spPr>
        <p:txBody>
          <a:bodyPr spcFirstLastPara="1" wrap="square" lIns="91425" tIns="91425" rIns="91425" bIns="91425" anchor="t" anchorCtr="0">
            <a:noAutofit/>
          </a:bodyPr>
          <a:lstStyle/>
          <a:p>
            <a:pPr lvl="0"/>
            <a:r>
              <a:rPr lang="en-US" dirty="0">
                <a:latin typeface="Signika" panose="020B0604020202020204" charset="0"/>
                <a:ea typeface="Maven Pro"/>
                <a:cs typeface="Maven Pro"/>
                <a:sym typeface="Maven Pro"/>
              </a:rPr>
              <a:t>The Purpose of Interviews</a:t>
            </a:r>
            <a:endParaRPr dirty="0">
              <a:latin typeface="Signika" panose="020B0604020202020204" charset="0"/>
              <a:ea typeface="Maven Pro"/>
              <a:cs typeface="Maven Pro"/>
              <a:sym typeface="Maven Pro"/>
            </a:endParaRPr>
          </a:p>
        </p:txBody>
      </p:sp>
      <p:graphicFrame>
        <p:nvGraphicFramePr>
          <p:cNvPr id="2" name="Diagram 1">
            <a:extLst>
              <a:ext uri="{FF2B5EF4-FFF2-40B4-BE49-F238E27FC236}">
                <a16:creationId xmlns:a16="http://schemas.microsoft.com/office/drawing/2014/main" id="{DF0BA320-8E1E-4D90-AAEC-12EC796EC34A}"/>
              </a:ext>
            </a:extLst>
          </p:cNvPr>
          <p:cNvGraphicFramePr/>
          <p:nvPr>
            <p:extLst>
              <p:ext uri="{D42A27DB-BD31-4B8C-83A1-F6EECF244321}">
                <p14:modId xmlns:p14="http://schemas.microsoft.com/office/powerpoint/2010/main" val="4293992310"/>
              </p:ext>
            </p:extLst>
          </p:nvPr>
        </p:nvGraphicFramePr>
        <p:xfrm>
          <a:off x="1373345" y="1229379"/>
          <a:ext cx="6096000" cy="34199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2430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Interview Preparation </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35800"/>
            <a:ext cx="7989000" cy="3651900"/>
          </a:xfrm>
          <a:prstGeom prst="rect">
            <a:avLst/>
          </a:prstGeom>
          <a:noFill/>
          <a:ln>
            <a:noFill/>
          </a:ln>
        </p:spPr>
        <p:txBody>
          <a:bodyPr spcFirstLastPara="1" wrap="square" lIns="91425" tIns="91425" rIns="91425" bIns="91425" anchor="t" anchorCtr="0">
            <a:noAutofit/>
          </a:bodyPr>
          <a:lstStyle/>
          <a:p>
            <a:pPr lvl="0"/>
            <a:r>
              <a:rPr lang="en-US" sz="1400" b="1" dirty="0">
                <a:latin typeface="Signika" panose="020B0604020202020204" charset="0"/>
                <a:ea typeface="Maven Pro"/>
                <a:cs typeface="Maven Pro"/>
                <a:sym typeface="Maven Pro"/>
              </a:rPr>
              <a:t>Research:</a:t>
            </a:r>
          </a:p>
          <a:p>
            <a:pPr marL="285750" lvl="0" indent="-285750">
              <a:buFont typeface="Arial" panose="020B0604020202020204" pitchFamily="34" charset="0"/>
              <a:buChar char="•"/>
            </a:pPr>
            <a:r>
              <a:rPr lang="en-US" sz="1400" dirty="0">
                <a:latin typeface="Signika" panose="020B0604020202020204" charset="0"/>
                <a:ea typeface="Maven Pro"/>
                <a:cs typeface="Maven Pro"/>
                <a:sym typeface="Maven Pro"/>
              </a:rPr>
              <a:t>Study the job description and requirements thoroughly.</a:t>
            </a:r>
          </a:p>
          <a:p>
            <a:pPr marL="285750" lvl="0" indent="-285750">
              <a:buFont typeface="Arial" panose="020B0604020202020204" pitchFamily="34" charset="0"/>
              <a:buChar char="•"/>
            </a:pPr>
            <a:r>
              <a:rPr lang="en-US" sz="1400" dirty="0">
                <a:latin typeface="Signika" panose="020B0604020202020204" charset="0"/>
                <a:ea typeface="Maven Pro"/>
                <a:cs typeface="Maven Pro"/>
                <a:sym typeface="Maven Pro"/>
              </a:rPr>
              <a:t>Research the company’s history, culture, values, and recent developments.</a:t>
            </a:r>
          </a:p>
          <a:p>
            <a:pPr marL="285750" lvl="0" indent="-285750">
              <a:buFont typeface="Arial" panose="020B0604020202020204" pitchFamily="34" charset="0"/>
              <a:buChar char="•"/>
            </a:pPr>
            <a:r>
              <a:rPr lang="en-US" sz="1400" dirty="0">
                <a:latin typeface="Signika" panose="020B0604020202020204" charset="0"/>
                <a:ea typeface="Maven Pro"/>
                <a:cs typeface="Maven Pro"/>
                <a:sym typeface="Maven Pro"/>
              </a:rPr>
              <a:t>Understand the industry and market in which the company operates.</a:t>
            </a:r>
          </a:p>
          <a:p>
            <a:pPr marL="285750" lvl="0" indent="-285750">
              <a:buFont typeface="Arial" panose="020B0604020202020204" pitchFamily="34" charset="0"/>
              <a:buChar char="•"/>
            </a:pPr>
            <a:endParaRPr lang="en-US" sz="1400" dirty="0">
              <a:latin typeface="Signika" panose="020B0604020202020204" charset="0"/>
              <a:ea typeface="Maven Pro"/>
              <a:cs typeface="Maven Pro"/>
              <a:sym typeface="Maven Pro"/>
            </a:endParaRPr>
          </a:p>
          <a:p>
            <a:pPr lvl="0"/>
            <a:r>
              <a:rPr lang="en-US" sz="1400" b="1" dirty="0">
                <a:latin typeface="Signika" panose="020B0604020202020204" charset="0"/>
                <a:ea typeface="Maven Pro"/>
                <a:cs typeface="Maven Pro"/>
                <a:sym typeface="Maven Pro"/>
              </a:rPr>
              <a:t>Self-Assessment:</a:t>
            </a:r>
          </a:p>
          <a:p>
            <a:pPr marL="285750" lvl="0" indent="-285750">
              <a:buFont typeface="Arial" panose="020B0604020202020204" pitchFamily="34" charset="0"/>
              <a:buChar char="•"/>
            </a:pPr>
            <a:r>
              <a:rPr lang="en-US" sz="1400" dirty="0">
                <a:latin typeface="Signika" panose="020B0604020202020204" charset="0"/>
                <a:ea typeface="Maven Pro"/>
                <a:cs typeface="Maven Pro"/>
                <a:sym typeface="Maven Pro"/>
              </a:rPr>
              <a:t>Identify your strengths, weaknesses, and relevant experiences.</a:t>
            </a:r>
          </a:p>
          <a:p>
            <a:pPr marL="285750" lvl="0" indent="-285750">
              <a:buFont typeface="Arial" panose="020B0604020202020204" pitchFamily="34" charset="0"/>
              <a:buChar char="•"/>
            </a:pPr>
            <a:r>
              <a:rPr lang="en-US" sz="1400" dirty="0">
                <a:latin typeface="Signika" panose="020B0604020202020204" charset="0"/>
                <a:ea typeface="Maven Pro"/>
                <a:cs typeface="Maven Pro"/>
                <a:sym typeface="Maven Pro"/>
              </a:rPr>
              <a:t>Prepare examples from your past that highlight your qualifications for the role.</a:t>
            </a:r>
          </a:p>
          <a:p>
            <a:pPr marL="285750" lvl="0" indent="-285750">
              <a:buFont typeface="Arial" panose="020B0604020202020204" pitchFamily="34" charset="0"/>
              <a:buChar char="•"/>
            </a:pPr>
            <a:endParaRPr lang="en-US" sz="1400" dirty="0">
              <a:latin typeface="Signika" panose="020B0604020202020204" charset="0"/>
              <a:ea typeface="Maven Pro"/>
              <a:cs typeface="Maven Pro"/>
              <a:sym typeface="Maven Pro"/>
            </a:endParaRPr>
          </a:p>
          <a:p>
            <a:pPr lvl="0"/>
            <a:r>
              <a:rPr lang="en-US" sz="1400" b="1" dirty="0">
                <a:latin typeface="Signika" panose="020B0604020202020204" charset="0"/>
                <a:ea typeface="Maven Pro"/>
                <a:cs typeface="Maven Pro"/>
                <a:sym typeface="Maven Pro"/>
              </a:rPr>
              <a:t>Resume and Cover Letter Review:</a:t>
            </a:r>
          </a:p>
          <a:p>
            <a:pPr marL="285750" lvl="0" indent="-285750">
              <a:buFont typeface="Arial" panose="020B0604020202020204" pitchFamily="34" charset="0"/>
              <a:buChar char="•"/>
            </a:pPr>
            <a:r>
              <a:rPr lang="en-US" sz="1400" dirty="0">
                <a:latin typeface="Signika" panose="020B0604020202020204" charset="0"/>
                <a:ea typeface="Maven Pro"/>
                <a:cs typeface="Maven Pro"/>
                <a:sym typeface="Maven Pro"/>
              </a:rPr>
              <a:t>Ensure your resume and cover letter align with the job description and company values.</a:t>
            </a:r>
          </a:p>
          <a:p>
            <a:pPr marL="285750" lvl="0" indent="-285750">
              <a:buFont typeface="Arial" panose="020B0604020202020204" pitchFamily="34" charset="0"/>
              <a:buChar char="•"/>
            </a:pPr>
            <a:r>
              <a:rPr lang="en-US" sz="1400" dirty="0">
                <a:latin typeface="Signika" panose="020B0604020202020204" charset="0"/>
                <a:ea typeface="Maven Pro"/>
                <a:cs typeface="Maven Pro"/>
                <a:sym typeface="Maven Pro"/>
              </a:rPr>
              <a:t>Be ready to discuss any item on your resume in detail.</a:t>
            </a:r>
          </a:p>
          <a:p>
            <a:pPr marL="285750" lvl="0" indent="-285750">
              <a:buFont typeface="Arial" panose="020B0604020202020204" pitchFamily="34" charset="0"/>
              <a:buChar char="•"/>
            </a:pPr>
            <a:endParaRPr lang="en-US" sz="1400" dirty="0">
              <a:latin typeface="Signika" panose="020B0604020202020204" charset="0"/>
              <a:ea typeface="Maven Pro"/>
              <a:cs typeface="Maven Pro"/>
              <a:sym typeface="Maven Pro"/>
            </a:endParaRPr>
          </a:p>
          <a:p>
            <a:pPr lvl="0"/>
            <a:r>
              <a:rPr lang="en-US" sz="1400" b="1" dirty="0">
                <a:latin typeface="Signika" panose="020B0604020202020204" charset="0"/>
                <a:ea typeface="Maven Pro"/>
                <a:cs typeface="Maven Pro"/>
                <a:sym typeface="Maven Pro"/>
              </a:rPr>
              <a:t>Common Interview Questions:</a:t>
            </a:r>
          </a:p>
          <a:p>
            <a:pPr marL="285750" lvl="0" indent="-285750">
              <a:buFont typeface="Arial" panose="020B0604020202020204" pitchFamily="34" charset="0"/>
              <a:buChar char="•"/>
            </a:pPr>
            <a:r>
              <a:rPr lang="en-US" sz="1400" dirty="0">
                <a:latin typeface="Signika" panose="020B0604020202020204" charset="0"/>
                <a:ea typeface="Maven Pro"/>
                <a:cs typeface="Maven Pro"/>
                <a:sym typeface="Maven Pro"/>
              </a:rPr>
              <a:t>Familiarize yourself with typical interview questions.</a:t>
            </a:r>
          </a:p>
          <a:p>
            <a:pPr marL="285750" lvl="0" indent="-285750">
              <a:buFont typeface="Arial" panose="020B0604020202020204" pitchFamily="34" charset="0"/>
              <a:buChar char="•"/>
            </a:pPr>
            <a:r>
              <a:rPr lang="en-US" sz="1400" dirty="0">
                <a:latin typeface="Signika" panose="020B0604020202020204" charset="0"/>
                <a:ea typeface="Maven Pro"/>
                <a:cs typeface="Maven Pro"/>
                <a:sym typeface="Maven Pro"/>
              </a:rPr>
              <a:t>Practice responses that demonstrate your suitability for the role.</a:t>
            </a:r>
          </a:p>
        </p:txBody>
      </p:sp>
    </p:spTree>
    <p:extLst>
      <p:ext uri="{BB962C8B-B14F-4D97-AF65-F5344CB8AC3E}">
        <p14:creationId xmlns:p14="http://schemas.microsoft.com/office/powerpoint/2010/main" val="1942140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75700" y="2430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Interview Preparation </a:t>
            </a:r>
            <a:r>
              <a:rPr lang="en-US" sz="2500" dirty="0" err="1">
                <a:latin typeface="Signika"/>
                <a:ea typeface="Signika"/>
                <a:cs typeface="Signika"/>
                <a:sym typeface="Signika"/>
              </a:rPr>
              <a:t>Contd</a:t>
            </a:r>
            <a:r>
              <a:rPr lang="en-US" sz="2500" dirty="0">
                <a:latin typeface="Signika"/>
                <a:ea typeface="Signika"/>
                <a:cs typeface="Signika"/>
                <a:sym typeface="Signika"/>
              </a:rPr>
              <a:t>… </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036800"/>
            <a:ext cx="7989000" cy="3651900"/>
          </a:xfrm>
          <a:prstGeom prst="rect">
            <a:avLst/>
          </a:prstGeom>
          <a:noFill/>
          <a:ln>
            <a:noFill/>
          </a:ln>
        </p:spPr>
        <p:txBody>
          <a:bodyPr spcFirstLastPara="1" wrap="square" lIns="91425" tIns="91425" rIns="91425" bIns="91425" anchor="t" anchorCtr="0">
            <a:noAutofit/>
          </a:bodyPr>
          <a:lstStyle/>
          <a:p>
            <a:pPr lvl="0"/>
            <a:r>
              <a:rPr lang="en-US" b="1" dirty="0">
                <a:latin typeface="Signika" panose="020B0604020202020204" charset="0"/>
                <a:ea typeface="Maven Pro"/>
                <a:cs typeface="Maven Pro"/>
                <a:sym typeface="Maven Pro"/>
              </a:rPr>
              <a:t>Dress and Etiquette:</a:t>
            </a: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Dress appropriately for the company and role.</a:t>
            </a: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Be punctual and demonstrate professionalism throughout the interview.</a:t>
            </a:r>
          </a:p>
          <a:p>
            <a:pPr lvl="0"/>
            <a:endParaRPr lang="en-US" dirty="0">
              <a:latin typeface="Signika" panose="020B0604020202020204" charset="0"/>
              <a:ea typeface="Maven Pro"/>
              <a:cs typeface="Maven Pro"/>
              <a:sym typeface="Maven Pro"/>
            </a:endParaRPr>
          </a:p>
          <a:p>
            <a:pPr lvl="0"/>
            <a:r>
              <a:rPr lang="en-US" b="1" dirty="0">
                <a:latin typeface="Signika" panose="020B0604020202020204" charset="0"/>
                <a:ea typeface="Maven Pro"/>
                <a:cs typeface="Maven Pro"/>
                <a:sym typeface="Maven Pro"/>
              </a:rPr>
              <a:t>Mock Interviews:</a:t>
            </a: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Attend mock interviews to practice your responses, body language, and </a:t>
            </a:r>
            <a:r>
              <a:rPr lang="en-US" dirty="0" err="1">
                <a:latin typeface="Signika" panose="020B0604020202020204" charset="0"/>
                <a:ea typeface="Maven Pro"/>
                <a:cs typeface="Maven Pro"/>
                <a:sym typeface="Maven Pro"/>
              </a:rPr>
              <a:t>demeanour</a:t>
            </a:r>
            <a:r>
              <a:rPr lang="en-US" dirty="0">
                <a:latin typeface="Signika" panose="020B0604020202020204" charset="0"/>
                <a:ea typeface="Maven Pro"/>
                <a:cs typeface="Maven Pro"/>
                <a:sym typeface="Maven Pro"/>
              </a:rPr>
              <a:t>.</a:t>
            </a: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Seek feedback to refine your interview skills.</a:t>
            </a:r>
          </a:p>
          <a:p>
            <a:pPr lvl="0"/>
            <a:endParaRPr lang="en-US" dirty="0">
              <a:latin typeface="Signika" panose="020B0604020202020204" charset="0"/>
              <a:ea typeface="Maven Pro"/>
              <a:cs typeface="Maven Pro"/>
              <a:sym typeface="Maven Pro"/>
            </a:endParaRPr>
          </a:p>
          <a:p>
            <a:pPr lvl="0"/>
            <a:r>
              <a:rPr lang="en-US" b="1" dirty="0">
                <a:latin typeface="Signika" panose="020B0604020202020204" charset="0"/>
                <a:ea typeface="Maven Pro"/>
                <a:cs typeface="Maven Pro"/>
                <a:sym typeface="Maven Pro"/>
              </a:rPr>
              <a:t>Follow-Up:</a:t>
            </a: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Know how to send a thank-you note or email after the interview.</a:t>
            </a: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Understand the importance of post-interview etiquette and follow-up.</a:t>
            </a:r>
          </a:p>
        </p:txBody>
      </p:sp>
    </p:spTree>
    <p:extLst>
      <p:ext uri="{BB962C8B-B14F-4D97-AF65-F5344CB8AC3E}">
        <p14:creationId xmlns:p14="http://schemas.microsoft.com/office/powerpoint/2010/main" val="2315129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363907"/>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Essential Aspects of Interview Preparation</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2" name="Rectangle 1">
            <a:extLst>
              <a:ext uri="{FF2B5EF4-FFF2-40B4-BE49-F238E27FC236}">
                <a16:creationId xmlns:a16="http://schemas.microsoft.com/office/drawing/2014/main" id="{128FE2AE-FF18-46C6-AD35-E3FD2963EDB3}"/>
              </a:ext>
            </a:extLst>
          </p:cNvPr>
          <p:cNvSpPr/>
          <p:nvPr/>
        </p:nvSpPr>
        <p:spPr>
          <a:xfrm>
            <a:off x="1430902" y="1461293"/>
            <a:ext cx="1930044" cy="7032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Signika" panose="020B0604020202020204" charset="0"/>
              </a:rPr>
              <a:t>Understanding the Job Description</a:t>
            </a:r>
            <a:endParaRPr lang="en-IN" sz="1400" dirty="0">
              <a:solidFill>
                <a:schemeClr val="bg1"/>
              </a:solidFill>
              <a:latin typeface="Signika" panose="020B0604020202020204" charset="0"/>
            </a:endParaRPr>
          </a:p>
        </p:txBody>
      </p:sp>
      <p:sp>
        <p:nvSpPr>
          <p:cNvPr id="6" name="Rectangle 5">
            <a:extLst>
              <a:ext uri="{FF2B5EF4-FFF2-40B4-BE49-F238E27FC236}">
                <a16:creationId xmlns:a16="http://schemas.microsoft.com/office/drawing/2014/main" id="{4925F305-2D91-48FA-A13A-30FBDBFF4159}"/>
              </a:ext>
            </a:extLst>
          </p:cNvPr>
          <p:cNvSpPr/>
          <p:nvPr/>
        </p:nvSpPr>
        <p:spPr>
          <a:xfrm>
            <a:off x="1430901" y="2218940"/>
            <a:ext cx="1930044" cy="2077638"/>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050" dirty="0">
                <a:solidFill>
                  <a:schemeClr val="bg1"/>
                </a:solidFill>
                <a:latin typeface="Signika" panose="020B0604020202020204" charset="0"/>
              </a:rPr>
              <a:t>Identify the key responsibilities</a:t>
            </a:r>
          </a:p>
          <a:p>
            <a:pPr marL="285750" indent="-285750">
              <a:buFont typeface="Arial" panose="020B0604020202020204" pitchFamily="34" charset="0"/>
              <a:buChar char="•"/>
            </a:pPr>
            <a:r>
              <a:rPr lang="en-US" sz="1050" dirty="0">
                <a:solidFill>
                  <a:schemeClr val="bg1"/>
                </a:solidFill>
                <a:latin typeface="Signika" panose="020B0604020202020204" charset="0"/>
              </a:rPr>
              <a:t>Take note of the qualifications</a:t>
            </a:r>
          </a:p>
          <a:p>
            <a:pPr marL="285750" indent="-285750">
              <a:buFont typeface="Arial" panose="020B0604020202020204" pitchFamily="34" charset="0"/>
              <a:buChar char="•"/>
            </a:pPr>
            <a:r>
              <a:rPr lang="en-US" sz="1050" dirty="0">
                <a:solidFill>
                  <a:schemeClr val="bg1"/>
                </a:solidFill>
                <a:latin typeface="Signika" panose="020B0604020202020204" charset="0"/>
              </a:rPr>
              <a:t>Look for specific keywords in the job description.</a:t>
            </a:r>
            <a:endParaRPr lang="en-IN" sz="1050" dirty="0">
              <a:solidFill>
                <a:schemeClr val="bg1"/>
              </a:solidFill>
              <a:latin typeface="Signika" panose="020B0604020202020204" charset="0"/>
            </a:endParaRPr>
          </a:p>
        </p:txBody>
      </p:sp>
      <p:sp>
        <p:nvSpPr>
          <p:cNvPr id="7" name="Rectangle 6">
            <a:extLst>
              <a:ext uri="{FF2B5EF4-FFF2-40B4-BE49-F238E27FC236}">
                <a16:creationId xmlns:a16="http://schemas.microsoft.com/office/drawing/2014/main" id="{9F4AB020-C280-468F-85E2-05F820F4C7E2}"/>
              </a:ext>
            </a:extLst>
          </p:cNvPr>
          <p:cNvSpPr/>
          <p:nvPr/>
        </p:nvSpPr>
        <p:spPr>
          <a:xfrm>
            <a:off x="3392335" y="1461293"/>
            <a:ext cx="1930044" cy="7032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Signika" panose="020B0604020202020204" charset="0"/>
              </a:rPr>
              <a:t>Understanding the Company</a:t>
            </a:r>
            <a:endParaRPr lang="en-IN" sz="1400" dirty="0">
              <a:solidFill>
                <a:schemeClr val="bg1"/>
              </a:solidFill>
              <a:latin typeface="Signika" panose="020B0604020202020204" charset="0"/>
            </a:endParaRPr>
          </a:p>
        </p:txBody>
      </p:sp>
      <p:sp>
        <p:nvSpPr>
          <p:cNvPr id="8" name="Rectangle 7">
            <a:extLst>
              <a:ext uri="{FF2B5EF4-FFF2-40B4-BE49-F238E27FC236}">
                <a16:creationId xmlns:a16="http://schemas.microsoft.com/office/drawing/2014/main" id="{79ACFEB0-2853-4735-80B1-AF0F97BCC706}"/>
              </a:ext>
            </a:extLst>
          </p:cNvPr>
          <p:cNvSpPr/>
          <p:nvPr/>
        </p:nvSpPr>
        <p:spPr>
          <a:xfrm>
            <a:off x="3403351" y="2218940"/>
            <a:ext cx="1930044" cy="2077638"/>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050" dirty="0">
                <a:solidFill>
                  <a:schemeClr val="bg1"/>
                </a:solidFill>
                <a:latin typeface="Signika" panose="020B0604020202020204" charset="0"/>
              </a:rPr>
              <a:t>Company History</a:t>
            </a:r>
          </a:p>
          <a:p>
            <a:pPr marL="285750" indent="-285750">
              <a:buFont typeface="Arial" panose="020B0604020202020204" pitchFamily="34" charset="0"/>
              <a:buChar char="•"/>
            </a:pPr>
            <a:r>
              <a:rPr lang="en-US" sz="1050" dirty="0">
                <a:solidFill>
                  <a:schemeClr val="bg1"/>
                </a:solidFill>
                <a:latin typeface="Signika" panose="020B0604020202020204" charset="0"/>
              </a:rPr>
              <a:t>Company Culture</a:t>
            </a:r>
          </a:p>
          <a:p>
            <a:pPr marL="285750" indent="-285750">
              <a:buFont typeface="Arial" panose="020B0604020202020204" pitchFamily="34" charset="0"/>
              <a:buChar char="•"/>
            </a:pPr>
            <a:r>
              <a:rPr lang="en-US" sz="1050" dirty="0">
                <a:solidFill>
                  <a:schemeClr val="bg1"/>
                </a:solidFill>
                <a:latin typeface="Signika" panose="020B0604020202020204" charset="0"/>
              </a:rPr>
              <a:t>Recent Developments</a:t>
            </a:r>
            <a:endParaRPr lang="en-IN" sz="1050" dirty="0">
              <a:solidFill>
                <a:schemeClr val="bg1"/>
              </a:solidFill>
              <a:latin typeface="Signika" panose="020B0604020202020204" charset="0"/>
            </a:endParaRPr>
          </a:p>
        </p:txBody>
      </p:sp>
      <p:sp>
        <p:nvSpPr>
          <p:cNvPr id="9" name="Rectangle 8">
            <a:extLst>
              <a:ext uri="{FF2B5EF4-FFF2-40B4-BE49-F238E27FC236}">
                <a16:creationId xmlns:a16="http://schemas.microsoft.com/office/drawing/2014/main" id="{69398A59-F327-4676-80AF-294CBD6EEBC5}"/>
              </a:ext>
            </a:extLst>
          </p:cNvPr>
          <p:cNvSpPr/>
          <p:nvPr/>
        </p:nvSpPr>
        <p:spPr>
          <a:xfrm>
            <a:off x="5376475" y="1461293"/>
            <a:ext cx="2302283" cy="7032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Signika" panose="020B0604020202020204" charset="0"/>
              </a:rPr>
              <a:t>Preparing Resume &amp; Cover Letter</a:t>
            </a:r>
            <a:endParaRPr lang="en-IN" sz="1400" dirty="0">
              <a:solidFill>
                <a:schemeClr val="bg1"/>
              </a:solidFill>
              <a:latin typeface="Signika" panose="020B0604020202020204" charset="0"/>
            </a:endParaRPr>
          </a:p>
        </p:txBody>
      </p:sp>
      <p:sp>
        <p:nvSpPr>
          <p:cNvPr id="10" name="Rectangle 9">
            <a:extLst>
              <a:ext uri="{FF2B5EF4-FFF2-40B4-BE49-F238E27FC236}">
                <a16:creationId xmlns:a16="http://schemas.microsoft.com/office/drawing/2014/main" id="{AD7729C2-4157-4E9D-BEA7-F40B2E740B8B}"/>
              </a:ext>
            </a:extLst>
          </p:cNvPr>
          <p:cNvSpPr/>
          <p:nvPr/>
        </p:nvSpPr>
        <p:spPr>
          <a:xfrm>
            <a:off x="5376474" y="2218940"/>
            <a:ext cx="2302283" cy="2077638"/>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050" dirty="0">
                <a:solidFill>
                  <a:schemeClr val="bg1"/>
                </a:solidFill>
                <a:latin typeface="Signika" panose="020B0604020202020204" charset="0"/>
              </a:rPr>
              <a:t>Tailor your resume and cover letter to match the job description</a:t>
            </a:r>
          </a:p>
          <a:p>
            <a:pPr marL="285750" indent="-285750">
              <a:buFont typeface="Arial" panose="020B0604020202020204" pitchFamily="34" charset="0"/>
              <a:buChar char="•"/>
            </a:pPr>
            <a:r>
              <a:rPr lang="en-US" sz="1050" dirty="0">
                <a:solidFill>
                  <a:schemeClr val="bg1"/>
                </a:solidFill>
                <a:latin typeface="Signika" panose="020B0604020202020204" charset="0"/>
              </a:rPr>
              <a:t>Customize your resume emphasizing the skills and experiences matching with JD.</a:t>
            </a:r>
          </a:p>
          <a:p>
            <a:pPr marL="285750" indent="-285750">
              <a:buFont typeface="Arial" panose="020B0604020202020204" pitchFamily="34" charset="0"/>
              <a:buChar char="•"/>
            </a:pPr>
            <a:r>
              <a:rPr lang="en-US" sz="1050" dirty="0">
                <a:solidFill>
                  <a:schemeClr val="bg1"/>
                </a:solidFill>
                <a:latin typeface="Signika" panose="020B0604020202020204" charset="0"/>
              </a:rPr>
              <a:t>Key words integration with ATS</a:t>
            </a:r>
          </a:p>
          <a:p>
            <a:pPr marL="285750" indent="-285750">
              <a:buFont typeface="Arial" panose="020B0604020202020204" pitchFamily="34" charset="0"/>
              <a:buChar char="•"/>
            </a:pPr>
            <a:r>
              <a:rPr lang="en-US" sz="1050" dirty="0">
                <a:solidFill>
                  <a:schemeClr val="bg1"/>
                </a:solidFill>
                <a:latin typeface="Signika" panose="020B0604020202020204" charset="0"/>
              </a:rPr>
              <a:t>Quantify Achievements</a:t>
            </a:r>
            <a:endParaRPr lang="en-IN" sz="1050" dirty="0">
              <a:solidFill>
                <a:schemeClr val="bg1"/>
              </a:solidFill>
              <a:latin typeface="Signika" panose="020B0604020202020204" charset="0"/>
            </a:endParaRPr>
          </a:p>
        </p:txBody>
      </p:sp>
    </p:spTree>
    <p:extLst>
      <p:ext uri="{BB962C8B-B14F-4D97-AF65-F5344CB8AC3E}">
        <p14:creationId xmlns:p14="http://schemas.microsoft.com/office/powerpoint/2010/main" val="15141881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2430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Essential Aspects of Interview Preparation Contd..</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2" name="Rectangle 1">
            <a:extLst>
              <a:ext uri="{FF2B5EF4-FFF2-40B4-BE49-F238E27FC236}">
                <a16:creationId xmlns:a16="http://schemas.microsoft.com/office/drawing/2014/main" id="{128FE2AE-FF18-46C6-AD35-E3FD2963EDB3}"/>
              </a:ext>
            </a:extLst>
          </p:cNvPr>
          <p:cNvSpPr/>
          <p:nvPr/>
        </p:nvSpPr>
        <p:spPr>
          <a:xfrm>
            <a:off x="3207775" y="1363645"/>
            <a:ext cx="1914637" cy="706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Signika" panose="020B0604020202020204" charset="0"/>
              </a:rPr>
              <a:t>Dress Appropriately</a:t>
            </a:r>
            <a:endParaRPr lang="en-IN" sz="1600" dirty="0">
              <a:solidFill>
                <a:schemeClr val="bg1"/>
              </a:solidFill>
              <a:latin typeface="Signika" panose="020B0604020202020204" charset="0"/>
            </a:endParaRPr>
          </a:p>
        </p:txBody>
      </p:sp>
      <p:sp>
        <p:nvSpPr>
          <p:cNvPr id="6" name="Rectangle 5">
            <a:extLst>
              <a:ext uri="{FF2B5EF4-FFF2-40B4-BE49-F238E27FC236}">
                <a16:creationId xmlns:a16="http://schemas.microsoft.com/office/drawing/2014/main" id="{4925F305-2D91-48FA-A13A-30FBDBFF4159}"/>
              </a:ext>
            </a:extLst>
          </p:cNvPr>
          <p:cNvSpPr/>
          <p:nvPr/>
        </p:nvSpPr>
        <p:spPr>
          <a:xfrm>
            <a:off x="3207774" y="2121292"/>
            <a:ext cx="1914637" cy="2086208"/>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100" dirty="0">
                <a:solidFill>
                  <a:schemeClr val="bg1"/>
                </a:solidFill>
                <a:latin typeface="Signika" panose="020B0604020202020204" charset="0"/>
              </a:rPr>
              <a:t>Formal Dress Code</a:t>
            </a:r>
          </a:p>
          <a:p>
            <a:pPr marL="285750" indent="-285750">
              <a:buFont typeface="Arial" panose="020B0604020202020204" pitchFamily="34" charset="0"/>
              <a:buChar char="•"/>
            </a:pPr>
            <a:r>
              <a:rPr lang="en-US" sz="1100" dirty="0">
                <a:solidFill>
                  <a:schemeClr val="bg1"/>
                </a:solidFill>
                <a:latin typeface="Signika" panose="020B0604020202020204" charset="0"/>
              </a:rPr>
              <a:t>Conversational &amp; Professional</a:t>
            </a:r>
          </a:p>
          <a:p>
            <a:pPr marL="285750" indent="-285750">
              <a:buFont typeface="Arial" panose="020B0604020202020204" pitchFamily="34" charset="0"/>
              <a:buChar char="•"/>
            </a:pPr>
            <a:r>
              <a:rPr lang="en-US" sz="1100" dirty="0">
                <a:solidFill>
                  <a:schemeClr val="bg1"/>
                </a:solidFill>
                <a:latin typeface="Signika" panose="020B0604020202020204" charset="0"/>
              </a:rPr>
              <a:t>Grooming Matters</a:t>
            </a:r>
          </a:p>
          <a:p>
            <a:pPr marL="285750" indent="-285750">
              <a:buFont typeface="Arial" panose="020B0604020202020204" pitchFamily="34" charset="0"/>
              <a:buChar char="•"/>
            </a:pPr>
            <a:r>
              <a:rPr lang="en-US" sz="1100" dirty="0">
                <a:solidFill>
                  <a:schemeClr val="bg1"/>
                </a:solidFill>
                <a:latin typeface="Signika" panose="020B0604020202020204" charset="0"/>
              </a:rPr>
              <a:t>Footwear</a:t>
            </a:r>
          </a:p>
          <a:p>
            <a:pPr marL="285750" indent="-285750">
              <a:buFont typeface="Arial" panose="020B0604020202020204" pitchFamily="34" charset="0"/>
              <a:buChar char="•"/>
            </a:pPr>
            <a:r>
              <a:rPr lang="en-US" sz="1100" dirty="0" err="1">
                <a:solidFill>
                  <a:schemeClr val="bg1"/>
                </a:solidFill>
                <a:latin typeface="Signika" panose="020B0604020202020204" charset="0"/>
              </a:rPr>
              <a:t>Colours</a:t>
            </a:r>
            <a:r>
              <a:rPr lang="en-US" sz="1100" dirty="0">
                <a:solidFill>
                  <a:schemeClr val="bg1"/>
                </a:solidFill>
                <a:latin typeface="Signika" panose="020B0604020202020204" charset="0"/>
              </a:rPr>
              <a:t> &amp; Patterns</a:t>
            </a:r>
            <a:endParaRPr lang="en-IN" sz="1100" dirty="0">
              <a:solidFill>
                <a:schemeClr val="bg1"/>
              </a:solidFill>
              <a:latin typeface="Signika" panose="020B0604020202020204" charset="0"/>
            </a:endParaRPr>
          </a:p>
        </p:txBody>
      </p:sp>
      <p:sp>
        <p:nvSpPr>
          <p:cNvPr id="7" name="Rectangle 6">
            <a:extLst>
              <a:ext uri="{FF2B5EF4-FFF2-40B4-BE49-F238E27FC236}">
                <a16:creationId xmlns:a16="http://schemas.microsoft.com/office/drawing/2014/main" id="{9F4AB020-C280-468F-85E2-05F820F4C7E2}"/>
              </a:ext>
            </a:extLst>
          </p:cNvPr>
          <p:cNvSpPr/>
          <p:nvPr/>
        </p:nvSpPr>
        <p:spPr>
          <a:xfrm>
            <a:off x="5268361" y="1363645"/>
            <a:ext cx="1914637" cy="706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Signika" panose="020B0604020202020204" charset="0"/>
              </a:rPr>
              <a:t>Right Body Language</a:t>
            </a:r>
            <a:endParaRPr lang="en-IN" sz="1600" dirty="0">
              <a:solidFill>
                <a:schemeClr val="bg1"/>
              </a:solidFill>
              <a:latin typeface="Signika" panose="020B0604020202020204" charset="0"/>
            </a:endParaRPr>
          </a:p>
        </p:txBody>
      </p:sp>
      <p:sp>
        <p:nvSpPr>
          <p:cNvPr id="8" name="Rectangle 7">
            <a:extLst>
              <a:ext uri="{FF2B5EF4-FFF2-40B4-BE49-F238E27FC236}">
                <a16:creationId xmlns:a16="http://schemas.microsoft.com/office/drawing/2014/main" id="{79ACFEB0-2853-4735-80B1-AF0F97BCC706}"/>
              </a:ext>
            </a:extLst>
          </p:cNvPr>
          <p:cNvSpPr/>
          <p:nvPr/>
        </p:nvSpPr>
        <p:spPr>
          <a:xfrm>
            <a:off x="5268360" y="2121292"/>
            <a:ext cx="1914637" cy="2086208"/>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100" dirty="0">
                <a:solidFill>
                  <a:schemeClr val="bg1"/>
                </a:solidFill>
                <a:latin typeface="Signika" panose="020B0604020202020204" charset="0"/>
              </a:rPr>
              <a:t>Maintain Eye Contact</a:t>
            </a:r>
          </a:p>
          <a:p>
            <a:pPr marL="285750" indent="-285750">
              <a:buFont typeface="Arial" panose="020B0604020202020204" pitchFamily="34" charset="0"/>
              <a:buChar char="•"/>
            </a:pPr>
            <a:r>
              <a:rPr lang="en-US" sz="1100" dirty="0">
                <a:solidFill>
                  <a:schemeClr val="bg1"/>
                </a:solidFill>
                <a:latin typeface="Signika" panose="020B0604020202020204" charset="0"/>
              </a:rPr>
              <a:t>Handshake </a:t>
            </a:r>
          </a:p>
          <a:p>
            <a:pPr marL="285750" indent="-285750">
              <a:buFont typeface="Arial" panose="020B0604020202020204" pitchFamily="34" charset="0"/>
              <a:buChar char="•"/>
            </a:pPr>
            <a:r>
              <a:rPr lang="en-US" sz="1100" dirty="0">
                <a:solidFill>
                  <a:schemeClr val="bg1"/>
                </a:solidFill>
                <a:latin typeface="Signika" panose="020B0604020202020204" charset="0"/>
              </a:rPr>
              <a:t>Positive body posture</a:t>
            </a:r>
          </a:p>
          <a:p>
            <a:pPr marL="285750" indent="-285750">
              <a:buFont typeface="Arial" panose="020B0604020202020204" pitchFamily="34" charset="0"/>
              <a:buChar char="•"/>
            </a:pPr>
            <a:r>
              <a:rPr lang="en-US" sz="1100" dirty="0">
                <a:solidFill>
                  <a:schemeClr val="bg1"/>
                </a:solidFill>
                <a:latin typeface="Signika" panose="020B0604020202020204" charset="0"/>
              </a:rPr>
              <a:t>Active Listening</a:t>
            </a:r>
          </a:p>
          <a:p>
            <a:pPr marL="285750" indent="-285750">
              <a:buFont typeface="Arial" panose="020B0604020202020204" pitchFamily="34" charset="0"/>
              <a:buChar char="•"/>
            </a:pPr>
            <a:r>
              <a:rPr lang="en-US" sz="1100" dirty="0">
                <a:solidFill>
                  <a:schemeClr val="bg1"/>
                </a:solidFill>
                <a:latin typeface="Signika" panose="020B0604020202020204" charset="0"/>
              </a:rPr>
              <a:t>Avoid Distractions</a:t>
            </a:r>
          </a:p>
          <a:p>
            <a:pPr marL="285750" indent="-285750">
              <a:buFont typeface="Arial" panose="020B0604020202020204" pitchFamily="34" charset="0"/>
              <a:buChar char="•"/>
            </a:pPr>
            <a:r>
              <a:rPr lang="en-US" sz="1100" dirty="0">
                <a:solidFill>
                  <a:schemeClr val="bg1"/>
                </a:solidFill>
                <a:latin typeface="Signika" panose="020B0604020202020204" charset="0"/>
              </a:rPr>
              <a:t>Mirroring</a:t>
            </a:r>
          </a:p>
          <a:p>
            <a:pPr marL="285750" indent="-285750">
              <a:buFont typeface="Arial" panose="020B0604020202020204" pitchFamily="34" charset="0"/>
              <a:buChar char="•"/>
            </a:pPr>
            <a:r>
              <a:rPr lang="en-US" sz="1100" dirty="0">
                <a:solidFill>
                  <a:schemeClr val="bg1"/>
                </a:solidFill>
                <a:latin typeface="Signika" panose="020B0604020202020204" charset="0"/>
              </a:rPr>
              <a:t>Gestures</a:t>
            </a:r>
          </a:p>
          <a:p>
            <a:pPr marL="285750" indent="-285750">
              <a:buFont typeface="Arial" panose="020B0604020202020204" pitchFamily="34" charset="0"/>
              <a:buChar char="•"/>
            </a:pPr>
            <a:r>
              <a:rPr lang="en-US" sz="1100" dirty="0">
                <a:solidFill>
                  <a:schemeClr val="bg1"/>
                </a:solidFill>
                <a:latin typeface="Signika" panose="020B0604020202020204" charset="0"/>
              </a:rPr>
              <a:t>Thank You</a:t>
            </a:r>
            <a:endParaRPr lang="en-IN" sz="1100" dirty="0">
              <a:solidFill>
                <a:schemeClr val="bg1"/>
              </a:solidFill>
              <a:latin typeface="Signika" panose="020B0604020202020204" charset="0"/>
            </a:endParaRPr>
          </a:p>
        </p:txBody>
      </p:sp>
      <p:sp>
        <p:nvSpPr>
          <p:cNvPr id="13" name="Rectangle 12">
            <a:extLst>
              <a:ext uri="{FF2B5EF4-FFF2-40B4-BE49-F238E27FC236}">
                <a16:creationId xmlns:a16="http://schemas.microsoft.com/office/drawing/2014/main" id="{80FF4805-C4DC-4003-8FF8-D7F800FD14F7}"/>
              </a:ext>
            </a:extLst>
          </p:cNvPr>
          <p:cNvSpPr/>
          <p:nvPr/>
        </p:nvSpPr>
        <p:spPr>
          <a:xfrm>
            <a:off x="1182947" y="1363645"/>
            <a:ext cx="1852922" cy="706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Signika" panose="020B0604020202020204" charset="0"/>
              </a:rPr>
              <a:t>Research Probable Interview Questions</a:t>
            </a:r>
            <a:endParaRPr lang="en-IN" sz="1600" dirty="0">
              <a:solidFill>
                <a:schemeClr val="bg1"/>
              </a:solidFill>
              <a:latin typeface="Signika" panose="020B0604020202020204" charset="0"/>
            </a:endParaRPr>
          </a:p>
        </p:txBody>
      </p:sp>
      <p:sp>
        <p:nvSpPr>
          <p:cNvPr id="14" name="Rectangle 13">
            <a:extLst>
              <a:ext uri="{FF2B5EF4-FFF2-40B4-BE49-F238E27FC236}">
                <a16:creationId xmlns:a16="http://schemas.microsoft.com/office/drawing/2014/main" id="{046CA7D7-3D02-482F-ABB8-0AC3EFF20C37}"/>
              </a:ext>
            </a:extLst>
          </p:cNvPr>
          <p:cNvSpPr/>
          <p:nvPr/>
        </p:nvSpPr>
        <p:spPr>
          <a:xfrm>
            <a:off x="1182946" y="2121292"/>
            <a:ext cx="1852922" cy="2086208"/>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100" dirty="0">
                <a:solidFill>
                  <a:schemeClr val="bg1"/>
                </a:solidFill>
                <a:latin typeface="Signika" panose="020B0604020202020204" charset="0"/>
              </a:rPr>
              <a:t>Know the JD and Responsibilities</a:t>
            </a:r>
          </a:p>
          <a:p>
            <a:pPr marL="285750" indent="-285750">
              <a:buFont typeface="Arial" panose="020B0604020202020204" pitchFamily="34" charset="0"/>
              <a:buChar char="•"/>
            </a:pPr>
            <a:r>
              <a:rPr lang="en-US" sz="1100" dirty="0">
                <a:solidFill>
                  <a:schemeClr val="bg1"/>
                </a:solidFill>
                <a:latin typeface="Signika" panose="020B0604020202020204" charset="0"/>
              </a:rPr>
              <a:t>Be aware of expected qualifications and experience</a:t>
            </a:r>
          </a:p>
          <a:p>
            <a:pPr marL="285750" indent="-285750">
              <a:buFont typeface="Arial" panose="020B0604020202020204" pitchFamily="34" charset="0"/>
              <a:buChar char="•"/>
            </a:pPr>
            <a:r>
              <a:rPr lang="en-US" sz="1100" dirty="0">
                <a:solidFill>
                  <a:schemeClr val="bg1"/>
                </a:solidFill>
                <a:latin typeface="Signika" panose="020B0604020202020204" charset="0"/>
              </a:rPr>
              <a:t>ATS key words</a:t>
            </a:r>
            <a:endParaRPr lang="en-IN" sz="1100" dirty="0">
              <a:solidFill>
                <a:schemeClr val="bg1"/>
              </a:solidFill>
              <a:latin typeface="Signika" panose="020B0604020202020204" charset="0"/>
            </a:endParaRPr>
          </a:p>
        </p:txBody>
      </p:sp>
    </p:spTree>
    <p:extLst>
      <p:ext uri="{BB962C8B-B14F-4D97-AF65-F5344CB8AC3E}">
        <p14:creationId xmlns:p14="http://schemas.microsoft.com/office/powerpoint/2010/main" val="1992992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272113"/>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During the Interview</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2" name="Rectangle 1">
            <a:extLst>
              <a:ext uri="{FF2B5EF4-FFF2-40B4-BE49-F238E27FC236}">
                <a16:creationId xmlns:a16="http://schemas.microsoft.com/office/drawing/2014/main" id="{128FE2AE-FF18-46C6-AD35-E3FD2963EDB3}"/>
              </a:ext>
            </a:extLst>
          </p:cNvPr>
          <p:cNvSpPr/>
          <p:nvPr/>
        </p:nvSpPr>
        <p:spPr>
          <a:xfrm>
            <a:off x="3274343" y="1248642"/>
            <a:ext cx="2178968" cy="6663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Signika" panose="020B0604020202020204" charset="0"/>
              </a:rPr>
              <a:t>Answering Common Interview Questions</a:t>
            </a:r>
            <a:endParaRPr lang="en-IN" sz="1400" dirty="0">
              <a:solidFill>
                <a:schemeClr val="bg1"/>
              </a:solidFill>
              <a:latin typeface="Signika" panose="020B0604020202020204" charset="0"/>
            </a:endParaRPr>
          </a:p>
        </p:txBody>
      </p:sp>
      <p:sp>
        <p:nvSpPr>
          <p:cNvPr id="6" name="Rectangle 5">
            <a:extLst>
              <a:ext uri="{FF2B5EF4-FFF2-40B4-BE49-F238E27FC236}">
                <a16:creationId xmlns:a16="http://schemas.microsoft.com/office/drawing/2014/main" id="{4925F305-2D91-48FA-A13A-30FBDBFF4159}"/>
              </a:ext>
            </a:extLst>
          </p:cNvPr>
          <p:cNvSpPr/>
          <p:nvPr/>
        </p:nvSpPr>
        <p:spPr>
          <a:xfrm>
            <a:off x="3274342" y="2006289"/>
            <a:ext cx="2178968" cy="961555"/>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050" dirty="0">
                <a:solidFill>
                  <a:schemeClr val="bg1"/>
                </a:solidFill>
                <a:latin typeface="Signika" panose="020B0604020202020204" charset="0"/>
              </a:rPr>
              <a:t>Tell Me About Yourself</a:t>
            </a:r>
          </a:p>
          <a:p>
            <a:pPr marL="285750" indent="-285750">
              <a:buFont typeface="Arial" panose="020B0604020202020204" pitchFamily="34" charset="0"/>
              <a:buChar char="•"/>
            </a:pPr>
            <a:r>
              <a:rPr lang="en-US" sz="1050" dirty="0">
                <a:solidFill>
                  <a:schemeClr val="bg1"/>
                </a:solidFill>
                <a:latin typeface="Signika" panose="020B0604020202020204" charset="0"/>
              </a:rPr>
              <a:t>Strength &amp; Weaknesses</a:t>
            </a:r>
          </a:p>
          <a:p>
            <a:pPr marL="285750" indent="-285750">
              <a:buFont typeface="Arial" panose="020B0604020202020204" pitchFamily="34" charset="0"/>
              <a:buChar char="•"/>
            </a:pPr>
            <a:r>
              <a:rPr lang="en-US" sz="1050" dirty="0">
                <a:solidFill>
                  <a:schemeClr val="bg1"/>
                </a:solidFill>
                <a:latin typeface="Signika" panose="020B0604020202020204" charset="0"/>
              </a:rPr>
              <a:t>Why – do you want to work here</a:t>
            </a:r>
            <a:endParaRPr lang="en-IN" sz="1050" dirty="0">
              <a:solidFill>
                <a:schemeClr val="bg1"/>
              </a:solidFill>
              <a:latin typeface="Signika" panose="020B0604020202020204" charset="0"/>
            </a:endParaRPr>
          </a:p>
        </p:txBody>
      </p:sp>
      <p:sp>
        <p:nvSpPr>
          <p:cNvPr id="7" name="Rectangle 6">
            <a:extLst>
              <a:ext uri="{FF2B5EF4-FFF2-40B4-BE49-F238E27FC236}">
                <a16:creationId xmlns:a16="http://schemas.microsoft.com/office/drawing/2014/main" id="{9F4AB020-C280-468F-85E2-05F820F4C7E2}"/>
              </a:ext>
            </a:extLst>
          </p:cNvPr>
          <p:cNvSpPr/>
          <p:nvPr/>
        </p:nvSpPr>
        <p:spPr>
          <a:xfrm>
            <a:off x="5586369" y="1241840"/>
            <a:ext cx="2178968" cy="6663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Signika" panose="020B0604020202020204" charset="0"/>
              </a:rPr>
              <a:t>Handling Behavioral &amp; Situational Questions</a:t>
            </a:r>
            <a:endParaRPr lang="en-IN" sz="1400" dirty="0">
              <a:solidFill>
                <a:schemeClr val="bg1"/>
              </a:solidFill>
              <a:latin typeface="Signika" panose="020B0604020202020204" charset="0"/>
            </a:endParaRPr>
          </a:p>
        </p:txBody>
      </p:sp>
      <p:sp>
        <p:nvSpPr>
          <p:cNvPr id="8" name="Rectangle 7">
            <a:extLst>
              <a:ext uri="{FF2B5EF4-FFF2-40B4-BE49-F238E27FC236}">
                <a16:creationId xmlns:a16="http://schemas.microsoft.com/office/drawing/2014/main" id="{79ACFEB0-2853-4735-80B1-AF0F97BCC706}"/>
              </a:ext>
            </a:extLst>
          </p:cNvPr>
          <p:cNvSpPr/>
          <p:nvPr/>
        </p:nvSpPr>
        <p:spPr>
          <a:xfrm>
            <a:off x="5586368" y="1999487"/>
            <a:ext cx="2178968" cy="961555"/>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050" dirty="0">
                <a:solidFill>
                  <a:schemeClr val="bg1"/>
                </a:solidFill>
                <a:latin typeface="Signika" panose="020B0604020202020204" charset="0"/>
              </a:rPr>
              <a:t>STAR – Situation, Task, Action, Result</a:t>
            </a:r>
          </a:p>
          <a:p>
            <a:pPr marL="285750" indent="-285750">
              <a:buFont typeface="Arial" panose="020B0604020202020204" pitchFamily="34" charset="0"/>
              <a:buChar char="•"/>
            </a:pPr>
            <a:r>
              <a:rPr lang="en-US" sz="1050" dirty="0">
                <a:solidFill>
                  <a:schemeClr val="bg1"/>
                </a:solidFill>
                <a:latin typeface="Signika" panose="020B0604020202020204" charset="0"/>
              </a:rPr>
              <a:t>Give Specific Examples</a:t>
            </a:r>
            <a:endParaRPr lang="en-IN" sz="1050" dirty="0">
              <a:solidFill>
                <a:schemeClr val="bg1"/>
              </a:solidFill>
              <a:latin typeface="Signika" panose="020B0604020202020204" charset="0"/>
            </a:endParaRPr>
          </a:p>
        </p:txBody>
      </p:sp>
      <p:sp>
        <p:nvSpPr>
          <p:cNvPr id="13" name="Rectangle 12">
            <a:extLst>
              <a:ext uri="{FF2B5EF4-FFF2-40B4-BE49-F238E27FC236}">
                <a16:creationId xmlns:a16="http://schemas.microsoft.com/office/drawing/2014/main" id="{80FF4805-C4DC-4003-8FF8-D7F800FD14F7}"/>
              </a:ext>
            </a:extLst>
          </p:cNvPr>
          <p:cNvSpPr/>
          <p:nvPr/>
        </p:nvSpPr>
        <p:spPr>
          <a:xfrm>
            <a:off x="1041992" y="1248642"/>
            <a:ext cx="2108733" cy="6663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Signika" panose="020B0604020202020204" charset="0"/>
              </a:rPr>
              <a:t>Effective Communication &amp; Active Listening</a:t>
            </a:r>
            <a:endParaRPr lang="en-IN" sz="1400" dirty="0">
              <a:solidFill>
                <a:schemeClr val="bg1"/>
              </a:solidFill>
              <a:latin typeface="Signika" panose="020B0604020202020204" charset="0"/>
            </a:endParaRPr>
          </a:p>
        </p:txBody>
      </p:sp>
      <p:sp>
        <p:nvSpPr>
          <p:cNvPr id="14" name="Rectangle 13">
            <a:extLst>
              <a:ext uri="{FF2B5EF4-FFF2-40B4-BE49-F238E27FC236}">
                <a16:creationId xmlns:a16="http://schemas.microsoft.com/office/drawing/2014/main" id="{046CA7D7-3D02-482F-ABB8-0AC3EFF20C37}"/>
              </a:ext>
            </a:extLst>
          </p:cNvPr>
          <p:cNvSpPr/>
          <p:nvPr/>
        </p:nvSpPr>
        <p:spPr>
          <a:xfrm>
            <a:off x="1041991" y="2006289"/>
            <a:ext cx="2108733" cy="961555"/>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050" dirty="0">
                <a:solidFill>
                  <a:schemeClr val="bg1"/>
                </a:solidFill>
                <a:latin typeface="Signika" panose="020B0604020202020204" charset="0"/>
              </a:rPr>
              <a:t>Clear &amp; Concise Communication</a:t>
            </a:r>
          </a:p>
          <a:p>
            <a:pPr marL="285750" indent="-285750">
              <a:buFont typeface="Arial" panose="020B0604020202020204" pitchFamily="34" charset="0"/>
              <a:buChar char="•"/>
            </a:pPr>
            <a:r>
              <a:rPr lang="en-US" sz="1050" dirty="0">
                <a:solidFill>
                  <a:schemeClr val="bg1"/>
                </a:solidFill>
                <a:latin typeface="Signika" panose="020B0604020202020204" charset="0"/>
              </a:rPr>
              <a:t>Active Listening</a:t>
            </a:r>
          </a:p>
          <a:p>
            <a:pPr marL="285750" indent="-285750">
              <a:buFont typeface="Arial" panose="020B0604020202020204" pitchFamily="34" charset="0"/>
              <a:buChar char="•"/>
            </a:pPr>
            <a:r>
              <a:rPr lang="en-US" sz="1050" dirty="0">
                <a:solidFill>
                  <a:schemeClr val="bg1"/>
                </a:solidFill>
                <a:latin typeface="Signika" panose="020B0604020202020204" charset="0"/>
              </a:rPr>
              <a:t>Non-verbal Cues</a:t>
            </a:r>
          </a:p>
        </p:txBody>
      </p:sp>
      <p:sp>
        <p:nvSpPr>
          <p:cNvPr id="16" name="Rectangle 15">
            <a:extLst>
              <a:ext uri="{FF2B5EF4-FFF2-40B4-BE49-F238E27FC236}">
                <a16:creationId xmlns:a16="http://schemas.microsoft.com/office/drawing/2014/main" id="{8F45E65C-9FF3-4D58-9D5E-E4524018376B}"/>
              </a:ext>
            </a:extLst>
          </p:cNvPr>
          <p:cNvSpPr/>
          <p:nvPr/>
        </p:nvSpPr>
        <p:spPr>
          <a:xfrm>
            <a:off x="1988045" y="3079639"/>
            <a:ext cx="2178968" cy="6270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Signika" panose="020B0604020202020204" charset="0"/>
              </a:rPr>
              <a:t>Asking Questions &amp; showing Interest</a:t>
            </a:r>
            <a:endParaRPr lang="en-IN" dirty="0">
              <a:latin typeface="Signika" panose="020B0604020202020204" charset="0"/>
            </a:endParaRPr>
          </a:p>
        </p:txBody>
      </p:sp>
      <p:sp>
        <p:nvSpPr>
          <p:cNvPr id="17" name="Rectangle 16">
            <a:extLst>
              <a:ext uri="{FF2B5EF4-FFF2-40B4-BE49-F238E27FC236}">
                <a16:creationId xmlns:a16="http://schemas.microsoft.com/office/drawing/2014/main" id="{DF3233E0-98D7-4230-A1F2-531BDF3F1F22}"/>
              </a:ext>
            </a:extLst>
          </p:cNvPr>
          <p:cNvSpPr/>
          <p:nvPr/>
        </p:nvSpPr>
        <p:spPr>
          <a:xfrm>
            <a:off x="1988044" y="3837287"/>
            <a:ext cx="2178968" cy="961555"/>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200" dirty="0">
                <a:solidFill>
                  <a:schemeClr val="bg1"/>
                </a:solidFill>
                <a:latin typeface="Signika" panose="020B0604020202020204" charset="0"/>
              </a:rPr>
              <a:t>Have thoughtful questions to ask</a:t>
            </a:r>
          </a:p>
          <a:p>
            <a:pPr marL="285750" indent="-285750">
              <a:buFont typeface="Arial" panose="020B0604020202020204" pitchFamily="34" charset="0"/>
              <a:buChar char="•"/>
            </a:pPr>
            <a:r>
              <a:rPr lang="en-US" sz="1200" dirty="0">
                <a:solidFill>
                  <a:schemeClr val="bg1"/>
                </a:solidFill>
                <a:latin typeface="Signika" panose="020B0604020202020204" charset="0"/>
              </a:rPr>
              <a:t>Ask about company culture and values</a:t>
            </a:r>
            <a:endParaRPr lang="en-IN" sz="1200" dirty="0">
              <a:solidFill>
                <a:schemeClr val="bg1"/>
              </a:solidFill>
              <a:latin typeface="Signika" panose="020B0604020202020204" charset="0"/>
            </a:endParaRPr>
          </a:p>
        </p:txBody>
      </p:sp>
      <p:sp>
        <p:nvSpPr>
          <p:cNvPr id="18" name="Rectangle 17">
            <a:extLst>
              <a:ext uri="{FF2B5EF4-FFF2-40B4-BE49-F238E27FC236}">
                <a16:creationId xmlns:a16="http://schemas.microsoft.com/office/drawing/2014/main" id="{7CDEE7CA-BF65-4E71-8C56-BBF6DDF1F44C}"/>
              </a:ext>
            </a:extLst>
          </p:cNvPr>
          <p:cNvSpPr/>
          <p:nvPr/>
        </p:nvSpPr>
        <p:spPr>
          <a:xfrm>
            <a:off x="4301506" y="3079639"/>
            <a:ext cx="2178968" cy="6270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Signika" panose="020B0604020202020204" charset="0"/>
              </a:rPr>
              <a:t>Managing Nervousness &amp; Stress</a:t>
            </a:r>
            <a:endParaRPr lang="en-IN" sz="1400" dirty="0">
              <a:solidFill>
                <a:schemeClr val="bg1"/>
              </a:solidFill>
              <a:latin typeface="Signika" panose="020B0604020202020204" charset="0"/>
            </a:endParaRPr>
          </a:p>
        </p:txBody>
      </p:sp>
      <p:sp>
        <p:nvSpPr>
          <p:cNvPr id="19" name="Rectangle 18">
            <a:extLst>
              <a:ext uri="{FF2B5EF4-FFF2-40B4-BE49-F238E27FC236}">
                <a16:creationId xmlns:a16="http://schemas.microsoft.com/office/drawing/2014/main" id="{8AE7BB2F-A526-46F9-B280-9E2A61D3CE81}"/>
              </a:ext>
            </a:extLst>
          </p:cNvPr>
          <p:cNvSpPr/>
          <p:nvPr/>
        </p:nvSpPr>
        <p:spPr>
          <a:xfrm>
            <a:off x="4301505" y="3837287"/>
            <a:ext cx="2178968" cy="961555"/>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050" dirty="0">
                <a:solidFill>
                  <a:schemeClr val="bg1"/>
                </a:solidFill>
                <a:latin typeface="Signika" panose="020B0604020202020204" charset="0"/>
              </a:rPr>
              <a:t>Be well prepared</a:t>
            </a:r>
          </a:p>
          <a:p>
            <a:pPr marL="285750" indent="-285750">
              <a:buFont typeface="Arial" panose="020B0604020202020204" pitchFamily="34" charset="0"/>
              <a:buChar char="•"/>
            </a:pPr>
            <a:r>
              <a:rPr lang="en-US" sz="1050" dirty="0">
                <a:solidFill>
                  <a:schemeClr val="bg1"/>
                </a:solidFill>
                <a:latin typeface="Signika" panose="020B0604020202020204" charset="0"/>
              </a:rPr>
              <a:t>Deep breathing</a:t>
            </a:r>
          </a:p>
          <a:p>
            <a:pPr marL="285750" indent="-285750">
              <a:buFont typeface="Arial" panose="020B0604020202020204" pitchFamily="34" charset="0"/>
              <a:buChar char="•"/>
            </a:pPr>
            <a:r>
              <a:rPr lang="en-US" sz="1050" dirty="0">
                <a:solidFill>
                  <a:schemeClr val="bg1"/>
                </a:solidFill>
                <a:latin typeface="Signika" panose="020B0604020202020204" charset="0"/>
              </a:rPr>
              <a:t>Positive visualization</a:t>
            </a:r>
          </a:p>
          <a:p>
            <a:pPr marL="285750" indent="-285750">
              <a:buFont typeface="Arial" panose="020B0604020202020204" pitchFamily="34" charset="0"/>
              <a:buChar char="•"/>
            </a:pPr>
            <a:r>
              <a:rPr lang="en-US" sz="1050" dirty="0">
                <a:solidFill>
                  <a:schemeClr val="bg1"/>
                </a:solidFill>
                <a:latin typeface="Signika" panose="020B0604020202020204" charset="0"/>
              </a:rPr>
              <a:t>Power of positivity</a:t>
            </a:r>
          </a:p>
        </p:txBody>
      </p:sp>
    </p:spTree>
    <p:extLst>
      <p:ext uri="{BB962C8B-B14F-4D97-AF65-F5344CB8AC3E}">
        <p14:creationId xmlns:p14="http://schemas.microsoft.com/office/powerpoint/2010/main" val="3964629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636600" y="2430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Interview Practice</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16" name="Google Shape;81;p17">
            <a:extLst>
              <a:ext uri="{FF2B5EF4-FFF2-40B4-BE49-F238E27FC236}">
                <a16:creationId xmlns:a16="http://schemas.microsoft.com/office/drawing/2014/main" id="{40FABA8D-F5C9-4324-906E-786C38D9739F}"/>
              </a:ext>
            </a:extLst>
          </p:cNvPr>
          <p:cNvSpPr txBox="1"/>
          <p:nvPr/>
        </p:nvSpPr>
        <p:spPr>
          <a:xfrm>
            <a:off x="636600" y="1125998"/>
            <a:ext cx="7989000" cy="3651900"/>
          </a:xfrm>
          <a:prstGeom prst="rect">
            <a:avLst/>
          </a:prstGeom>
          <a:noFill/>
          <a:ln>
            <a:noFill/>
          </a:ln>
        </p:spPr>
        <p:txBody>
          <a:bodyPr spcFirstLastPara="1" wrap="square" lIns="91425" tIns="91425" rIns="91425" bIns="91425" anchor="t" anchorCtr="0">
            <a:noAutofit/>
          </a:bodyPr>
          <a:lstStyle/>
          <a:p>
            <a:pPr lvl="0"/>
            <a:r>
              <a:rPr lang="en-US" sz="1600" b="1" dirty="0">
                <a:latin typeface="Signika" panose="020B0604020202020204" charset="0"/>
                <a:ea typeface="Maven Pro"/>
                <a:cs typeface="Maven Pro"/>
                <a:sym typeface="Maven Pro"/>
              </a:rPr>
              <a:t>Objective</a:t>
            </a:r>
          </a:p>
          <a:p>
            <a:pPr lvl="0"/>
            <a:r>
              <a:rPr lang="en-US" sz="1600" dirty="0">
                <a:latin typeface="Signika" panose="020B0604020202020204" charset="0"/>
                <a:ea typeface="Maven Pro"/>
                <a:cs typeface="Maven Pro"/>
                <a:sym typeface="Maven Pro"/>
              </a:rPr>
              <a:t>Conduct Mock Interviews to encourage participants to prepare well</a:t>
            </a:r>
          </a:p>
          <a:p>
            <a:pPr lvl="0"/>
            <a:endParaRPr lang="en-US" sz="1600" dirty="0">
              <a:latin typeface="Signika" panose="020B0604020202020204" charset="0"/>
              <a:ea typeface="Maven Pro"/>
              <a:cs typeface="Maven Pro"/>
              <a:sym typeface="Maven Pro"/>
            </a:endParaRPr>
          </a:p>
          <a:p>
            <a:pPr lvl="0"/>
            <a:r>
              <a:rPr lang="en-US" sz="1600" dirty="0">
                <a:latin typeface="Signika" panose="020B0604020202020204" charset="0"/>
                <a:ea typeface="Maven Pro"/>
                <a:cs typeface="Maven Pro"/>
                <a:sym typeface="Maven Pro"/>
              </a:rPr>
              <a:t>Mention different JDs for the role of CA in different domains. Let the participants prepare for the interview for the role in groups. </a:t>
            </a:r>
          </a:p>
          <a:p>
            <a:pPr lvl="0"/>
            <a:r>
              <a:rPr lang="en-US" sz="1600" dirty="0">
                <a:latin typeface="Signika" panose="020B0604020202020204" charset="0"/>
                <a:ea typeface="Maven Pro"/>
                <a:cs typeface="Maven Pro"/>
                <a:sym typeface="Maven Pro"/>
              </a:rPr>
              <a:t>Faculty to conduct mock interview of participants.</a:t>
            </a:r>
          </a:p>
          <a:p>
            <a:pPr lvl="0"/>
            <a:endParaRPr lang="en-US" sz="1600" dirty="0">
              <a:latin typeface="Signika" panose="020B0604020202020204" charset="0"/>
              <a:ea typeface="Maven Pro"/>
              <a:cs typeface="Maven Pro"/>
              <a:sym typeface="Maven Pro"/>
            </a:endParaRPr>
          </a:p>
          <a:p>
            <a:pPr lvl="0"/>
            <a:r>
              <a:rPr lang="en-US" sz="1600" b="1" dirty="0">
                <a:latin typeface="Signika" panose="020B0604020202020204" charset="0"/>
                <a:ea typeface="Maven Pro"/>
                <a:cs typeface="Maven Pro"/>
                <a:sym typeface="Maven Pro"/>
              </a:rPr>
              <a:t>Debrief</a:t>
            </a:r>
          </a:p>
          <a:p>
            <a:pPr lvl="0"/>
            <a:r>
              <a:rPr lang="en-US" sz="1600" dirty="0">
                <a:latin typeface="Signika" panose="020B0604020202020204" charset="0"/>
                <a:ea typeface="Maven Pro"/>
                <a:cs typeface="Maven Pro"/>
                <a:sym typeface="Maven Pro"/>
              </a:rPr>
              <a:t>Mock interviews are vital for interview success. They provide a practical and safe space to refine your interview skills, build confidence, and learn from constructive feedback. The more you practice, the more adept you’ll become at showcasing your qualifications and impressing potential employers.</a:t>
            </a:r>
          </a:p>
        </p:txBody>
      </p:sp>
    </p:spTree>
    <p:extLst>
      <p:ext uri="{BB962C8B-B14F-4D97-AF65-F5344CB8AC3E}">
        <p14:creationId xmlns:p14="http://schemas.microsoft.com/office/powerpoint/2010/main" val="3175647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1527697" y="1016369"/>
            <a:ext cx="6088605" cy="2782800"/>
          </a:xfrm>
          <a:prstGeom prst="rect">
            <a:avLst/>
          </a:prstGeom>
          <a:noFill/>
          <a:ln>
            <a:noFill/>
          </a:ln>
        </p:spPr>
        <p:txBody>
          <a:bodyPr spcFirstLastPara="1" wrap="square" lIns="91425" tIns="91425" rIns="91425" bIns="91425" anchor="ctr" anchorCtr="0">
            <a:noAutofit/>
          </a:bodyPr>
          <a:lstStyle/>
          <a:p>
            <a:pPr lvl="0" algn="ctr"/>
            <a:r>
              <a:rPr lang="en-IN" sz="3300" b="1">
                <a:latin typeface="Signika"/>
                <a:ea typeface="Signika"/>
                <a:cs typeface="Signika"/>
                <a:sym typeface="Signika"/>
              </a:rPr>
              <a:t>THANK YOU</a:t>
            </a:r>
            <a:endParaRPr sz="3300" b="1" dirty="0">
              <a:latin typeface="Signika"/>
              <a:ea typeface="Signika"/>
              <a:cs typeface="Signika"/>
              <a:sym typeface="Signika"/>
            </a:endParaRPr>
          </a:p>
        </p:txBody>
      </p:sp>
    </p:spTree>
    <p:extLst>
      <p:ext uri="{BB962C8B-B14F-4D97-AF65-F5344CB8AC3E}">
        <p14:creationId xmlns:p14="http://schemas.microsoft.com/office/powerpoint/2010/main" val="3487640504"/>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2013 - 2022 Theme</Template>
  <TotalTime>185</TotalTime>
  <Words>529</Words>
  <Application>Microsoft Office PowerPoint</Application>
  <PresentationFormat>On-screen Show (16:9)</PresentationFormat>
  <Paragraphs>103</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Signika</vt:lpstr>
      <vt:lpstr>Calibri</vt:lpstr>
      <vt:lpstr>Google Sans</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ssebq3@icai.in</cp:lastModifiedBy>
  <cp:revision>112</cp:revision>
  <dcterms:modified xsi:type="dcterms:W3CDTF">2025-05-16T11:33:09Z</dcterms:modified>
</cp:coreProperties>
</file>