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12"/>
  </p:notesMasterIdLst>
  <p:handoutMasterIdLst>
    <p:handoutMasterId r:id="rId13"/>
  </p:handoutMasterIdLst>
  <p:sldIdLst>
    <p:sldId id="256" r:id="rId2"/>
    <p:sldId id="284" r:id="rId3"/>
    <p:sldId id="258" r:id="rId4"/>
    <p:sldId id="285" r:id="rId5"/>
    <p:sldId id="286" r:id="rId6"/>
    <p:sldId id="287" r:id="rId7"/>
    <p:sldId id="288" r:id="rId8"/>
    <p:sldId id="289" r:id="rId9"/>
    <p:sldId id="290" r:id="rId10"/>
    <p:sldId id="291" r:id="rId11"/>
  </p:sldIdLst>
  <p:sldSz cx="9144000" cy="5143500" type="screen16x9"/>
  <p:notesSz cx="6858000" cy="9144000"/>
  <p:embeddedFontLst>
    <p:embeddedFont>
      <p:font typeface="Signika" panose="020B0604020202020204" charset="0"/>
      <p:regular r:id="rId14"/>
      <p:bold r:id="rId1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CAC4C80-35B4-4819-8505-FB3C6C67DBFB}">
          <p14:sldIdLst>
            <p14:sldId id="256"/>
          </p14:sldIdLst>
        </p14:section>
        <p14:section name="LESSON 1" id="{EC1E5292-3627-40C6-A71F-8604431FA860}">
          <p14:sldIdLst>
            <p14:sldId id="284"/>
            <p14:sldId id="258"/>
            <p14:sldId id="285"/>
            <p14:sldId id="286"/>
            <p14:sldId id="287"/>
            <p14:sldId id="288"/>
          </p14:sldIdLst>
        </p14:section>
        <p14:section name="LESSON 2" id="{62CB9AC9-6E1A-49E0-B24E-3A87F77879EB}">
          <p14:sldIdLst>
            <p14:sldId id="289"/>
            <p14:sldId id="290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90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6444428-0D66-6AFD-6D17-99F3C464ECD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42A9FB-3E9E-F1FB-4466-A0BA86DD5C9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6895E2-16D5-482C-A2AE-C0E82AFB3F5E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0C5E63-7BD7-08D4-0EDC-359E4926534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Board of Studies Operations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95D146-C926-2A83-D2AC-C65E10DBEB0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2958B6-7751-4C7A-BEC8-466EC3AE5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70745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hdr="0"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5b41b45d-674e-4b51-855d-9bb5bacebf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5b41b45d-674e-4b51-855d-9bb5bacebf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fd1007dd-1630-478c-9df1-9d152254e03f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fd1007dd-1630-478c-9df1-9d152254e03f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83402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5b41b45d-674e-4b51-855d-9bb5bacebf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5b41b45d-674e-4b51-855d-9bb5bacebf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6495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fd1007dd-1630-478c-9df1-9d152254e03f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fd1007dd-1630-478c-9df1-9d152254e03f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fd1007dd-1630-478c-9df1-9d152254e03f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fd1007dd-1630-478c-9df1-9d152254e03f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0919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fd1007dd-1630-478c-9df1-9d152254e03f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fd1007dd-1630-478c-9df1-9d152254e03f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3976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fd1007dd-1630-478c-9df1-9d152254e03f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fd1007dd-1630-478c-9df1-9d152254e03f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35852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fd1007dd-1630-478c-9df1-9d152254e03f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fd1007dd-1630-478c-9df1-9d152254e03f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78418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5b41b45d-674e-4b51-855d-9bb5bacebf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5b41b45d-674e-4b51-855d-9bb5bacebf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522233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fd1007dd-1630-478c-9df1-9d152254e03f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fd1007dd-1630-478c-9df1-9d152254e03f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1180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8CB99-1135-4E87-8703-903F8462D511}" type="datetime1">
              <a:rPr lang="en-US" smtClean="0"/>
              <a:t>5/16/2025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Board of Studies Operations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44446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2E7B2-8696-4F60-B4A3-BC007F84209A}" type="datetime1">
              <a:rPr lang="en-US" smtClean="0"/>
              <a:t>5/16/2025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Board of Studies Operations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970CD9-BF41-EDE4-EED5-54F523986199}"/>
              </a:ext>
            </a:extLst>
          </p:cNvPr>
          <p:cNvSpPr txBox="1"/>
          <p:nvPr userDrawn="1"/>
        </p:nvSpPr>
        <p:spPr>
          <a:xfrm>
            <a:off x="0" y="0"/>
            <a:ext cx="51165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Google Sans"/>
              </a:rPr>
              <a:t>The Institute of Chartered Accountants of India </a:t>
            </a:r>
          </a:p>
          <a:p>
            <a:r>
              <a:rPr lang="en-US" sz="1600" b="1" dirty="0">
                <a:solidFill>
                  <a:srgbClr val="002060"/>
                </a:solidFill>
                <a:latin typeface="Google Sans"/>
              </a:rPr>
              <a:t>(Set up by an Act of Parliament)</a:t>
            </a:r>
            <a:endParaRPr lang="en-US" sz="1600" b="1" dirty="0">
              <a:solidFill>
                <a:srgbClr val="00206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A94252-BB12-1B5F-50A6-8CA1E9192D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32700" y="0"/>
            <a:ext cx="1011300" cy="8219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0A0DB37-B4EB-A871-C5DC-9E2C1FEFA4B5}"/>
              </a:ext>
            </a:extLst>
          </p:cNvPr>
          <p:cNvSpPr txBox="1"/>
          <p:nvPr userDrawn="1"/>
        </p:nvSpPr>
        <p:spPr>
          <a:xfrm>
            <a:off x="7299526" y="4428709"/>
            <a:ext cx="3117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Chapter 24 - Day 14</a:t>
            </a:r>
          </a:p>
        </p:txBody>
      </p:sp>
    </p:spTree>
    <p:extLst>
      <p:ext uri="{BB962C8B-B14F-4D97-AF65-F5344CB8AC3E}">
        <p14:creationId xmlns:p14="http://schemas.microsoft.com/office/powerpoint/2010/main" val="97833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iG9CE55wbtY" TargetMode="External"/><Relationship Id="rId3" Type="http://schemas.openxmlformats.org/officeDocument/2006/relationships/hyperlink" Target="https://www.youtube.com/watch?v=SFnMTHhKdkw" TargetMode="External"/><Relationship Id="rId7" Type="http://schemas.openxmlformats.org/officeDocument/2006/relationships/hyperlink" Target="https://www.youtube.com/watch?v=SemHh0n19LA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watch?v=TQMbvJNRpLE" TargetMode="External"/><Relationship Id="rId5" Type="http://schemas.openxmlformats.org/officeDocument/2006/relationships/hyperlink" Target="https://www.youtube.com/watch?v=eIho2S0ZahI" TargetMode="External"/><Relationship Id="rId4" Type="http://schemas.openxmlformats.org/officeDocument/2006/relationships/hyperlink" Target="https://www.youtube.com/watch?v=86x-u-tz0MA" TargetMode="External"/><Relationship Id="rId9" Type="http://schemas.openxmlformats.org/officeDocument/2006/relationships/hyperlink" Target="https://www.youtube.com/watch?v=s_L-fp8gDzY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2077200" y="661950"/>
            <a:ext cx="4989600" cy="27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IN" sz="3300" b="1" dirty="0">
                <a:latin typeface="Signika"/>
                <a:ea typeface="Signika"/>
                <a:cs typeface="Signika"/>
                <a:sym typeface="Signika"/>
              </a:rPr>
              <a:t>PRESENTATION SKILLS</a:t>
            </a:r>
          </a:p>
          <a:p>
            <a:pPr lvl="0" algn="ctr"/>
            <a:r>
              <a:rPr lang="en-US" sz="3300" b="1" dirty="0">
                <a:latin typeface="Signika"/>
                <a:ea typeface="Signika"/>
                <a:cs typeface="Signika"/>
                <a:sym typeface="Signika"/>
              </a:rPr>
              <a:t>P</a:t>
            </a:r>
            <a:r>
              <a:rPr lang="en-IN" sz="3300" b="1" dirty="0">
                <a:latin typeface="Signika"/>
                <a:ea typeface="Signika"/>
                <a:cs typeface="Signika"/>
                <a:sym typeface="Signika"/>
              </a:rPr>
              <a:t>RACTICE SESSION</a:t>
            </a:r>
            <a:endParaRPr sz="3300" b="1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0C579B2-2003-ADAB-9F79-E176A6D3F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514800" y="144000"/>
            <a:ext cx="8110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sz="2500" dirty="0">
                <a:latin typeface="Signika"/>
                <a:ea typeface="Signika"/>
                <a:cs typeface="Signika"/>
                <a:sym typeface="Signika"/>
              </a:rPr>
              <a:t>Some Suggested watch video links</a:t>
            </a:r>
            <a:endParaRPr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514800" y="936000"/>
            <a:ext cx="81108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81" name="Google Shape;81;p17"/>
          <p:cNvSpPr txBox="1"/>
          <p:nvPr/>
        </p:nvSpPr>
        <p:spPr>
          <a:xfrm>
            <a:off x="1020726" y="1036394"/>
            <a:ext cx="7604874" cy="4030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pPr lvl="0"/>
            <a:r>
              <a:rPr lang="en-US" sz="12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Rita Pierson: Every kid needs a champion</a:t>
            </a:r>
          </a:p>
          <a:p>
            <a:pPr lvl="0"/>
            <a:r>
              <a:rPr lang="en-US" sz="1200" dirty="0">
                <a:latin typeface="Signika" panose="020B0604020202020204" charset="0"/>
                <a:ea typeface="Maven Pro"/>
                <a:cs typeface="Maven Pro"/>
                <a:sym typeface="Maven Pro"/>
                <a:hlinkClick r:id="rId3"/>
              </a:rPr>
              <a:t>https://www.youtube.com/watch?v=SFnMTHhKdkw</a:t>
            </a:r>
            <a:endParaRPr lang="en-US" sz="12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endParaRPr lang="en-US" sz="12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2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Your elusive creative genius | Elizabeth Gilbert</a:t>
            </a:r>
          </a:p>
          <a:p>
            <a:pPr lvl="0"/>
            <a:r>
              <a:rPr lang="en-US" sz="1200" dirty="0">
                <a:latin typeface="Signika" panose="020B0604020202020204" charset="0"/>
                <a:ea typeface="Maven Pro"/>
                <a:cs typeface="Maven Pro"/>
                <a:sym typeface="Maven Pro"/>
                <a:hlinkClick r:id="rId4"/>
              </a:rPr>
              <a:t>https://www.youtube.com/watch?v=86x-u-tz0MA</a:t>
            </a:r>
            <a:endParaRPr lang="en-US" sz="12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endParaRPr lang="en-US" sz="12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2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How to speak so that people want to listen | Julian Treasure</a:t>
            </a:r>
          </a:p>
          <a:p>
            <a:pPr lvl="0"/>
            <a:r>
              <a:rPr lang="en-US" sz="1200" dirty="0">
                <a:latin typeface="Signika" panose="020B0604020202020204" charset="0"/>
                <a:ea typeface="Maven Pro"/>
                <a:cs typeface="Maven Pro"/>
                <a:sym typeface="Maven Pro"/>
                <a:hlinkClick r:id="rId5"/>
              </a:rPr>
              <a:t>https://www.youtube.com/watch?v=eIho2S0ZahI</a:t>
            </a:r>
            <a:endParaRPr lang="en-US" sz="12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endParaRPr lang="en-US" sz="12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2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How to Achieve Your Most Ambitious Goals | Stephen Duneier</a:t>
            </a:r>
          </a:p>
          <a:p>
            <a:pPr lvl="0"/>
            <a:r>
              <a:rPr lang="en-US" sz="1200" dirty="0">
                <a:latin typeface="Signika" panose="020B0604020202020204" charset="0"/>
                <a:ea typeface="Maven Pro"/>
                <a:cs typeface="Maven Pro"/>
                <a:sym typeface="Maven Pro"/>
                <a:hlinkClick r:id="rId6"/>
              </a:rPr>
              <a:t>https://www.youtube.com/watch?v=TQMbvJNRpLE</a:t>
            </a:r>
            <a:endParaRPr lang="en-US" sz="12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endParaRPr lang="en-US" sz="12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2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5 steps to designing the life you want | Bill Burnett</a:t>
            </a:r>
          </a:p>
          <a:p>
            <a:pPr lvl="0"/>
            <a:r>
              <a:rPr lang="en-US" sz="1200" dirty="0">
                <a:latin typeface="Signika" panose="020B0604020202020204" charset="0"/>
                <a:ea typeface="Maven Pro"/>
                <a:cs typeface="Maven Pro"/>
                <a:sym typeface="Maven Pro"/>
                <a:hlinkClick r:id="rId7"/>
              </a:rPr>
              <a:t>https://www.youtube.com/watch?v=SemHh0n19LA</a:t>
            </a:r>
            <a:endParaRPr lang="en-US" sz="12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endParaRPr lang="en-US" sz="12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2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Do schools kill creativity? | Sir Ken Robinson</a:t>
            </a:r>
          </a:p>
          <a:p>
            <a:pPr lvl="0"/>
            <a:r>
              <a:rPr lang="en-US" sz="1200" dirty="0">
                <a:latin typeface="Signika" panose="020B0604020202020204" charset="0"/>
                <a:ea typeface="Maven Pro"/>
                <a:cs typeface="Maven Pro"/>
                <a:sym typeface="Maven Pro"/>
                <a:hlinkClick r:id="rId8"/>
              </a:rPr>
              <a:t>https://www.youtube.com/watch?v=iG9CE55wbtY</a:t>
            </a:r>
            <a:endParaRPr lang="en-US" sz="12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endParaRPr lang="en-US" sz="12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2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What Makes People Engage With Math | Grant Sanderson</a:t>
            </a:r>
          </a:p>
          <a:p>
            <a:pPr lvl="0"/>
            <a:r>
              <a:rPr lang="en-US" sz="1200" dirty="0">
                <a:latin typeface="Signika" panose="020B0604020202020204" charset="0"/>
                <a:ea typeface="Maven Pro"/>
                <a:cs typeface="Maven Pro"/>
                <a:sym typeface="Maven Pro"/>
                <a:hlinkClick r:id="rId9"/>
              </a:rPr>
              <a:t>https://www.youtube.com/watch?v=s_L-fp8gDzY</a:t>
            </a:r>
            <a:endParaRPr lang="en-US" sz="12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endParaRPr sz="12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409A4A-0D4C-ACA6-29B9-856082086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331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1527697" y="1016369"/>
            <a:ext cx="6088605" cy="27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IN" sz="3300" b="1" dirty="0">
                <a:latin typeface="Signika"/>
                <a:ea typeface="Signika"/>
                <a:cs typeface="Signika"/>
                <a:sym typeface="Signika"/>
              </a:rPr>
              <a:t>INTRODUCTION</a:t>
            </a:r>
            <a:endParaRPr sz="3300" b="1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1AE4CD9-D241-EF7B-F638-BAA24A06C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640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636600" y="243000"/>
            <a:ext cx="8110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sz="2500" dirty="0">
                <a:latin typeface="Signika"/>
                <a:ea typeface="Signika"/>
                <a:cs typeface="Signika"/>
                <a:sym typeface="Signika"/>
              </a:rPr>
              <a:t>Purpose</a:t>
            </a:r>
            <a:endParaRPr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514800" y="936000"/>
            <a:ext cx="81108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81" name="Google Shape;81;p17"/>
          <p:cNvSpPr txBox="1"/>
          <p:nvPr/>
        </p:nvSpPr>
        <p:spPr>
          <a:xfrm>
            <a:off x="636600" y="1113425"/>
            <a:ext cx="7989000" cy="36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6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Assess Your Skills</a:t>
            </a:r>
            <a:r>
              <a:rPr lang="en-US" sz="16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: We will evaluate various aspects of your presentations, including content, articulation, confidence, slide layouts, innovation, and modulation, to provide you with specific feedback on your strengths and areas for improvement.</a:t>
            </a:r>
          </a:p>
          <a:p>
            <a:pPr lvl="0"/>
            <a:endParaRPr lang="en-US" sz="16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6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Enhance Your Skills: </a:t>
            </a:r>
            <a:r>
              <a:rPr lang="en-US" sz="16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By recognizing your strengths and areas for growth, you can develop a personalized action plan for enhancing your presentation skills.</a:t>
            </a:r>
          </a:p>
          <a:p>
            <a:pPr lvl="0"/>
            <a:endParaRPr lang="en-US" sz="16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6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Build Confidence: </a:t>
            </a:r>
            <a:r>
              <a:rPr lang="en-US" sz="16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Constructive feedback and guidance from instructors and peers will help you build confidence in your presentation abilities.</a:t>
            </a:r>
          </a:p>
          <a:p>
            <a:pPr lvl="0"/>
            <a:endParaRPr lang="en-US" sz="16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6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Create a Reference: </a:t>
            </a:r>
            <a:r>
              <a:rPr lang="en-US" sz="16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This will serve as a reference tool for you, allowing you to track your progress and continue honing your skills even after the course is over.</a:t>
            </a:r>
            <a:endParaRPr sz="16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D74896F-A700-203F-7C56-76A80BAEE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514800" y="144000"/>
            <a:ext cx="8110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Key Assessment Parameters</a:t>
            </a:r>
            <a:endParaRPr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514800" y="936000"/>
            <a:ext cx="81108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81" name="Google Shape;81;p17"/>
          <p:cNvSpPr txBox="1"/>
          <p:nvPr/>
        </p:nvSpPr>
        <p:spPr>
          <a:xfrm>
            <a:off x="636600" y="1036800"/>
            <a:ext cx="7989000" cy="36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14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Content:</a:t>
            </a: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This section focuses on the substance of your presentation, including the clarity and relevance of your message, depth of research, organization, and audience engagement.</a:t>
            </a:r>
          </a:p>
          <a:p>
            <a:pPr lvl="0"/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4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Articulation:</a:t>
            </a: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Here, you’ll assess your ability to articulate ideas clearly, including pronunciation, speech pace, and the use of pauses and filler words.</a:t>
            </a:r>
          </a:p>
          <a:p>
            <a:pPr lvl="0"/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4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Confidence:</a:t>
            </a: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 Evaluate your confidence during presentations, including eye contact, body language, vocal projection, and your ability to handle questions and interruptions.</a:t>
            </a:r>
          </a:p>
          <a:p>
            <a:pPr lvl="0"/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4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Slide Layouts: </a:t>
            </a: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Assess the visual aspect of your presentations, including the visual appeal, use of images, charts, graphs, text, transitions, and animations in your slides.</a:t>
            </a:r>
          </a:p>
          <a:p>
            <a:pPr lvl="0"/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4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Innovation: </a:t>
            </a: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Examine your creativity and innovation in presentation design, use of multimedia, incorporation of real-world examples, and interactive elements.</a:t>
            </a:r>
          </a:p>
          <a:p>
            <a:pPr lvl="0"/>
            <a:endParaRPr lang="en-US"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  <a:p>
            <a:pPr lvl="0"/>
            <a:r>
              <a:rPr lang="en-US" sz="1400" b="1" dirty="0">
                <a:latin typeface="Signika" panose="020B0604020202020204" charset="0"/>
                <a:ea typeface="Maven Pro"/>
                <a:cs typeface="Maven Pro"/>
                <a:sym typeface="Maven Pro"/>
              </a:rPr>
              <a:t>Modulation: </a:t>
            </a: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This section covers vocal modulation, emphasizing the variation in tone, pitch, and inflection during your presentations.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B0B29B7-CDAC-7541-25F6-929E58A29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140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514800" y="144000"/>
            <a:ext cx="8110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Assessment Parameters and Ratings</a:t>
            </a:r>
            <a:endParaRPr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514800" y="936000"/>
            <a:ext cx="81108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83B5909-E194-4457-A34E-92057656A0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716242"/>
              </p:ext>
            </p:extLst>
          </p:nvPr>
        </p:nvGraphicFramePr>
        <p:xfrm>
          <a:off x="637952" y="1135800"/>
          <a:ext cx="7987647" cy="3337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02736">
                  <a:extLst>
                    <a:ext uri="{9D8B030D-6E8A-4147-A177-3AD203B41FA5}">
                      <a16:colId xmlns:a16="http://schemas.microsoft.com/office/drawing/2014/main" val="3552901911"/>
                    </a:ext>
                  </a:extLst>
                </a:gridCol>
                <a:gridCol w="5649433">
                  <a:extLst>
                    <a:ext uri="{9D8B030D-6E8A-4147-A177-3AD203B41FA5}">
                      <a16:colId xmlns:a16="http://schemas.microsoft.com/office/drawing/2014/main" val="4002952253"/>
                    </a:ext>
                  </a:extLst>
                </a:gridCol>
                <a:gridCol w="835478">
                  <a:extLst>
                    <a:ext uri="{9D8B030D-6E8A-4147-A177-3AD203B41FA5}">
                      <a16:colId xmlns:a16="http://schemas.microsoft.com/office/drawing/2014/main" val="32328389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Heading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Parameter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Points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3914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Content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Clarity and Relevance of the Message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5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3848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Depth of Research and Knowledge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5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408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Organization and Structure of Content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5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8354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>
                          <a:latin typeface="Signika" panose="020B0604020202020204" charset="0"/>
                        </a:rPr>
                        <a:t>Engagement with the Audience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5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670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Articulation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>
                          <a:latin typeface="Signika" panose="020B0604020202020204" charset="0"/>
                        </a:rPr>
                        <a:t>Clarity and Pronunciation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5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595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Pace and Rhythm of Speech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4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9213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>
                          <a:latin typeface="Signika" panose="020B0604020202020204" charset="0"/>
                        </a:rPr>
                        <a:t>Effective Use of Pauses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3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44416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>
                          <a:latin typeface="Signika" panose="020B0604020202020204" charset="0"/>
                        </a:rPr>
                        <a:t>Avoidance of Filler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3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915971"/>
                  </a:ext>
                </a:extLst>
              </a:tr>
            </a:tbl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1769835-250C-BD44-C7FE-DA99282AD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29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514800" y="144000"/>
            <a:ext cx="8110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Assessment Parameters and Ratings</a:t>
            </a:r>
            <a:endParaRPr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514800" y="936000"/>
            <a:ext cx="81108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83B5909-E194-4457-A34E-92057656A0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662226"/>
              </p:ext>
            </p:extLst>
          </p:nvPr>
        </p:nvGraphicFramePr>
        <p:xfrm>
          <a:off x="637952" y="1135800"/>
          <a:ext cx="7987647" cy="2966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02736">
                  <a:extLst>
                    <a:ext uri="{9D8B030D-6E8A-4147-A177-3AD203B41FA5}">
                      <a16:colId xmlns:a16="http://schemas.microsoft.com/office/drawing/2014/main" val="3552901911"/>
                    </a:ext>
                  </a:extLst>
                </a:gridCol>
                <a:gridCol w="5649433">
                  <a:extLst>
                    <a:ext uri="{9D8B030D-6E8A-4147-A177-3AD203B41FA5}">
                      <a16:colId xmlns:a16="http://schemas.microsoft.com/office/drawing/2014/main" val="4002952253"/>
                    </a:ext>
                  </a:extLst>
                </a:gridCol>
                <a:gridCol w="835478">
                  <a:extLst>
                    <a:ext uri="{9D8B030D-6E8A-4147-A177-3AD203B41FA5}">
                      <a16:colId xmlns:a16="http://schemas.microsoft.com/office/drawing/2014/main" val="32328389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Heading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Parameter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Points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3914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Confidence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Eye Contact and Body Language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5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3848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>
                          <a:latin typeface="Signika" panose="020B0604020202020204" charset="0"/>
                        </a:rPr>
                        <a:t>Vocal Projection and Energy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5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408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Handling of Questions and Interruptions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5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8354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Slide Layouts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>
                          <a:latin typeface="Signika" panose="020B0604020202020204" charset="0"/>
                        </a:rPr>
                        <a:t>Visual Appeal and Consistency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3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670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Use of Images, Charts, and Graphs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3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595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Slide Text and Bullet Points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2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9213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>
                          <a:latin typeface="Signika" panose="020B0604020202020204" charset="0"/>
                        </a:rPr>
                        <a:t>Slide Transitions and Animations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2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4441671"/>
                  </a:ext>
                </a:extLst>
              </a:tr>
            </a:tbl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3D7665D-E3B8-7EE1-B54F-3649BF71F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619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514800" y="144000"/>
            <a:ext cx="8110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500" dirty="0">
                <a:latin typeface="Signika"/>
                <a:ea typeface="Signika"/>
                <a:cs typeface="Signika"/>
                <a:sym typeface="Signika"/>
              </a:rPr>
              <a:t>Assessment Parameters and Ratings</a:t>
            </a:r>
            <a:endParaRPr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514800" y="936000"/>
            <a:ext cx="81108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83B5909-E194-4457-A34E-92057656A0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338244"/>
              </p:ext>
            </p:extLst>
          </p:nvPr>
        </p:nvGraphicFramePr>
        <p:xfrm>
          <a:off x="637952" y="1135800"/>
          <a:ext cx="7987647" cy="2966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02736">
                  <a:extLst>
                    <a:ext uri="{9D8B030D-6E8A-4147-A177-3AD203B41FA5}">
                      <a16:colId xmlns:a16="http://schemas.microsoft.com/office/drawing/2014/main" val="3552901911"/>
                    </a:ext>
                  </a:extLst>
                </a:gridCol>
                <a:gridCol w="5649433">
                  <a:extLst>
                    <a:ext uri="{9D8B030D-6E8A-4147-A177-3AD203B41FA5}">
                      <a16:colId xmlns:a16="http://schemas.microsoft.com/office/drawing/2014/main" val="4002952253"/>
                    </a:ext>
                  </a:extLst>
                </a:gridCol>
                <a:gridCol w="835478">
                  <a:extLst>
                    <a:ext uri="{9D8B030D-6E8A-4147-A177-3AD203B41FA5}">
                      <a16:colId xmlns:a16="http://schemas.microsoft.com/office/drawing/2014/main" val="32328389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Heading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Parameter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Points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3914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Innovation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Creativity and Uniqueness of the Presentation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5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3848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Use of Multimedia (Audio, Video)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4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408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>
                          <a:latin typeface="Signika" panose="020B0604020202020204" charset="0"/>
                        </a:rPr>
                        <a:t>Incorporation of Real-World Examples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3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8354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>
                          <a:latin typeface="Signika" panose="020B0604020202020204" charset="0"/>
                        </a:rPr>
                        <a:t>Interactive Elements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3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670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Modulation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Signika" panose="020B0604020202020204" charset="0"/>
                        </a:rPr>
                        <a:t>Variation in Tone and Pitch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4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595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>
                          <a:latin typeface="Signika" panose="020B0604020202020204" charset="0"/>
                        </a:rPr>
                        <a:t>Emphasis on Key Points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3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9213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>
                          <a:latin typeface="Signika" panose="020B0604020202020204" charset="0"/>
                        </a:rPr>
                        <a:t>Effective Use of Inflection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Signika" panose="020B0604020202020204" charset="0"/>
                        </a:rPr>
                        <a:t>3</a:t>
                      </a:r>
                      <a:endParaRPr lang="en-IN" dirty="0">
                        <a:latin typeface="Signika" panose="020B0604020202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4441671"/>
                  </a:ext>
                </a:extLst>
              </a:tr>
            </a:tbl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AD9D35-62A4-02CD-7B74-622AB7A98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731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1527697" y="1016369"/>
            <a:ext cx="6088605" cy="27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IN" sz="3300" b="1" dirty="0">
                <a:latin typeface="Signika"/>
                <a:ea typeface="Signika"/>
                <a:cs typeface="Signika"/>
                <a:sym typeface="Signika"/>
              </a:rPr>
              <a:t>PRESENTATION TOPICS</a:t>
            </a:r>
            <a:endParaRPr sz="3300" b="1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3B8109C-045D-8AC0-BF24-B5F87D680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337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/>
        </p:nvSpPr>
        <p:spPr>
          <a:xfrm>
            <a:off x="575700" y="442800"/>
            <a:ext cx="8110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sz="2500" dirty="0">
                <a:latin typeface="Signika"/>
                <a:ea typeface="Signika"/>
                <a:cs typeface="Signika"/>
                <a:sym typeface="Signika"/>
              </a:rPr>
              <a:t>Suggested Topics for Presentation</a:t>
            </a:r>
            <a:endParaRPr sz="2500" dirty="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514800" y="936000"/>
            <a:ext cx="81108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81" name="Google Shape;81;p17"/>
          <p:cNvSpPr txBox="1"/>
          <p:nvPr/>
        </p:nvSpPr>
        <p:spPr>
          <a:xfrm>
            <a:off x="575700" y="1335600"/>
            <a:ext cx="7989000" cy="2799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2" anchor="t" anchorCtr="0">
            <a:no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Leadership and Effective Management Styles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Communication Skills in the Business World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Negotiation Techniques and Conflict Resolution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Business Ethics and Corporate Governance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Effective Time Management and Productivity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Personal Finance and Investment Strategies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Entrepreneurship and Small Business Management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Strategic Planning and Business Growth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Marketing Strategies for Small Businesses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Innovation and Creativity in Business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Change Management and Adaptation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Leadership in Times of Crisis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Effective Team Building and Collaboration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Work-Life Balance and Well-being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Diversity and Inclusion in the Workplace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Business Networking and Relationship Building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Effective Conflict Resolution and Problem-Solving in the Workplace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Strategies for Effective Decision-Making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Emotional Intelligence in Business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400" dirty="0">
                <a:latin typeface="Signika" panose="020B0604020202020204" charset="0"/>
                <a:ea typeface="Maven Pro"/>
                <a:cs typeface="Maven Pro"/>
                <a:sym typeface="Maven Pro"/>
              </a:rPr>
              <a:t>Business and Sustainability</a:t>
            </a:r>
          </a:p>
          <a:p>
            <a:pPr lvl="0"/>
            <a:endParaRPr sz="1400" dirty="0">
              <a:latin typeface="Signika" panose="020B0604020202020204" charset="0"/>
              <a:ea typeface="Maven Pro"/>
              <a:cs typeface="Maven Pro"/>
              <a:sym typeface="Maven Pro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A4F679A-2CA8-97B9-8F65-1747B5FE9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Board of Studies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490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121</TotalTime>
  <Words>760</Words>
  <Application>Microsoft Office PowerPoint</Application>
  <PresentationFormat>On-screen Show (16:9)</PresentationFormat>
  <Paragraphs>138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Signika</vt:lpstr>
      <vt:lpstr>Calibri</vt:lpstr>
      <vt:lpstr>Aptos</vt:lpstr>
      <vt:lpstr>Google Sans</vt:lpstr>
      <vt:lpstr>Office 2013 - 2022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ssebq3@icai.in</cp:lastModifiedBy>
  <cp:revision>72</cp:revision>
  <dcterms:modified xsi:type="dcterms:W3CDTF">2025-05-16T12:12:47Z</dcterms:modified>
</cp:coreProperties>
</file>