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8" r:id="rId3"/>
    <p:sldId id="266" r:id="rId4"/>
    <p:sldId id="267" r:id="rId5"/>
    <p:sldId id="276" r:id="rId6"/>
    <p:sldId id="275" r:id="rId7"/>
    <p:sldId id="274" r:id="rId8"/>
    <p:sldId id="273" r:id="rId9"/>
    <p:sldId id="272" r:id="rId10"/>
    <p:sldId id="271" r:id="rId11"/>
    <p:sldId id="270" r:id="rId12"/>
    <p:sldId id="288" r:id="rId13"/>
    <p:sldId id="287" r:id="rId14"/>
    <p:sldId id="286" r:id="rId15"/>
    <p:sldId id="285" r:id="rId16"/>
    <p:sldId id="320" r:id="rId17"/>
    <p:sldId id="284" r:id="rId18"/>
    <p:sldId id="283" r:id="rId19"/>
    <p:sldId id="282" r:id="rId20"/>
    <p:sldId id="281" r:id="rId21"/>
    <p:sldId id="280" r:id="rId22"/>
    <p:sldId id="279" r:id="rId23"/>
    <p:sldId id="278" r:id="rId24"/>
    <p:sldId id="269" r:id="rId25"/>
    <p:sldId id="290" r:id="rId26"/>
    <p:sldId id="289" r:id="rId27"/>
    <p:sldId id="268" r:id="rId28"/>
    <p:sldId id="291" r:id="rId29"/>
    <p:sldId id="277" r:id="rId30"/>
    <p:sldId id="292" r:id="rId31"/>
    <p:sldId id="317" r:id="rId32"/>
    <p:sldId id="319" r:id="rId33"/>
    <p:sldId id="318" r:id="rId34"/>
    <p:sldId id="316" r:id="rId35"/>
    <p:sldId id="315" r:id="rId36"/>
    <p:sldId id="321" r:id="rId37"/>
    <p:sldId id="314" r:id="rId38"/>
    <p:sldId id="313" r:id="rId39"/>
    <p:sldId id="312" r:id="rId40"/>
    <p:sldId id="311" r:id="rId41"/>
    <p:sldId id="322" r:id="rId42"/>
    <p:sldId id="310" r:id="rId43"/>
    <p:sldId id="309" r:id="rId44"/>
    <p:sldId id="308" r:id="rId45"/>
    <p:sldId id="307" r:id="rId46"/>
    <p:sldId id="323" r:id="rId47"/>
    <p:sldId id="306" r:id="rId48"/>
    <p:sldId id="305" r:id="rId49"/>
    <p:sldId id="304" r:id="rId50"/>
    <p:sldId id="303" r:id="rId51"/>
    <p:sldId id="263" r:id="rId52"/>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43817"/>
    <a:srgbClr val="1A5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40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 UNIT-3: MS-ACCESS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1446550"/>
          </a:xfrm>
          <a:prstGeom prst="rect">
            <a:avLst/>
          </a:prstGeom>
          <a:noFill/>
        </p:spPr>
        <p:txBody>
          <a:bodyPr wrap="square">
            <a:spAutoFit/>
          </a:bodyPr>
          <a:lstStyle/>
          <a:p>
            <a:pPr algn="ctr"/>
            <a:r>
              <a:rPr lang="en-GB" sz="4400" b="1" dirty="0">
                <a:solidFill>
                  <a:schemeClr val="bg1"/>
                </a:solidFill>
              </a:rPr>
              <a:t>CHAPTER-1</a:t>
            </a:r>
          </a:p>
          <a:p>
            <a:pPr algn="ctr"/>
            <a:r>
              <a:rPr lang="en-GB" sz="4400" b="1" dirty="0">
                <a:solidFill>
                  <a:schemeClr val="bg1"/>
                </a:solidFill>
              </a:rPr>
              <a:t>MANAGE DATABASE</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61897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914522"/>
          </a:xfrm>
          <a:prstGeom prst="rect">
            <a:avLst/>
          </a:prstGeom>
        </p:spPr>
        <p:txBody>
          <a:bodyPr vert="horz" lIns="91440" tIns="45720" rIns="91440" bIns="45720" rtlCol="0" anchor="b">
            <a:normAutofit/>
          </a:bodyPr>
          <a:lstStyle/>
          <a:p>
            <a:pPr marL="12700" algn="l" rtl="0">
              <a:lnSpc>
                <a:spcPct val="90000"/>
              </a:lnSpc>
              <a:spcBef>
                <a:spcPct val="0"/>
              </a:spcBef>
            </a:pP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555AC0CC-6B77-09F8-FB14-B506438AB683}"/>
              </a:ext>
            </a:extLst>
          </p:cNvPr>
          <p:cNvSpPr txBox="1"/>
          <p:nvPr/>
        </p:nvSpPr>
        <p:spPr>
          <a:xfrm>
            <a:off x="189781" y="682475"/>
            <a:ext cx="6556733" cy="4411464"/>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GB" sz="4400" b="1" i="0" u="none" strike="noStrike" dirty="0">
                <a:solidFill>
                  <a:srgbClr val="222222"/>
                </a:solidFill>
                <a:effectLst/>
                <a:latin typeface="Calibri" panose="020F0502020204030204" pitchFamily="34" charset="0"/>
              </a:rPr>
              <a:t>Option 2) From Desktop, ‘New’ option.</a:t>
            </a:r>
            <a:endParaRPr lang="en-GB" sz="4400" b="1" i="0" u="none" strike="noStrike" dirty="0">
              <a:solidFill>
                <a:srgbClr val="222222"/>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4400" b="1" i="0" u="none" strike="noStrike" dirty="0">
                <a:solidFill>
                  <a:srgbClr val="222222"/>
                </a:solidFill>
                <a:effectLst/>
                <a:latin typeface="Calibri" panose="020F0502020204030204" pitchFamily="34" charset="0"/>
              </a:rPr>
              <a:t>Step 1) </a:t>
            </a:r>
            <a:r>
              <a:rPr lang="en-GB" sz="4400" b="0" i="0" u="none" strike="noStrike" dirty="0">
                <a:solidFill>
                  <a:srgbClr val="222222"/>
                </a:solidFill>
                <a:effectLst/>
                <a:latin typeface="Calibri" panose="020F0502020204030204" pitchFamily="34" charset="0"/>
              </a:rPr>
              <a:t>Right Click from the Desktop and Click ‘New’</a:t>
            </a:r>
            <a:endParaRPr lang="en-GB" sz="4400" b="1" i="0" u="none" strike="noStrike" dirty="0">
              <a:solidFill>
                <a:srgbClr val="222222"/>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4400" b="1" i="0" u="none" strike="noStrike" dirty="0">
                <a:solidFill>
                  <a:srgbClr val="222222"/>
                </a:solidFill>
                <a:effectLst/>
                <a:latin typeface="Calibri" panose="020F0502020204030204" pitchFamily="34" charset="0"/>
              </a:rPr>
              <a:t>Step 2) </a:t>
            </a:r>
            <a:r>
              <a:rPr lang="en-GB" sz="4400" b="0" i="0" u="none" strike="noStrike" dirty="0">
                <a:solidFill>
                  <a:srgbClr val="222222"/>
                </a:solidFill>
                <a:effectLst/>
                <a:latin typeface="Calibri" panose="020F0502020204030204" pitchFamily="34" charset="0"/>
              </a:rPr>
              <a:t>Click on ‘Microsoft Access Database Option’</a:t>
            </a:r>
            <a:endParaRPr lang="en-GB" sz="4400" b="1" i="0" u="none" strike="noStrike" dirty="0">
              <a:solidFill>
                <a:srgbClr val="222222"/>
              </a:solidFill>
              <a:effectLst/>
              <a:latin typeface="Arial" panose="020B0604020202020204" pitchFamily="34" charset="0"/>
            </a:endParaRPr>
          </a:p>
        </p:txBody>
      </p:sp>
      <p:pic>
        <p:nvPicPr>
          <p:cNvPr id="9" name="Picture 8">
            <a:extLst>
              <a:ext uri="{FF2B5EF4-FFF2-40B4-BE49-F238E27FC236}">
                <a16:creationId xmlns:a16="http://schemas.microsoft.com/office/drawing/2014/main" id="{A2F86061-844C-CC8F-DD72-F2478EAACC8F}"/>
              </a:ext>
            </a:extLst>
          </p:cNvPr>
          <p:cNvPicPr>
            <a:picLocks noChangeAspect="1"/>
          </p:cNvPicPr>
          <p:nvPr/>
        </p:nvPicPr>
        <p:blipFill>
          <a:blip r:embed="rId4"/>
          <a:stretch>
            <a:fillRect/>
          </a:stretch>
        </p:blipFill>
        <p:spPr>
          <a:xfrm>
            <a:off x="6882639" y="674295"/>
            <a:ext cx="5159836" cy="4934308"/>
          </a:xfrm>
          <a:prstGeom prst="rect">
            <a:avLst/>
          </a:prstGeom>
        </p:spPr>
      </p:pic>
    </p:spTree>
    <p:extLst>
      <p:ext uri="{BB962C8B-B14F-4D97-AF65-F5344CB8AC3E}">
        <p14:creationId xmlns:p14="http://schemas.microsoft.com/office/powerpoint/2010/main" val="5711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120770"/>
            <a:ext cx="9299051" cy="3599671"/>
          </a:xfrm>
          <a:prstGeom prst="rect">
            <a:avLst/>
          </a:prstGeom>
        </p:spPr>
        <p:txBody>
          <a:bodyPr vert="horz" lIns="91440" tIns="45720" rIns="91440" bIns="45720" rtlCol="0" anchor="b">
            <a:normAutofit/>
          </a:bodyPr>
          <a:lstStyle/>
          <a:p>
            <a:pPr marL="12700" algn="l" rtl="0">
              <a:lnSpc>
                <a:spcPct val="90000"/>
              </a:lnSpc>
              <a:spcBef>
                <a:spcPct val="0"/>
              </a:spcBef>
            </a:pPr>
            <a:r>
              <a:rPr lang="en-GB" sz="4800" kern="1200" spc="285" dirty="0">
                <a:solidFill>
                  <a:schemeClr val="tx1"/>
                </a:solidFill>
                <a:latin typeface="+mj-lt"/>
                <a:cs typeface="Calibri"/>
              </a:rPr>
              <a:t>step 1. Click on file</a:t>
            </a:r>
            <a:br>
              <a:rPr lang="en-GB" sz="4800" kern="1200" spc="285" dirty="0">
                <a:solidFill>
                  <a:schemeClr val="tx1"/>
                </a:solidFill>
                <a:latin typeface="+mj-lt"/>
                <a:cs typeface="Calibri"/>
              </a:rPr>
            </a:br>
            <a:r>
              <a:rPr lang="en-GB" sz="4800" kern="1200" spc="285" dirty="0">
                <a:solidFill>
                  <a:schemeClr val="tx1"/>
                </a:solidFill>
                <a:latin typeface="+mj-lt"/>
                <a:cs typeface="Calibri"/>
              </a:rPr>
              <a:t>step 2. Select a template or blank database</a:t>
            </a:r>
            <a:br>
              <a:rPr lang="en-GB" sz="4800" kern="1200" spc="285" dirty="0">
                <a:solidFill>
                  <a:schemeClr val="tx1"/>
                </a:solidFill>
                <a:latin typeface="+mj-lt"/>
                <a:cs typeface="Calibri"/>
              </a:rPr>
            </a:br>
            <a:r>
              <a:rPr lang="en-GB" sz="4800" kern="1200" spc="285" dirty="0">
                <a:solidFill>
                  <a:schemeClr val="tx1"/>
                </a:solidFill>
                <a:latin typeface="+mj-lt"/>
                <a:cs typeface="Calibri"/>
              </a:rPr>
              <a:t>step 3. New file name</a:t>
            </a:r>
            <a:br>
              <a:rPr lang="en-GB" sz="4800" kern="1200" spc="285" dirty="0">
                <a:solidFill>
                  <a:schemeClr val="tx1"/>
                </a:solidFill>
                <a:latin typeface="+mj-lt"/>
                <a:cs typeface="Calibri"/>
              </a:rPr>
            </a:br>
            <a:r>
              <a:rPr lang="en-GB" sz="4800" kern="1200" spc="285" dirty="0">
                <a:solidFill>
                  <a:schemeClr val="tx1"/>
                </a:solidFill>
                <a:latin typeface="+mj-lt"/>
                <a:cs typeface="Calibri"/>
              </a:rPr>
              <a:t>step 4. create</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7" name="Picture 6">
            <a:extLst>
              <a:ext uri="{FF2B5EF4-FFF2-40B4-BE49-F238E27FC236}">
                <a16:creationId xmlns:a16="http://schemas.microsoft.com/office/drawing/2014/main" id="{7E2BB155-8EB5-5997-86E0-3B2C7595D262}"/>
              </a:ext>
            </a:extLst>
          </p:cNvPr>
          <p:cNvPicPr>
            <a:picLocks noChangeAspect="1"/>
          </p:cNvPicPr>
          <p:nvPr/>
        </p:nvPicPr>
        <p:blipFill>
          <a:blip r:embed="rId4"/>
          <a:stretch>
            <a:fillRect/>
          </a:stretch>
        </p:blipFill>
        <p:spPr>
          <a:xfrm>
            <a:off x="759348" y="4353144"/>
            <a:ext cx="11800711" cy="3599670"/>
          </a:xfrm>
          <a:prstGeom prst="rect">
            <a:avLst/>
          </a:prstGeom>
        </p:spPr>
      </p:pic>
    </p:spTree>
    <p:extLst>
      <p:ext uri="{BB962C8B-B14F-4D97-AF65-F5344CB8AC3E}">
        <p14:creationId xmlns:p14="http://schemas.microsoft.com/office/powerpoint/2010/main" val="136732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9781" y="283917"/>
            <a:ext cx="11079703" cy="1838182"/>
          </a:xfrm>
          <a:prstGeom prst="rect">
            <a:avLst/>
          </a:prstGeom>
        </p:spPr>
        <p:txBody>
          <a:bodyPr vert="horz" lIns="91440" tIns="45720" rIns="91440" bIns="45720" rtlCol="0" anchor="b">
            <a:normAutofit/>
          </a:bodyPr>
          <a:lstStyle/>
          <a:p>
            <a:pPr marL="12700" algn="l" rtl="0">
              <a:lnSpc>
                <a:spcPct val="90000"/>
              </a:lnSpc>
              <a:spcBef>
                <a:spcPct val="0"/>
              </a:spcBef>
            </a:pPr>
            <a:r>
              <a:rPr lang="en-GB" sz="6000" kern="1200" spc="285" dirty="0">
                <a:solidFill>
                  <a:schemeClr val="tx1"/>
                </a:solidFill>
                <a:latin typeface="+mj-lt"/>
                <a:cs typeface="Calibri"/>
              </a:rPr>
              <a:t>1.2 THE PARTS OF AN ACCESS DATABASE:</a:t>
            </a:r>
            <a:endParaRPr lang="en-US" sz="60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721CBD39-9174-9DDE-CE7E-F5956AF3EC2C}"/>
              </a:ext>
            </a:extLst>
          </p:cNvPr>
          <p:cNvSpPr txBox="1"/>
          <p:nvPr/>
        </p:nvSpPr>
        <p:spPr>
          <a:xfrm>
            <a:off x="189781" y="2406016"/>
            <a:ext cx="13483087" cy="5473293"/>
          </a:xfrm>
          <a:prstGeom prst="rect">
            <a:avLst/>
          </a:prstGeom>
          <a:noFill/>
        </p:spPr>
        <p:txBody>
          <a:bodyPr wrap="square">
            <a:spAutoFit/>
          </a:bodyPr>
          <a:lstStyle/>
          <a:p>
            <a:pPr marL="342900" indent="-342900" algn="just" rtl="0" fontAlgn="base">
              <a:spcBef>
                <a:spcPts val="0"/>
              </a:spcBef>
              <a:spcAft>
                <a:spcPts val="0"/>
              </a:spcAft>
              <a:buFont typeface="Wingdings" panose="05000000000000000000" pitchFamily="2" charset="2"/>
              <a:buChar char="q"/>
            </a:pPr>
            <a:r>
              <a:rPr lang="en-GB" sz="2800" b="1" i="0" u="none" strike="noStrike" dirty="0">
                <a:solidFill>
                  <a:srgbClr val="000000"/>
                </a:solidFill>
                <a:effectLst/>
                <a:latin typeface="Calibri" panose="020F0502020204030204" pitchFamily="34" charset="0"/>
              </a:rPr>
              <a:t>Table</a:t>
            </a:r>
            <a:endParaRPr lang="en-GB" sz="2800" b="1" i="0" u="none" strike="noStrike" dirty="0">
              <a:solidFill>
                <a:srgbClr val="000000"/>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000000"/>
                </a:solidFill>
                <a:effectLst/>
                <a:latin typeface="Calibri" panose="020F0502020204030204" pitchFamily="34" charset="0"/>
              </a:rPr>
              <a:t>A Table is an object that stores data in Row &amp; Column format to store data.</a:t>
            </a:r>
            <a:endParaRPr lang="en-GB" sz="2800" b="0" i="0" u="none" strike="noStrike" dirty="0">
              <a:solidFill>
                <a:srgbClr val="000000"/>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000000"/>
                </a:solidFill>
                <a:effectLst/>
                <a:latin typeface="Calibri" panose="020F0502020204030204" pitchFamily="34" charset="0"/>
              </a:rPr>
              <a:t>A Table is usually related to other tables in the database file.</a:t>
            </a:r>
            <a:endParaRPr lang="en-GB" sz="2800" b="0" i="0" u="none" strike="noStrike" dirty="0">
              <a:solidFill>
                <a:srgbClr val="000000"/>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000000"/>
                </a:solidFill>
                <a:effectLst/>
                <a:latin typeface="Calibri" panose="020F0502020204030204" pitchFamily="34" charset="0"/>
              </a:rPr>
              <a:t>Each column must have a Unique name</a:t>
            </a:r>
            <a:endParaRPr lang="en-GB" sz="2800" b="0" i="0" u="none" strike="noStrike" dirty="0">
              <a:solidFill>
                <a:srgbClr val="000000"/>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000000"/>
                </a:solidFill>
                <a:effectLst/>
                <a:latin typeface="Calibri" panose="020F0502020204030204" pitchFamily="34" charset="0"/>
              </a:rPr>
              <a:t>We can also define the Primary Key in a table.</a:t>
            </a:r>
            <a:endParaRPr lang="en-GB" sz="2800" b="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q"/>
            </a:pPr>
            <a:r>
              <a:rPr lang="en-GB" sz="2800" b="1" i="0" u="none" strike="noStrike" dirty="0">
                <a:solidFill>
                  <a:srgbClr val="222222"/>
                </a:solidFill>
                <a:effectLst/>
                <a:latin typeface="Calibri" panose="020F0502020204030204" pitchFamily="34" charset="0"/>
              </a:rPr>
              <a:t>Query</a:t>
            </a:r>
            <a:endParaRPr lang="en-GB" sz="2800" b="1" i="0" u="none" strike="noStrike" dirty="0">
              <a:solidFill>
                <a:srgbClr val="222222"/>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222222"/>
                </a:solidFill>
                <a:effectLst/>
                <a:latin typeface="Calibri" panose="020F0502020204030204" pitchFamily="34" charset="0"/>
              </a:rPr>
              <a:t>Queries answer a question by selecting and sorting and filtering data based on search criteria.</a:t>
            </a:r>
            <a:endParaRPr lang="en-GB" sz="2800" b="0" i="0" u="none" strike="noStrike" dirty="0">
              <a:solidFill>
                <a:srgbClr val="222222"/>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222222"/>
                </a:solidFill>
                <a:effectLst/>
                <a:latin typeface="Calibri" panose="020F0502020204030204" pitchFamily="34" charset="0"/>
              </a:rPr>
              <a:t>Queries show a selection of data based on criteria (limitations) you provide.</a:t>
            </a:r>
            <a:endParaRPr lang="en-GB" sz="2800" b="0" i="0" u="none" strike="noStrike" dirty="0">
              <a:solidFill>
                <a:srgbClr val="222222"/>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222222"/>
                </a:solidFill>
                <a:effectLst/>
                <a:latin typeface="Calibri" panose="020F0502020204030204" pitchFamily="34" charset="0"/>
              </a:rPr>
              <a:t>Queries can pull from one or more related Tables and other Queries.</a:t>
            </a:r>
            <a:endParaRPr lang="en-GB" sz="2800" b="0" i="0" u="none" strike="noStrike" dirty="0">
              <a:solidFill>
                <a:srgbClr val="222222"/>
              </a:solidFill>
              <a:effectLst/>
              <a:latin typeface="Arial" panose="020B0604020202020204" pitchFamily="34" charset="0"/>
            </a:endParaRPr>
          </a:p>
          <a:p>
            <a:pPr marL="742950" lvl="1" indent="-285750" algn="just" rtl="0" fontAlgn="base">
              <a:spcBef>
                <a:spcPts val="500"/>
              </a:spcBef>
              <a:spcAft>
                <a:spcPts val="0"/>
              </a:spcAft>
              <a:buFont typeface="Arial" panose="020B0604020202020204" pitchFamily="34" charset="0"/>
              <a:buChar char="•"/>
            </a:pPr>
            <a:r>
              <a:rPr lang="en-GB" sz="2800" b="0" i="0" u="none" strike="noStrike" dirty="0">
                <a:solidFill>
                  <a:srgbClr val="222222"/>
                </a:solidFill>
                <a:effectLst/>
                <a:latin typeface="Calibri" panose="020F0502020204030204" pitchFamily="34" charset="0"/>
              </a:rPr>
              <a:t>Types of Query can be SELECT, INSERT, UPDATE, DELETE, etc.</a:t>
            </a:r>
            <a:endParaRPr lang="en-GB" sz="2800"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06992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282463" cy="163060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u="sng" kern="1200" spc="285" dirty="0">
                <a:solidFill>
                  <a:schemeClr val="tx1"/>
                </a:solidFill>
                <a:latin typeface="+mj-lt"/>
                <a:cs typeface="Calibri"/>
              </a:rPr>
              <a:t>1.2 THE PARTS OF AN ACCESS DATABASE:</a:t>
            </a:r>
            <a:endParaRPr lang="en-US" sz="6600" u="sng"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4D52E004-DE12-55E5-546A-7AFE246C7178}"/>
              </a:ext>
            </a:extLst>
          </p:cNvPr>
          <p:cNvSpPr txBox="1"/>
          <p:nvPr/>
        </p:nvSpPr>
        <p:spPr>
          <a:xfrm>
            <a:off x="759348" y="2596999"/>
            <a:ext cx="12956652" cy="4909036"/>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q"/>
            </a:pPr>
            <a:r>
              <a:rPr lang="en-GB" sz="3200" b="1" i="0" u="none" strike="noStrike" dirty="0">
                <a:solidFill>
                  <a:srgbClr val="000000"/>
                </a:solidFill>
                <a:effectLst/>
                <a:latin typeface="Calibri" panose="020F0502020204030204" pitchFamily="34" charset="0"/>
              </a:rPr>
              <a:t>Form</a:t>
            </a:r>
            <a:endParaRPr lang="en-GB" sz="3200" b="1"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A form is a database object that you can use to create a user interface for a database application.</a:t>
            </a:r>
            <a:endParaRPr lang="en-GB" sz="3200" b="0"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Forms help you to display live data from the table. It mainly used to ease the process of data entry or editing.</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3200" b="1" i="0" u="none" strike="noStrike" dirty="0">
                <a:solidFill>
                  <a:srgbClr val="000000"/>
                </a:solidFill>
                <a:effectLst/>
                <a:latin typeface="Calibri" panose="020F0502020204030204" pitchFamily="34" charset="0"/>
              </a:rPr>
              <a:t>Report</a:t>
            </a:r>
            <a:endParaRPr lang="en-GB" sz="3200" b="1"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A report is an object in desktop databases primarily used for formatting, calculating, printing, and summarizing selected data.</a:t>
            </a:r>
            <a:endParaRPr lang="en-GB" sz="3200" b="0" i="0" u="none" strike="noStrike" dirty="0">
              <a:solidFill>
                <a:srgbClr val="000000"/>
              </a:solidFill>
              <a:effectLst/>
              <a:latin typeface="Arial" panose="020B0604020202020204" pitchFamily="34" charset="0"/>
            </a:endParaRPr>
          </a:p>
          <a:p>
            <a:pPr marL="742950" lvl="1" indent="-285750" rtl="0" fontAlgn="base">
              <a:spcBef>
                <a:spcPts val="5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You can even customize the report’s look and feel.</a:t>
            </a:r>
            <a:endParaRPr lang="en-GB"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6289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1540" y="431322"/>
            <a:ext cx="11027943" cy="244990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1.2 THE PARTS OF AN ACCESS DATABASE:</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430DC965-0DF2-7DDF-6743-E293C65B2C48}"/>
              </a:ext>
            </a:extLst>
          </p:cNvPr>
          <p:cNvSpPr txBox="1"/>
          <p:nvPr/>
        </p:nvSpPr>
        <p:spPr>
          <a:xfrm>
            <a:off x="241539" y="2597000"/>
            <a:ext cx="13448581" cy="5657959"/>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Macros</a:t>
            </a:r>
            <a:endParaRPr lang="en-GB" sz="3200" b="0" i="0" u="none" strike="noStrike" dirty="0">
              <a:solidFill>
                <a:srgbClr val="000000"/>
              </a:solidFill>
              <a:effectLst/>
              <a:latin typeface="Arial" panose="020B0604020202020204" pitchFamily="34" charset="0"/>
            </a:endParaRPr>
          </a:p>
          <a:p>
            <a:pPr algn="just" rtl="0" fontAlgn="base">
              <a:spcBef>
                <a:spcPts val="10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Macros are mini-computer programming constructs. They allow you to set up commands and processes in your forms, like, searching, moving to another record, or running a formula.</a:t>
            </a:r>
            <a:endParaRPr lang="en-GB" sz="3200" dirty="0">
              <a:solidFill>
                <a:srgbClr val="000000"/>
              </a:solidFill>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dirty="0">
                <a:solidFill>
                  <a:srgbClr val="000000"/>
                </a:solidFill>
                <a:latin typeface="Calibri" panose="020F0502020204030204" pitchFamily="34" charset="0"/>
              </a:rPr>
              <a:t>Modules</a:t>
            </a:r>
          </a:p>
          <a:p>
            <a:pPr algn="just" rtl="0" fontAlgn="base">
              <a:spcBef>
                <a:spcPts val="100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Modules are procedures(functions) that you can write using Visual Basic for Applications (VBA).</a:t>
            </a:r>
            <a:endParaRPr lang="en-GB" sz="3200" b="0" i="0" u="none" strike="noStrike" dirty="0">
              <a:solidFill>
                <a:srgbClr val="000000"/>
              </a:solidFill>
              <a:effectLst/>
              <a:latin typeface="Arial" panose="020B0604020202020204" pitchFamily="34" charset="0"/>
            </a:endParaRPr>
          </a:p>
          <a:p>
            <a:pPr algn="just" rtl="0" fontAlgn="base">
              <a:spcBef>
                <a:spcPts val="1000"/>
              </a:spcBef>
              <a:spcAft>
                <a:spcPts val="0"/>
              </a:spcAft>
            </a:pPr>
            <a:endParaRPr lang="en-GB" sz="3200" b="0" dirty="0">
              <a:solidFill>
                <a:srgbClr val="000000"/>
              </a:solidFill>
              <a:effectLst/>
              <a:latin typeface="Arial" panose="020B0604020202020204" pitchFamily="34" charset="0"/>
            </a:endParaRPr>
          </a:p>
          <a:p>
            <a:pPr algn="just" rtl="0" fontAlgn="base">
              <a:spcBef>
                <a:spcPts val="1000"/>
              </a:spcBef>
              <a:spcAft>
                <a:spcPts val="0"/>
              </a:spcAft>
            </a:pPr>
            <a:br>
              <a:rPr lang="en-GB" sz="3200" b="0" dirty="0">
                <a:effectLst/>
              </a:rPr>
            </a:br>
            <a:endParaRPr lang="en-GB"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7775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GB" sz="6600" kern="1200" spc="285" dirty="0">
                <a:solidFill>
                  <a:schemeClr val="tx1"/>
                </a:solidFill>
                <a:latin typeface="+mj-lt"/>
                <a:cs typeface="Calibri"/>
              </a:rPr>
              <a:t>Summary</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313109"/>
            <a:ext cx="15820622" cy="6406882"/>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A database is a structured collection of data that is organized and stored in a computer system.</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Tables are the fundamental building blocks of a database.</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Forms provide a user-friendly interface for entering, viewing, and editing data in tables.</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Reports are used to present data in a structured and printable format.</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Queries are used to retrieve and manipulate data from one or more tables.</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Macros are sequences of actions that automate tasks within your database.</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Modules are used for more advanced programming and customization within</a:t>
            </a:r>
            <a:endParaRPr lang="en-GB" sz="3200" b="0" i="0" u="none" strike="noStrike" dirty="0">
              <a:solidFill>
                <a:srgbClr val="000000"/>
              </a:solidFill>
              <a:effectLst/>
              <a:latin typeface="Arial" panose="020B0604020202020204" pitchFamily="34" charset="0"/>
            </a:endParaRPr>
          </a:p>
          <a:p>
            <a:pPr algn="just" rtl="0">
              <a:spcBef>
                <a:spcPts val="1000"/>
              </a:spcBef>
              <a:spcAft>
                <a:spcPts val="0"/>
              </a:spcAft>
            </a:pPr>
            <a:r>
              <a:rPr lang="en-GB" sz="3200" b="0" i="0" u="none" strike="noStrike" dirty="0">
                <a:solidFill>
                  <a:srgbClr val="000000"/>
                </a:solidFill>
                <a:effectLst/>
                <a:latin typeface="Calibri" panose="020F0502020204030204" pitchFamily="34" charset="0"/>
              </a:rPr>
              <a:t>     Access.</a:t>
            </a:r>
            <a:endParaRPr lang="en-GB" sz="3200" b="0" dirty="0">
              <a:effectLst/>
            </a:endParaRPr>
          </a:p>
          <a:p>
            <a:pPr algn="just"/>
            <a:br>
              <a:rPr lang="en-GB" sz="3200" dirty="0"/>
            </a:br>
            <a:endParaRPr lang="en-GB" sz="3200" b="1" i="0" u="none" strike="noStrike" dirty="0">
              <a:solidFill>
                <a:srgbClr val="579858"/>
              </a:solidFill>
              <a:effectLst/>
              <a:latin typeface="Noto Sans Symbols"/>
            </a:endParaRPr>
          </a:p>
        </p:txBody>
      </p:sp>
    </p:spTree>
    <p:extLst>
      <p:ext uri="{BB962C8B-B14F-4D97-AF65-F5344CB8AC3E}">
        <p14:creationId xmlns:p14="http://schemas.microsoft.com/office/powerpoint/2010/main" val="216517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 UNIT-3: MS-ACCESS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CHAPTER-2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CREATE &amp; MANAGE TABLES, CREATE &amp;MODIFY QUERIES, SQL COMMANDS</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26133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LEARNING OBJECTIVES: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61B0CF2F-2E1E-8A38-B7D8-00CED6C9F348}"/>
              </a:ext>
            </a:extLst>
          </p:cNvPr>
          <p:cNvSpPr txBox="1"/>
          <p:nvPr/>
        </p:nvSpPr>
        <p:spPr>
          <a:xfrm>
            <a:off x="759348" y="2313110"/>
            <a:ext cx="4951339" cy="5829801"/>
          </a:xfrm>
          <a:prstGeom prst="rect">
            <a:avLst/>
          </a:prstGeom>
          <a:noFill/>
        </p:spPr>
        <p:txBody>
          <a:bodyPr wrap="square">
            <a:spAutoFit/>
          </a:bodyPr>
          <a:lstStyle/>
          <a:p>
            <a:pPr marL="838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Adding, importing, and how to create tables.</a:t>
            </a:r>
            <a:endParaRPr lang="en-GB"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an aging data.</a:t>
            </a:r>
            <a:endParaRPr lang="en-GB"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Understand table and field properties.</a:t>
            </a:r>
            <a:endParaRPr lang="en-GB"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Comprehend relational databases.</a:t>
            </a:r>
            <a:endParaRPr lang="en-GB"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Primary and foreign keys.</a:t>
            </a:r>
            <a:endParaRPr lang="en-GB"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Establishing table relationships.</a:t>
            </a:r>
            <a:endParaRPr lang="en-GB" sz="3200" b="0" i="0" u="none" strike="noStrike" dirty="0">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AB54452D-E6B8-F22A-9366-880246E09217}"/>
              </a:ext>
            </a:extLst>
          </p:cNvPr>
          <p:cNvSpPr txBox="1"/>
          <p:nvPr/>
        </p:nvSpPr>
        <p:spPr>
          <a:xfrm>
            <a:off x="7970808" y="2596998"/>
            <a:ext cx="5745192" cy="5401479"/>
          </a:xfrm>
          <a:prstGeom prst="rect">
            <a:avLst/>
          </a:prstGeom>
          <a:noFill/>
        </p:spPr>
        <p:txBody>
          <a:bodyPr wrap="square">
            <a:spAutoFit/>
          </a:bodyPr>
          <a:lstStyle/>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Crafting select queries.</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Using SQL for query definition.</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Sorting and summarizing data.</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Basic SQL understanding.</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Writing SELECT statements.</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Utilizing SQL clauses.</a:t>
            </a:r>
            <a:endParaRPr lang="en-IN" sz="3200" b="0" i="0" u="none" strike="noStrike" dirty="0">
              <a:solidFill>
                <a:srgbClr val="000000"/>
              </a:solidFill>
              <a:effectLst/>
              <a:latin typeface="Arial" panose="020B0604020202020204" pitchFamily="34" charset="0"/>
            </a:endParaRPr>
          </a:p>
          <a:p>
            <a:pPr marL="838200" indent="-457200" algn="just" rtl="0" fontAlgn="base">
              <a:spcBef>
                <a:spcPts val="500"/>
              </a:spcBef>
              <a:spcAft>
                <a:spcPts val="0"/>
              </a:spcAft>
              <a:buFont typeface="Wingdings" panose="05000000000000000000" pitchFamily="2" charset="2"/>
              <a:buChar char="§"/>
            </a:pPr>
            <a:r>
              <a:rPr lang="en-IN" sz="3200" b="0" i="0" u="none" strike="noStrike" dirty="0">
                <a:solidFill>
                  <a:srgbClr val="000000"/>
                </a:solidFill>
                <a:effectLst/>
                <a:latin typeface="Calibri" panose="020F0502020204030204" pitchFamily="34" charset="0"/>
              </a:rPr>
              <a:t>Combining query results with UNION.</a:t>
            </a:r>
            <a:endParaRPr lang="en-IN"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9938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2.1 How to create tables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322279" y="3197221"/>
            <a:ext cx="16257691" cy="646331"/>
          </a:xfrm>
          <a:prstGeom prst="rect">
            <a:avLst/>
          </a:prstGeom>
          <a:noFill/>
        </p:spPr>
        <p:txBody>
          <a:bodyPr wrap="square">
            <a:spAutoFit/>
          </a:bodyPr>
          <a:lstStyle/>
          <a:p>
            <a:br>
              <a:rPr lang="en-GB" dirty="0"/>
            </a:br>
            <a:endParaRPr lang="en-IN" dirty="0"/>
          </a:p>
        </p:txBody>
      </p:sp>
      <p:pic>
        <p:nvPicPr>
          <p:cNvPr id="1026" name="Picture 2">
            <a:extLst>
              <a:ext uri="{FF2B5EF4-FFF2-40B4-BE49-F238E27FC236}">
                <a16:creationId xmlns:a16="http://schemas.microsoft.com/office/drawing/2014/main" id="{7EF6C788-211F-FF9B-4246-EC6FA031E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48" y="2596999"/>
            <a:ext cx="11735339"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1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37488" y="283917"/>
            <a:ext cx="10984883"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US" sz="6600" kern="1200" spc="285" dirty="0">
                <a:solidFill>
                  <a:schemeClr val="tx1"/>
                </a:solidFill>
                <a:latin typeface="+mj-lt"/>
                <a:cs typeface="Calibri"/>
              </a:rPr>
            </a:br>
            <a:r>
              <a:rPr lang="en-US" sz="6600" kern="1200" spc="285" dirty="0">
                <a:solidFill>
                  <a:schemeClr val="tx1"/>
                </a:solidFill>
                <a:latin typeface="+mj-lt"/>
                <a:cs typeface="Calibri"/>
              </a:rPr>
              <a:t>Table in datasheet view</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GB" dirty="0"/>
            </a:br>
            <a:endParaRPr lang="en-IN" dirty="0"/>
          </a:p>
        </p:txBody>
      </p:sp>
      <p:sp>
        <p:nvSpPr>
          <p:cNvPr id="8" name="TextBox 7">
            <a:extLst>
              <a:ext uri="{FF2B5EF4-FFF2-40B4-BE49-F238E27FC236}">
                <a16:creationId xmlns:a16="http://schemas.microsoft.com/office/drawing/2014/main" id="{EC428253-27E6-A0B6-EADC-22F89DB67E47}"/>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10" name="TextBox 9">
            <a:extLst>
              <a:ext uri="{FF2B5EF4-FFF2-40B4-BE49-F238E27FC236}">
                <a16:creationId xmlns:a16="http://schemas.microsoft.com/office/drawing/2014/main" id="{478E2335-B8F3-D1DF-0B43-4E7D617CD276}"/>
              </a:ext>
            </a:extLst>
          </p:cNvPr>
          <p:cNvSpPr txBox="1"/>
          <p:nvPr/>
        </p:nvSpPr>
        <p:spPr>
          <a:xfrm>
            <a:off x="4572000" y="4913545"/>
            <a:ext cx="9144000" cy="369332"/>
          </a:xfrm>
          <a:prstGeom prst="rect">
            <a:avLst/>
          </a:prstGeom>
          <a:noFill/>
        </p:spPr>
        <p:txBody>
          <a:bodyPr wrap="square">
            <a:spAutoFit/>
          </a:bodyPr>
          <a:lstStyle/>
          <a:p>
            <a:r>
              <a:rPr lang="en-IN" dirty="0"/>
              <a:t> </a:t>
            </a:r>
          </a:p>
        </p:txBody>
      </p:sp>
      <p:sp>
        <p:nvSpPr>
          <p:cNvPr id="12" name="TextBox 11">
            <a:extLst>
              <a:ext uri="{FF2B5EF4-FFF2-40B4-BE49-F238E27FC236}">
                <a16:creationId xmlns:a16="http://schemas.microsoft.com/office/drawing/2014/main" id="{8BF2EF66-C09F-2C68-FE87-39C14AAD51E6}"/>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14" name="TextBox 13">
            <a:extLst>
              <a:ext uri="{FF2B5EF4-FFF2-40B4-BE49-F238E27FC236}">
                <a16:creationId xmlns:a16="http://schemas.microsoft.com/office/drawing/2014/main" id="{D224E36C-4B97-7B08-88FB-EBCF2BAFA356}"/>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16" name="TextBox 15">
            <a:extLst>
              <a:ext uri="{FF2B5EF4-FFF2-40B4-BE49-F238E27FC236}">
                <a16:creationId xmlns:a16="http://schemas.microsoft.com/office/drawing/2014/main" id="{A1B93065-AF2B-91AB-3003-A3D822A4EE6A}"/>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pic>
        <p:nvPicPr>
          <p:cNvPr id="18" name="Picture 17">
            <a:extLst>
              <a:ext uri="{FF2B5EF4-FFF2-40B4-BE49-F238E27FC236}">
                <a16:creationId xmlns:a16="http://schemas.microsoft.com/office/drawing/2014/main" id="{B7AC6009-2098-3044-F87F-4ABD57CACC7C}"/>
              </a:ext>
            </a:extLst>
          </p:cNvPr>
          <p:cNvPicPr>
            <a:picLocks noChangeAspect="1"/>
          </p:cNvPicPr>
          <p:nvPr/>
        </p:nvPicPr>
        <p:blipFill>
          <a:blip r:embed="rId4"/>
          <a:stretch>
            <a:fillRect/>
          </a:stretch>
        </p:blipFill>
        <p:spPr>
          <a:xfrm>
            <a:off x="1075875" y="2077348"/>
            <a:ext cx="10193609" cy="4720267"/>
          </a:xfrm>
          <a:prstGeom prst="rect">
            <a:avLst/>
          </a:prstGeom>
        </p:spPr>
      </p:pic>
    </p:spTree>
    <p:extLst>
      <p:ext uri="{BB962C8B-B14F-4D97-AF65-F5344CB8AC3E}">
        <p14:creationId xmlns:p14="http://schemas.microsoft.com/office/powerpoint/2010/main" val="5813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1052425"/>
            <a:ext cx="8384651" cy="983410"/>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spc="110" dirty="0">
                <a:solidFill>
                  <a:srgbClr val="000000"/>
                </a:solidFill>
                <a:latin typeface="Arial"/>
                <a:cs typeface="Arial"/>
              </a:rPr>
              <a:t>Learning objectives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0" name="TextBox 9">
            <a:extLst>
              <a:ext uri="{FF2B5EF4-FFF2-40B4-BE49-F238E27FC236}">
                <a16:creationId xmlns:a16="http://schemas.microsoft.com/office/drawing/2014/main" id="{50AF0EEA-944C-F522-89D5-916CEC03E27F}"/>
              </a:ext>
            </a:extLst>
          </p:cNvPr>
          <p:cNvSpPr txBox="1"/>
          <p:nvPr/>
        </p:nvSpPr>
        <p:spPr>
          <a:xfrm>
            <a:off x="759349" y="2313110"/>
            <a:ext cx="11524666" cy="4670509"/>
          </a:xfrm>
          <a:prstGeom prst="rect">
            <a:avLst/>
          </a:prstGeom>
          <a:noFill/>
        </p:spPr>
        <p:txBody>
          <a:bodyPr wrap="square">
            <a:spAutoFit/>
          </a:bodyPr>
          <a:lstStyle/>
          <a:p>
            <a:pPr marL="979170" indent="-457200" algn="just" rtl="0" fontAlgn="base">
              <a:spcBef>
                <a:spcPts val="1585"/>
              </a:spcBef>
              <a:spcAft>
                <a:spcPts val="0"/>
              </a:spcAft>
              <a:buFont typeface="Wingdings" panose="05000000000000000000" pitchFamily="2" charset="2"/>
              <a:buChar char="Ø"/>
            </a:pPr>
            <a:r>
              <a:rPr lang="en-GB" sz="2800" b="0" i="0" u="none" strike="noStrike" dirty="0">
                <a:solidFill>
                  <a:srgbClr val="2D2D2C"/>
                </a:solidFill>
                <a:effectLst/>
                <a:latin typeface="Arial" panose="020B0604020202020204" pitchFamily="34" charset="0"/>
              </a:rPr>
              <a:t>Understand the basics of databases, including their advantages and the structure of Access databases.</a:t>
            </a:r>
            <a:endParaRPr lang="en-GB" sz="2800" b="0" i="0" u="none" strike="noStrike" dirty="0">
              <a:solidFill>
                <a:srgbClr val="2D2D2C"/>
              </a:solidFill>
              <a:effectLst/>
              <a:latin typeface="Noto Sans Symbols"/>
            </a:endParaRPr>
          </a:p>
          <a:p>
            <a:pPr marL="979805" indent="-457200" algn="just" rtl="0" fontAlgn="base">
              <a:spcBef>
                <a:spcPts val="500"/>
              </a:spcBef>
              <a:spcAft>
                <a:spcPts val="0"/>
              </a:spcAft>
              <a:buFont typeface="Wingdings" panose="05000000000000000000" pitchFamily="2" charset="2"/>
              <a:buChar char="Ø"/>
            </a:pPr>
            <a:r>
              <a:rPr lang="en-GB" sz="2800" b="0" i="0" u="none" strike="noStrike" dirty="0">
                <a:solidFill>
                  <a:srgbClr val="2D2D2C"/>
                </a:solidFill>
                <a:effectLst/>
                <a:latin typeface="Arial" panose="020B0604020202020204" pitchFamily="34" charset="0"/>
              </a:rPr>
              <a:t>Create, navigate, and effectively use Access databases, both from scratch and using templates.</a:t>
            </a:r>
            <a:endParaRPr lang="en-GB" sz="2800" b="0" i="0" u="none" strike="noStrike" dirty="0">
              <a:solidFill>
                <a:srgbClr val="2D2D2C"/>
              </a:solidFill>
              <a:effectLst/>
              <a:latin typeface="Noto Sans Symbols"/>
            </a:endParaRPr>
          </a:p>
          <a:p>
            <a:pPr marL="979805" indent="-457200" algn="just" rtl="0" fontAlgn="base">
              <a:spcBef>
                <a:spcPts val="505"/>
              </a:spcBef>
              <a:spcAft>
                <a:spcPts val="0"/>
              </a:spcAft>
              <a:buFont typeface="Wingdings" panose="05000000000000000000" pitchFamily="2" charset="2"/>
              <a:buChar char="Ø"/>
            </a:pPr>
            <a:r>
              <a:rPr lang="en-GB" sz="2800" b="0" i="0" u="none" strike="noStrike" dirty="0">
                <a:solidFill>
                  <a:srgbClr val="2D2D2C"/>
                </a:solidFill>
                <a:effectLst/>
                <a:latin typeface="Arial" panose="020B0604020202020204" pitchFamily="34" charset="0"/>
              </a:rPr>
              <a:t>Create, manage, and relate tables, as well as create and modify queries using SQL commands.</a:t>
            </a:r>
            <a:endParaRPr lang="en-GB" sz="2800" b="0" i="0" u="none" strike="noStrike" dirty="0">
              <a:solidFill>
                <a:srgbClr val="2D2D2C"/>
              </a:solidFill>
              <a:effectLst/>
              <a:latin typeface="Noto Sans Symbols"/>
            </a:endParaRPr>
          </a:p>
          <a:p>
            <a:pPr marL="979805" indent="-457200" algn="just" rtl="0" fontAlgn="base">
              <a:spcBef>
                <a:spcPts val="505"/>
              </a:spcBef>
              <a:spcAft>
                <a:spcPts val="0"/>
              </a:spcAft>
              <a:buFont typeface="Wingdings" panose="05000000000000000000" pitchFamily="2" charset="2"/>
              <a:buChar char="Ø"/>
            </a:pPr>
            <a:r>
              <a:rPr lang="en-GB" sz="2800" b="0" i="0" u="none" strike="noStrike" dirty="0">
                <a:solidFill>
                  <a:srgbClr val="2D2D2C"/>
                </a:solidFill>
                <a:effectLst/>
                <a:latin typeface="Arial" panose="020B0604020202020204" pitchFamily="34" charset="0"/>
              </a:rPr>
              <a:t>Integrate Access with Outlook, Word, and Excel for data sharing and manipulation.</a:t>
            </a:r>
            <a:r>
              <a:rPr lang="en-GB" sz="2800" b="0" i="0" u="none" strike="noStrike" dirty="0">
                <a:solidFill>
                  <a:srgbClr val="000000"/>
                </a:solidFill>
                <a:effectLst/>
                <a:latin typeface="Arial" panose="020B0604020202020204" pitchFamily="34" charset="0"/>
              </a:rPr>
              <a:t>  </a:t>
            </a:r>
            <a:endParaRPr lang="en-GB" sz="2800" b="0" i="0" u="none" strike="noStrike" dirty="0">
              <a:solidFill>
                <a:srgbClr val="2D2D2C"/>
              </a:solidFill>
              <a:effectLst/>
              <a:latin typeface="Noto Sans Symbols"/>
            </a:endParaRPr>
          </a:p>
          <a:p>
            <a:pPr marL="979805" indent="-457200" algn="just" rtl="0" fontAlgn="base">
              <a:spcBef>
                <a:spcPts val="640"/>
              </a:spcBef>
              <a:spcAft>
                <a:spcPts val="0"/>
              </a:spcAft>
              <a:buFont typeface="Wingdings" panose="05000000000000000000" pitchFamily="2" charset="2"/>
              <a:buChar char="Ø"/>
            </a:pPr>
            <a:r>
              <a:rPr lang="en-GB" sz="2800" b="0" i="0" u="none" strike="noStrike" dirty="0">
                <a:solidFill>
                  <a:srgbClr val="2D2D2C"/>
                </a:solidFill>
                <a:effectLst/>
                <a:latin typeface="Arial" panose="020B0604020202020204" pitchFamily="34" charset="0"/>
              </a:rPr>
              <a:t>Modify forms and reports, automate tasks with macros, and enhance functionality using modules.</a:t>
            </a:r>
            <a:endParaRPr lang="en-GB" sz="2800" b="0" i="0" u="none" strike="noStrike" dirty="0">
              <a:solidFill>
                <a:srgbClr val="2D2D2C"/>
              </a:solidFill>
              <a:effectLst/>
              <a:latin typeface="Noto Sans Symbol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 y="283917"/>
            <a:ext cx="12180498" cy="1630607"/>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GB" sz="6600" kern="1200" spc="285" dirty="0">
                <a:solidFill>
                  <a:schemeClr val="tx1"/>
                </a:solidFill>
                <a:latin typeface="+mj-lt"/>
                <a:cs typeface="Calibri"/>
              </a:rPr>
            </a:br>
            <a:br>
              <a:rPr lang="en-GB" sz="6600" kern="1200" spc="285" dirty="0">
                <a:solidFill>
                  <a:schemeClr val="tx1"/>
                </a:solidFill>
                <a:latin typeface="+mj-lt"/>
                <a:cs typeface="Calibri"/>
              </a:rPr>
            </a:br>
            <a:r>
              <a:rPr lang="en-GB" sz="6600" kern="1200" spc="285" dirty="0">
                <a:solidFill>
                  <a:schemeClr val="tx1"/>
                </a:solidFill>
                <a:latin typeface="+mj-lt"/>
                <a:cs typeface="Calibri"/>
              </a:rPr>
              <a:t>Create a table in the design view</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584775"/>
          </a:xfrm>
          <a:prstGeom prst="rect">
            <a:avLst/>
          </a:prstGeom>
          <a:noFill/>
        </p:spPr>
        <p:txBody>
          <a:bodyPr wrap="square">
            <a:spAutoFit/>
          </a:bodyPr>
          <a:lstStyle/>
          <a:p>
            <a:pPr rtl="0" fontAlgn="base">
              <a:spcBef>
                <a:spcPts val="2000"/>
              </a:spcBef>
              <a:spcAft>
                <a:spcPts val="0"/>
              </a:spcAft>
            </a:pPr>
            <a:endParaRPr lang="en-GB" sz="3200" b="1" i="0" u="none" strike="noStrike" dirty="0">
              <a:solidFill>
                <a:srgbClr val="579858"/>
              </a:solidFill>
              <a:effectLst/>
              <a:latin typeface="Noto Sans Symbols"/>
            </a:endParaRPr>
          </a:p>
        </p:txBody>
      </p:sp>
      <p:sp>
        <p:nvSpPr>
          <p:cNvPr id="9" name="TextBox 8">
            <a:extLst>
              <a:ext uri="{FF2B5EF4-FFF2-40B4-BE49-F238E27FC236}">
                <a16:creationId xmlns:a16="http://schemas.microsoft.com/office/drawing/2014/main" id="{1310F0FC-7255-5690-951E-E713874684F4}"/>
              </a:ext>
            </a:extLst>
          </p:cNvPr>
          <p:cNvSpPr txBox="1"/>
          <p:nvPr/>
        </p:nvSpPr>
        <p:spPr>
          <a:xfrm>
            <a:off x="4313207" y="4913545"/>
            <a:ext cx="9316528" cy="369332"/>
          </a:xfrm>
          <a:prstGeom prst="rect">
            <a:avLst/>
          </a:prstGeom>
          <a:noFill/>
        </p:spPr>
        <p:txBody>
          <a:bodyPr wrap="square">
            <a:spAutoFit/>
          </a:bodyPr>
          <a:lstStyle/>
          <a:p>
            <a:r>
              <a:rPr lang="en-IN" dirty="0"/>
              <a:t> </a:t>
            </a:r>
          </a:p>
        </p:txBody>
      </p:sp>
      <p:pic>
        <p:nvPicPr>
          <p:cNvPr id="11" name="Picture 10">
            <a:extLst>
              <a:ext uri="{FF2B5EF4-FFF2-40B4-BE49-F238E27FC236}">
                <a16:creationId xmlns:a16="http://schemas.microsoft.com/office/drawing/2014/main" id="{575C1888-7F83-3731-6738-288D8B64BAE7}"/>
              </a:ext>
            </a:extLst>
          </p:cNvPr>
          <p:cNvPicPr>
            <a:picLocks noChangeAspect="1"/>
          </p:cNvPicPr>
          <p:nvPr/>
        </p:nvPicPr>
        <p:blipFill>
          <a:blip r:embed="rId4"/>
          <a:stretch>
            <a:fillRect/>
          </a:stretch>
        </p:blipFill>
        <p:spPr>
          <a:xfrm>
            <a:off x="549590" y="1773233"/>
            <a:ext cx="11172781" cy="4667834"/>
          </a:xfrm>
          <a:prstGeom prst="rect">
            <a:avLst/>
          </a:prstGeom>
        </p:spPr>
      </p:pic>
    </p:spTree>
    <p:extLst>
      <p:ext uri="{BB962C8B-B14F-4D97-AF65-F5344CB8AC3E}">
        <p14:creationId xmlns:p14="http://schemas.microsoft.com/office/powerpoint/2010/main" val="34048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7105" y="283917"/>
            <a:ext cx="10910201" cy="180367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Create table in design view</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4572000" y="3197221"/>
            <a:ext cx="12007970" cy="646331"/>
          </a:xfrm>
          <a:prstGeom prst="rect">
            <a:avLst/>
          </a:prstGeom>
          <a:noFill/>
        </p:spPr>
        <p:txBody>
          <a:bodyPr wrap="square">
            <a:spAutoFit/>
          </a:bodyPr>
          <a:lstStyle/>
          <a:p>
            <a:br>
              <a:rPr lang="en-IN" dirty="0"/>
            </a:br>
            <a:endParaRPr lang="en-IN" dirty="0"/>
          </a:p>
        </p:txBody>
      </p:sp>
      <p:pic>
        <p:nvPicPr>
          <p:cNvPr id="7" name="Picture 6">
            <a:extLst>
              <a:ext uri="{FF2B5EF4-FFF2-40B4-BE49-F238E27FC236}">
                <a16:creationId xmlns:a16="http://schemas.microsoft.com/office/drawing/2014/main" id="{3CF61B1C-A399-58A9-A6CD-0FB8E4B3DB18}"/>
              </a:ext>
            </a:extLst>
          </p:cNvPr>
          <p:cNvPicPr>
            <a:picLocks noChangeAspect="1"/>
          </p:cNvPicPr>
          <p:nvPr/>
        </p:nvPicPr>
        <p:blipFill>
          <a:blip r:embed="rId4"/>
          <a:stretch>
            <a:fillRect/>
          </a:stretch>
        </p:blipFill>
        <p:spPr>
          <a:xfrm>
            <a:off x="461783" y="1745287"/>
            <a:ext cx="10454016" cy="5380131"/>
          </a:xfrm>
          <a:prstGeom prst="rect">
            <a:avLst/>
          </a:prstGeom>
        </p:spPr>
      </p:pic>
    </p:spTree>
    <p:extLst>
      <p:ext uri="{BB962C8B-B14F-4D97-AF65-F5344CB8AC3E}">
        <p14:creationId xmlns:p14="http://schemas.microsoft.com/office/powerpoint/2010/main" val="76829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90652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Common Data Types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7" name="Picture 6">
            <a:extLst>
              <a:ext uri="{FF2B5EF4-FFF2-40B4-BE49-F238E27FC236}">
                <a16:creationId xmlns:a16="http://schemas.microsoft.com/office/drawing/2014/main" id="{7CDC7BFF-3CEC-0AC3-8AC6-77530A4CD5B6}"/>
              </a:ext>
            </a:extLst>
          </p:cNvPr>
          <p:cNvPicPr>
            <a:picLocks noChangeAspect="1"/>
          </p:cNvPicPr>
          <p:nvPr/>
        </p:nvPicPr>
        <p:blipFill>
          <a:blip r:embed="rId4"/>
          <a:stretch>
            <a:fillRect/>
          </a:stretch>
        </p:blipFill>
        <p:spPr>
          <a:xfrm>
            <a:off x="759348" y="1873070"/>
            <a:ext cx="11541920" cy="6180857"/>
          </a:xfrm>
          <a:prstGeom prst="rect">
            <a:avLst/>
          </a:prstGeom>
        </p:spPr>
      </p:pic>
    </p:spTree>
    <p:extLst>
      <p:ext uri="{BB962C8B-B14F-4D97-AF65-F5344CB8AC3E}">
        <p14:creationId xmlns:p14="http://schemas.microsoft.com/office/powerpoint/2010/main" val="366826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155275"/>
            <a:ext cx="10510136" cy="15700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Record, field and field value</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11" name="Picture 10">
            <a:extLst>
              <a:ext uri="{FF2B5EF4-FFF2-40B4-BE49-F238E27FC236}">
                <a16:creationId xmlns:a16="http://schemas.microsoft.com/office/drawing/2014/main" id="{6FFD2246-9129-CE51-CD82-47B49C7BF8B2}"/>
              </a:ext>
            </a:extLst>
          </p:cNvPr>
          <p:cNvPicPr>
            <a:picLocks noChangeAspect="1"/>
          </p:cNvPicPr>
          <p:nvPr/>
        </p:nvPicPr>
        <p:blipFill>
          <a:blip r:embed="rId4"/>
          <a:stretch>
            <a:fillRect/>
          </a:stretch>
        </p:blipFill>
        <p:spPr>
          <a:xfrm>
            <a:off x="763903" y="1725283"/>
            <a:ext cx="10048370" cy="2398143"/>
          </a:xfrm>
          <a:prstGeom prst="rect">
            <a:avLst/>
          </a:prstGeom>
        </p:spPr>
      </p:pic>
      <p:sp>
        <p:nvSpPr>
          <p:cNvPr id="13" name="TextBox 12">
            <a:extLst>
              <a:ext uri="{FF2B5EF4-FFF2-40B4-BE49-F238E27FC236}">
                <a16:creationId xmlns:a16="http://schemas.microsoft.com/office/drawing/2014/main" id="{79AF3779-DFFB-2606-1AC8-0B93CDDB5357}"/>
              </a:ext>
            </a:extLst>
          </p:cNvPr>
          <p:cNvSpPr txBox="1"/>
          <p:nvPr/>
        </p:nvSpPr>
        <p:spPr>
          <a:xfrm>
            <a:off x="948906" y="4995142"/>
            <a:ext cx="12767094" cy="2503249"/>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q"/>
            </a:pPr>
            <a:r>
              <a:rPr lang="en-GB" sz="2800" b="0" i="0" u="none" strike="noStrike" dirty="0">
                <a:solidFill>
                  <a:srgbClr val="000000"/>
                </a:solidFill>
                <a:effectLst/>
                <a:latin typeface="Calibri" panose="020F0502020204030204" pitchFamily="34" charset="0"/>
              </a:rPr>
              <a:t>A record: Contains specific data, like information about a particular employee or a product.</a:t>
            </a:r>
            <a:endParaRPr lang="en-GB" sz="28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2800" b="0" i="0" u="none" strike="noStrike" dirty="0">
                <a:solidFill>
                  <a:srgbClr val="000000"/>
                </a:solidFill>
                <a:effectLst/>
                <a:latin typeface="Calibri" panose="020F0502020204030204" pitchFamily="34" charset="0"/>
              </a:rPr>
              <a:t>A field: Contains data about one aspect of the table subject, such as first name or email address.</a:t>
            </a:r>
            <a:endParaRPr lang="en-GB" sz="28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q"/>
            </a:pPr>
            <a:r>
              <a:rPr lang="en-GB" sz="2800" b="0" i="0" u="none" strike="noStrike" dirty="0">
                <a:solidFill>
                  <a:srgbClr val="000000"/>
                </a:solidFill>
                <a:effectLst/>
                <a:latin typeface="Calibri" panose="020F0502020204030204" pitchFamily="34" charset="0"/>
              </a:rPr>
              <a:t>A field value: Each record has a field value. For example, Contoso, Ltd.</a:t>
            </a:r>
            <a:endParaRPr lang="en-GB" sz="2800" b="0" i="0" u="none" strike="noStrike" dirty="0">
              <a:solidFill>
                <a:srgbClr val="000000"/>
              </a:solidFill>
              <a:effectLst/>
              <a:latin typeface="Arial" panose="020B0604020202020204" pitchFamily="34" charset="0"/>
            </a:endParaRPr>
          </a:p>
        </p:txBody>
      </p:sp>
      <p:sp>
        <p:nvSpPr>
          <p:cNvPr id="15" name="TextBox 14">
            <a:extLst>
              <a:ext uri="{FF2B5EF4-FFF2-40B4-BE49-F238E27FC236}">
                <a16:creationId xmlns:a16="http://schemas.microsoft.com/office/drawing/2014/main" id="{090B162A-0741-186F-203D-BA1A944041BE}"/>
              </a:ext>
            </a:extLst>
          </p:cNvPr>
          <p:cNvSpPr txBox="1"/>
          <p:nvPr/>
        </p:nvSpPr>
        <p:spPr>
          <a:xfrm>
            <a:off x="4572000" y="4818655"/>
            <a:ext cx="9144000" cy="369332"/>
          </a:xfrm>
          <a:prstGeom prst="rect">
            <a:avLst/>
          </a:prstGeom>
          <a:noFill/>
        </p:spPr>
        <p:txBody>
          <a:bodyPr wrap="square">
            <a:spAutoFit/>
          </a:bodyPr>
          <a:lstStyle/>
          <a:p>
            <a:r>
              <a:rPr lang="en-IN" b="0" dirty="0">
                <a:effectLst/>
              </a:rPr>
              <a:t> </a:t>
            </a:r>
            <a:endParaRPr lang="en-IN" dirty="0"/>
          </a:p>
        </p:txBody>
      </p:sp>
    </p:spTree>
    <p:extLst>
      <p:ext uri="{BB962C8B-B14F-4D97-AF65-F5344CB8AC3E}">
        <p14:creationId xmlns:p14="http://schemas.microsoft.com/office/powerpoint/2010/main" val="3084546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784678"/>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228936" y="3197221"/>
            <a:ext cx="10437962" cy="646331"/>
          </a:xfrm>
          <a:prstGeom prst="rect">
            <a:avLst/>
          </a:prstGeom>
          <a:noFill/>
        </p:spPr>
        <p:txBody>
          <a:bodyPr wrap="square">
            <a:spAutoFit/>
          </a:bodyPr>
          <a:lstStyle/>
          <a:p>
            <a:br>
              <a:rPr lang="en-GB" dirty="0"/>
            </a:br>
            <a:endParaRPr lang="en-IN" dirty="0"/>
          </a:p>
        </p:txBody>
      </p:sp>
      <p:sp>
        <p:nvSpPr>
          <p:cNvPr id="7" name="TextBox 6">
            <a:extLst>
              <a:ext uri="{FF2B5EF4-FFF2-40B4-BE49-F238E27FC236}">
                <a16:creationId xmlns:a16="http://schemas.microsoft.com/office/drawing/2014/main" id="{B71ECCAA-547E-C642-9F7B-8C3B4F7EF311}"/>
              </a:ext>
            </a:extLst>
          </p:cNvPr>
          <p:cNvSpPr txBox="1"/>
          <p:nvPr/>
        </p:nvSpPr>
        <p:spPr>
          <a:xfrm>
            <a:off x="4572000" y="4956677"/>
            <a:ext cx="9144000" cy="369332"/>
          </a:xfrm>
          <a:prstGeom prst="rect">
            <a:avLst/>
          </a:prstGeom>
          <a:noFill/>
        </p:spPr>
        <p:txBody>
          <a:bodyPr wrap="square">
            <a:spAutoFit/>
          </a:bodyPr>
          <a:lstStyle/>
          <a:p>
            <a:r>
              <a:rPr lang="en-IN" b="0" dirty="0">
                <a:effectLst/>
              </a:rPr>
              <a:t> </a:t>
            </a:r>
            <a:endParaRPr lang="en-IN" dirty="0"/>
          </a:p>
        </p:txBody>
      </p:sp>
      <p:pic>
        <p:nvPicPr>
          <p:cNvPr id="9" name="Picture 8">
            <a:extLst>
              <a:ext uri="{FF2B5EF4-FFF2-40B4-BE49-F238E27FC236}">
                <a16:creationId xmlns:a16="http://schemas.microsoft.com/office/drawing/2014/main" id="{F9F07DCC-E275-550B-CC05-429629FCA64F}"/>
              </a:ext>
            </a:extLst>
          </p:cNvPr>
          <p:cNvPicPr>
            <a:picLocks noChangeAspect="1"/>
          </p:cNvPicPr>
          <p:nvPr/>
        </p:nvPicPr>
        <p:blipFill>
          <a:blip r:embed="rId4"/>
          <a:stretch>
            <a:fillRect/>
          </a:stretch>
        </p:blipFill>
        <p:spPr>
          <a:xfrm>
            <a:off x="327804" y="1449238"/>
            <a:ext cx="10691215" cy="6469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918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300934"/>
          </a:xfrm>
          <a:prstGeom prst="rect">
            <a:avLst/>
          </a:prstGeom>
        </p:spPr>
        <p:txBody>
          <a:bodyPr vert="horz" lIns="91440" tIns="45720" rIns="91440" bIns="45720" rtlCol="0" anchor="b">
            <a:normAutofit fontScale="90000"/>
          </a:bodyPr>
          <a:lstStyle/>
          <a:p>
            <a:pPr marL="12700" algn="ctr" rtl="0">
              <a:lnSpc>
                <a:spcPct val="90000"/>
              </a:lnSpc>
              <a:spcBef>
                <a:spcPct val="0"/>
              </a:spcBef>
            </a:pPr>
            <a:r>
              <a:rPr lang="en-US" sz="6600" kern="1200" spc="285" dirty="0">
                <a:solidFill>
                  <a:schemeClr val="tx1"/>
                </a:solidFill>
                <a:latin typeface="+mj-lt"/>
                <a:cs typeface="Calibri"/>
              </a:rPr>
              <a:t>keys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88AB6ED7-DD01-732B-4E8C-664B594136D2}"/>
              </a:ext>
            </a:extLst>
          </p:cNvPr>
          <p:cNvSpPr txBox="1"/>
          <p:nvPr/>
        </p:nvSpPr>
        <p:spPr>
          <a:xfrm>
            <a:off x="461784" y="1380226"/>
            <a:ext cx="4282744" cy="4652556"/>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Primary key: Primary keys serve as unique identifiers for each row in a database table. </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Foreign key: Foreign keys link data in one table to the data in another table.</a:t>
            </a:r>
            <a:endParaRPr lang="en-GB" sz="3200" b="0" i="0" u="none" strike="noStrike"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BE041FEA-9668-6D58-F755-6C31B220506C}"/>
              </a:ext>
            </a:extLst>
          </p:cNvPr>
          <p:cNvPicPr>
            <a:picLocks noChangeAspect="1"/>
          </p:cNvPicPr>
          <p:nvPr/>
        </p:nvPicPr>
        <p:blipFill>
          <a:blip r:embed="rId4"/>
          <a:stretch>
            <a:fillRect/>
          </a:stretch>
        </p:blipFill>
        <p:spPr>
          <a:xfrm>
            <a:off x="5206312" y="1138687"/>
            <a:ext cx="7440013" cy="5590725"/>
          </a:xfrm>
          <a:prstGeom prst="rect">
            <a:avLst/>
          </a:prstGeom>
        </p:spPr>
      </p:pic>
    </p:spTree>
    <p:extLst>
      <p:ext uri="{BB962C8B-B14F-4D97-AF65-F5344CB8AC3E}">
        <p14:creationId xmlns:p14="http://schemas.microsoft.com/office/powerpoint/2010/main" val="269917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54440" y="120770"/>
            <a:ext cx="9299051" cy="163901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Query </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F862353A-2FCC-CD94-A5F5-956DF47A3B07}"/>
              </a:ext>
            </a:extLst>
          </p:cNvPr>
          <p:cNvSpPr txBox="1"/>
          <p:nvPr/>
        </p:nvSpPr>
        <p:spPr>
          <a:xfrm>
            <a:off x="254440" y="1483744"/>
            <a:ext cx="7250541" cy="5401479"/>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Using a query makes it easier to view, add, delete, or change data in your Access database. Some other reasons for using queries:</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Find specific quickly data by filtering on specific criteria (conditions)</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Calculate or summarize data</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Automate data management tasks, such as reviewing the most current data on a recurring basis.</a:t>
            </a:r>
            <a:endParaRPr lang="en-GB" sz="3200" b="0" i="0" u="none" strike="noStrike" dirty="0">
              <a:solidFill>
                <a:srgbClr val="000000"/>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69621EDB-F8F5-E006-534A-868D5324193E}"/>
              </a:ext>
            </a:extLst>
          </p:cNvPr>
          <p:cNvPicPr>
            <a:picLocks noChangeAspect="1"/>
          </p:cNvPicPr>
          <p:nvPr/>
        </p:nvPicPr>
        <p:blipFill>
          <a:blip r:embed="rId4"/>
          <a:stretch>
            <a:fillRect/>
          </a:stretch>
        </p:blipFill>
        <p:spPr>
          <a:xfrm>
            <a:off x="7858124" y="2725947"/>
            <a:ext cx="5823369" cy="3103353"/>
          </a:xfrm>
          <a:prstGeom prst="rect">
            <a:avLst/>
          </a:prstGeom>
        </p:spPr>
      </p:pic>
    </p:spTree>
    <p:extLst>
      <p:ext uri="{BB962C8B-B14F-4D97-AF65-F5344CB8AC3E}">
        <p14:creationId xmlns:p14="http://schemas.microsoft.com/office/powerpoint/2010/main" val="38437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10510136" cy="715002"/>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Query using query wizard</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7" name="Picture 6">
            <a:extLst>
              <a:ext uri="{FF2B5EF4-FFF2-40B4-BE49-F238E27FC236}">
                <a16:creationId xmlns:a16="http://schemas.microsoft.com/office/drawing/2014/main" id="{F795AC1D-1539-EB2A-6A5F-2161B3E90966}"/>
              </a:ext>
            </a:extLst>
          </p:cNvPr>
          <p:cNvPicPr>
            <a:picLocks noChangeAspect="1"/>
          </p:cNvPicPr>
          <p:nvPr/>
        </p:nvPicPr>
        <p:blipFill>
          <a:blip r:embed="rId4"/>
          <a:stretch>
            <a:fillRect/>
          </a:stretch>
        </p:blipFill>
        <p:spPr>
          <a:xfrm>
            <a:off x="759347" y="1834056"/>
            <a:ext cx="4830569" cy="4320844"/>
          </a:xfrm>
          <a:prstGeom prst="rect">
            <a:avLst/>
          </a:prstGeom>
        </p:spPr>
      </p:pic>
      <p:sp>
        <p:nvSpPr>
          <p:cNvPr id="9" name="TextBox 8">
            <a:extLst>
              <a:ext uri="{FF2B5EF4-FFF2-40B4-BE49-F238E27FC236}">
                <a16:creationId xmlns:a16="http://schemas.microsoft.com/office/drawing/2014/main" id="{461B11FA-5ADF-C4D7-8BDE-5972E1EDB45C}"/>
              </a:ext>
            </a:extLst>
          </p:cNvPr>
          <p:cNvSpPr txBox="1"/>
          <p:nvPr/>
        </p:nvSpPr>
        <p:spPr>
          <a:xfrm>
            <a:off x="7798278" y="1914524"/>
            <a:ext cx="5917721" cy="4452501"/>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
            </a:pPr>
            <a:r>
              <a:rPr lang="en-GB" sz="2500" b="1" i="0" u="none" strike="noStrike" dirty="0">
                <a:solidFill>
                  <a:srgbClr val="000000"/>
                </a:solidFill>
                <a:effectLst/>
                <a:latin typeface="Calibri" panose="020F0502020204030204" pitchFamily="34" charset="0"/>
              </a:rPr>
              <a:t>Select Create &gt; Query Wizard.</a:t>
            </a:r>
            <a:endParaRPr lang="en-GB" sz="25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500" b="1" i="0" u="none" strike="noStrike" dirty="0">
                <a:solidFill>
                  <a:srgbClr val="000000"/>
                </a:solidFill>
                <a:effectLst/>
                <a:latin typeface="Calibri" panose="020F0502020204030204" pitchFamily="34" charset="0"/>
              </a:rPr>
              <a:t>Select Simple Query, and then OK.</a:t>
            </a:r>
            <a:endParaRPr lang="en-GB" sz="25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500" b="1" i="0" u="none" strike="noStrike" dirty="0">
                <a:solidFill>
                  <a:srgbClr val="000000"/>
                </a:solidFill>
                <a:effectLst/>
                <a:latin typeface="Calibri" panose="020F0502020204030204" pitchFamily="34" charset="0"/>
              </a:rPr>
              <a:t>Select the table that contains the field, and add the Available Fields you want to Selected</a:t>
            </a:r>
            <a:endParaRPr lang="en-GB" sz="25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500" b="1" i="0" u="none" strike="noStrike" dirty="0">
                <a:solidFill>
                  <a:srgbClr val="000000"/>
                </a:solidFill>
                <a:effectLst/>
                <a:latin typeface="Calibri" panose="020F0502020204030204" pitchFamily="34" charset="0"/>
              </a:rPr>
              <a:t>Fields, and select Next.</a:t>
            </a:r>
            <a:endParaRPr lang="en-GB" sz="25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500" b="1" i="0" u="none" strike="noStrike" dirty="0">
                <a:solidFill>
                  <a:srgbClr val="000000"/>
                </a:solidFill>
                <a:effectLst/>
                <a:latin typeface="Calibri" panose="020F0502020204030204" pitchFamily="34" charset="0"/>
              </a:rPr>
              <a:t>Choose whether you want to open the query in the Datasheet view or modify the query in the Design view, and then select Finish.</a:t>
            </a:r>
            <a:endParaRPr lang="en-GB" sz="25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7319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49312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Query using design view</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5839783" y="3052200"/>
            <a:ext cx="12007970" cy="646331"/>
          </a:xfrm>
          <a:prstGeom prst="rect">
            <a:avLst/>
          </a:prstGeom>
          <a:noFill/>
        </p:spPr>
        <p:txBody>
          <a:bodyPr wrap="square">
            <a:spAutoFit/>
          </a:bodyPr>
          <a:lstStyle/>
          <a:p>
            <a:br>
              <a:rPr lang="en-IN" dirty="0"/>
            </a:br>
            <a:endParaRPr lang="en-IN" dirty="0"/>
          </a:p>
        </p:txBody>
      </p:sp>
      <p:sp>
        <p:nvSpPr>
          <p:cNvPr id="7" name="TextBox 6">
            <a:extLst>
              <a:ext uri="{FF2B5EF4-FFF2-40B4-BE49-F238E27FC236}">
                <a16:creationId xmlns:a16="http://schemas.microsoft.com/office/drawing/2014/main" id="{B50BBC18-F625-D8A8-811A-75527AF07474}"/>
              </a:ext>
            </a:extLst>
          </p:cNvPr>
          <p:cNvSpPr txBox="1"/>
          <p:nvPr/>
        </p:nvSpPr>
        <p:spPr>
          <a:xfrm>
            <a:off x="790538" y="1637709"/>
            <a:ext cx="5227384" cy="4121641"/>
          </a:xfrm>
          <a:prstGeom prst="rect">
            <a:avLst/>
          </a:prstGeom>
          <a:noFill/>
        </p:spPr>
        <p:txBody>
          <a:bodyPr wrap="square">
            <a:spAutoFit/>
          </a:bodyPr>
          <a:lstStyle/>
          <a:p>
            <a:pPr marL="342900" indent="-342900" rtl="0" fontAlgn="base">
              <a:spcBef>
                <a:spcPts val="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Select the source table</a:t>
            </a:r>
            <a:endParaRPr lang="en-GB" sz="24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Select query</a:t>
            </a:r>
            <a:endParaRPr lang="en-GB" sz="24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Select the basic query field</a:t>
            </a:r>
            <a:endParaRPr lang="en-GB" sz="2400" b="1" i="0" u="none" strike="noStrike" dirty="0">
              <a:solidFill>
                <a:srgbClr val="000000"/>
              </a:solidFill>
              <a:effectLst/>
              <a:latin typeface="Arial" panose="020B0604020202020204" pitchFamily="34" charset="0"/>
            </a:endParaRPr>
          </a:p>
          <a:p>
            <a:pPr marL="800100" lvl="1" indent="-342900" rtl="0" fontAlgn="base">
              <a:spcBef>
                <a:spcPts val="5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Field: student id</a:t>
            </a:r>
            <a:endParaRPr lang="en-GB" sz="2400" b="1" i="0" u="none" strike="noStrike" dirty="0">
              <a:solidFill>
                <a:srgbClr val="000000"/>
              </a:solidFill>
              <a:effectLst/>
              <a:latin typeface="Arial" panose="020B0604020202020204" pitchFamily="34" charset="0"/>
            </a:endParaRPr>
          </a:p>
          <a:p>
            <a:pPr marL="800100" lvl="1" indent="-342900" rtl="0" fontAlgn="base">
              <a:spcBef>
                <a:spcPts val="5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Table: student</a:t>
            </a:r>
            <a:endParaRPr lang="en-GB" sz="2400" b="1" i="0" u="none" strike="noStrike" dirty="0">
              <a:solidFill>
                <a:srgbClr val="000000"/>
              </a:solidFill>
              <a:effectLst/>
              <a:latin typeface="Arial" panose="020B0604020202020204" pitchFamily="34" charset="0"/>
            </a:endParaRPr>
          </a:p>
          <a:p>
            <a:pPr marL="800100" lvl="1" indent="-342900" rtl="0" fontAlgn="base">
              <a:spcBef>
                <a:spcPts val="5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Sort: descending</a:t>
            </a:r>
            <a:endParaRPr lang="en-GB" sz="2400" b="1" i="0" u="none" strike="noStrike" dirty="0">
              <a:solidFill>
                <a:srgbClr val="000000"/>
              </a:solidFill>
              <a:effectLst/>
              <a:latin typeface="Arial" panose="020B0604020202020204" pitchFamily="34" charset="0"/>
            </a:endParaRPr>
          </a:p>
          <a:p>
            <a:pPr marL="800100" lvl="1" indent="-342900" rtl="0" fontAlgn="base">
              <a:spcBef>
                <a:spcPts val="5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Show</a:t>
            </a:r>
            <a:endParaRPr lang="en-GB" sz="2400" b="1" i="0" u="none" strike="noStrike" dirty="0">
              <a:solidFill>
                <a:srgbClr val="000000"/>
              </a:solidFill>
              <a:effectLst/>
              <a:latin typeface="Arial" panose="020B0604020202020204" pitchFamily="34" charset="0"/>
            </a:endParaRPr>
          </a:p>
          <a:p>
            <a:pPr marL="800100" lvl="1" indent="-342900" rtl="0" fontAlgn="base">
              <a:spcBef>
                <a:spcPts val="5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Criteria </a:t>
            </a:r>
            <a:endParaRPr lang="en-GB" sz="2400" b="1" i="0" u="none" strike="noStrike" dirty="0">
              <a:solidFill>
                <a:srgbClr val="000000"/>
              </a:solidFill>
              <a:effectLst/>
              <a:latin typeface="Arial" panose="020B0604020202020204" pitchFamily="34" charset="0"/>
            </a:endParaRPr>
          </a:p>
          <a:p>
            <a:pPr marL="342900" indent="-342900" rtl="0" fontAlgn="base">
              <a:spcBef>
                <a:spcPts val="1000"/>
              </a:spcBef>
              <a:spcAft>
                <a:spcPts val="0"/>
              </a:spcAft>
              <a:buFont typeface="Wingdings" panose="05000000000000000000" pitchFamily="2" charset="2"/>
              <a:buChar char="§"/>
            </a:pPr>
            <a:r>
              <a:rPr lang="en-GB" sz="2400" b="1" i="0" u="none" strike="noStrike" dirty="0">
                <a:solidFill>
                  <a:srgbClr val="000000"/>
                </a:solidFill>
                <a:effectLst/>
                <a:latin typeface="Calibri" panose="020F0502020204030204" pitchFamily="34" charset="0"/>
              </a:rPr>
              <a:t>Run query</a:t>
            </a:r>
            <a:endParaRPr lang="en-GB" sz="2400" b="1" i="0" u="none" strike="noStrike"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CDCAF05E-EA7B-895D-096F-86F1733BDDB2}"/>
              </a:ext>
            </a:extLst>
          </p:cNvPr>
          <p:cNvPicPr>
            <a:picLocks noChangeAspect="1"/>
          </p:cNvPicPr>
          <p:nvPr/>
        </p:nvPicPr>
        <p:blipFill>
          <a:blip r:embed="rId4"/>
          <a:stretch>
            <a:fillRect/>
          </a:stretch>
        </p:blipFill>
        <p:spPr>
          <a:xfrm>
            <a:off x="6453597" y="1240002"/>
            <a:ext cx="5376233" cy="4917057"/>
          </a:xfrm>
          <a:prstGeom prst="rect">
            <a:avLst/>
          </a:prstGeom>
        </p:spPr>
      </p:pic>
    </p:spTree>
    <p:extLst>
      <p:ext uri="{BB962C8B-B14F-4D97-AF65-F5344CB8AC3E}">
        <p14:creationId xmlns:p14="http://schemas.microsoft.com/office/powerpoint/2010/main" val="211340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163060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SQL COMMANDS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F04DF0D6-EEE1-493B-E540-DBEE618D8106}"/>
              </a:ext>
            </a:extLst>
          </p:cNvPr>
          <p:cNvSpPr txBox="1"/>
          <p:nvPr/>
        </p:nvSpPr>
        <p:spPr>
          <a:xfrm>
            <a:off x="759348" y="1708030"/>
            <a:ext cx="12956652" cy="1938992"/>
          </a:xfrm>
          <a:prstGeom prst="rect">
            <a:avLst/>
          </a:prstGeom>
          <a:noFill/>
        </p:spPr>
        <p:txBody>
          <a:bodyPr wrap="square">
            <a:spAutoFit/>
          </a:bodyPr>
          <a:lstStyle/>
          <a:p>
            <a:pPr marL="571500" indent="-571500" algn="just">
              <a:buFont typeface="Wingdings" panose="05000000000000000000" pitchFamily="2" charset="2"/>
              <a:buChar char="Ø"/>
            </a:pPr>
            <a:r>
              <a:rPr lang="en-GB" sz="4000" b="0" i="0" u="none" strike="noStrike" dirty="0">
                <a:solidFill>
                  <a:srgbClr val="000000"/>
                </a:solidFill>
                <a:effectLst/>
                <a:latin typeface="Calibri" panose="020F0502020204030204" pitchFamily="34" charset="0"/>
              </a:rPr>
              <a:t>Structured query language (SQL) commands are specific keywords or SQL statements that developers use to manipulate the data stored in a relational database. </a:t>
            </a:r>
            <a:endParaRPr lang="en-IN" sz="4000" dirty="0"/>
          </a:p>
        </p:txBody>
      </p:sp>
    </p:spTree>
    <p:extLst>
      <p:ext uri="{BB962C8B-B14F-4D97-AF65-F5344CB8AC3E}">
        <p14:creationId xmlns:p14="http://schemas.microsoft.com/office/powerpoint/2010/main" val="136792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Introduction</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191109"/>
            <a:ext cx="15820622" cy="3544560"/>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Ø"/>
            </a:pPr>
            <a:r>
              <a:rPr lang="en-GB" sz="3600" b="0" i="0" u="none" strike="noStrike" dirty="0">
                <a:solidFill>
                  <a:srgbClr val="000000"/>
                </a:solidFill>
                <a:effectLst/>
                <a:latin typeface="Calibri" panose="020F0502020204030204" pitchFamily="34" charset="0"/>
              </a:rPr>
              <a:t>Data: basic value or facts represented</a:t>
            </a:r>
            <a:r>
              <a:rPr lang="en-GB" sz="3600" b="0" i="0" u="none" strike="noStrike" dirty="0">
                <a:solidFill>
                  <a:srgbClr val="040C28"/>
                </a:solidFill>
                <a:effectLst/>
                <a:latin typeface="Calibri" panose="020F0502020204030204" pitchFamily="34" charset="0"/>
              </a:rPr>
              <a:t> as text, numbers, or multimedia</a:t>
            </a:r>
            <a:r>
              <a:rPr lang="en-GB" sz="3600" b="0" i="0" u="none" strike="noStrike" dirty="0">
                <a:solidFill>
                  <a:srgbClr val="1F1F1F"/>
                </a:solidFill>
                <a:effectLst/>
                <a:latin typeface="Calibri" panose="020F0502020204030204" pitchFamily="34" charset="0"/>
              </a:rPr>
              <a:t>. (unprocessed or processed)</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Ø"/>
            </a:pPr>
            <a:r>
              <a:rPr lang="en-GB" sz="3600" b="0" i="0" u="none" strike="noStrike" dirty="0">
                <a:solidFill>
                  <a:srgbClr val="1F1F1F"/>
                </a:solidFill>
                <a:effectLst/>
                <a:latin typeface="Calibri" panose="020F0502020204030204" pitchFamily="34" charset="0"/>
              </a:rPr>
              <a:t>Database: A database is an organized collection of data so that it can be easily accessed and managed.</a:t>
            </a:r>
            <a:endParaRPr lang="en-GB" sz="3600" b="0" i="0" u="none" strike="noStrike" dirty="0">
              <a:solidFill>
                <a:srgbClr val="1F1F1F"/>
              </a:solidFill>
              <a:effectLst/>
              <a:latin typeface="Arial" panose="020B0604020202020204" pitchFamily="34" charset="0"/>
            </a:endParaRPr>
          </a:p>
          <a:p>
            <a:br>
              <a:rPr lang="en-GB" sz="3600" dirty="0"/>
            </a:br>
            <a:endParaRPr lang="en-IN" sz="3600" dirty="0"/>
          </a:p>
        </p:txBody>
      </p:sp>
    </p:spTree>
    <p:extLst>
      <p:ext uri="{BB962C8B-B14F-4D97-AF65-F5344CB8AC3E}">
        <p14:creationId xmlns:p14="http://schemas.microsoft.com/office/powerpoint/2010/main" val="105523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10510136" cy="133784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SQL COMMANDS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A641C064-D138-A8DB-29E3-CECE10E384BA}"/>
              </a:ext>
            </a:extLst>
          </p:cNvPr>
          <p:cNvSpPr txBox="1"/>
          <p:nvPr/>
        </p:nvSpPr>
        <p:spPr>
          <a:xfrm>
            <a:off x="759348" y="1138687"/>
            <a:ext cx="11852471" cy="1077218"/>
          </a:xfrm>
          <a:prstGeom prst="rect">
            <a:avLst/>
          </a:prstGeom>
          <a:noFill/>
        </p:spPr>
        <p:txBody>
          <a:bodyPr wrap="square">
            <a:spAutoFit/>
          </a:bodyPr>
          <a:lstStyle/>
          <a:p>
            <a:pPr marL="571500" indent="-5715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The SQL SELECT statement is used to select (retrieve) data from a database table.</a:t>
            </a:r>
            <a:endParaRPr lang="en-GB" sz="3200" b="0" i="0" u="none" strike="noStrike" dirty="0">
              <a:solidFill>
                <a:srgbClr val="000000"/>
              </a:solidFill>
              <a:effectLst/>
              <a:latin typeface="Arial" panose="020B0604020202020204" pitchFamily="34" charset="0"/>
            </a:endParaRPr>
          </a:p>
        </p:txBody>
      </p:sp>
      <p:pic>
        <p:nvPicPr>
          <p:cNvPr id="8" name="Picture 7">
            <a:extLst>
              <a:ext uri="{FF2B5EF4-FFF2-40B4-BE49-F238E27FC236}">
                <a16:creationId xmlns:a16="http://schemas.microsoft.com/office/drawing/2014/main" id="{083BD247-DB27-5530-832C-187CB3D1F9D5}"/>
              </a:ext>
            </a:extLst>
          </p:cNvPr>
          <p:cNvPicPr>
            <a:picLocks noChangeAspect="1"/>
          </p:cNvPicPr>
          <p:nvPr/>
        </p:nvPicPr>
        <p:blipFill>
          <a:blip r:embed="rId4"/>
          <a:stretch>
            <a:fillRect/>
          </a:stretch>
        </p:blipFill>
        <p:spPr>
          <a:xfrm>
            <a:off x="1298096" y="2596999"/>
            <a:ext cx="11589768" cy="2313109"/>
          </a:xfrm>
          <a:prstGeom prst="rect">
            <a:avLst/>
          </a:prstGeom>
        </p:spPr>
      </p:pic>
      <p:sp>
        <p:nvSpPr>
          <p:cNvPr id="10" name="TextBox 9">
            <a:extLst>
              <a:ext uri="{FF2B5EF4-FFF2-40B4-BE49-F238E27FC236}">
                <a16:creationId xmlns:a16="http://schemas.microsoft.com/office/drawing/2014/main" id="{643C9844-E12D-C411-D780-FC23FB6FCFE3}"/>
              </a:ext>
            </a:extLst>
          </p:cNvPr>
          <p:cNvSpPr txBox="1"/>
          <p:nvPr/>
        </p:nvSpPr>
        <p:spPr>
          <a:xfrm>
            <a:off x="1000663" y="5376893"/>
            <a:ext cx="13560725" cy="1569660"/>
          </a:xfrm>
          <a:prstGeom prst="rect">
            <a:avLst/>
          </a:prstGeom>
          <a:noFill/>
        </p:spPr>
        <p:txBody>
          <a:bodyPr wrap="square">
            <a:spAutoFit/>
          </a:bodyPr>
          <a:lstStyle/>
          <a:p>
            <a:pPr rtl="0">
              <a:spcBef>
                <a:spcPts val="1000"/>
              </a:spcBef>
              <a:spcAft>
                <a:spcPts val="0"/>
              </a:spcAft>
            </a:pPr>
            <a:r>
              <a:rPr lang="en-GB" sz="3200" b="0" i="0" u="none" strike="noStrike" dirty="0">
                <a:solidFill>
                  <a:srgbClr val="000000"/>
                </a:solidFill>
                <a:effectLst/>
                <a:latin typeface="Calibri" panose="020F0502020204030204" pitchFamily="34" charset="0"/>
              </a:rPr>
              <a:t>This SQL query selects the first name of all customers from the customer table</a:t>
            </a:r>
            <a:endParaRPr lang="en-GB" sz="3200" b="0" dirty="0">
              <a:effectLst/>
            </a:endParaRPr>
          </a:p>
          <a:p>
            <a:br>
              <a:rPr lang="en-GB" sz="3200" b="0" dirty="0">
                <a:effectLst/>
              </a:rPr>
            </a:br>
            <a:endParaRPr lang="en-IN" sz="3200" dirty="0"/>
          </a:p>
        </p:txBody>
      </p:sp>
    </p:spTree>
    <p:extLst>
      <p:ext uri="{BB962C8B-B14F-4D97-AF65-F5344CB8AC3E}">
        <p14:creationId xmlns:p14="http://schemas.microsoft.com/office/powerpoint/2010/main" val="367290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458620"/>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US" sz="6600" kern="1200" spc="285" dirty="0">
                <a:solidFill>
                  <a:schemeClr val="tx1"/>
                </a:solidFill>
                <a:latin typeface="+mj-lt"/>
                <a:cs typeface="Calibri"/>
              </a:rPr>
            </a:br>
            <a:br>
              <a:rPr lang="en-US" sz="6600" kern="1200" spc="285" dirty="0">
                <a:solidFill>
                  <a:schemeClr val="tx1"/>
                </a:solidFill>
                <a:latin typeface="+mj-lt"/>
                <a:cs typeface="Calibri"/>
              </a:rPr>
            </a:br>
            <a:br>
              <a:rPr lang="en-US" sz="6600" kern="1200" spc="285" dirty="0">
                <a:solidFill>
                  <a:schemeClr val="tx1"/>
                </a:solidFill>
                <a:latin typeface="+mj-lt"/>
                <a:cs typeface="Calibri"/>
              </a:rPr>
            </a:br>
            <a:r>
              <a:rPr lang="en-US" sz="6600" kern="1200" spc="285" dirty="0">
                <a:solidFill>
                  <a:schemeClr val="tx1"/>
                </a:solidFill>
                <a:latin typeface="+mj-lt"/>
                <a:cs typeface="Calibri"/>
              </a:rPr>
              <a:t>SQL COMMANDS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A8131308-0040-5C9C-6388-26121430386B}"/>
              </a:ext>
            </a:extLst>
          </p:cNvPr>
          <p:cNvSpPr txBox="1"/>
          <p:nvPr/>
        </p:nvSpPr>
        <p:spPr>
          <a:xfrm>
            <a:off x="461784" y="1311216"/>
            <a:ext cx="12529598" cy="1077218"/>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The WHERE clause allows us to fetch records from a database table that matches specified condition(s)</a:t>
            </a:r>
            <a:endParaRPr lang="en-GB" sz="3200" b="0" i="0" u="none" strike="noStrike"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21E4C8E6-3D05-9ADD-1D4C-FA1CDF72BE27}"/>
              </a:ext>
            </a:extLst>
          </p:cNvPr>
          <p:cNvPicPr>
            <a:picLocks noChangeAspect="1"/>
          </p:cNvPicPr>
          <p:nvPr/>
        </p:nvPicPr>
        <p:blipFill>
          <a:blip r:embed="rId4"/>
          <a:stretch>
            <a:fillRect/>
          </a:stretch>
        </p:blipFill>
        <p:spPr>
          <a:xfrm>
            <a:off x="1061588" y="2596999"/>
            <a:ext cx="8082411" cy="2009507"/>
          </a:xfrm>
          <a:prstGeom prst="rect">
            <a:avLst/>
          </a:prstGeom>
        </p:spPr>
      </p:pic>
      <p:sp>
        <p:nvSpPr>
          <p:cNvPr id="11" name="TextBox 10">
            <a:extLst>
              <a:ext uri="{FF2B5EF4-FFF2-40B4-BE49-F238E27FC236}">
                <a16:creationId xmlns:a16="http://schemas.microsoft.com/office/drawing/2014/main" id="{C76059E1-BBE2-0F68-540B-3BFC4B7B0DBE}"/>
              </a:ext>
            </a:extLst>
          </p:cNvPr>
          <p:cNvSpPr txBox="1"/>
          <p:nvPr/>
        </p:nvSpPr>
        <p:spPr>
          <a:xfrm>
            <a:off x="461784" y="5143500"/>
            <a:ext cx="12788390" cy="1077218"/>
          </a:xfrm>
          <a:prstGeom prst="rect">
            <a:avLst/>
          </a:prstGeom>
          <a:noFill/>
        </p:spPr>
        <p:txBody>
          <a:bodyPr wrap="square">
            <a:spAutoFit/>
          </a:bodyPr>
          <a:lstStyle/>
          <a:p>
            <a:pPr algn="just" rtl="0">
              <a:spcBef>
                <a:spcPts val="1000"/>
              </a:spcBef>
              <a:spcAft>
                <a:spcPts val="0"/>
              </a:spcAft>
            </a:pPr>
            <a:r>
              <a:rPr lang="en-GB" sz="3200" b="0" i="0" u="none" strike="noStrike" dirty="0">
                <a:solidFill>
                  <a:srgbClr val="000000"/>
                </a:solidFill>
                <a:effectLst/>
                <a:latin typeface="Calibri" panose="020F0502020204030204" pitchFamily="34" charset="0"/>
              </a:rPr>
              <a:t>This SQL query selects all customers from the customer table with the last name ‘ram’</a:t>
            </a:r>
            <a:endParaRPr lang="en-IN" sz="3200" dirty="0"/>
          </a:p>
        </p:txBody>
      </p:sp>
    </p:spTree>
    <p:extLst>
      <p:ext uri="{BB962C8B-B14F-4D97-AF65-F5344CB8AC3E}">
        <p14:creationId xmlns:p14="http://schemas.microsoft.com/office/powerpoint/2010/main" val="1581379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95828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SQL COMMANDS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E5857A0D-1786-01CC-2780-246D311E1DE7}"/>
              </a:ext>
            </a:extLst>
          </p:cNvPr>
          <p:cNvSpPr txBox="1"/>
          <p:nvPr/>
        </p:nvSpPr>
        <p:spPr>
          <a:xfrm>
            <a:off x="621102" y="1526123"/>
            <a:ext cx="13094898" cy="5632311"/>
          </a:xfrm>
          <a:prstGeom prst="rect">
            <a:avLst/>
          </a:prstGeom>
          <a:noFill/>
        </p:spPr>
        <p:txBody>
          <a:bodyPr wrap="square">
            <a:spAutoFit/>
          </a:bodyPr>
          <a:lstStyle/>
          <a:p>
            <a:r>
              <a:rPr lang="en-GB" sz="3600" b="0" i="0" u="none" strike="noStrike" dirty="0">
                <a:solidFill>
                  <a:srgbClr val="000000"/>
                </a:solidFill>
                <a:effectLst/>
                <a:latin typeface="Calibri" panose="020F0502020204030204" pitchFamily="34" charset="0"/>
              </a:rPr>
              <a:t>Sorting the results: ORDER BY</a:t>
            </a:r>
          </a:p>
          <a:p>
            <a:endParaRPr lang="en-GB" sz="3600" dirty="0">
              <a:solidFill>
                <a:srgbClr val="000000"/>
              </a:solidFill>
              <a:latin typeface="Calibri" panose="020F0502020204030204" pitchFamily="34" charset="0"/>
            </a:endParaRPr>
          </a:p>
          <a:p>
            <a:endParaRPr lang="en-GB" sz="3600" dirty="0">
              <a:solidFill>
                <a:srgbClr val="000000"/>
              </a:solidFill>
              <a:latin typeface="Calibri" panose="020F0502020204030204" pitchFamily="34" charset="0"/>
            </a:endParaRPr>
          </a:p>
          <a:p>
            <a:endParaRPr lang="en-GB" sz="3600" dirty="0">
              <a:solidFill>
                <a:srgbClr val="000000"/>
              </a:solidFill>
              <a:latin typeface="Calibri" panose="020F0502020204030204" pitchFamily="34" charset="0"/>
            </a:endParaRPr>
          </a:p>
          <a:p>
            <a:endParaRPr lang="en-GB" sz="3600" dirty="0">
              <a:solidFill>
                <a:srgbClr val="000000"/>
              </a:solidFill>
              <a:latin typeface="Calibri" panose="020F0502020204030204" pitchFamily="34" charset="0"/>
            </a:endParaRPr>
          </a:p>
          <a:p>
            <a:endParaRPr lang="en-GB" sz="3600" dirty="0">
              <a:solidFill>
                <a:srgbClr val="000000"/>
              </a:solidFill>
              <a:latin typeface="Calibri" panose="020F0502020204030204" pitchFamily="34" charset="0"/>
            </a:endParaRPr>
          </a:p>
          <a:p>
            <a:endParaRPr lang="en-GB" sz="3600" dirty="0">
              <a:solidFill>
                <a:srgbClr val="000000"/>
              </a:solidFill>
              <a:latin typeface="Calibri" panose="020F0502020204030204" pitchFamily="34" charset="0"/>
            </a:endParaRPr>
          </a:p>
          <a:p>
            <a:r>
              <a:rPr lang="en-GB" sz="3600" dirty="0">
                <a:solidFill>
                  <a:srgbClr val="000000"/>
                </a:solidFill>
                <a:latin typeface="Calibri" panose="020F0502020204030204" pitchFamily="34" charset="0"/>
              </a:rPr>
              <a:t>The ORDER BY command is used to sort the result set in ascending or descending order.</a:t>
            </a:r>
          </a:p>
          <a:p>
            <a:endParaRPr lang="en-GB" sz="3600" dirty="0">
              <a:solidFill>
                <a:srgbClr val="000000"/>
              </a:solidFill>
              <a:latin typeface="Calibri" panose="020F0502020204030204" pitchFamily="34" charset="0"/>
            </a:endParaRPr>
          </a:p>
        </p:txBody>
      </p:sp>
      <p:pic>
        <p:nvPicPr>
          <p:cNvPr id="9" name="Picture 8">
            <a:extLst>
              <a:ext uri="{FF2B5EF4-FFF2-40B4-BE49-F238E27FC236}">
                <a16:creationId xmlns:a16="http://schemas.microsoft.com/office/drawing/2014/main" id="{FF1003D1-0AE3-E50E-7ACD-1FBE2D097DE3}"/>
              </a:ext>
            </a:extLst>
          </p:cNvPr>
          <p:cNvPicPr>
            <a:picLocks noChangeAspect="1"/>
          </p:cNvPicPr>
          <p:nvPr/>
        </p:nvPicPr>
        <p:blipFill>
          <a:blip r:embed="rId4"/>
          <a:stretch>
            <a:fillRect/>
          </a:stretch>
        </p:blipFill>
        <p:spPr>
          <a:xfrm>
            <a:off x="759348" y="2484412"/>
            <a:ext cx="10590316" cy="2273865"/>
          </a:xfrm>
          <a:prstGeom prst="rect">
            <a:avLst/>
          </a:prstGeom>
        </p:spPr>
      </p:pic>
    </p:spTree>
    <p:extLst>
      <p:ext uri="{BB962C8B-B14F-4D97-AF65-F5344CB8AC3E}">
        <p14:creationId xmlns:p14="http://schemas.microsoft.com/office/powerpoint/2010/main" val="1775675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056102"/>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spc="285" dirty="0">
                <a:solidFill>
                  <a:schemeClr val="tx1"/>
                </a:solidFill>
                <a:latin typeface="+mj-lt"/>
                <a:cs typeface="Calibri"/>
              </a:rPr>
              <a:t>SQL COMMANDS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6F5CD7C-3BF9-1A41-5B08-DFAEC5B9A067}"/>
              </a:ext>
            </a:extLst>
          </p:cNvPr>
          <p:cNvSpPr txBox="1"/>
          <p:nvPr/>
        </p:nvSpPr>
        <p:spPr>
          <a:xfrm>
            <a:off x="759349" y="1623936"/>
            <a:ext cx="12283792" cy="2062103"/>
          </a:xfrm>
          <a:prstGeom prst="rect">
            <a:avLst/>
          </a:prstGeom>
          <a:noFill/>
        </p:spPr>
        <p:txBody>
          <a:bodyPr wrap="square">
            <a:spAutoFit/>
          </a:bodyPr>
          <a:lstStyle/>
          <a:p>
            <a:pPr algn="just" rtl="0" fontAlgn="base">
              <a:spcBef>
                <a:spcPts val="0"/>
              </a:spcBef>
              <a:spcAft>
                <a:spcPts val="0"/>
              </a:spcAft>
            </a:pPr>
            <a:r>
              <a:rPr lang="en-GB" sz="3200" b="1" i="0" u="none" strike="noStrike" dirty="0">
                <a:effectLst/>
                <a:latin typeface="Noto Sans Symbols"/>
              </a:rPr>
              <a:t>UNION</a:t>
            </a:r>
          </a:p>
          <a:p>
            <a:pPr algn="just" rtl="0" fontAlgn="base">
              <a:spcBef>
                <a:spcPts val="0"/>
              </a:spcBef>
              <a:spcAft>
                <a:spcPts val="0"/>
              </a:spcAft>
            </a:pPr>
            <a:r>
              <a:rPr lang="en-GB" sz="3200" b="1" i="0" u="none" strike="noStrike" dirty="0">
                <a:effectLst/>
                <a:latin typeface="Noto Sans Symbols"/>
              </a:rPr>
              <a:t>The UNION command combines the result set of two or more SELECT statements(only distinct value)</a:t>
            </a:r>
          </a:p>
          <a:p>
            <a:pPr algn="just" rtl="0" fontAlgn="base">
              <a:spcBef>
                <a:spcPts val="0"/>
              </a:spcBef>
              <a:spcAft>
                <a:spcPts val="0"/>
              </a:spcAft>
            </a:pPr>
            <a:endParaRPr lang="en-GB" sz="3200" b="1" i="0" u="none" strike="noStrike" dirty="0">
              <a:effectLst/>
              <a:latin typeface="Noto Sans Symbols"/>
            </a:endParaRPr>
          </a:p>
        </p:txBody>
      </p:sp>
      <p:pic>
        <p:nvPicPr>
          <p:cNvPr id="7" name="Picture 6">
            <a:extLst>
              <a:ext uri="{FF2B5EF4-FFF2-40B4-BE49-F238E27FC236}">
                <a16:creationId xmlns:a16="http://schemas.microsoft.com/office/drawing/2014/main" id="{878B5FD4-A069-AA19-A39B-EC3FC547A14E}"/>
              </a:ext>
            </a:extLst>
          </p:cNvPr>
          <p:cNvPicPr>
            <a:picLocks noChangeAspect="1"/>
          </p:cNvPicPr>
          <p:nvPr/>
        </p:nvPicPr>
        <p:blipFill>
          <a:blip r:embed="rId4"/>
          <a:stretch>
            <a:fillRect/>
          </a:stretch>
        </p:blipFill>
        <p:spPr>
          <a:xfrm>
            <a:off x="928328" y="3914319"/>
            <a:ext cx="8094902" cy="2062102"/>
          </a:xfrm>
          <a:prstGeom prst="rect">
            <a:avLst/>
          </a:prstGeom>
        </p:spPr>
      </p:pic>
    </p:spTree>
    <p:extLst>
      <p:ext uri="{BB962C8B-B14F-4D97-AF65-F5344CB8AC3E}">
        <p14:creationId xmlns:p14="http://schemas.microsoft.com/office/powerpoint/2010/main" val="109775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992793"/>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Summary</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399DFDE7-B898-44DE-679E-570344F52F18}"/>
              </a:ext>
            </a:extLst>
          </p:cNvPr>
          <p:cNvSpPr txBox="1"/>
          <p:nvPr/>
        </p:nvSpPr>
        <p:spPr>
          <a:xfrm>
            <a:off x="759348" y="1690777"/>
            <a:ext cx="12956652" cy="7709803"/>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You can create a table in Access in various ways:</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Add a Table: Use the Create tab to add a new table to an existing database.</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Datasheet View: Enter data directly in Datasheet View, and Access will create the table structure for you.</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New Database: Create a new blank database and a blank table is automatically included.</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Existing Database: Open an existing database, and click Table on the Create tab to add a new table.</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Adding Data to a Table:</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Name the columns (fields) to identify them easily.</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 Fill in rows with relevant data.</a:t>
            </a:r>
            <a:endParaRPr lang="en-GB" sz="28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You can copy data from another source, but ensure data types match and rename</a:t>
            </a:r>
            <a:endParaRPr lang="en-GB" sz="2800" b="0" i="0" u="none" strike="noStrike" dirty="0">
              <a:solidFill>
                <a:srgbClr val="000000"/>
              </a:solidFill>
              <a:effectLst/>
              <a:latin typeface="Arial" panose="020B0604020202020204" pitchFamily="34" charset="0"/>
            </a:endParaRPr>
          </a:p>
          <a:p>
            <a:pPr marL="457200" indent="-457200" algn="just" rtl="0">
              <a:spcBef>
                <a:spcPts val="1000"/>
              </a:spcBef>
              <a:spcAft>
                <a:spcPts val="0"/>
              </a:spcAft>
              <a:buFont typeface="Wingdings" panose="05000000000000000000" pitchFamily="2" charset="2"/>
              <a:buChar char="§"/>
            </a:pPr>
            <a:r>
              <a:rPr lang="en-GB" sz="2800" b="0" i="0" u="none" strike="noStrike" dirty="0">
                <a:solidFill>
                  <a:srgbClr val="000000"/>
                </a:solidFill>
                <a:effectLst/>
                <a:latin typeface="Calibri" panose="020F0502020204030204" pitchFamily="34" charset="0"/>
              </a:rPr>
              <a:t>    fields if necessary.</a:t>
            </a:r>
            <a:endParaRPr lang="en-GB" sz="2800" b="0" dirty="0">
              <a:effectLst/>
            </a:endParaRPr>
          </a:p>
          <a:p>
            <a:br>
              <a:rPr lang="en-GB" sz="2800" dirty="0"/>
            </a:br>
            <a:endParaRPr lang="en-IN" sz="2800" dirty="0"/>
          </a:p>
        </p:txBody>
      </p:sp>
    </p:spTree>
    <p:extLst>
      <p:ext uri="{BB962C8B-B14F-4D97-AF65-F5344CB8AC3E}">
        <p14:creationId xmlns:p14="http://schemas.microsoft.com/office/powerpoint/2010/main" val="279557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630608"/>
          </a:xfrm>
          <a:prstGeom prst="rect">
            <a:avLst/>
          </a:prstGeom>
        </p:spPr>
        <p:txBody>
          <a:bodyPr vert="horz" lIns="91440" tIns="45720" rIns="91440" bIns="45720" rtlCol="0" anchor="b">
            <a:normAutofit fontScale="90000"/>
          </a:bodyPr>
          <a:lstStyle/>
          <a:p>
            <a:pPr marL="12700" algn="ctr" rtl="0">
              <a:lnSpc>
                <a:spcPct val="90000"/>
              </a:lnSpc>
              <a:spcBef>
                <a:spcPct val="0"/>
              </a:spcBef>
            </a:pPr>
            <a:r>
              <a:rPr lang="en-GB" sz="6600" kern="1200" spc="285" dirty="0">
                <a:solidFill>
                  <a:schemeClr val="tx1"/>
                </a:solidFill>
                <a:latin typeface="+mj-lt"/>
                <a:cs typeface="Calibri"/>
              </a:rPr>
              <a:t>Summary</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CE11748E-F4D4-FA76-DAEF-AE6BB7A4FC41}"/>
              </a:ext>
            </a:extLst>
          </p:cNvPr>
          <p:cNvSpPr txBox="1"/>
          <p:nvPr/>
        </p:nvSpPr>
        <p:spPr>
          <a:xfrm>
            <a:off x="586596" y="1449238"/>
            <a:ext cx="13129404" cy="5504071"/>
          </a:xfrm>
          <a:prstGeom prst="rect">
            <a:avLst/>
          </a:prstGeom>
          <a:noFill/>
        </p:spPr>
        <p:txBody>
          <a:bodyPr wrap="square">
            <a:spAutoFit/>
          </a:bodyPr>
          <a:lstStyle/>
          <a:p>
            <a:pPr marL="342900" indent="-342900" algn="just" rtl="0" fontAlgn="base">
              <a:spcBef>
                <a:spcPts val="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Use the External Data tab to import data from various sources, like Excel or text files.</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Follow the wizard to specify the source and mapping.</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Table properties affect table </a:t>
            </a:r>
            <a:r>
              <a:rPr lang="en-GB" sz="2000" i="0" u="none" strike="noStrike" dirty="0" err="1">
                <a:solidFill>
                  <a:srgbClr val="000000"/>
                </a:solidFill>
                <a:effectLst/>
                <a:latin typeface="Calibri" panose="020F0502020204030204" pitchFamily="34" charset="0"/>
              </a:rPr>
              <a:t>behavior</a:t>
            </a:r>
            <a:r>
              <a:rPr lang="en-GB" sz="2000" i="0" u="none" strike="noStrike" dirty="0">
                <a:solidFill>
                  <a:srgbClr val="000000"/>
                </a:solidFill>
                <a:effectLst/>
                <a:latin typeface="Calibri" panose="020F0502020204030204" pitchFamily="34" charset="0"/>
              </a:rPr>
              <a:t>, set in Design view.</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Field properties define attributes of specific fields, adjusted in Datasheet view or Design view</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 Tables in a relational database are often connected.</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Relationships link data between tables, ensuring data integrity.</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Calibri" panose="020F0502020204030204" pitchFamily="34" charset="0"/>
              </a:rPr>
              <a:t>Primary keys uniquely identify records in a table, while foreign keys link to primary keys in other tables</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Poppins" panose="00000500000000000000" pitchFamily="2" charset="0"/>
              </a:rPr>
              <a:t>Queries retrieve and </a:t>
            </a:r>
            <a:r>
              <a:rPr lang="en-GB" sz="2000" i="0" u="none" strike="noStrike" dirty="0" err="1">
                <a:solidFill>
                  <a:srgbClr val="000000"/>
                </a:solidFill>
                <a:effectLst/>
                <a:latin typeface="Poppins" panose="00000500000000000000" pitchFamily="2" charset="0"/>
              </a:rPr>
              <a:t>analyze</a:t>
            </a:r>
            <a:r>
              <a:rPr lang="en-GB" sz="2000" i="0" u="none" strike="noStrike" dirty="0">
                <a:solidFill>
                  <a:srgbClr val="000000"/>
                </a:solidFill>
                <a:effectLst/>
                <a:latin typeface="Poppins" panose="00000500000000000000" pitchFamily="2" charset="0"/>
              </a:rPr>
              <a:t> data from one or more tables based on specified criteria.</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Poppins" panose="00000500000000000000" pitchFamily="2" charset="0"/>
              </a:rPr>
              <a:t>You can create queries using the Query Wizard or Design view, selecting tables, fields, and criteria.</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Poppins" panose="00000500000000000000" pitchFamily="2" charset="0"/>
              </a:rPr>
              <a:t>Sort results using ORDER BY, aggregate data with GROUP BY and HAVING clauses, and combine results with UNION.</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Poppins" panose="00000500000000000000" pitchFamily="2" charset="0"/>
              </a:rPr>
              <a:t> SQL consists of SELECT, FROM, and WHERE clauses, which specify data sources, fields, and criteria.</a:t>
            </a:r>
            <a:endParaRPr lang="en-GB" sz="200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i="0" u="none" strike="noStrike" dirty="0">
                <a:solidFill>
                  <a:srgbClr val="000000"/>
                </a:solidFill>
                <a:effectLst/>
                <a:latin typeface="Poppins" panose="00000500000000000000" pitchFamily="2" charset="0"/>
              </a:rPr>
              <a:t>Use GROUP BY and HAVING for summarized data and UNION to combine query results.</a:t>
            </a:r>
            <a:endParaRPr lang="en-GB" sz="200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0024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 UNIT-3: MS-ACCESS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CHAPTER-3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INTEGRATING MS ACCESS WITH MS OUTLOOK,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MS WORD, MS EXCEL</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4065980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87268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LEARNING OBJECTIVES: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EDCE02F8-16C8-DA3C-59EA-7C8E531B93D4}"/>
              </a:ext>
            </a:extLst>
          </p:cNvPr>
          <p:cNvSpPr txBox="1"/>
          <p:nvPr/>
        </p:nvSpPr>
        <p:spPr>
          <a:xfrm>
            <a:off x="759348" y="2035834"/>
            <a:ext cx="12956652" cy="2939266"/>
          </a:xfrm>
          <a:prstGeom prst="rect">
            <a:avLst/>
          </a:prstGeom>
          <a:noFill/>
        </p:spPr>
        <p:txBody>
          <a:bodyPr wrap="square">
            <a:spAutoFit/>
          </a:bodyPr>
          <a:lstStyle/>
          <a:p>
            <a:pPr marL="285750" indent="-285750" rtl="0" fontAlgn="base">
              <a:spcBef>
                <a:spcPts val="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Export Data to Outlook.</a:t>
            </a:r>
            <a:endParaRPr lang="en-GB" sz="40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Link Access Tables. </a:t>
            </a:r>
            <a:endParaRPr lang="en-GB" sz="40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Send Email from Access. </a:t>
            </a:r>
            <a:endParaRPr lang="en-GB" sz="4000" b="0" i="0" u="none" strike="noStrike" dirty="0">
              <a:solidFill>
                <a:srgbClr val="000000"/>
              </a:solidFill>
              <a:effectLst/>
              <a:latin typeface="Arial" panose="020B0604020202020204" pitchFamily="34" charset="0"/>
            </a:endParaRPr>
          </a:p>
          <a:p>
            <a:pPr marL="285750" indent="-28575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Calendar Integration. </a:t>
            </a:r>
            <a:endParaRPr lang="en-GB" sz="4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55175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85217" y="971324"/>
            <a:ext cx="10284267" cy="162567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3.1. INTEGRATING MS ACCESS WITH MS OUTLOOK </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12F48F0B-22C9-67A5-3227-1D1E9D2E4402}"/>
              </a:ext>
            </a:extLst>
          </p:cNvPr>
          <p:cNvSpPr txBox="1"/>
          <p:nvPr/>
        </p:nvSpPr>
        <p:spPr>
          <a:xfrm>
            <a:off x="985217" y="2156604"/>
            <a:ext cx="12730783" cy="2939266"/>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EXPORTING DATA TO OUTLOOK</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LINKING ACCESS TABLES</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SENDING EMAIL FROM ACCESS</a:t>
            </a:r>
            <a:endParaRPr lang="en-GB" sz="40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4000" b="0" i="0" u="none" strike="noStrike" dirty="0">
                <a:solidFill>
                  <a:srgbClr val="000000"/>
                </a:solidFill>
                <a:effectLst/>
                <a:latin typeface="Calibri" panose="020F0502020204030204" pitchFamily="34" charset="0"/>
              </a:rPr>
              <a:t>CALENDAR INTEGRATION</a:t>
            </a:r>
            <a:endParaRPr lang="en-GB" sz="4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4434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41540" y="283917"/>
            <a:ext cx="10783018"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3.2 INTEGRATING MS ACCESS WITH MS WORD</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7EAFC020-BB18-0150-55D8-38086574BFE4}"/>
              </a:ext>
            </a:extLst>
          </p:cNvPr>
          <p:cNvSpPr txBox="1"/>
          <p:nvPr/>
        </p:nvSpPr>
        <p:spPr>
          <a:xfrm>
            <a:off x="241540" y="2467155"/>
            <a:ext cx="13448580" cy="2380139"/>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q"/>
            </a:pPr>
            <a:r>
              <a:rPr lang="en-GB" sz="4400" b="0" i="0" u="none" strike="noStrike" dirty="0">
                <a:solidFill>
                  <a:srgbClr val="000000"/>
                </a:solidFill>
                <a:effectLst/>
                <a:latin typeface="Calibri" panose="020F0502020204030204" pitchFamily="34" charset="0"/>
              </a:rPr>
              <a:t>MAIL MERGE</a:t>
            </a:r>
            <a:endParaRPr lang="en-GB" sz="44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4400" b="0" i="0" u="none" strike="noStrike" dirty="0">
                <a:solidFill>
                  <a:srgbClr val="000000"/>
                </a:solidFill>
                <a:effectLst/>
                <a:latin typeface="Calibri" panose="020F0502020204030204" pitchFamily="34" charset="0"/>
              </a:rPr>
              <a:t>EMBEDDING ACCESS DATA</a:t>
            </a:r>
            <a:endParaRPr lang="en-GB" sz="44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4400" b="0" i="0" u="none" strike="noStrike" dirty="0">
                <a:solidFill>
                  <a:srgbClr val="000000"/>
                </a:solidFill>
                <a:effectLst/>
                <a:latin typeface="Calibri" panose="020F0502020204030204" pitchFamily="34" charset="0"/>
              </a:rPr>
              <a:t> VBA (VISUAL BASIC FOR APPLICATIONS)</a:t>
            </a:r>
            <a:endParaRPr lang="en-GB" sz="4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8620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985217" y="567806"/>
            <a:ext cx="9299051" cy="2029193"/>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DBMS database management system</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985217" y="1914525"/>
            <a:ext cx="12644519" cy="4524315"/>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DBMS is a tool that allows users to access, modify, and manipulate that data in various ways. </a:t>
            </a:r>
          </a:p>
          <a:p>
            <a:pPr marL="457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DBMS are used in a wide range of applications, including financial transactions, customer relationship management, supply chain management, and more.</a:t>
            </a:r>
          </a:p>
          <a:p>
            <a:pPr marL="457200" indent="-45720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They are essential for businesses, organizations, and individuals to store, manage, and retrieve data efficiently and securely.</a:t>
            </a:r>
            <a:endParaRPr lang="en-GB" sz="3200" b="0" i="0" u="none" strike="noStrike" dirty="0">
              <a:solidFill>
                <a:srgbClr val="000000"/>
              </a:solidFill>
              <a:effectLst/>
              <a:latin typeface="Arial" panose="020B0604020202020204" pitchFamily="34" charset="0"/>
            </a:endParaRPr>
          </a:p>
          <a:p>
            <a:br>
              <a:rPr lang="en-GB" sz="3200" dirty="0"/>
            </a:br>
            <a:endParaRPr lang="en-IN" sz="3200" dirty="0"/>
          </a:p>
        </p:txBody>
      </p:sp>
    </p:spTree>
    <p:extLst>
      <p:ext uri="{BB962C8B-B14F-4D97-AF65-F5344CB8AC3E}">
        <p14:creationId xmlns:p14="http://schemas.microsoft.com/office/powerpoint/2010/main" val="4067507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75191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b="1" i="0" u="none" strike="noStrike" dirty="0">
                <a:solidFill>
                  <a:srgbClr val="002060"/>
                </a:solidFill>
                <a:effectLst/>
                <a:latin typeface="Calibri" panose="020F0502020204030204" pitchFamily="34" charset="0"/>
              </a:rPr>
              <a:t>3.3. INTEGRATING MS ACCESS WITH MS EXCEL</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F6C29E2C-7CBA-27B7-C0C2-E2E7B41FA050}"/>
              </a:ext>
            </a:extLst>
          </p:cNvPr>
          <p:cNvSpPr txBox="1"/>
          <p:nvPr/>
        </p:nvSpPr>
        <p:spPr>
          <a:xfrm>
            <a:off x="759348" y="2596999"/>
            <a:ext cx="12956652" cy="2693045"/>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q"/>
            </a:pPr>
            <a:r>
              <a:rPr lang="en-GB" sz="3600" b="1" i="0" u="none" strike="noStrike" dirty="0">
                <a:solidFill>
                  <a:srgbClr val="000000"/>
                </a:solidFill>
                <a:effectLst/>
                <a:latin typeface="Calibri" panose="020F0502020204030204" pitchFamily="34" charset="0"/>
              </a:rPr>
              <a:t>IMPORT AND EXPORT DATA</a:t>
            </a:r>
            <a:endParaRPr lang="en-GB" sz="3600" b="1"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1" i="0" u="none" strike="noStrike" dirty="0">
                <a:solidFill>
                  <a:srgbClr val="000000"/>
                </a:solidFill>
                <a:effectLst/>
                <a:latin typeface="Calibri" panose="020F0502020204030204" pitchFamily="34" charset="0"/>
              </a:rPr>
              <a:t> LINKING TABLES</a:t>
            </a:r>
            <a:endParaRPr lang="en-GB" sz="3600" b="1"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1" i="0" u="none" strike="noStrike" dirty="0">
                <a:solidFill>
                  <a:srgbClr val="000000"/>
                </a:solidFill>
                <a:effectLst/>
                <a:latin typeface="Calibri" panose="020F0502020204030204" pitchFamily="34" charset="0"/>
              </a:rPr>
              <a:t>AUTOMATION WITH VBA</a:t>
            </a:r>
            <a:endParaRPr lang="en-GB" sz="3600" b="1"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q"/>
            </a:pPr>
            <a:r>
              <a:rPr lang="en-GB" sz="3600" b="1" i="0" u="none" strike="noStrike" dirty="0">
                <a:solidFill>
                  <a:srgbClr val="000000"/>
                </a:solidFill>
                <a:effectLst/>
                <a:latin typeface="Calibri" panose="020F0502020204030204" pitchFamily="34" charset="0"/>
              </a:rPr>
              <a:t>EXCEL AS A REPORTING TOOL</a:t>
            </a:r>
            <a:endParaRPr lang="en-GB" sz="36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94417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 UNIT-3: MS-ACCESS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CHAPTER-4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MODIFY FORMS IN LAYOUT VIEW</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252751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856312"/>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11" name="TextBox 10">
            <a:extLst>
              <a:ext uri="{FF2B5EF4-FFF2-40B4-BE49-F238E27FC236}">
                <a16:creationId xmlns:a16="http://schemas.microsoft.com/office/drawing/2014/main" id="{51AA6C80-4238-095A-5FD9-AE9A605576D8}"/>
              </a:ext>
            </a:extLst>
          </p:cNvPr>
          <p:cNvSpPr txBox="1"/>
          <p:nvPr/>
        </p:nvSpPr>
        <p:spPr>
          <a:xfrm>
            <a:off x="663934" y="770896"/>
            <a:ext cx="9144000" cy="923330"/>
          </a:xfrm>
          <a:prstGeom prst="rect">
            <a:avLst/>
          </a:prstGeom>
          <a:noFill/>
        </p:spPr>
        <p:txBody>
          <a:bodyPr wrap="square">
            <a:spAutoFit/>
          </a:bodyPr>
          <a:lstStyle/>
          <a:p>
            <a:r>
              <a:rPr lang="en-IN" sz="5400" b="1" dirty="0"/>
              <a:t>LEARNING OBJECTIVES:</a:t>
            </a:r>
          </a:p>
        </p:txBody>
      </p:sp>
      <p:sp>
        <p:nvSpPr>
          <p:cNvPr id="13" name="TextBox 12">
            <a:extLst>
              <a:ext uri="{FF2B5EF4-FFF2-40B4-BE49-F238E27FC236}">
                <a16:creationId xmlns:a16="http://schemas.microsoft.com/office/drawing/2014/main" id="{7B04DA38-E680-8B34-2BC9-2A3B4CD2FB68}"/>
              </a:ext>
            </a:extLst>
          </p:cNvPr>
          <p:cNvSpPr txBox="1"/>
          <p:nvPr/>
        </p:nvSpPr>
        <p:spPr>
          <a:xfrm>
            <a:off x="759348" y="2313109"/>
            <a:ext cx="12956652" cy="5421997"/>
          </a:xfrm>
          <a:prstGeom prst="rect">
            <a:avLst/>
          </a:prstGeom>
          <a:noFill/>
        </p:spPr>
        <p:txBody>
          <a:bodyPr wrap="square">
            <a:spAutoFit/>
          </a:bodyPr>
          <a:lstStyle/>
          <a:p>
            <a:pPr marL="571500" indent="-571500" rtl="0" fontAlgn="base">
              <a:spcBef>
                <a:spcPts val="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Effectively add titles and logos to Access forms.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Differentiate Layout and Design views.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Utilize Title and Logo options.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Adjust logos and understand form view limitations.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Understand title/logo importance.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Use Title and Logo tools.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Add, resize logos. </a:t>
            </a:r>
            <a:endParaRPr lang="en-GB" sz="3600" b="0" i="0" u="none" strike="noStrike" dirty="0">
              <a:solidFill>
                <a:srgbClr val="000000"/>
              </a:solidFill>
              <a:effectLst/>
              <a:latin typeface="Arial" panose="020B0604020202020204" pitchFamily="34" charset="0"/>
            </a:endParaRPr>
          </a:p>
          <a:p>
            <a:pPr marL="571500" indent="-571500"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Recognize form view limits</a:t>
            </a:r>
            <a:endParaRPr lang="en-GB" sz="3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12935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9299051" cy="2683571"/>
          </a:xfrm>
          <a:prstGeom prst="rect">
            <a:avLst/>
          </a:prstGeom>
        </p:spPr>
        <p:txBody>
          <a:bodyPr vert="horz" lIns="91440" tIns="45720" rIns="91440" bIns="45720" rtlCol="0" anchor="b">
            <a:normAutofit/>
          </a:bodyPr>
          <a:lstStyle/>
          <a:p>
            <a:pPr marL="12700" algn="l" rtl="0">
              <a:lnSpc>
                <a:spcPct val="90000"/>
              </a:lnSpc>
              <a:spcBef>
                <a:spcPct val="0"/>
              </a:spcBef>
            </a:pPr>
            <a:r>
              <a:rPr lang="en-GB" sz="6600" kern="1200" spc="285" dirty="0">
                <a:solidFill>
                  <a:schemeClr val="tx1"/>
                </a:solidFill>
                <a:latin typeface="+mj-lt"/>
                <a:cs typeface="Calibri"/>
              </a:rPr>
              <a:t>4.1. ADD A TITLE TO A FORM</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E085CF01-2179-2BAA-B0C8-2F4242E39D5D}"/>
              </a:ext>
            </a:extLst>
          </p:cNvPr>
          <p:cNvSpPr txBox="1"/>
          <p:nvPr/>
        </p:nvSpPr>
        <p:spPr>
          <a:xfrm>
            <a:off x="759349" y="2967487"/>
            <a:ext cx="14561164" cy="2554545"/>
          </a:xfrm>
          <a:prstGeom prst="rect">
            <a:avLst/>
          </a:prstGeom>
          <a:noFill/>
        </p:spPr>
        <p:txBody>
          <a:bodyPr wrap="square">
            <a:spAutoFit/>
          </a:bodyPr>
          <a:lstStyle/>
          <a:p>
            <a:pPr rtl="0">
              <a:spcBef>
                <a:spcPts val="0"/>
              </a:spcBef>
              <a:spcAft>
                <a:spcPts val="0"/>
              </a:spcAft>
            </a:pPr>
            <a:r>
              <a:rPr lang="en-GB" sz="3200" dirty="0"/>
              <a:t>With this option you can add a title to a form in Layout view or Design view by using the Title option on the Design tab within the Form Design Tools or Form Layout Tools tab. Adding a title will add a Form Header if the form doesn’t have one already. If there is a title already, the Title option will select the text in the title and allow you to edit it.</a:t>
            </a:r>
          </a:p>
          <a:p>
            <a:pPr rtl="0">
              <a:spcBef>
                <a:spcPts val="0"/>
              </a:spcBef>
              <a:spcAft>
                <a:spcPts val="0"/>
              </a:spcAft>
            </a:pPr>
            <a:endParaRPr lang="en-IN" sz="3200" dirty="0"/>
          </a:p>
        </p:txBody>
      </p:sp>
      <p:pic>
        <p:nvPicPr>
          <p:cNvPr id="7" name="Picture 6">
            <a:extLst>
              <a:ext uri="{FF2B5EF4-FFF2-40B4-BE49-F238E27FC236}">
                <a16:creationId xmlns:a16="http://schemas.microsoft.com/office/drawing/2014/main" id="{D2C46602-B379-7C89-5B13-DD017C810EA7}"/>
              </a:ext>
            </a:extLst>
          </p:cNvPr>
          <p:cNvPicPr>
            <a:picLocks noChangeAspect="1"/>
          </p:cNvPicPr>
          <p:nvPr/>
        </p:nvPicPr>
        <p:blipFill>
          <a:blip r:embed="rId4"/>
          <a:stretch>
            <a:fillRect/>
          </a:stretch>
        </p:blipFill>
        <p:spPr>
          <a:xfrm>
            <a:off x="1120535" y="5280571"/>
            <a:ext cx="11215240" cy="2773356"/>
          </a:xfrm>
          <a:prstGeom prst="rect">
            <a:avLst/>
          </a:prstGeom>
        </p:spPr>
      </p:pic>
    </p:spTree>
    <p:extLst>
      <p:ext uri="{BB962C8B-B14F-4D97-AF65-F5344CB8AC3E}">
        <p14:creationId xmlns:p14="http://schemas.microsoft.com/office/powerpoint/2010/main" val="2546536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224287" y="283917"/>
            <a:ext cx="11197087" cy="1630608"/>
          </a:xfrm>
          <a:prstGeom prst="rect">
            <a:avLst/>
          </a:prstGeom>
        </p:spPr>
        <p:txBody>
          <a:bodyPr vert="horz" lIns="91440" tIns="45720" rIns="91440" bIns="45720" rtlCol="0" anchor="b">
            <a:normAutofit/>
          </a:bodyPr>
          <a:lstStyle/>
          <a:p>
            <a:pPr marL="12700" algn="l" rtl="0">
              <a:lnSpc>
                <a:spcPct val="90000"/>
              </a:lnSpc>
              <a:spcBef>
                <a:spcPct val="0"/>
              </a:spcBef>
            </a:pPr>
            <a:r>
              <a:rPr lang="en-GB" sz="5400" kern="1200" spc="285" dirty="0">
                <a:solidFill>
                  <a:schemeClr val="tx1"/>
                </a:solidFill>
                <a:latin typeface="+mj-lt"/>
                <a:cs typeface="Calibri"/>
              </a:rPr>
              <a:t>4.1.1. ADD A LOGO TO A FORM HEADER</a:t>
            </a:r>
            <a:endParaRPr lang="en-US" sz="54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E2A3AD41-93ED-57C1-FE0A-E7F6AE03E586}"/>
              </a:ext>
            </a:extLst>
          </p:cNvPr>
          <p:cNvSpPr txBox="1"/>
          <p:nvPr/>
        </p:nvSpPr>
        <p:spPr>
          <a:xfrm>
            <a:off x="224287" y="2313109"/>
            <a:ext cx="13470147" cy="2862322"/>
          </a:xfrm>
          <a:prstGeom prst="rect">
            <a:avLst/>
          </a:prstGeom>
          <a:noFill/>
        </p:spPr>
        <p:txBody>
          <a:bodyPr wrap="square">
            <a:spAutoFit/>
          </a:bodyPr>
          <a:lstStyle/>
          <a:p>
            <a:pPr marL="571500" indent="-571500" algn="just" rtl="0" fontAlgn="base">
              <a:spcBef>
                <a:spcPts val="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You can add a logo to a form in Layout view or Design view by using the Logo option on the Design tab within the Form Design Tools or Form Layout Tools tab. Adding a logo in this way will add a Form Header to the form if the form doesn’t have one already. The logo is added to the form header in a layout. </a:t>
            </a:r>
            <a:endParaRPr lang="en-GB" sz="3600" b="0" i="0" u="none" strike="noStrike"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496CC41F-B598-4727-C6C5-0B67E6180A57}"/>
              </a:ext>
            </a:extLst>
          </p:cNvPr>
          <p:cNvPicPr>
            <a:picLocks noChangeAspect="1"/>
          </p:cNvPicPr>
          <p:nvPr/>
        </p:nvPicPr>
        <p:blipFill>
          <a:blip r:embed="rId4"/>
          <a:stretch>
            <a:fillRect/>
          </a:stretch>
        </p:blipFill>
        <p:spPr>
          <a:xfrm>
            <a:off x="931653" y="5484737"/>
            <a:ext cx="10179170" cy="2862322"/>
          </a:xfrm>
          <a:prstGeom prst="rect">
            <a:avLst/>
          </a:prstGeom>
        </p:spPr>
      </p:pic>
    </p:spTree>
    <p:extLst>
      <p:ext uri="{BB962C8B-B14F-4D97-AF65-F5344CB8AC3E}">
        <p14:creationId xmlns:p14="http://schemas.microsoft.com/office/powerpoint/2010/main" val="337449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88927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u="sng" kern="1200" spc="285" dirty="0">
                <a:solidFill>
                  <a:schemeClr val="tx1"/>
                </a:solidFill>
                <a:latin typeface="+mj-lt"/>
                <a:cs typeface="Calibri"/>
              </a:rPr>
              <a:t>To add a logo</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C2215A31-8E41-5494-7CF0-44FE0556269F}"/>
              </a:ext>
            </a:extLst>
          </p:cNvPr>
          <p:cNvSpPr txBox="1"/>
          <p:nvPr/>
        </p:nvSpPr>
        <p:spPr>
          <a:xfrm>
            <a:off x="461783" y="1311215"/>
            <a:ext cx="13254217" cy="2682786"/>
          </a:xfrm>
          <a:prstGeom prst="rect">
            <a:avLst/>
          </a:prstGeom>
          <a:noFill/>
        </p:spPr>
        <p:txBody>
          <a:bodyPr wrap="square">
            <a:spAutoFit/>
          </a:bodyPr>
          <a:lstStyle/>
          <a:p>
            <a:pPr marL="285750" indent="-285750" algn="just"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Open a form in Design view. </a:t>
            </a:r>
            <a:endParaRPr lang="en-GB" sz="3200" b="0" i="0" u="none" strike="noStrike" dirty="0">
              <a:solidFill>
                <a:srgbClr val="000000"/>
              </a:solidFill>
              <a:effectLst/>
              <a:latin typeface="Arial" panose="020B0604020202020204" pitchFamily="34" charset="0"/>
            </a:endParaRPr>
          </a:p>
          <a:p>
            <a:pPr marL="285750" indent="-285750" algn="just"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In the Layout view of the form, go to the Design tab within the Form Layout Tools tab, and then in the Header/Footer group, select Logo. Alternatively, in the Design view of the form, go to the Design tab within the Form Design Tools tab, and then in the Header/Footer group, select Logo. </a:t>
            </a:r>
            <a:endParaRPr lang="en-GB" sz="3200" b="0" i="0" u="none" strike="noStrike" dirty="0">
              <a:solidFill>
                <a:srgbClr val="000000"/>
              </a:solidFill>
              <a:effectLst/>
              <a:latin typeface="Arial" panose="020B0604020202020204" pitchFamily="34" charset="0"/>
            </a:endParaRPr>
          </a:p>
        </p:txBody>
      </p:sp>
      <p:pic>
        <p:nvPicPr>
          <p:cNvPr id="9" name="Picture 8">
            <a:extLst>
              <a:ext uri="{FF2B5EF4-FFF2-40B4-BE49-F238E27FC236}">
                <a16:creationId xmlns:a16="http://schemas.microsoft.com/office/drawing/2014/main" id="{CC5C4C25-17D5-3588-5C9A-7FBAC0107B82}"/>
              </a:ext>
            </a:extLst>
          </p:cNvPr>
          <p:cNvPicPr>
            <a:picLocks noChangeAspect="1"/>
          </p:cNvPicPr>
          <p:nvPr/>
        </p:nvPicPr>
        <p:blipFill>
          <a:blip r:embed="rId4"/>
          <a:stretch>
            <a:fillRect/>
          </a:stretch>
        </p:blipFill>
        <p:spPr>
          <a:xfrm>
            <a:off x="759347" y="4547978"/>
            <a:ext cx="11852472" cy="3267554"/>
          </a:xfrm>
          <a:prstGeom prst="rect">
            <a:avLst/>
          </a:prstGeom>
        </p:spPr>
      </p:pic>
    </p:spTree>
    <p:extLst>
      <p:ext uri="{BB962C8B-B14F-4D97-AF65-F5344CB8AC3E}">
        <p14:creationId xmlns:p14="http://schemas.microsoft.com/office/powerpoint/2010/main" val="4279682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6662124" y="2900647"/>
            <a:ext cx="10327005" cy="1084580"/>
          </a:xfrm>
          <a:prstGeom prst="rect">
            <a:avLst/>
          </a:prstGeom>
        </p:spPr>
        <p:txBody>
          <a:bodyPr vert="horz" wrap="square" lIns="0" tIns="12065" rIns="0" bIns="0" rtlCol="0" anchor="t">
            <a:spAutoFit/>
          </a:bodyPr>
          <a:lstStyle/>
          <a:p>
            <a:pPr marL="12700">
              <a:lnSpc>
                <a:spcPct val="100000"/>
              </a:lnSpc>
              <a:spcBef>
                <a:spcPts val="95"/>
              </a:spcBef>
              <a:tabLst>
                <a:tab pos="4612005" algn="l"/>
              </a:tabLst>
            </a:pPr>
            <a:r>
              <a:rPr lang="en-US" sz="6950" spc="110" dirty="0">
                <a:solidFill>
                  <a:srgbClr val="000000"/>
                </a:solidFill>
                <a:latin typeface="Arial"/>
                <a:cs typeface="Arial"/>
              </a:rPr>
              <a:t> UNIT-3: MS-ACCESS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CHAPTER-4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Calibri"/>
                <a:ea typeface="+mn-ea"/>
                <a:cs typeface="+mn-cs"/>
              </a:rPr>
              <a:t>MODIFY FORMS IN LAYOUT VIEW</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3689511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9299051"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US" sz="6600" kern="1200" spc="285" dirty="0">
                <a:solidFill>
                  <a:schemeClr val="tx1"/>
                </a:solidFill>
                <a:latin typeface="+mj-lt"/>
                <a:cs typeface="Calibri"/>
              </a:rPr>
              <a:t>LEARNING OBJECTIVES:</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5072FEB7-FF64-055C-FD28-040E234A85B7}"/>
              </a:ext>
            </a:extLst>
          </p:cNvPr>
          <p:cNvSpPr txBox="1"/>
          <p:nvPr/>
        </p:nvSpPr>
        <p:spPr>
          <a:xfrm>
            <a:off x="759348" y="1587260"/>
            <a:ext cx="12956652" cy="4780796"/>
          </a:xfrm>
          <a:prstGeom prst="rect">
            <a:avLst/>
          </a:prstGeom>
          <a:noFill/>
        </p:spPr>
        <p:txBody>
          <a:bodyPr wrap="square">
            <a:spAutoFit/>
          </a:bodyPr>
          <a:lstStyle/>
          <a:p>
            <a:pPr marL="457200" indent="-457200" rtl="0" fontAlgn="base">
              <a:spcBef>
                <a:spcPts val="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By the end of this training module, you will be proficient in using Microsoft Access’s Layout View to enhance reports. They will understand how to: </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Navigate Layout View: Learn the benefits of Layout View in Access, which closely resembles the printed report and is suitable for various modifications. </a:t>
            </a:r>
            <a:endParaRPr lang="en-GB" sz="3200" b="0" i="0" u="none" strike="noStrike" dirty="0">
              <a:solidFill>
                <a:srgbClr val="000000"/>
              </a:solidFill>
              <a:effectLst/>
              <a:latin typeface="Arial" panose="020B0604020202020204" pitchFamily="34" charset="0"/>
            </a:endParaRPr>
          </a:p>
          <a:p>
            <a:pPr marL="457200" indent="-457200" rtl="0" fontAlgn="base">
              <a:spcBef>
                <a:spcPts val="1000"/>
              </a:spcBef>
              <a:spcAft>
                <a:spcPts val="0"/>
              </a:spcAft>
              <a:buFont typeface="Wingdings" panose="05000000000000000000" pitchFamily="2" charset="2"/>
              <a:buChar char="§"/>
            </a:pPr>
            <a:r>
              <a:rPr lang="en-GB" sz="3200" b="0" i="0" u="none" strike="noStrike" dirty="0">
                <a:solidFill>
                  <a:srgbClr val="000000"/>
                </a:solidFill>
                <a:effectLst/>
                <a:latin typeface="Calibri" panose="020F0502020204030204" pitchFamily="34" charset="0"/>
              </a:rPr>
              <a:t>Modify Reports: Learn to switch between Layout and Design Views, adjust column/field widths, change row/field heights, and add new fields for improved report readability</a:t>
            </a:r>
            <a:endParaRPr lang="en-GB"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245432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052925" cy="2683571"/>
          </a:xfrm>
          <a:prstGeom prst="rect">
            <a:avLst/>
          </a:prstGeom>
        </p:spPr>
        <p:txBody>
          <a:bodyPr vert="horz" lIns="91440" tIns="45720" rIns="91440" bIns="45720" rtlCol="0" anchor="b">
            <a:normAutofit/>
          </a:bodyPr>
          <a:lstStyle/>
          <a:p>
            <a:pPr marL="12700" algn="l" rtl="0">
              <a:lnSpc>
                <a:spcPct val="90000"/>
              </a:lnSpc>
              <a:spcBef>
                <a:spcPct val="0"/>
              </a:spcBef>
            </a:pP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CEC60C18-7A57-EDAB-A334-165A16B5FDAF}"/>
              </a:ext>
            </a:extLst>
          </p:cNvPr>
          <p:cNvSpPr txBox="1"/>
          <p:nvPr/>
        </p:nvSpPr>
        <p:spPr>
          <a:xfrm>
            <a:off x="5676180" y="2313109"/>
            <a:ext cx="9609828" cy="830997"/>
          </a:xfrm>
          <a:prstGeom prst="rect">
            <a:avLst/>
          </a:prstGeom>
          <a:noFill/>
        </p:spPr>
        <p:txBody>
          <a:bodyPr wrap="square">
            <a:spAutoFit/>
          </a:bodyPr>
          <a:lstStyle/>
          <a:p>
            <a:br>
              <a:rPr lang="en-GB" sz="2400" b="1" dirty="0"/>
            </a:br>
            <a:endParaRPr lang="en-IN" sz="2400" b="1" dirty="0"/>
          </a:p>
        </p:txBody>
      </p:sp>
      <p:sp>
        <p:nvSpPr>
          <p:cNvPr id="7" name="TextBox 6">
            <a:extLst>
              <a:ext uri="{FF2B5EF4-FFF2-40B4-BE49-F238E27FC236}">
                <a16:creationId xmlns:a16="http://schemas.microsoft.com/office/drawing/2014/main" id="{9B194250-23C5-7D06-6D98-5828BF25DA55}"/>
              </a:ext>
            </a:extLst>
          </p:cNvPr>
          <p:cNvSpPr txBox="1"/>
          <p:nvPr/>
        </p:nvSpPr>
        <p:spPr>
          <a:xfrm>
            <a:off x="461783" y="500332"/>
            <a:ext cx="13254217" cy="830997"/>
          </a:xfrm>
          <a:prstGeom prst="rect">
            <a:avLst/>
          </a:prstGeom>
          <a:noFill/>
        </p:spPr>
        <p:txBody>
          <a:bodyPr wrap="square">
            <a:spAutoFit/>
          </a:bodyPr>
          <a:lstStyle/>
          <a:p>
            <a:r>
              <a:rPr lang="en-IN" sz="4800" b="1" i="0" u="none" strike="noStrike" dirty="0">
                <a:solidFill>
                  <a:srgbClr val="000000"/>
                </a:solidFill>
                <a:effectLst/>
                <a:latin typeface="Calibri" panose="020F0502020204030204" pitchFamily="34" charset="0"/>
              </a:rPr>
              <a:t>5.2 UNDERSTAND LAYOUT VIEW</a:t>
            </a:r>
            <a:endParaRPr lang="en-IN" sz="4800" dirty="0"/>
          </a:p>
        </p:txBody>
      </p:sp>
      <p:sp>
        <p:nvSpPr>
          <p:cNvPr id="11" name="TextBox 10">
            <a:extLst>
              <a:ext uri="{FF2B5EF4-FFF2-40B4-BE49-F238E27FC236}">
                <a16:creationId xmlns:a16="http://schemas.microsoft.com/office/drawing/2014/main" id="{154FA844-3716-0897-6B36-BA3F66F858C1}"/>
              </a:ext>
            </a:extLst>
          </p:cNvPr>
          <p:cNvSpPr txBox="1"/>
          <p:nvPr/>
        </p:nvSpPr>
        <p:spPr>
          <a:xfrm>
            <a:off x="461783" y="1831661"/>
            <a:ext cx="13254217" cy="4031873"/>
          </a:xfrm>
          <a:prstGeom prst="rect">
            <a:avLst/>
          </a:prstGeom>
          <a:noFill/>
        </p:spPr>
        <p:txBody>
          <a:bodyPr wrap="square">
            <a:spAutoFit/>
          </a:bodyPr>
          <a:lstStyle/>
          <a:p>
            <a:pPr algn="just" rtl="0" fontAlgn="base">
              <a:spcBef>
                <a:spcPts val="0"/>
              </a:spcBef>
              <a:spcAft>
                <a:spcPts val="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The easiest view to utilize for report modification is layout view, which can be used for almost all modifications you could wish to make to a report in Access. The report is actually running in Layout view, allowing you to see your data almost exactly as it will on paper. But in this view, you can also alter the report’s layout. It’s a very helpful view for altering column widths, adding grouping levels, or carrying out nearly any other action that impacts the layout and readability of the report because you can see the data while you are making the modifications. </a:t>
            </a:r>
            <a:endParaRPr lang="en-GB" sz="3200" b="0" i="0" u="none" strike="noStrike" dirty="0">
              <a:solidFill>
                <a:srgbClr val="000000"/>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64260863-E571-861E-30BE-BB2B61225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82" y="5863534"/>
            <a:ext cx="10959591" cy="388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80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6"/>
            <a:ext cx="10510136" cy="1406861"/>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4800" kern="1200" spc="285" dirty="0">
                <a:solidFill>
                  <a:schemeClr val="tx1"/>
                </a:solidFill>
                <a:latin typeface="+mj-lt"/>
                <a:cs typeface="Calibri"/>
              </a:rPr>
              <a:t>5.3 MODIFY REPORT ELEMENTS AND POSITIONING: </a:t>
            </a:r>
            <a:endParaRPr lang="en-US" sz="48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2133D0F4-3B95-15AF-6153-9ED6EFA87CE9}"/>
              </a:ext>
            </a:extLst>
          </p:cNvPr>
          <p:cNvSpPr txBox="1"/>
          <p:nvPr/>
        </p:nvSpPr>
        <p:spPr>
          <a:xfrm>
            <a:off x="759348" y="2122099"/>
            <a:ext cx="4502765" cy="6996787"/>
          </a:xfrm>
          <a:prstGeom prst="rect">
            <a:avLst/>
          </a:prstGeom>
          <a:noFill/>
        </p:spPr>
        <p:txBody>
          <a:bodyPr wrap="square">
            <a:spAutoFit/>
          </a:bodyPr>
          <a:lstStyle/>
          <a:p>
            <a:pPr marL="457200" indent="-457200" algn="just" rtl="0" fontAlgn="base">
              <a:spcBef>
                <a:spcPts val="0"/>
              </a:spcBef>
              <a:spcAft>
                <a:spcPts val="0"/>
              </a:spcAft>
              <a:buFont typeface="Wingdings" panose="05000000000000000000" pitchFamily="2" charset="2"/>
              <a:buChar char="q"/>
            </a:pPr>
            <a:r>
              <a:rPr lang="en-GB" sz="2400" b="0" i="0" u="none" strike="noStrike" dirty="0">
                <a:solidFill>
                  <a:srgbClr val="000000"/>
                </a:solidFill>
                <a:effectLst/>
                <a:latin typeface="Calibri" panose="020F0502020204030204" pitchFamily="34" charset="0"/>
              </a:rPr>
              <a:t>When creating reports, you also need to consider the report’s design layout and common report modifications that you can perform in Layout view. You can use the following steps to modify some report design elements for an existing report. </a:t>
            </a:r>
            <a:endParaRPr lang="en-GB" sz="2400" b="0" i="0" u="none" strike="noStrike" dirty="0">
              <a:solidFill>
                <a:srgbClr val="000000"/>
              </a:solidFill>
              <a:effectLst/>
              <a:latin typeface="Arial" panose="020B0604020202020204" pitchFamily="34" charset="0"/>
            </a:endParaRPr>
          </a:p>
          <a:p>
            <a:pPr algn="just" rtl="0" fontAlgn="base">
              <a:spcBef>
                <a:spcPts val="1000"/>
              </a:spcBef>
              <a:spcAft>
                <a:spcPts val="0"/>
              </a:spcAft>
              <a:buFont typeface="+mj-lt"/>
              <a:buAutoNum type="arabicPeriod"/>
            </a:pPr>
            <a:r>
              <a:rPr lang="en-GB" sz="2400" b="0" i="0" u="none" strike="noStrike" dirty="0">
                <a:solidFill>
                  <a:srgbClr val="000000"/>
                </a:solidFill>
                <a:effectLst/>
                <a:latin typeface="Calibri" panose="020F0502020204030204" pitchFamily="34" charset="0"/>
              </a:rPr>
              <a:t>On the Home tab, in the Views group, select View, and then select Design View.</a:t>
            </a:r>
            <a:endParaRPr lang="en-GB" sz="2400" b="0" i="0" u="none" strike="noStrike" dirty="0">
              <a:solidFill>
                <a:srgbClr val="000000"/>
              </a:solidFill>
              <a:effectLst/>
              <a:latin typeface="Arial" panose="020B0604020202020204" pitchFamily="34" charset="0"/>
            </a:endParaRPr>
          </a:p>
          <a:p>
            <a:pPr algn="just" rtl="0" fontAlgn="base">
              <a:spcBef>
                <a:spcPts val="1000"/>
              </a:spcBef>
              <a:spcAft>
                <a:spcPts val="0"/>
              </a:spcAft>
              <a:buFont typeface="+mj-lt"/>
              <a:buAutoNum type="arabicPeriod"/>
            </a:pPr>
            <a:r>
              <a:rPr lang="en-GB" sz="2400" b="0" i="0" u="none" strike="noStrike" dirty="0">
                <a:solidFill>
                  <a:srgbClr val="000000"/>
                </a:solidFill>
                <a:effectLst/>
                <a:latin typeface="Calibri" panose="020F0502020204030204" pitchFamily="34" charset="0"/>
              </a:rPr>
              <a:t>You can also select the Report drop-down list in the Property Sheet pane and then choose the option you want to modify, as depicted in the following screenshot</a:t>
            </a:r>
            <a:endParaRPr lang="en-GB" sz="2400" b="0" i="0" u="none" strike="noStrike" dirty="0">
              <a:solidFill>
                <a:srgbClr val="000000"/>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9DC01609-DF23-6B1E-D36C-C0FEB4E06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222" y="1914524"/>
            <a:ext cx="8074101" cy="690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3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07963"/>
            <a:ext cx="9299051" cy="238903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Here are the basic steps involved in the working of a DBMS:</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880915"/>
            <a:ext cx="15665347" cy="4288353"/>
          </a:xfrm>
          <a:prstGeom prst="rect">
            <a:avLst/>
          </a:prstGeom>
          <a:noFill/>
        </p:spPr>
        <p:txBody>
          <a:bodyPr wrap="square">
            <a:spAutoFit/>
          </a:bodyPr>
          <a:lstStyle/>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Data definition: The DBMS is used to define the structure of the database, including the data types, relationships, and constraints for the data being stored.</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Data storage: The DBMS stores the data in a structured format, such as tables with rows and columns, making it easy to retrieve and manipulate the data.</a:t>
            </a:r>
            <a:endParaRPr lang="en-GB" sz="3200" b="0" i="0" u="none" strike="noStrike" dirty="0">
              <a:solidFill>
                <a:srgbClr val="000000"/>
              </a:solidFill>
              <a:effectLst/>
              <a:latin typeface="Arial" panose="020B0604020202020204" pitchFamily="34" charset="0"/>
            </a:endParaRPr>
          </a:p>
          <a:p>
            <a:pPr marL="457200" indent="-457200" algn="just" rtl="0" fontAlgn="base">
              <a:spcBef>
                <a:spcPts val="1000"/>
              </a:spcBef>
              <a:spcAft>
                <a:spcPts val="0"/>
              </a:spcAft>
              <a:buFont typeface="Wingdings" panose="05000000000000000000" pitchFamily="2" charset="2"/>
              <a:buChar char="Ø"/>
            </a:pPr>
            <a:r>
              <a:rPr lang="en-GB" sz="3200" b="0" i="0" u="none" strike="noStrike" dirty="0">
                <a:solidFill>
                  <a:srgbClr val="000000"/>
                </a:solidFill>
                <a:effectLst/>
                <a:latin typeface="Calibri" panose="020F0502020204030204" pitchFamily="34" charset="0"/>
              </a:rPr>
              <a:t>Data manipulation: The DBMS provides a set of tools and commands that allow users to retrieve, update, and delete data as needed. It also provides security measures to ensure that only authorized users can access the data.</a:t>
            </a:r>
            <a:endParaRPr lang="en-GB" sz="3200" b="0" i="0" u="none" strike="noStrike" dirty="0">
              <a:solidFill>
                <a:srgbClr val="000000"/>
              </a:solidFill>
              <a:effectLst/>
              <a:latin typeface="Arial" panose="020B0604020202020204" pitchFamily="34" charset="0"/>
            </a:endParaRPr>
          </a:p>
          <a:p>
            <a:pPr marL="457200" indent="-457200" rtl="0">
              <a:spcBef>
                <a:spcPts val="0"/>
              </a:spcBef>
              <a:spcAft>
                <a:spcPts val="0"/>
              </a:spcAft>
              <a:buFont typeface="Wingdings" panose="05000000000000000000" pitchFamily="2" charset="2"/>
              <a:buChar char="Ø"/>
            </a:pPr>
            <a:endParaRPr lang="en-GB" sz="3200" b="1" i="0" u="none" strike="noStrike" dirty="0">
              <a:effectLst/>
              <a:latin typeface="Noto Sans Symbols"/>
            </a:endParaRPr>
          </a:p>
        </p:txBody>
      </p:sp>
    </p:spTree>
    <p:extLst>
      <p:ext uri="{BB962C8B-B14F-4D97-AF65-F5344CB8AC3E}">
        <p14:creationId xmlns:p14="http://schemas.microsoft.com/office/powerpoint/2010/main" val="3302965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759348" y="283917"/>
            <a:ext cx="10510136" cy="1286092"/>
          </a:xfrm>
          <a:prstGeom prst="rect">
            <a:avLst/>
          </a:prstGeom>
        </p:spPr>
        <p:txBody>
          <a:bodyPr vert="horz" lIns="91440" tIns="45720" rIns="91440" bIns="45720" rtlCol="0" anchor="b">
            <a:normAutofit/>
          </a:bodyPr>
          <a:lstStyle/>
          <a:p>
            <a:pPr marL="12700" algn="l" rtl="0">
              <a:lnSpc>
                <a:spcPct val="90000"/>
              </a:lnSpc>
              <a:spcBef>
                <a:spcPct val="0"/>
              </a:spcBef>
            </a:pPr>
            <a:r>
              <a:rPr lang="en-GB" sz="3600" kern="1200" spc="285" dirty="0">
                <a:solidFill>
                  <a:schemeClr val="tx1"/>
                </a:solidFill>
                <a:latin typeface="+mj-lt"/>
                <a:cs typeface="Calibri"/>
              </a:rPr>
              <a:t>5.4 CHANGE COLUMN OR FIELD WIDTH IN LAYOUT VIEW</a:t>
            </a:r>
            <a:endParaRPr lang="en-US" sz="3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8E795CA0-2249-1F69-AEEA-C1C7204A3561}"/>
              </a:ext>
            </a:extLst>
          </p:cNvPr>
          <p:cNvSpPr txBox="1"/>
          <p:nvPr/>
        </p:nvSpPr>
        <p:spPr>
          <a:xfrm>
            <a:off x="759348" y="1853926"/>
            <a:ext cx="12956652" cy="1143903"/>
          </a:xfrm>
          <a:prstGeom prst="rect">
            <a:avLst/>
          </a:prstGeom>
          <a:noFill/>
        </p:spPr>
        <p:txBody>
          <a:bodyPr wrap="square">
            <a:spAutoFit/>
          </a:bodyPr>
          <a:lstStyle/>
          <a:p>
            <a:pPr marL="342900" indent="-342900" algn="just" rtl="0" fontAlgn="base">
              <a:spcBef>
                <a:spcPts val="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Click an item in the column that you want to adjust. A border is drawn around the item to indicate that the field is selected. </a:t>
            </a:r>
            <a:endParaRPr lang="en-GB" sz="2000" b="0" i="0" u="none" strike="noStrike" dirty="0">
              <a:solidFill>
                <a:srgbClr val="000000"/>
              </a:solidFill>
              <a:effectLst/>
              <a:latin typeface="Arial" panose="020B0604020202020204" pitchFamily="34" charset="0"/>
            </a:endParaRPr>
          </a:p>
          <a:p>
            <a:pPr marL="342900" indent="-342900" algn="just" rtl="0" fontAlgn="base">
              <a:spcBef>
                <a:spcPts val="100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Drag the right or left edge of the border until the column is the width you want</a:t>
            </a:r>
            <a:endParaRPr lang="en-GB" sz="2000" b="0" i="0" u="none" strike="noStrike"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1F44D400-F1DE-73EE-1E07-4A2C5B1B4D07}"/>
              </a:ext>
            </a:extLst>
          </p:cNvPr>
          <p:cNvSpPr txBox="1"/>
          <p:nvPr/>
        </p:nvSpPr>
        <p:spPr>
          <a:xfrm>
            <a:off x="759348" y="3140019"/>
            <a:ext cx="12956652" cy="646331"/>
          </a:xfrm>
          <a:prstGeom prst="rect">
            <a:avLst/>
          </a:prstGeom>
          <a:noFill/>
        </p:spPr>
        <p:txBody>
          <a:bodyPr wrap="square">
            <a:spAutoFit/>
          </a:bodyPr>
          <a:lstStyle/>
          <a:p>
            <a:r>
              <a:rPr lang="en-GB" sz="3600" b="1" i="0" u="none" strike="noStrike" dirty="0">
                <a:solidFill>
                  <a:srgbClr val="000000"/>
                </a:solidFill>
                <a:effectLst/>
                <a:latin typeface="Calibri" panose="020F0502020204030204" pitchFamily="34" charset="0"/>
              </a:rPr>
              <a:t>5.5 CHANGE ROW OR FIELD HEIGHT IN LAYOUT VIEW: </a:t>
            </a:r>
            <a:endParaRPr lang="en-IN" sz="3600" dirty="0"/>
          </a:p>
        </p:txBody>
      </p:sp>
      <p:sp>
        <p:nvSpPr>
          <p:cNvPr id="12" name="TextBox 11">
            <a:extLst>
              <a:ext uri="{FF2B5EF4-FFF2-40B4-BE49-F238E27FC236}">
                <a16:creationId xmlns:a16="http://schemas.microsoft.com/office/drawing/2014/main" id="{9EAAB1BF-6FAA-0B0E-C1B0-6B12E10E6EA9}"/>
              </a:ext>
            </a:extLst>
          </p:cNvPr>
          <p:cNvSpPr txBox="1"/>
          <p:nvPr/>
        </p:nvSpPr>
        <p:spPr>
          <a:xfrm>
            <a:off x="897147" y="4024820"/>
            <a:ext cx="12818853" cy="1118255"/>
          </a:xfrm>
          <a:prstGeom prst="rect">
            <a:avLst/>
          </a:prstGeom>
          <a:noFill/>
        </p:spPr>
        <p:txBody>
          <a:bodyPr wrap="square">
            <a:spAutoFit/>
          </a:bodyPr>
          <a:lstStyle/>
          <a:p>
            <a:pPr marL="342900" indent="-342900" algn="just" rtl="0" fontAlgn="base">
              <a:spcBef>
                <a:spcPts val="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Click an item in the row that you want to adjust. A border is drawn around the item to indicate that the field is selected. </a:t>
            </a:r>
            <a:endParaRPr lang="en-GB" sz="2000" b="0" i="0" u="none" strike="noStrike" dirty="0">
              <a:solidFill>
                <a:srgbClr val="000000"/>
              </a:solidFill>
              <a:effectLst/>
              <a:latin typeface="Arial" panose="020B0604020202020204" pitchFamily="34" charset="0"/>
            </a:endParaRPr>
          </a:p>
          <a:p>
            <a:pPr marL="342900" indent="-342900" algn="just" rtl="0" fontAlgn="base">
              <a:spcBef>
                <a:spcPts val="75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Drag the top or bottom edge of the border until the row is the height you want.</a:t>
            </a:r>
            <a:endParaRPr lang="en-GB" sz="2000" b="0" i="0" u="none" strike="noStrike" dirty="0">
              <a:solidFill>
                <a:srgbClr val="000000"/>
              </a:solidFill>
              <a:effectLst/>
              <a:latin typeface="Arial" panose="020B0604020202020204" pitchFamily="34" charset="0"/>
            </a:endParaRPr>
          </a:p>
        </p:txBody>
      </p:sp>
      <p:sp>
        <p:nvSpPr>
          <p:cNvPr id="14" name="TextBox 13">
            <a:extLst>
              <a:ext uri="{FF2B5EF4-FFF2-40B4-BE49-F238E27FC236}">
                <a16:creationId xmlns:a16="http://schemas.microsoft.com/office/drawing/2014/main" id="{EE4680EE-82FB-3CE0-CE60-A57BB0852486}"/>
              </a:ext>
            </a:extLst>
          </p:cNvPr>
          <p:cNvSpPr txBox="1"/>
          <p:nvPr/>
        </p:nvSpPr>
        <p:spPr>
          <a:xfrm>
            <a:off x="759347" y="5383436"/>
            <a:ext cx="13094675" cy="1754326"/>
          </a:xfrm>
          <a:prstGeom prst="rect">
            <a:avLst/>
          </a:prstGeom>
          <a:noFill/>
        </p:spPr>
        <p:txBody>
          <a:bodyPr wrap="square">
            <a:spAutoFit/>
          </a:bodyPr>
          <a:lstStyle/>
          <a:p>
            <a:pPr rtl="0">
              <a:spcBef>
                <a:spcPts val="0"/>
              </a:spcBef>
              <a:spcAft>
                <a:spcPts val="0"/>
              </a:spcAft>
            </a:pPr>
            <a:r>
              <a:rPr lang="en-GB" sz="3600" b="1" i="0" u="none" strike="noStrike" dirty="0">
                <a:solidFill>
                  <a:srgbClr val="000000"/>
                </a:solidFill>
                <a:effectLst/>
                <a:latin typeface="Calibri" panose="020F0502020204030204" pitchFamily="34" charset="0"/>
              </a:rPr>
              <a:t>5.6 ADD A FIELD IN LAYOUT VIEW: </a:t>
            </a:r>
            <a:endParaRPr lang="en-GB" sz="3600" b="0" dirty="0">
              <a:effectLst/>
            </a:endParaRPr>
          </a:p>
          <a:p>
            <a:br>
              <a:rPr lang="en-GB" sz="3600" dirty="0"/>
            </a:br>
            <a:endParaRPr lang="en-IN" sz="3600" dirty="0"/>
          </a:p>
        </p:txBody>
      </p:sp>
      <p:sp>
        <p:nvSpPr>
          <p:cNvPr id="18" name="TextBox 17">
            <a:extLst>
              <a:ext uri="{FF2B5EF4-FFF2-40B4-BE49-F238E27FC236}">
                <a16:creationId xmlns:a16="http://schemas.microsoft.com/office/drawing/2014/main" id="{27EAD921-152B-A197-8B82-77B6B3459268}"/>
              </a:ext>
            </a:extLst>
          </p:cNvPr>
          <p:cNvSpPr txBox="1"/>
          <p:nvPr/>
        </p:nvSpPr>
        <p:spPr>
          <a:xfrm>
            <a:off x="897147" y="6245963"/>
            <a:ext cx="12818853" cy="1426031"/>
          </a:xfrm>
          <a:prstGeom prst="rect">
            <a:avLst/>
          </a:prstGeom>
          <a:noFill/>
        </p:spPr>
        <p:txBody>
          <a:bodyPr wrap="square">
            <a:spAutoFit/>
          </a:bodyPr>
          <a:lstStyle/>
          <a:p>
            <a:pPr marL="342900" indent="-342900" algn="just" rtl="0" fontAlgn="base">
              <a:spcBef>
                <a:spcPts val="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On the Design tab, in the Tools group, click Add Existing Fields. The list of available fields is displayed. If there are fields available in other tables, these will be displayed under Fields available in other tables. </a:t>
            </a:r>
            <a:endParaRPr lang="en-GB" sz="2000" b="0" i="0" u="none" strike="noStrike" dirty="0">
              <a:solidFill>
                <a:srgbClr val="000000"/>
              </a:solidFill>
              <a:effectLst/>
              <a:latin typeface="Arial" panose="020B0604020202020204" pitchFamily="34" charset="0"/>
            </a:endParaRPr>
          </a:p>
          <a:p>
            <a:pPr marL="342900" indent="-342900" algn="just" rtl="0" fontAlgn="base">
              <a:spcBef>
                <a:spcPts val="750"/>
              </a:spcBef>
              <a:spcAft>
                <a:spcPts val="0"/>
              </a:spcAft>
              <a:buFont typeface="Wingdings" panose="05000000000000000000" pitchFamily="2" charset="2"/>
              <a:buChar char="§"/>
            </a:pPr>
            <a:r>
              <a:rPr lang="en-GB" sz="2000" b="0" i="0" u="none" strike="noStrike" dirty="0">
                <a:solidFill>
                  <a:srgbClr val="000000"/>
                </a:solidFill>
                <a:effectLst/>
                <a:latin typeface="Calibri" panose="020F0502020204030204" pitchFamily="34" charset="0"/>
              </a:rPr>
              <a:t>Drag a field from the Field List onto the report. As you move the field, a highlighted area will indicate where the field will be placed when you release the mouse button</a:t>
            </a:r>
            <a:endParaRPr lang="en-GB" sz="2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67740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a:solidFill>
                  <a:srgbClr val="231F20"/>
                </a:solidFill>
                <a:latin typeface="Trebuchet MS"/>
                <a:cs typeface="Trebuchet MS"/>
              </a:rPr>
              <a:t>T</a:t>
            </a:r>
            <a:r>
              <a:rPr sz="8150" b="1" spc="1320">
                <a:solidFill>
                  <a:srgbClr val="231F20"/>
                </a:solidFill>
                <a:latin typeface="Trebuchet MS"/>
                <a:cs typeface="Trebuchet MS"/>
              </a:rPr>
              <a:t>H</a:t>
            </a:r>
            <a:r>
              <a:rPr sz="8150" b="1" spc="1395">
                <a:solidFill>
                  <a:srgbClr val="231F20"/>
                </a:solidFill>
                <a:latin typeface="Trebuchet MS"/>
                <a:cs typeface="Trebuchet MS"/>
              </a:rPr>
              <a:t>A</a:t>
            </a:r>
            <a:r>
              <a:rPr sz="8150" b="1" spc="1505">
                <a:solidFill>
                  <a:srgbClr val="231F20"/>
                </a:solidFill>
                <a:latin typeface="Trebuchet MS"/>
                <a:cs typeface="Trebuchet MS"/>
              </a:rPr>
              <a:t>N</a:t>
            </a:r>
            <a:r>
              <a:rPr sz="8150" b="1" spc="310">
                <a:solidFill>
                  <a:srgbClr val="231F20"/>
                </a:solidFill>
                <a:latin typeface="Trebuchet MS"/>
                <a:cs typeface="Trebuchet MS"/>
              </a:rPr>
              <a:t>K  </a:t>
            </a:r>
            <a:r>
              <a:rPr sz="8150" b="1" spc="1019">
                <a:solidFill>
                  <a:srgbClr val="231F20"/>
                </a:solidFill>
                <a:latin typeface="Trebuchet MS"/>
                <a:cs typeface="Trebuchet MS"/>
              </a:rPr>
              <a:t>YOU</a:t>
            </a:r>
            <a:endParaRPr sz="815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0" y="283917"/>
            <a:ext cx="11921706" cy="1803676"/>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Here are the basic steps involved in the working of a DBMS:</a:t>
            </a: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155275" y="2371511"/>
            <a:ext cx="12698083" cy="6186309"/>
          </a:xfrm>
          <a:prstGeom prst="rect">
            <a:avLst/>
          </a:prstGeom>
          <a:noFill/>
        </p:spPr>
        <p:txBody>
          <a:bodyPr wrap="square">
            <a:spAutoFit/>
          </a:bodyPr>
          <a:lstStyle/>
          <a:p>
            <a:pPr marL="571500" indent="-571500" algn="just" rtl="0" fontAlgn="base">
              <a:spcBef>
                <a:spcPts val="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Data integrity: The DBMS ensures the integrity of the data by enforcing constraints and rules, such as ensuring that data is entered correctly and that relationships between data are maintained.</a:t>
            </a:r>
            <a:endParaRPr lang="en-GB" sz="3600" i="0" u="none" strike="noStrike" dirty="0">
              <a:solidFill>
                <a:srgbClr val="000000"/>
              </a:solidFill>
              <a:latin typeface="Arial" panose="020B0604020202020204" pitchFamily="34" charset="0"/>
            </a:endParaRPr>
          </a:p>
          <a:p>
            <a:pPr algn="just" rtl="0" fontAlgn="base">
              <a:spcBef>
                <a:spcPts val="0"/>
              </a:spcBef>
              <a:spcAft>
                <a:spcPts val="0"/>
              </a:spcAft>
            </a:pPr>
            <a:br>
              <a:rPr lang="en-GB" sz="3600" b="0" dirty="0">
                <a:effectLst/>
              </a:rPr>
            </a:br>
            <a:endParaRPr lang="en-GB" sz="3600" b="0" dirty="0">
              <a:effectLst/>
            </a:endParaRPr>
          </a:p>
          <a:p>
            <a:pPr marL="571500" indent="-571500" algn="just" rtl="0" fontAlgn="base">
              <a:spcBef>
                <a:spcPts val="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Data recovery: The DBMS includes mechanisms to ensure the reliability and availability of the data, such as backups and recovery processes in case of system failures.</a:t>
            </a:r>
            <a:endParaRPr lang="en-GB" sz="3600" b="0" i="0" u="none" strike="noStrike" dirty="0">
              <a:solidFill>
                <a:srgbClr val="000000"/>
              </a:solidFill>
              <a:effectLst/>
              <a:latin typeface="Arial" panose="020B0604020202020204" pitchFamily="34" charset="0"/>
            </a:endParaRPr>
          </a:p>
          <a:p>
            <a:br>
              <a:rPr lang="en-GB" sz="3600" dirty="0"/>
            </a:br>
            <a:endParaRPr lang="en-IN" sz="3600" dirty="0"/>
          </a:p>
        </p:txBody>
      </p:sp>
    </p:spTree>
    <p:extLst>
      <p:ext uri="{BB962C8B-B14F-4D97-AF65-F5344CB8AC3E}">
        <p14:creationId xmlns:p14="http://schemas.microsoft.com/office/powerpoint/2010/main" val="37641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310552" y="283916"/>
            <a:ext cx="10256732" cy="1630609"/>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1.1 Introduction of MS-ACCESS as database tool</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310552" y="2198441"/>
            <a:ext cx="13577976" cy="5334794"/>
          </a:xfrm>
          <a:prstGeom prst="rect">
            <a:avLst/>
          </a:prstGeom>
          <a:noFill/>
        </p:spPr>
        <p:txBody>
          <a:bodyPr wrap="square">
            <a:spAutoFit/>
          </a:bodyPr>
          <a:lstStyle/>
          <a:p>
            <a:pPr marL="571500" indent="-571500" algn="just" rtl="0" fontAlgn="base">
              <a:spcBef>
                <a:spcPts val="1000"/>
              </a:spcBef>
              <a:spcAft>
                <a:spcPts val="0"/>
              </a:spcAft>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MS Access or Microsoft Access is a Database Management System (DBMS) by Microsoft. In Microsoft Access, Jet Database Engine is merged with the Graphical User Interface (GUI) and Software development tools.</a:t>
            </a:r>
          </a:p>
          <a:p>
            <a:pPr marL="571500" indent="-571500" algn="just" fontAlgn="base">
              <a:spcBef>
                <a:spcPts val="1000"/>
              </a:spcBef>
              <a:buFont typeface="Wingdings" panose="05000000000000000000" pitchFamily="2" charset="2"/>
              <a:buChar char="§"/>
            </a:pPr>
            <a:r>
              <a:rPr lang="en-GB" sz="3600" b="0" i="0" u="none" strike="noStrike" dirty="0">
                <a:solidFill>
                  <a:srgbClr val="000000"/>
                </a:solidFill>
                <a:effectLst/>
                <a:latin typeface="Calibri" panose="020F0502020204030204" pitchFamily="34" charset="0"/>
              </a:rPr>
              <a:t>You can create customizable database applications using MS Access with many built-in functions like string, numeric, date, and information functions.</a:t>
            </a:r>
            <a:endParaRPr lang="en-GB" sz="3600" b="0" dirty="0">
              <a:solidFill>
                <a:srgbClr val="000000"/>
              </a:solidFill>
              <a:effectLst/>
              <a:latin typeface="Calibri" panose="020F0502020204030204" pitchFamily="34" charset="0"/>
            </a:endParaRPr>
          </a:p>
          <a:p>
            <a:pPr algn="just" rtl="0" fontAlgn="base">
              <a:spcBef>
                <a:spcPts val="1000"/>
              </a:spcBef>
              <a:spcAft>
                <a:spcPts val="0"/>
              </a:spcAft>
            </a:pPr>
            <a:r>
              <a:rPr lang="en-GB" sz="3600" b="0" dirty="0">
                <a:solidFill>
                  <a:srgbClr val="000000"/>
                </a:solidFill>
                <a:effectLst/>
                <a:latin typeface="Arial" panose="020B0604020202020204" pitchFamily="34" charset="0"/>
              </a:rPr>
              <a:t>                                                                                            </a:t>
            </a:r>
            <a:br>
              <a:rPr lang="en-GB" sz="3600" b="0" dirty="0">
                <a:effectLst/>
              </a:rPr>
            </a:br>
            <a:endParaRPr lang="en-IN" sz="3600" u="sng" dirty="0">
              <a:latin typeface="Arial Black" panose="020B0A04020102020204" pitchFamily="34" charset="0"/>
            </a:endParaRPr>
          </a:p>
        </p:txBody>
      </p:sp>
    </p:spTree>
    <p:extLst>
      <p:ext uri="{BB962C8B-B14F-4D97-AF65-F5344CB8AC3E}">
        <p14:creationId xmlns:p14="http://schemas.microsoft.com/office/powerpoint/2010/main" val="166200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61784" y="120771"/>
            <a:ext cx="10807700" cy="1793753"/>
          </a:xfrm>
          <a:prstGeom prst="rect">
            <a:avLst/>
          </a:prstGeom>
        </p:spPr>
        <p:txBody>
          <a:bodyPr vert="horz" lIns="91440" tIns="45720" rIns="91440" bIns="45720" rtlCol="0" anchor="b">
            <a:normAutofit fontScale="90000"/>
          </a:bodyPr>
          <a:lstStyle/>
          <a:p>
            <a:pPr marL="12700" algn="l" rtl="0">
              <a:lnSpc>
                <a:spcPct val="90000"/>
              </a:lnSpc>
              <a:spcBef>
                <a:spcPct val="0"/>
              </a:spcBef>
            </a:pPr>
            <a:br>
              <a:rPr lang="en-GB" sz="6600" kern="1200" spc="285" dirty="0">
                <a:solidFill>
                  <a:schemeClr val="tx1"/>
                </a:solidFill>
                <a:latin typeface="+mj-lt"/>
                <a:cs typeface="Calibri"/>
              </a:rPr>
            </a:br>
            <a:br>
              <a:rPr lang="en-GB" sz="6600" kern="1200" spc="285" dirty="0">
                <a:solidFill>
                  <a:schemeClr val="tx1"/>
                </a:solidFill>
                <a:latin typeface="+mj-lt"/>
                <a:cs typeface="Calibri"/>
              </a:rPr>
            </a:br>
            <a:br>
              <a:rPr lang="en-GB" sz="6600" kern="1200" spc="285" dirty="0">
                <a:solidFill>
                  <a:schemeClr val="tx1"/>
                </a:solidFill>
                <a:latin typeface="+mj-lt"/>
                <a:cs typeface="Calibri"/>
              </a:rPr>
            </a:br>
            <a:r>
              <a:rPr lang="en-GB" sz="6600" kern="1200" spc="285" dirty="0">
                <a:solidFill>
                  <a:schemeClr val="tx1"/>
                </a:solidFill>
                <a:latin typeface="+mj-lt"/>
                <a:cs typeface="Calibri"/>
              </a:rPr>
              <a:t>How to Start Microsoft Access</a:t>
            </a:r>
            <a:br>
              <a:rPr lang="en-GB"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10403456" y="3197221"/>
            <a:ext cx="6176513" cy="369332"/>
          </a:xfrm>
          <a:prstGeom prst="rect">
            <a:avLst/>
          </a:prstGeom>
          <a:noFill/>
        </p:spPr>
        <p:txBody>
          <a:bodyPr wrap="square">
            <a:spAutoFit/>
          </a:bodyPr>
          <a:lstStyle/>
          <a:p>
            <a:r>
              <a:rPr lang="en-IN" b="0">
                <a:effectLst/>
              </a:rPr>
              <a:t> </a:t>
            </a:r>
            <a:endParaRPr lang="en-IN" dirty="0"/>
          </a:p>
        </p:txBody>
      </p:sp>
      <p:sp>
        <p:nvSpPr>
          <p:cNvPr id="7" name="TextBox 6">
            <a:extLst>
              <a:ext uri="{FF2B5EF4-FFF2-40B4-BE49-F238E27FC236}">
                <a16:creationId xmlns:a16="http://schemas.microsoft.com/office/drawing/2014/main" id="{FBD9ECD2-4423-ED23-2D0B-AC24E60D81A3}"/>
              </a:ext>
            </a:extLst>
          </p:cNvPr>
          <p:cNvSpPr txBox="1"/>
          <p:nvPr/>
        </p:nvSpPr>
        <p:spPr>
          <a:xfrm>
            <a:off x="461783" y="1466492"/>
            <a:ext cx="8923757" cy="3924151"/>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GB" sz="3200" b="1" i="0" u="none" strike="noStrike" dirty="0">
                <a:solidFill>
                  <a:srgbClr val="222222"/>
                </a:solidFill>
                <a:effectLst/>
                <a:latin typeface="Calibri" panose="020F0502020204030204" pitchFamily="34" charset="0"/>
              </a:rPr>
              <a:t>Option 1) From Windows, Start button.</a:t>
            </a:r>
            <a:endParaRPr lang="en-GB" sz="3200" b="1" i="0" u="none" strike="noStrike" dirty="0">
              <a:solidFill>
                <a:srgbClr val="222222"/>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3200" b="1" i="0" u="none" strike="noStrike" dirty="0">
                <a:solidFill>
                  <a:srgbClr val="222222"/>
                </a:solidFill>
                <a:effectLst/>
                <a:latin typeface="Calibri" panose="020F0502020204030204" pitchFamily="34" charset="0"/>
              </a:rPr>
              <a:t>Step 1)</a:t>
            </a:r>
            <a:r>
              <a:rPr lang="en-GB" sz="3200" b="0" i="0" u="none" strike="noStrike" dirty="0">
                <a:solidFill>
                  <a:srgbClr val="222222"/>
                </a:solidFill>
                <a:effectLst/>
                <a:latin typeface="Calibri" panose="020F0502020204030204" pitchFamily="34" charset="0"/>
              </a:rPr>
              <a:t> Click on the ‘Windows’ icon. You will find the list of installed programs.</a:t>
            </a:r>
            <a:endParaRPr lang="en-GB" sz="3200" b="1" i="0" u="none" strike="noStrike" dirty="0">
              <a:solidFill>
                <a:srgbClr val="222222"/>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3200" b="1" i="0" u="none" strike="noStrike" dirty="0">
                <a:solidFill>
                  <a:srgbClr val="222222"/>
                </a:solidFill>
                <a:effectLst/>
                <a:latin typeface="Calibri" panose="020F0502020204030204" pitchFamily="34" charset="0"/>
              </a:rPr>
              <a:t>Step 2) </a:t>
            </a:r>
            <a:r>
              <a:rPr lang="en-GB" sz="3200" b="0" i="0" u="none" strike="noStrike" dirty="0">
                <a:solidFill>
                  <a:srgbClr val="222222"/>
                </a:solidFill>
                <a:effectLst/>
                <a:latin typeface="Calibri" panose="020F0502020204030204" pitchFamily="34" charset="0"/>
              </a:rPr>
              <a:t>Find the Access icon. Check and click on Access Icon.</a:t>
            </a:r>
            <a:endParaRPr lang="en-GB" sz="3200" b="1" i="0" u="none" strike="noStrike" dirty="0">
              <a:solidFill>
                <a:srgbClr val="222222"/>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GB" sz="3200" b="1" i="0" u="none" strike="noStrike" dirty="0">
                <a:solidFill>
                  <a:srgbClr val="000000"/>
                </a:solidFill>
                <a:effectLst/>
                <a:latin typeface="Calibri" panose="020F0502020204030204" pitchFamily="34" charset="0"/>
              </a:rPr>
              <a:t>Step 3) </a:t>
            </a:r>
            <a:r>
              <a:rPr lang="en-GB" sz="3200" b="0" i="0" u="none" strike="noStrike" dirty="0">
                <a:solidFill>
                  <a:srgbClr val="000000"/>
                </a:solidFill>
                <a:effectLst/>
                <a:latin typeface="Calibri" panose="020F0502020204030204" pitchFamily="34" charset="0"/>
              </a:rPr>
              <a:t>Check the window. MS Access Application window will appear</a:t>
            </a:r>
            <a:endParaRPr lang="en-GB" sz="3200" b="1" i="0" u="none" strike="noStrike" dirty="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3CADDC5B-0F49-DBB7-E454-A26740CC2915}"/>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pic>
        <p:nvPicPr>
          <p:cNvPr id="10" name="Picture 9">
            <a:extLst>
              <a:ext uri="{FF2B5EF4-FFF2-40B4-BE49-F238E27FC236}">
                <a16:creationId xmlns:a16="http://schemas.microsoft.com/office/drawing/2014/main" id="{2421A7C7-7390-4D95-F439-9A4892FCA71C}"/>
              </a:ext>
            </a:extLst>
          </p:cNvPr>
          <p:cNvPicPr>
            <a:picLocks noChangeAspect="1"/>
          </p:cNvPicPr>
          <p:nvPr/>
        </p:nvPicPr>
        <p:blipFill>
          <a:blip r:embed="rId4"/>
          <a:stretch>
            <a:fillRect/>
          </a:stretch>
        </p:blipFill>
        <p:spPr>
          <a:xfrm>
            <a:off x="9588970" y="2198440"/>
            <a:ext cx="4722552" cy="4236865"/>
          </a:xfrm>
          <a:prstGeom prst="rect">
            <a:avLst/>
          </a:prstGeom>
        </p:spPr>
      </p:pic>
    </p:spTree>
    <p:extLst>
      <p:ext uri="{BB962C8B-B14F-4D97-AF65-F5344CB8AC3E}">
        <p14:creationId xmlns:p14="http://schemas.microsoft.com/office/powerpoint/2010/main" val="119567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461783" y="283917"/>
            <a:ext cx="10631787" cy="1630608"/>
          </a:xfrm>
          <a:prstGeom prst="rect">
            <a:avLst/>
          </a:prstGeom>
        </p:spPr>
        <p:txBody>
          <a:bodyPr vert="horz" lIns="91440" tIns="45720" rIns="91440" bIns="45720" rtlCol="0" anchor="b">
            <a:normAutofit fontScale="90000"/>
          </a:bodyPr>
          <a:lstStyle/>
          <a:p>
            <a:pPr marL="12700" algn="l" rtl="0">
              <a:lnSpc>
                <a:spcPct val="90000"/>
              </a:lnSpc>
              <a:spcBef>
                <a:spcPct val="0"/>
              </a:spcBef>
            </a:pPr>
            <a:r>
              <a:rPr lang="en-GB" sz="6600" kern="1200" spc="285" dirty="0">
                <a:solidFill>
                  <a:schemeClr val="tx1"/>
                </a:solidFill>
                <a:latin typeface="+mj-lt"/>
                <a:cs typeface="Calibri"/>
              </a:rPr>
              <a:t>Result: This will open the MS Access Windows application.</a:t>
            </a: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7" name="TextBox 6">
            <a:extLst>
              <a:ext uri="{FF2B5EF4-FFF2-40B4-BE49-F238E27FC236}">
                <a16:creationId xmlns:a16="http://schemas.microsoft.com/office/drawing/2014/main" id="{D865F231-0B00-6574-AF44-0FC9D98D8B09}"/>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sp>
        <p:nvSpPr>
          <p:cNvPr id="11" name="TextBox 10">
            <a:extLst>
              <a:ext uri="{FF2B5EF4-FFF2-40B4-BE49-F238E27FC236}">
                <a16:creationId xmlns:a16="http://schemas.microsoft.com/office/drawing/2014/main" id="{9112E4F1-E72B-8AED-E0AF-87FE406E7ED5}"/>
              </a:ext>
            </a:extLst>
          </p:cNvPr>
          <p:cNvSpPr txBox="1"/>
          <p:nvPr/>
        </p:nvSpPr>
        <p:spPr>
          <a:xfrm>
            <a:off x="4572000" y="4913545"/>
            <a:ext cx="9144000" cy="369332"/>
          </a:xfrm>
          <a:prstGeom prst="rect">
            <a:avLst/>
          </a:prstGeom>
          <a:noFill/>
        </p:spPr>
        <p:txBody>
          <a:bodyPr wrap="square">
            <a:spAutoFit/>
          </a:bodyPr>
          <a:lstStyle/>
          <a:p>
            <a:r>
              <a:rPr lang="en-IN" b="0" dirty="0">
                <a:effectLst/>
              </a:rPr>
              <a:t> </a:t>
            </a:r>
            <a:endParaRPr lang="en-IN" dirty="0"/>
          </a:p>
        </p:txBody>
      </p:sp>
      <p:pic>
        <p:nvPicPr>
          <p:cNvPr id="13" name="Picture 12">
            <a:extLst>
              <a:ext uri="{FF2B5EF4-FFF2-40B4-BE49-F238E27FC236}">
                <a16:creationId xmlns:a16="http://schemas.microsoft.com/office/drawing/2014/main" id="{FC836277-DDB9-6E2C-DCE4-280B93922789}"/>
              </a:ext>
            </a:extLst>
          </p:cNvPr>
          <p:cNvPicPr>
            <a:picLocks noChangeAspect="1"/>
          </p:cNvPicPr>
          <p:nvPr/>
        </p:nvPicPr>
        <p:blipFill>
          <a:blip r:embed="rId4"/>
          <a:stretch>
            <a:fillRect/>
          </a:stretch>
        </p:blipFill>
        <p:spPr>
          <a:xfrm>
            <a:off x="461783" y="2467155"/>
            <a:ext cx="12408828" cy="5072332"/>
          </a:xfrm>
          <a:prstGeom prst="rect">
            <a:avLst/>
          </a:prstGeom>
        </p:spPr>
      </p:pic>
    </p:spTree>
    <p:extLst>
      <p:ext uri="{BB962C8B-B14F-4D97-AF65-F5344CB8AC3E}">
        <p14:creationId xmlns:p14="http://schemas.microsoft.com/office/powerpoint/2010/main" val="916498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369</TotalTime>
  <Words>2756</Words>
  <Application>Microsoft Office PowerPoint</Application>
  <PresentationFormat>Custom</PresentationFormat>
  <Paragraphs>260</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 Black</vt:lpstr>
      <vt:lpstr>Calibri</vt:lpstr>
      <vt:lpstr>Noto Sans Symbols</vt:lpstr>
      <vt:lpstr>Poppins</vt:lpstr>
      <vt:lpstr>Trebuchet MS</vt:lpstr>
      <vt:lpstr>Verdana</vt:lpstr>
      <vt:lpstr>Wingdings</vt:lpstr>
      <vt:lpstr>Office Theme</vt:lpstr>
      <vt:lpstr> UNIT-3: MS-ACCESS </vt:lpstr>
      <vt:lpstr>Learning objectives</vt:lpstr>
      <vt:lpstr>Introduction</vt:lpstr>
      <vt:lpstr>DBMS database management system </vt:lpstr>
      <vt:lpstr>Here are the basic steps involved in the working of a DBMS:</vt:lpstr>
      <vt:lpstr>Here are the basic steps involved in the working of a DBMS:</vt:lpstr>
      <vt:lpstr>1.1 Introduction of MS-ACCESS as database tool</vt:lpstr>
      <vt:lpstr>   How to Start Microsoft Access </vt:lpstr>
      <vt:lpstr>Result: This will open the MS Access Windows application.</vt:lpstr>
      <vt:lpstr> </vt:lpstr>
      <vt:lpstr>step 1. Click on file step 2. Select a template or blank database step 3. New file name step 4. create</vt:lpstr>
      <vt:lpstr>1.2 THE PARTS OF AN ACCESS DATABASE:</vt:lpstr>
      <vt:lpstr>1.2 THE PARTS OF AN ACCESS DATABASE:</vt:lpstr>
      <vt:lpstr>1.2 THE PARTS OF AN ACCESS DATABASE: </vt:lpstr>
      <vt:lpstr>Summary</vt:lpstr>
      <vt:lpstr> UNIT-3: MS-ACCESS </vt:lpstr>
      <vt:lpstr>LEARNING OBJECTIVES:</vt:lpstr>
      <vt:lpstr>2.1 How to create tables</vt:lpstr>
      <vt:lpstr> Table in datasheet view </vt:lpstr>
      <vt:lpstr>  Create a table in the design view </vt:lpstr>
      <vt:lpstr>Create table in design view </vt:lpstr>
      <vt:lpstr>Common Data Types</vt:lpstr>
      <vt:lpstr>Record, field and field value </vt:lpstr>
      <vt:lpstr> </vt:lpstr>
      <vt:lpstr>keys</vt:lpstr>
      <vt:lpstr>Query  </vt:lpstr>
      <vt:lpstr>Query using query wizard</vt:lpstr>
      <vt:lpstr>Query using design view </vt:lpstr>
      <vt:lpstr>SQL COMMANDS  </vt:lpstr>
      <vt:lpstr>SQL COMMANDS  </vt:lpstr>
      <vt:lpstr>   SQL COMMANDS  </vt:lpstr>
      <vt:lpstr>SQL COMMANDS</vt:lpstr>
      <vt:lpstr>SQL COMMANDS</vt:lpstr>
      <vt:lpstr>Summary</vt:lpstr>
      <vt:lpstr>Summary </vt:lpstr>
      <vt:lpstr> UNIT-3: MS-ACCESS </vt:lpstr>
      <vt:lpstr>LEARNING OBJECTIVES: </vt:lpstr>
      <vt:lpstr>3.1. INTEGRATING MS ACCESS WITH MS OUTLOOK  </vt:lpstr>
      <vt:lpstr>3.2 INTEGRATING MS ACCESS WITH MS WORD</vt:lpstr>
      <vt:lpstr>3.3. INTEGRATING MS ACCESS WITH MS EXCEL</vt:lpstr>
      <vt:lpstr> UNIT-3: MS-ACCESS </vt:lpstr>
      <vt:lpstr> </vt:lpstr>
      <vt:lpstr>4.1. ADD A TITLE TO A FORM</vt:lpstr>
      <vt:lpstr>4.1.1. ADD A LOGO TO A FORM HEADER</vt:lpstr>
      <vt:lpstr>To add a logo</vt:lpstr>
      <vt:lpstr> UNIT-3: MS-ACCESS </vt:lpstr>
      <vt:lpstr>LEARNING OBJECTIVES: </vt:lpstr>
      <vt:lpstr> </vt:lpstr>
      <vt:lpstr>5.3 MODIFY REPORT ELEMENTS AND POSITIONING: </vt:lpstr>
      <vt:lpstr>5.4 CHANGE COLUMN OR FIELD WIDTH IN LAYOUT 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helpdeskadvitt@icai.in</cp:lastModifiedBy>
  <cp:revision>18</cp:revision>
  <dcterms:created xsi:type="dcterms:W3CDTF">2024-04-26T17:11:38Z</dcterms:created>
  <dcterms:modified xsi:type="dcterms:W3CDTF">2024-09-27T11:18:30Z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