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9" r:id="rId3"/>
    <p:sldId id="264" r:id="rId4"/>
    <p:sldId id="265" r:id="rId5"/>
    <p:sldId id="266" r:id="rId6"/>
    <p:sldId id="258" r:id="rId7"/>
    <p:sldId id="363" r:id="rId8"/>
    <p:sldId id="364" r:id="rId9"/>
    <p:sldId id="366" r:id="rId10"/>
    <p:sldId id="367" r:id="rId11"/>
    <p:sldId id="368" r:id="rId12"/>
    <p:sldId id="369" r:id="rId13"/>
    <p:sldId id="370" r:id="rId14"/>
    <p:sldId id="371" r:id="rId15"/>
    <p:sldId id="372" r:id="rId16"/>
    <p:sldId id="373" r:id="rId17"/>
    <p:sldId id="374" r:id="rId18"/>
    <p:sldId id="375" r:id="rId19"/>
    <p:sldId id="376" r:id="rId20"/>
    <p:sldId id="377" r:id="rId21"/>
    <p:sldId id="378" r:id="rId22"/>
    <p:sldId id="379" r:id="rId23"/>
    <p:sldId id="380" r:id="rId24"/>
    <p:sldId id="263" r:id="rId25"/>
  </p:sldIdLst>
  <p:sldSz cx="18288000" cy="10287000"/>
  <p:notesSz cx="18288000" cy="10287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5425"/>
    <a:srgbClr val="043817"/>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585" autoAdjust="0"/>
  </p:normalViewPr>
  <p:slideViewPr>
    <p:cSldViewPr snapToGrid="0">
      <p:cViewPr varScale="1">
        <p:scale>
          <a:sx n="44" d="100"/>
          <a:sy n="44" d="100"/>
        </p:scale>
        <p:origin x="888" y="30"/>
      </p:cViewPr>
      <p:guideLst>
        <p:guide orient="horz" pos="2880"/>
        <p:guide pos="2160"/>
      </p:guideLst>
    </p:cSldViewPr>
  </p:slideViewPr>
  <p:outlineViewPr>
    <p:cViewPr>
      <p:scale>
        <a:sx n="33" d="100"/>
        <a:sy n="33" d="100"/>
      </p:scale>
      <p:origin x="0" y="4922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ttmonitoring@icai.in" userId="98807781-7970-4814-83a6-a544c07bdce4" providerId="ADAL" clId="{6834D410-E81A-4CF8-948F-1C7DD0F6EDC8}"/>
    <pc:docChg chg="modSld">
      <pc:chgData name="ittmonitoring@icai.in" userId="98807781-7970-4814-83a6-a544c07bdce4" providerId="ADAL" clId="{6834D410-E81A-4CF8-948F-1C7DD0F6EDC8}" dt="2025-01-29T12:04:07.596" v="37" actId="20577"/>
      <pc:docMkLst>
        <pc:docMk/>
      </pc:docMkLst>
      <pc:sldChg chg="modSp mod">
        <pc:chgData name="ittmonitoring@icai.in" userId="98807781-7970-4814-83a6-a544c07bdce4" providerId="ADAL" clId="{6834D410-E81A-4CF8-948F-1C7DD0F6EDC8}" dt="2025-01-29T12:04:07.596" v="37" actId="20577"/>
        <pc:sldMkLst>
          <pc:docMk/>
          <pc:sldMk cId="0" sldId="256"/>
        </pc:sldMkLst>
        <pc:spChg chg="mod">
          <ac:chgData name="ittmonitoring@icai.in" userId="98807781-7970-4814-83a6-a544c07bdce4" providerId="ADAL" clId="{6834D410-E81A-4CF8-948F-1C7DD0F6EDC8}" dt="2025-01-29T12:04:07.596" v="37" actId="20577"/>
          <ac:spMkLst>
            <pc:docMk/>
            <pc:sldMk cId="0" sldId="256"/>
            <ac:spMk id="1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435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10358438" y="0"/>
            <a:ext cx="7924800" cy="514350"/>
          </a:xfrm>
          <a:prstGeom prst="rect">
            <a:avLst/>
          </a:prstGeom>
        </p:spPr>
        <p:txBody>
          <a:bodyPr vert="horz" lIns="91440" tIns="45720" rIns="91440" bIns="45720" rtlCol="0"/>
          <a:lstStyle>
            <a:lvl1pPr algn="r">
              <a:defRPr sz="1200"/>
            </a:lvl1pPr>
          </a:lstStyle>
          <a:p>
            <a:fld id="{48B2687C-2B04-4E9F-A416-DD2173FF2B8C}" type="datetimeFigureOut">
              <a:rPr lang="en-IN" smtClean="0"/>
              <a:t>29-01-2025</a:t>
            </a:fld>
            <a:endParaRPr lang="en-IN"/>
          </a:p>
        </p:txBody>
      </p:sp>
      <p:sp>
        <p:nvSpPr>
          <p:cNvPr id="4" name="Slide Image Placeholder 3"/>
          <p:cNvSpPr>
            <a:spLocks noGrp="1" noRot="1" noChangeAspect="1"/>
          </p:cNvSpPr>
          <p:nvPr>
            <p:ph type="sldImg" idx="2"/>
          </p:nvPr>
        </p:nvSpPr>
        <p:spPr>
          <a:xfrm>
            <a:off x="5715000" y="771525"/>
            <a:ext cx="6858000" cy="385762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1828800" y="4886325"/>
            <a:ext cx="14630400" cy="46291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771063"/>
            <a:ext cx="7924800" cy="51435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10358438" y="9771063"/>
            <a:ext cx="7924800" cy="514350"/>
          </a:xfrm>
          <a:prstGeom prst="rect">
            <a:avLst/>
          </a:prstGeom>
        </p:spPr>
        <p:txBody>
          <a:bodyPr vert="horz" lIns="91440" tIns="45720" rIns="91440" bIns="45720" rtlCol="0" anchor="b"/>
          <a:lstStyle>
            <a:lvl1pPr algn="r">
              <a:defRPr sz="1200"/>
            </a:lvl1pPr>
          </a:lstStyle>
          <a:p>
            <a:fld id="{16CBEA6B-6173-4E5D-A9C7-8BE1830A1C02}" type="slidenum">
              <a:rPr lang="en-IN" smtClean="0"/>
              <a:t>‹#›</a:t>
            </a:fld>
            <a:endParaRPr lang="en-IN"/>
          </a:p>
        </p:txBody>
      </p:sp>
    </p:spTree>
    <p:extLst>
      <p:ext uri="{BB962C8B-B14F-4D97-AF65-F5344CB8AC3E}">
        <p14:creationId xmlns:p14="http://schemas.microsoft.com/office/powerpoint/2010/main" val="625290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6CBEA6B-6173-4E5D-A9C7-8BE1830A1C02}" type="slidenum">
              <a:rPr lang="en-IN" smtClean="0"/>
              <a:t>3</a:t>
            </a:fld>
            <a:endParaRPr lang="en-IN"/>
          </a:p>
        </p:txBody>
      </p:sp>
    </p:spTree>
    <p:extLst>
      <p:ext uri="{BB962C8B-B14F-4D97-AF65-F5344CB8AC3E}">
        <p14:creationId xmlns:p14="http://schemas.microsoft.com/office/powerpoint/2010/main" val="2564573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600" b="1" i="0">
                <a:solidFill>
                  <a:srgbClr val="040405"/>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3300" b="0" i="0">
                <a:solidFill>
                  <a:schemeClr val="tx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600" b="1" i="0">
                <a:solidFill>
                  <a:srgbClr val="040405"/>
                </a:solidFill>
                <a:latin typeface="Trebuchet MS"/>
                <a:cs typeface="Trebuchet MS"/>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600" b="1" i="0">
                <a:solidFill>
                  <a:srgbClr val="040405"/>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DFAFA"/>
          </a:solidFill>
        </p:spPr>
        <p:txBody>
          <a:bodyPr wrap="square" lIns="0" tIns="0" rIns="0" bIns="0" rtlCol="0"/>
          <a:lstStyle/>
          <a:p>
            <a:endParaRPr/>
          </a:p>
        </p:txBody>
      </p:sp>
      <p:sp>
        <p:nvSpPr>
          <p:cNvPr id="2" name="Holder 2"/>
          <p:cNvSpPr>
            <a:spLocks noGrp="1"/>
          </p:cNvSpPr>
          <p:nvPr>
            <p:ph type="title"/>
          </p:nvPr>
        </p:nvSpPr>
        <p:spPr>
          <a:xfrm>
            <a:off x="615949" y="1896726"/>
            <a:ext cx="8041640" cy="3093720"/>
          </a:xfrm>
          <a:prstGeom prst="rect">
            <a:avLst/>
          </a:prstGeom>
        </p:spPr>
        <p:txBody>
          <a:bodyPr wrap="square" lIns="0" tIns="0" rIns="0" bIns="0">
            <a:spAutoFit/>
          </a:bodyPr>
          <a:lstStyle>
            <a:lvl1pPr>
              <a:defRPr sz="7600" b="1" i="0">
                <a:solidFill>
                  <a:srgbClr val="040405"/>
                </a:solidFill>
                <a:latin typeface="Trebuchet MS"/>
                <a:cs typeface="Trebuchet MS"/>
              </a:defRPr>
            </a:lvl1pPr>
          </a:lstStyle>
          <a:p>
            <a:endParaRPr/>
          </a:p>
        </p:txBody>
      </p:sp>
      <p:sp>
        <p:nvSpPr>
          <p:cNvPr id="3" name="Holder 3"/>
          <p:cNvSpPr>
            <a:spLocks noGrp="1"/>
          </p:cNvSpPr>
          <p:nvPr>
            <p:ph type="body" idx="1"/>
          </p:nvPr>
        </p:nvSpPr>
        <p:spPr>
          <a:xfrm>
            <a:off x="496907" y="3378917"/>
            <a:ext cx="17294185" cy="4368800"/>
          </a:xfrm>
          <a:prstGeom prst="rect">
            <a:avLst/>
          </a:prstGeom>
        </p:spPr>
        <p:txBody>
          <a:bodyPr wrap="square" lIns="0" tIns="0" rIns="0" bIns="0">
            <a:spAutoFit/>
          </a:bodyPr>
          <a:lstStyle>
            <a:lvl1pPr>
              <a:defRPr sz="3300" b="0" i="0">
                <a:solidFill>
                  <a:schemeClr val="tx1"/>
                </a:solidFill>
                <a:latin typeface="Verdana"/>
                <a:cs typeface="Verdana"/>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1/29/2025</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946437" y="429821"/>
            <a:ext cx="2227580" cy="10287000"/>
          </a:xfrm>
          <a:custGeom>
            <a:avLst/>
            <a:gdLst/>
            <a:ahLst/>
            <a:cxnLst/>
            <a:rect l="l" t="t" r="r" b="b"/>
            <a:pathLst>
              <a:path w="2227580" h="10287000">
                <a:moveTo>
                  <a:pt x="0" y="10286999"/>
                </a:moveTo>
                <a:lnTo>
                  <a:pt x="2227134" y="10286999"/>
                </a:lnTo>
                <a:lnTo>
                  <a:pt x="2227134" y="0"/>
                </a:lnTo>
                <a:lnTo>
                  <a:pt x="0" y="0"/>
                </a:lnTo>
                <a:lnTo>
                  <a:pt x="0" y="10286999"/>
                </a:lnTo>
                <a:close/>
              </a:path>
            </a:pathLst>
          </a:custGeom>
          <a:solidFill>
            <a:srgbClr val="FDFAFA"/>
          </a:solidFill>
        </p:spPr>
        <p:txBody>
          <a:bodyPr wrap="square" lIns="0" tIns="0" rIns="0" bIns="0" rtlCol="0"/>
          <a:lstStyle/>
          <a:p>
            <a:endParaRPr/>
          </a:p>
        </p:txBody>
      </p:sp>
      <p:sp>
        <p:nvSpPr>
          <p:cNvPr id="3" name="object 3"/>
          <p:cNvSpPr/>
          <p:nvPr/>
        </p:nvSpPr>
        <p:spPr>
          <a:xfrm>
            <a:off x="1543049" y="0"/>
            <a:ext cx="11431905" cy="10287000"/>
          </a:xfrm>
          <a:custGeom>
            <a:avLst/>
            <a:gdLst/>
            <a:ahLst/>
            <a:cxnLst/>
            <a:rect l="l" t="t" r="r" b="b"/>
            <a:pathLst>
              <a:path w="11431905" h="10287000">
                <a:moveTo>
                  <a:pt x="0" y="10286999"/>
                </a:moveTo>
                <a:lnTo>
                  <a:pt x="11431714" y="10286999"/>
                </a:lnTo>
                <a:lnTo>
                  <a:pt x="11431714" y="0"/>
                </a:lnTo>
                <a:lnTo>
                  <a:pt x="0" y="0"/>
                </a:lnTo>
                <a:lnTo>
                  <a:pt x="0" y="10286999"/>
                </a:lnTo>
                <a:close/>
              </a:path>
            </a:pathLst>
          </a:custGeom>
          <a:solidFill>
            <a:srgbClr val="FDFAFA"/>
          </a:solidFill>
        </p:spPr>
        <p:txBody>
          <a:bodyPr wrap="square" lIns="0" tIns="0" rIns="0" bIns="0" rtlCol="0"/>
          <a:lstStyle/>
          <a:p>
            <a:endParaRPr/>
          </a:p>
        </p:txBody>
      </p:sp>
      <p:sp>
        <p:nvSpPr>
          <p:cNvPr id="4" name="object 4"/>
          <p:cNvSpPr/>
          <p:nvPr/>
        </p:nvSpPr>
        <p:spPr>
          <a:xfrm>
            <a:off x="12974764" y="0"/>
            <a:ext cx="3086100" cy="10287000"/>
          </a:xfrm>
          <a:custGeom>
            <a:avLst/>
            <a:gdLst/>
            <a:ahLst/>
            <a:cxnLst/>
            <a:rect l="l" t="t" r="r" b="b"/>
            <a:pathLst>
              <a:path w="3086100" h="10287000">
                <a:moveTo>
                  <a:pt x="0" y="0"/>
                </a:moveTo>
                <a:lnTo>
                  <a:pt x="3086099" y="0"/>
                </a:lnTo>
                <a:lnTo>
                  <a:pt x="3086099" y="10287000"/>
                </a:lnTo>
                <a:lnTo>
                  <a:pt x="0" y="10287000"/>
                </a:lnTo>
                <a:lnTo>
                  <a:pt x="0" y="0"/>
                </a:lnTo>
                <a:close/>
              </a:path>
            </a:pathLst>
          </a:custGeom>
          <a:solidFill>
            <a:srgbClr val="1B5738"/>
          </a:solidFill>
        </p:spPr>
        <p:txBody>
          <a:bodyPr wrap="square" lIns="0" tIns="0" rIns="0" bIns="0" rtlCol="0"/>
          <a:lstStyle/>
          <a:p>
            <a:endParaRPr/>
          </a:p>
        </p:txBody>
      </p:sp>
      <p:grpSp>
        <p:nvGrpSpPr>
          <p:cNvPr id="8" name="object 8"/>
          <p:cNvGrpSpPr/>
          <p:nvPr/>
        </p:nvGrpSpPr>
        <p:grpSpPr>
          <a:xfrm>
            <a:off x="0" y="0"/>
            <a:ext cx="4055745" cy="10287000"/>
            <a:chOff x="0" y="0"/>
            <a:chExt cx="4055745" cy="10287000"/>
          </a:xfrm>
        </p:grpSpPr>
        <p:sp>
          <p:nvSpPr>
            <p:cNvPr id="9" name="object 9"/>
            <p:cNvSpPr/>
            <p:nvPr/>
          </p:nvSpPr>
          <p:spPr>
            <a:xfrm>
              <a:off x="0" y="0"/>
              <a:ext cx="1543050" cy="10287000"/>
            </a:xfrm>
            <a:custGeom>
              <a:avLst/>
              <a:gdLst/>
              <a:ahLst/>
              <a:cxnLst/>
              <a:rect l="l" t="t" r="r" b="b"/>
              <a:pathLst>
                <a:path w="1543050" h="10287000">
                  <a:moveTo>
                    <a:pt x="0" y="10287000"/>
                  </a:moveTo>
                  <a:lnTo>
                    <a:pt x="0" y="0"/>
                  </a:lnTo>
                  <a:lnTo>
                    <a:pt x="1543049" y="0"/>
                  </a:lnTo>
                  <a:lnTo>
                    <a:pt x="1543049" y="10287000"/>
                  </a:lnTo>
                  <a:lnTo>
                    <a:pt x="0" y="10287000"/>
                  </a:lnTo>
                  <a:close/>
                </a:path>
              </a:pathLst>
            </a:custGeom>
            <a:solidFill>
              <a:srgbClr val="1B5738"/>
            </a:solidFill>
          </p:spPr>
          <p:txBody>
            <a:bodyPr wrap="square" lIns="0" tIns="0" rIns="0" bIns="0" rtlCol="0"/>
            <a:lstStyle/>
            <a:p>
              <a:endParaRPr/>
            </a:p>
          </p:txBody>
        </p:sp>
        <p:sp>
          <p:nvSpPr>
            <p:cNvPr id="10" name="object 10"/>
            <p:cNvSpPr/>
            <p:nvPr/>
          </p:nvSpPr>
          <p:spPr>
            <a:xfrm>
              <a:off x="1227773" y="4163621"/>
              <a:ext cx="110489" cy="2819400"/>
            </a:xfrm>
            <a:custGeom>
              <a:avLst/>
              <a:gdLst/>
              <a:ahLst/>
              <a:cxnLst/>
              <a:rect l="l" t="t" r="r" b="b"/>
              <a:pathLst>
                <a:path w="110490" h="2819400">
                  <a:moveTo>
                    <a:pt x="110236" y="2819206"/>
                  </a:moveTo>
                  <a:lnTo>
                    <a:pt x="0" y="2819206"/>
                  </a:lnTo>
                  <a:lnTo>
                    <a:pt x="0" y="0"/>
                  </a:lnTo>
                  <a:lnTo>
                    <a:pt x="110236" y="0"/>
                  </a:lnTo>
                  <a:lnTo>
                    <a:pt x="110236" y="2819206"/>
                  </a:lnTo>
                  <a:close/>
                </a:path>
              </a:pathLst>
            </a:custGeom>
            <a:solidFill>
              <a:srgbClr val="FFFFFF"/>
            </a:solidFill>
          </p:spPr>
          <p:txBody>
            <a:bodyPr wrap="square" lIns="0" tIns="0" rIns="0" bIns="0" rtlCol="0"/>
            <a:lstStyle/>
            <a:p>
              <a:endParaRPr/>
            </a:p>
          </p:txBody>
        </p:sp>
        <p:sp>
          <p:nvSpPr>
            <p:cNvPr id="11" name="object 11"/>
            <p:cNvSpPr/>
            <p:nvPr/>
          </p:nvSpPr>
          <p:spPr>
            <a:xfrm>
              <a:off x="118959" y="195491"/>
              <a:ext cx="904875" cy="1678305"/>
            </a:xfrm>
            <a:custGeom>
              <a:avLst/>
              <a:gdLst/>
              <a:ahLst/>
              <a:cxnLst/>
              <a:rect l="l" t="t" r="r" b="b"/>
              <a:pathLst>
                <a:path w="904875" h="1678305">
                  <a:moveTo>
                    <a:pt x="44445" y="78210"/>
                  </a:moveTo>
                  <a:lnTo>
                    <a:pt x="34084" y="78210"/>
                  </a:lnTo>
                  <a:lnTo>
                    <a:pt x="29101" y="77218"/>
                  </a:lnTo>
                  <a:lnTo>
                    <a:pt x="1190" y="49308"/>
                  </a:lnTo>
                  <a:lnTo>
                    <a:pt x="199" y="44325"/>
                  </a:lnTo>
                  <a:lnTo>
                    <a:pt x="203" y="33947"/>
                  </a:lnTo>
                  <a:lnTo>
                    <a:pt x="29101" y="1070"/>
                  </a:lnTo>
                  <a:lnTo>
                    <a:pt x="44263" y="52"/>
                  </a:lnTo>
                  <a:lnTo>
                    <a:pt x="49266" y="1024"/>
                  </a:lnTo>
                  <a:lnTo>
                    <a:pt x="77339" y="28981"/>
                  </a:lnTo>
                  <a:lnTo>
                    <a:pt x="78330" y="33947"/>
                  </a:lnTo>
                  <a:lnTo>
                    <a:pt x="78330" y="44325"/>
                  </a:lnTo>
                  <a:lnTo>
                    <a:pt x="49428" y="77218"/>
                  </a:lnTo>
                  <a:lnTo>
                    <a:pt x="44445" y="78210"/>
                  </a:lnTo>
                  <a:close/>
                </a:path>
                <a:path w="904875" h="1678305">
                  <a:moveTo>
                    <a:pt x="457677" y="78210"/>
                  </a:moveTo>
                  <a:lnTo>
                    <a:pt x="447316" y="78210"/>
                  </a:lnTo>
                  <a:lnTo>
                    <a:pt x="442333" y="77218"/>
                  </a:lnTo>
                  <a:lnTo>
                    <a:pt x="414423" y="49308"/>
                  </a:lnTo>
                  <a:lnTo>
                    <a:pt x="413431" y="44325"/>
                  </a:lnTo>
                  <a:lnTo>
                    <a:pt x="413435" y="33947"/>
                  </a:lnTo>
                  <a:lnTo>
                    <a:pt x="442333" y="1070"/>
                  </a:lnTo>
                  <a:lnTo>
                    <a:pt x="457495" y="52"/>
                  </a:lnTo>
                  <a:lnTo>
                    <a:pt x="462499" y="1024"/>
                  </a:lnTo>
                  <a:lnTo>
                    <a:pt x="490571" y="28981"/>
                  </a:lnTo>
                  <a:lnTo>
                    <a:pt x="491562" y="33947"/>
                  </a:lnTo>
                  <a:lnTo>
                    <a:pt x="491562" y="44325"/>
                  </a:lnTo>
                  <a:lnTo>
                    <a:pt x="462660" y="77218"/>
                  </a:lnTo>
                  <a:lnTo>
                    <a:pt x="457677" y="78210"/>
                  </a:lnTo>
                  <a:close/>
                </a:path>
                <a:path w="904875" h="1678305">
                  <a:moveTo>
                    <a:pt x="869986" y="78248"/>
                  </a:moveTo>
                  <a:lnTo>
                    <a:pt x="833592" y="62769"/>
                  </a:lnTo>
                  <a:lnTo>
                    <a:pt x="826130" y="33481"/>
                  </a:lnTo>
                  <a:lnTo>
                    <a:pt x="827185" y="28500"/>
                  </a:lnTo>
                  <a:lnTo>
                    <a:pt x="855530" y="918"/>
                  </a:lnTo>
                  <a:lnTo>
                    <a:pt x="860538" y="0"/>
                  </a:lnTo>
                  <a:lnTo>
                    <a:pt x="865729" y="79"/>
                  </a:lnTo>
                  <a:lnTo>
                    <a:pt x="865530" y="79"/>
                  </a:lnTo>
                  <a:lnTo>
                    <a:pt x="870693" y="132"/>
                  </a:lnTo>
                  <a:lnTo>
                    <a:pt x="903263" y="29208"/>
                  </a:lnTo>
                  <a:lnTo>
                    <a:pt x="904222" y="34181"/>
                  </a:lnTo>
                  <a:lnTo>
                    <a:pt x="904168" y="44536"/>
                  </a:lnTo>
                  <a:lnTo>
                    <a:pt x="874988" y="77296"/>
                  </a:lnTo>
                  <a:lnTo>
                    <a:pt x="869986" y="78248"/>
                  </a:lnTo>
                  <a:close/>
                </a:path>
                <a:path w="904875" h="1678305">
                  <a:moveTo>
                    <a:pt x="33949" y="478362"/>
                  </a:moveTo>
                  <a:lnTo>
                    <a:pt x="1001" y="449490"/>
                  </a:lnTo>
                  <a:lnTo>
                    <a:pt x="4" y="444505"/>
                  </a:lnTo>
                  <a:lnTo>
                    <a:pt x="20" y="434017"/>
                  </a:lnTo>
                  <a:lnTo>
                    <a:pt x="28917" y="401211"/>
                  </a:lnTo>
                  <a:lnTo>
                    <a:pt x="33881" y="400223"/>
                  </a:lnTo>
                  <a:lnTo>
                    <a:pt x="44237" y="400223"/>
                  </a:lnTo>
                  <a:lnTo>
                    <a:pt x="77116" y="429044"/>
                  </a:lnTo>
                  <a:lnTo>
                    <a:pt x="78117" y="434017"/>
                  </a:lnTo>
                  <a:lnTo>
                    <a:pt x="78117" y="444505"/>
                  </a:lnTo>
                  <a:lnTo>
                    <a:pt x="49299" y="477344"/>
                  </a:lnTo>
                  <a:lnTo>
                    <a:pt x="33949" y="478362"/>
                  </a:lnTo>
                  <a:close/>
                </a:path>
                <a:path w="904875" h="1678305">
                  <a:moveTo>
                    <a:pt x="447181" y="478362"/>
                  </a:moveTo>
                  <a:lnTo>
                    <a:pt x="414233" y="449490"/>
                  </a:lnTo>
                  <a:lnTo>
                    <a:pt x="413237" y="444505"/>
                  </a:lnTo>
                  <a:lnTo>
                    <a:pt x="413252" y="434017"/>
                  </a:lnTo>
                  <a:lnTo>
                    <a:pt x="442150" y="401211"/>
                  </a:lnTo>
                  <a:lnTo>
                    <a:pt x="447114" y="400223"/>
                  </a:lnTo>
                  <a:lnTo>
                    <a:pt x="457469" y="400223"/>
                  </a:lnTo>
                  <a:lnTo>
                    <a:pt x="490349" y="429044"/>
                  </a:lnTo>
                  <a:lnTo>
                    <a:pt x="491350" y="444505"/>
                  </a:lnTo>
                  <a:lnTo>
                    <a:pt x="490396" y="449360"/>
                  </a:lnTo>
                  <a:lnTo>
                    <a:pt x="462532" y="477344"/>
                  </a:lnTo>
                  <a:lnTo>
                    <a:pt x="447181" y="478362"/>
                  </a:lnTo>
                  <a:close/>
                </a:path>
                <a:path w="904875" h="1678305">
                  <a:moveTo>
                    <a:pt x="869912" y="478403"/>
                  </a:moveTo>
                  <a:lnTo>
                    <a:pt x="833602" y="462925"/>
                  </a:lnTo>
                  <a:lnTo>
                    <a:pt x="826122" y="433707"/>
                  </a:lnTo>
                  <a:lnTo>
                    <a:pt x="827164" y="428735"/>
                  </a:lnTo>
                  <a:lnTo>
                    <a:pt x="855357" y="401111"/>
                  </a:lnTo>
                  <a:lnTo>
                    <a:pt x="860350" y="400170"/>
                  </a:lnTo>
                  <a:lnTo>
                    <a:pt x="870710" y="400276"/>
                  </a:lnTo>
                  <a:lnTo>
                    <a:pt x="903308" y="429514"/>
                  </a:lnTo>
                  <a:lnTo>
                    <a:pt x="904249" y="434508"/>
                  </a:lnTo>
                  <a:lnTo>
                    <a:pt x="904142" y="444868"/>
                  </a:lnTo>
                  <a:lnTo>
                    <a:pt x="874905" y="477462"/>
                  </a:lnTo>
                  <a:lnTo>
                    <a:pt x="869912" y="478403"/>
                  </a:lnTo>
                  <a:close/>
                </a:path>
                <a:path w="904875" h="1678305">
                  <a:moveTo>
                    <a:pt x="44245" y="877998"/>
                  </a:moveTo>
                  <a:lnTo>
                    <a:pt x="33884" y="877998"/>
                  </a:lnTo>
                  <a:lnTo>
                    <a:pt x="28901" y="877007"/>
                  </a:lnTo>
                  <a:lnTo>
                    <a:pt x="991" y="849096"/>
                  </a:lnTo>
                  <a:lnTo>
                    <a:pt x="0" y="844113"/>
                  </a:lnTo>
                  <a:lnTo>
                    <a:pt x="0" y="833753"/>
                  </a:lnTo>
                  <a:lnTo>
                    <a:pt x="28901" y="800859"/>
                  </a:lnTo>
                  <a:lnTo>
                    <a:pt x="33884" y="799868"/>
                  </a:lnTo>
                  <a:lnTo>
                    <a:pt x="39065" y="799868"/>
                  </a:lnTo>
                  <a:lnTo>
                    <a:pt x="39065" y="800067"/>
                  </a:lnTo>
                  <a:lnTo>
                    <a:pt x="44229" y="800067"/>
                  </a:lnTo>
                  <a:lnTo>
                    <a:pt x="77093" y="828807"/>
                  </a:lnTo>
                  <a:lnTo>
                    <a:pt x="78130" y="844113"/>
                  </a:lnTo>
                  <a:lnTo>
                    <a:pt x="77138" y="849096"/>
                  </a:lnTo>
                  <a:lnTo>
                    <a:pt x="49229" y="877007"/>
                  </a:lnTo>
                  <a:lnTo>
                    <a:pt x="44245" y="877998"/>
                  </a:lnTo>
                  <a:close/>
                </a:path>
                <a:path w="904875" h="1678305">
                  <a:moveTo>
                    <a:pt x="457477" y="877998"/>
                  </a:moveTo>
                  <a:lnTo>
                    <a:pt x="447117" y="877998"/>
                  </a:lnTo>
                  <a:lnTo>
                    <a:pt x="442133" y="877007"/>
                  </a:lnTo>
                  <a:lnTo>
                    <a:pt x="414223" y="849096"/>
                  </a:lnTo>
                  <a:lnTo>
                    <a:pt x="413232" y="844113"/>
                  </a:lnTo>
                  <a:lnTo>
                    <a:pt x="413232" y="833753"/>
                  </a:lnTo>
                  <a:lnTo>
                    <a:pt x="442133" y="800859"/>
                  </a:lnTo>
                  <a:lnTo>
                    <a:pt x="447117" y="799868"/>
                  </a:lnTo>
                  <a:lnTo>
                    <a:pt x="452297" y="799868"/>
                  </a:lnTo>
                  <a:lnTo>
                    <a:pt x="452297" y="800067"/>
                  </a:lnTo>
                  <a:lnTo>
                    <a:pt x="457461" y="800067"/>
                  </a:lnTo>
                  <a:lnTo>
                    <a:pt x="490326" y="828807"/>
                  </a:lnTo>
                  <a:lnTo>
                    <a:pt x="491362" y="844113"/>
                  </a:lnTo>
                  <a:lnTo>
                    <a:pt x="490371" y="849096"/>
                  </a:lnTo>
                  <a:lnTo>
                    <a:pt x="462460" y="877007"/>
                  </a:lnTo>
                  <a:lnTo>
                    <a:pt x="457477" y="877998"/>
                  </a:lnTo>
                  <a:close/>
                </a:path>
                <a:path w="904875" h="1678305">
                  <a:moveTo>
                    <a:pt x="869912" y="878047"/>
                  </a:moveTo>
                  <a:lnTo>
                    <a:pt x="833602" y="862570"/>
                  </a:lnTo>
                  <a:lnTo>
                    <a:pt x="826122" y="833352"/>
                  </a:lnTo>
                  <a:lnTo>
                    <a:pt x="827164" y="828379"/>
                  </a:lnTo>
                  <a:lnTo>
                    <a:pt x="855357" y="800755"/>
                  </a:lnTo>
                  <a:lnTo>
                    <a:pt x="860350" y="799815"/>
                  </a:lnTo>
                  <a:lnTo>
                    <a:pt x="865530" y="799868"/>
                  </a:lnTo>
                  <a:lnTo>
                    <a:pt x="865530" y="800067"/>
                  </a:lnTo>
                  <a:lnTo>
                    <a:pt x="870693" y="800120"/>
                  </a:lnTo>
                  <a:lnTo>
                    <a:pt x="903263" y="829196"/>
                  </a:lnTo>
                  <a:lnTo>
                    <a:pt x="904222" y="834169"/>
                  </a:lnTo>
                  <a:lnTo>
                    <a:pt x="904142" y="844512"/>
                  </a:lnTo>
                  <a:lnTo>
                    <a:pt x="874905" y="877107"/>
                  </a:lnTo>
                  <a:lnTo>
                    <a:pt x="869912" y="878047"/>
                  </a:lnTo>
                  <a:close/>
                </a:path>
                <a:path w="904875" h="1678305">
                  <a:moveTo>
                    <a:pt x="33949" y="1278151"/>
                  </a:moveTo>
                  <a:lnTo>
                    <a:pt x="1001" y="1249279"/>
                  </a:lnTo>
                  <a:lnTo>
                    <a:pt x="5" y="1244294"/>
                  </a:lnTo>
                  <a:lnTo>
                    <a:pt x="20" y="1233805"/>
                  </a:lnTo>
                  <a:lnTo>
                    <a:pt x="28917" y="1201000"/>
                  </a:lnTo>
                  <a:lnTo>
                    <a:pt x="33882" y="1200012"/>
                  </a:lnTo>
                  <a:lnTo>
                    <a:pt x="44237" y="1200012"/>
                  </a:lnTo>
                  <a:lnTo>
                    <a:pt x="77116" y="1228833"/>
                  </a:lnTo>
                  <a:lnTo>
                    <a:pt x="78117" y="1233805"/>
                  </a:lnTo>
                  <a:lnTo>
                    <a:pt x="78117" y="1244294"/>
                  </a:lnTo>
                  <a:lnTo>
                    <a:pt x="49299" y="1277133"/>
                  </a:lnTo>
                  <a:lnTo>
                    <a:pt x="33949" y="1278151"/>
                  </a:lnTo>
                  <a:close/>
                </a:path>
                <a:path w="904875" h="1678305">
                  <a:moveTo>
                    <a:pt x="447181" y="1278152"/>
                  </a:moveTo>
                  <a:lnTo>
                    <a:pt x="414233" y="1249279"/>
                  </a:lnTo>
                  <a:lnTo>
                    <a:pt x="413237" y="1244294"/>
                  </a:lnTo>
                  <a:lnTo>
                    <a:pt x="413252" y="1233805"/>
                  </a:lnTo>
                  <a:lnTo>
                    <a:pt x="442152" y="1201000"/>
                  </a:lnTo>
                  <a:lnTo>
                    <a:pt x="447114" y="1200012"/>
                  </a:lnTo>
                  <a:lnTo>
                    <a:pt x="457470" y="1200012"/>
                  </a:lnTo>
                  <a:lnTo>
                    <a:pt x="490349" y="1228833"/>
                  </a:lnTo>
                  <a:lnTo>
                    <a:pt x="491350" y="1244294"/>
                  </a:lnTo>
                  <a:lnTo>
                    <a:pt x="490396" y="1249149"/>
                  </a:lnTo>
                  <a:lnTo>
                    <a:pt x="462532" y="1277133"/>
                  </a:lnTo>
                  <a:lnTo>
                    <a:pt x="447181" y="1278152"/>
                  </a:lnTo>
                  <a:close/>
                </a:path>
                <a:path w="904875" h="1678305">
                  <a:moveTo>
                    <a:pt x="870257" y="1278149"/>
                  </a:moveTo>
                  <a:lnTo>
                    <a:pt x="833742" y="1262904"/>
                  </a:lnTo>
                  <a:lnTo>
                    <a:pt x="826061" y="1244172"/>
                  </a:lnTo>
                  <a:lnTo>
                    <a:pt x="826096" y="1233647"/>
                  </a:lnTo>
                  <a:lnTo>
                    <a:pt x="855329" y="1200904"/>
                  </a:lnTo>
                  <a:lnTo>
                    <a:pt x="860335" y="1199959"/>
                  </a:lnTo>
                  <a:lnTo>
                    <a:pt x="870667" y="1200064"/>
                  </a:lnTo>
                  <a:lnTo>
                    <a:pt x="903195" y="1228897"/>
                  </a:lnTo>
                  <a:lnTo>
                    <a:pt x="904208" y="1244172"/>
                  </a:lnTo>
                  <a:lnTo>
                    <a:pt x="903225" y="1249170"/>
                  </a:lnTo>
                  <a:lnTo>
                    <a:pt x="875255" y="1277162"/>
                  </a:lnTo>
                  <a:lnTo>
                    <a:pt x="870257" y="1278149"/>
                  </a:lnTo>
                  <a:close/>
                </a:path>
                <a:path w="904875" h="1678305">
                  <a:moveTo>
                    <a:pt x="44245" y="1677787"/>
                  </a:moveTo>
                  <a:lnTo>
                    <a:pt x="33884" y="1677787"/>
                  </a:lnTo>
                  <a:lnTo>
                    <a:pt x="28901" y="1676796"/>
                  </a:lnTo>
                  <a:lnTo>
                    <a:pt x="991" y="1648885"/>
                  </a:lnTo>
                  <a:lnTo>
                    <a:pt x="0" y="1643902"/>
                  </a:lnTo>
                  <a:lnTo>
                    <a:pt x="0" y="1633541"/>
                  </a:lnTo>
                  <a:lnTo>
                    <a:pt x="28901" y="1600648"/>
                  </a:lnTo>
                  <a:lnTo>
                    <a:pt x="33884" y="1599656"/>
                  </a:lnTo>
                  <a:lnTo>
                    <a:pt x="39065" y="1599656"/>
                  </a:lnTo>
                  <a:lnTo>
                    <a:pt x="39065" y="1599856"/>
                  </a:lnTo>
                  <a:lnTo>
                    <a:pt x="44229" y="1599856"/>
                  </a:lnTo>
                  <a:lnTo>
                    <a:pt x="77093" y="1628596"/>
                  </a:lnTo>
                  <a:lnTo>
                    <a:pt x="78130" y="1643902"/>
                  </a:lnTo>
                  <a:lnTo>
                    <a:pt x="77138" y="1648885"/>
                  </a:lnTo>
                  <a:lnTo>
                    <a:pt x="49229" y="1676796"/>
                  </a:lnTo>
                  <a:lnTo>
                    <a:pt x="44245" y="1677787"/>
                  </a:lnTo>
                  <a:close/>
                </a:path>
                <a:path w="904875" h="1678305">
                  <a:moveTo>
                    <a:pt x="457477" y="1677787"/>
                  </a:moveTo>
                  <a:lnTo>
                    <a:pt x="447117" y="1677787"/>
                  </a:lnTo>
                  <a:lnTo>
                    <a:pt x="442133" y="1676796"/>
                  </a:lnTo>
                  <a:lnTo>
                    <a:pt x="414223" y="1648885"/>
                  </a:lnTo>
                  <a:lnTo>
                    <a:pt x="413232" y="1643902"/>
                  </a:lnTo>
                  <a:lnTo>
                    <a:pt x="413232" y="1633541"/>
                  </a:lnTo>
                  <a:lnTo>
                    <a:pt x="442133" y="1600647"/>
                  </a:lnTo>
                  <a:lnTo>
                    <a:pt x="447117" y="1599656"/>
                  </a:lnTo>
                  <a:lnTo>
                    <a:pt x="452297" y="1599656"/>
                  </a:lnTo>
                  <a:lnTo>
                    <a:pt x="452297" y="1599856"/>
                  </a:lnTo>
                  <a:lnTo>
                    <a:pt x="457461" y="1599856"/>
                  </a:lnTo>
                  <a:lnTo>
                    <a:pt x="490326" y="1628596"/>
                  </a:lnTo>
                  <a:lnTo>
                    <a:pt x="491362" y="1643902"/>
                  </a:lnTo>
                  <a:lnTo>
                    <a:pt x="490371" y="1648885"/>
                  </a:lnTo>
                  <a:lnTo>
                    <a:pt x="462460" y="1676796"/>
                  </a:lnTo>
                  <a:lnTo>
                    <a:pt x="457477" y="1677787"/>
                  </a:lnTo>
                  <a:close/>
                </a:path>
                <a:path w="904875" h="1678305">
                  <a:moveTo>
                    <a:pt x="870257" y="1677794"/>
                  </a:moveTo>
                  <a:lnTo>
                    <a:pt x="833742" y="1662549"/>
                  </a:lnTo>
                  <a:lnTo>
                    <a:pt x="826061" y="1643816"/>
                  </a:lnTo>
                  <a:lnTo>
                    <a:pt x="826096" y="1633292"/>
                  </a:lnTo>
                  <a:lnTo>
                    <a:pt x="855329" y="1600549"/>
                  </a:lnTo>
                  <a:lnTo>
                    <a:pt x="860335" y="1599603"/>
                  </a:lnTo>
                  <a:lnTo>
                    <a:pt x="865530" y="1599656"/>
                  </a:lnTo>
                  <a:lnTo>
                    <a:pt x="865530" y="1599856"/>
                  </a:lnTo>
                  <a:lnTo>
                    <a:pt x="870649" y="1599908"/>
                  </a:lnTo>
                  <a:lnTo>
                    <a:pt x="903149" y="1628580"/>
                  </a:lnTo>
                  <a:lnTo>
                    <a:pt x="904208" y="1643816"/>
                  </a:lnTo>
                  <a:lnTo>
                    <a:pt x="903225" y="1648815"/>
                  </a:lnTo>
                  <a:lnTo>
                    <a:pt x="875255" y="1676806"/>
                  </a:lnTo>
                  <a:lnTo>
                    <a:pt x="870257" y="1677794"/>
                  </a:lnTo>
                  <a:close/>
                </a:path>
              </a:pathLst>
            </a:custGeom>
            <a:solidFill>
              <a:srgbClr val="FDFAFA"/>
            </a:solidFill>
          </p:spPr>
          <p:txBody>
            <a:bodyPr wrap="square" lIns="0" tIns="0" rIns="0" bIns="0" rtlCol="0"/>
            <a:lstStyle/>
            <a:p>
              <a:endParaRPr/>
            </a:p>
          </p:txBody>
        </p:sp>
        <p:pic>
          <p:nvPicPr>
            <p:cNvPr id="12" name="object 12"/>
            <p:cNvPicPr/>
            <p:nvPr/>
          </p:nvPicPr>
          <p:blipFill>
            <a:blip r:embed="rId2" cstate="print"/>
            <a:stretch>
              <a:fillRect/>
            </a:stretch>
          </p:blipFill>
          <p:spPr>
            <a:xfrm>
              <a:off x="1578758" y="0"/>
              <a:ext cx="2476499" cy="2314482"/>
            </a:xfrm>
            <a:prstGeom prst="rect">
              <a:avLst/>
            </a:prstGeom>
          </p:spPr>
        </p:pic>
      </p:grpSp>
      <p:sp>
        <p:nvSpPr>
          <p:cNvPr id="13" name="object 13"/>
          <p:cNvSpPr txBox="1"/>
          <p:nvPr/>
        </p:nvSpPr>
        <p:spPr>
          <a:xfrm>
            <a:off x="2026856" y="2122078"/>
            <a:ext cx="9123093" cy="7705699"/>
          </a:xfrm>
          <a:prstGeom prst="rect">
            <a:avLst/>
          </a:prstGeom>
        </p:spPr>
        <p:txBody>
          <a:bodyPr vert="horz" wrap="square" lIns="0" tIns="259080" rIns="0" bIns="0" rtlCol="0" anchor="t">
            <a:spAutoFit/>
          </a:bodyPr>
          <a:lstStyle/>
          <a:p>
            <a:pPr algn="ctr"/>
            <a:r>
              <a:rPr lang="en-IN" sz="8800" b="1" dirty="0"/>
              <a:t>Oracle Fusion ERP</a:t>
            </a:r>
          </a:p>
          <a:p>
            <a:pPr algn="ctr"/>
            <a:endParaRPr lang="en-IN" sz="4800" b="1" dirty="0"/>
          </a:p>
          <a:p>
            <a:pPr algn="ctr"/>
            <a:r>
              <a:rPr lang="en-US" sz="4400"/>
              <a:t>Unit 4</a:t>
            </a:r>
          </a:p>
          <a:p>
            <a:pPr algn="ctr"/>
            <a:endParaRPr lang="en-US" sz="4400" spc="370" dirty="0">
              <a:solidFill>
                <a:srgbClr val="262626"/>
              </a:solidFill>
              <a:latin typeface="Aptos"/>
              <a:ea typeface="Calibri"/>
              <a:cs typeface="Calibri"/>
            </a:endParaRPr>
          </a:p>
          <a:p>
            <a:pPr marL="0" indent="0" algn="ctr"/>
            <a:r>
              <a:rPr lang="en-US" sz="4400" b="1" dirty="0">
                <a:ea typeface="DM Sans Medium"/>
                <a:cs typeface="DM Sans Medium"/>
                <a:sym typeface="DM Sans Medium"/>
              </a:rPr>
              <a:t>ADVANCED INTEGRATED COURSE ON INFORMATION TECHNOLOGY AND SOFT SKILLS (AICITSS)</a:t>
            </a:r>
          </a:p>
          <a:p>
            <a:pPr marL="12700" marR="1162685">
              <a:lnSpc>
                <a:spcPct val="79500"/>
              </a:lnSpc>
              <a:spcBef>
                <a:spcPts val="2039"/>
              </a:spcBef>
            </a:pPr>
            <a:br>
              <a:rPr lang="en-US" dirty="0"/>
            </a:br>
            <a:endParaRPr lang="en-US" dirty="0"/>
          </a:p>
          <a:p>
            <a:pPr marL="12700" marR="1162685">
              <a:lnSpc>
                <a:spcPct val="79500"/>
              </a:lnSpc>
              <a:spcBef>
                <a:spcPts val="2039"/>
              </a:spcBef>
            </a:pPr>
            <a:endParaRPr lang="en-US" sz="8000" spc="370" dirty="0">
              <a:solidFill>
                <a:srgbClr val="262626"/>
              </a:solidFill>
              <a:cs typeface="Calibri"/>
            </a:endParaRPr>
          </a:p>
        </p:txBody>
      </p:sp>
      <p:pic>
        <p:nvPicPr>
          <p:cNvPr id="15" name="Picture 14">
            <a:extLst>
              <a:ext uri="{FF2B5EF4-FFF2-40B4-BE49-F238E27FC236}">
                <a16:creationId xmlns:a16="http://schemas.microsoft.com/office/drawing/2014/main" id="{9A11736A-9AEF-1FA2-0C98-B253684C9DF9}"/>
              </a:ext>
            </a:extLst>
          </p:cNvPr>
          <p:cNvPicPr>
            <a:picLocks noChangeAspect="1"/>
          </p:cNvPicPr>
          <p:nvPr/>
        </p:nvPicPr>
        <p:blipFill>
          <a:blip r:embed="rId3"/>
          <a:stretch>
            <a:fillRect/>
          </a:stretch>
        </p:blipFill>
        <p:spPr>
          <a:xfrm>
            <a:off x="11149950" y="2314482"/>
            <a:ext cx="7024067" cy="38481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572313" y="4977968"/>
            <a:ext cx="6515532" cy="2409245"/>
          </a:xfrm>
          <a:prstGeom prst="rect">
            <a:avLst/>
          </a:prstGeom>
        </p:spPr>
        <p:txBody>
          <a:bodyPr vert="horz" lIns="91440" tIns="45720" rIns="91440" bIns="45720" rtlCol="0" anchor="b">
            <a:normAutofit fontScale="90000"/>
          </a:bodyPr>
          <a:lstStyle/>
          <a:p>
            <a:pPr rtl="0"/>
            <a:r>
              <a:rPr lang="en-IN" sz="5400" dirty="0"/>
              <a:t>3.2 Order-to-Cash (O2C) Cycle</a:t>
            </a:r>
            <a:br>
              <a:rPr lang="en-IN" sz="5400" b="0" dirty="0"/>
            </a:br>
            <a:br>
              <a:rPr lang="en-IN" sz="5400" dirty="0"/>
            </a:br>
            <a:endParaRPr lang="en-US" sz="5400" kern="1200" dirty="0">
              <a:solidFill>
                <a:schemeClr val="tx1"/>
              </a:solidFill>
              <a:latin typeface="+mj-lt"/>
              <a:cs typeface="+mj-cs"/>
            </a:endParaRPr>
          </a:p>
        </p:txBody>
      </p:sp>
      <p:sp>
        <p:nvSpPr>
          <p:cNvPr id="2" name="Rectangle 1"/>
          <p:cNvSpPr/>
          <p:nvPr/>
        </p:nvSpPr>
        <p:spPr>
          <a:xfrm>
            <a:off x="8624455" y="1294515"/>
            <a:ext cx="9144000" cy="8340745"/>
          </a:xfrm>
          <a:prstGeom prst="rect">
            <a:avLst/>
          </a:prstGeom>
        </p:spPr>
        <p:txBody>
          <a:bodyPr>
            <a:spAutoFit/>
          </a:bodyPr>
          <a:lstStyle/>
          <a:p>
            <a:pPr algn="just"/>
            <a:r>
              <a:rPr lang="en-IN" sz="3200" b="1" dirty="0"/>
              <a:t>Meaning</a:t>
            </a:r>
          </a:p>
          <a:p>
            <a:pPr algn="just"/>
            <a:endParaRPr lang="en-US" sz="2800" b="1" dirty="0"/>
          </a:p>
          <a:p>
            <a:pPr algn="just"/>
            <a:r>
              <a:rPr lang="en-US" sz="2800" dirty="0"/>
              <a:t>An audit that evaluates the sales process from the placement of a customer order to the collection of cash.</a:t>
            </a:r>
          </a:p>
          <a:p>
            <a:pPr algn="just"/>
            <a:br>
              <a:rPr lang="en-US" sz="2800" dirty="0"/>
            </a:br>
            <a:r>
              <a:rPr lang="en-IN" sz="3200" b="1" dirty="0"/>
              <a:t>Importance</a:t>
            </a:r>
          </a:p>
          <a:p>
            <a:pPr algn="just"/>
            <a:br>
              <a:rPr lang="en-IN" sz="2800" dirty="0"/>
            </a:br>
            <a:r>
              <a:rPr lang="en-US" sz="2800" dirty="0"/>
              <a:t>Verifies accurate revenue recognition, timely collection of payments, and identifies potential sales leakage.</a:t>
            </a:r>
          </a:p>
          <a:p>
            <a:pPr algn="just"/>
            <a:br>
              <a:rPr lang="en-US" sz="2800" dirty="0"/>
            </a:br>
            <a:r>
              <a:rPr lang="en-IN" sz="3200" b="1" dirty="0"/>
              <a:t>Key Focus Areas</a:t>
            </a:r>
          </a:p>
          <a:p>
            <a:endParaRPr lang="en-IN" sz="3200" b="1" dirty="0"/>
          </a:p>
          <a:p>
            <a:pPr marL="457200" indent="-457200" fontAlgn="base">
              <a:buFont typeface="Arial" pitchFamily="34" charset="0"/>
              <a:buChar char="•"/>
            </a:pPr>
            <a:r>
              <a:rPr lang="en-US" sz="2800" dirty="0"/>
              <a:t>Order intake and credit approval processes</a:t>
            </a:r>
          </a:p>
          <a:p>
            <a:pPr marL="457200" indent="-457200" fontAlgn="base">
              <a:buFont typeface="Arial" pitchFamily="34" charset="0"/>
              <a:buChar char="•"/>
            </a:pPr>
            <a:r>
              <a:rPr lang="en-US" sz="2800" dirty="0"/>
              <a:t>Product or service delivery and fulfillment</a:t>
            </a:r>
          </a:p>
          <a:p>
            <a:pPr marL="457200" indent="-457200" fontAlgn="base">
              <a:buFont typeface="Arial" pitchFamily="34" charset="0"/>
              <a:buChar char="•"/>
            </a:pPr>
            <a:r>
              <a:rPr lang="en-US" sz="2800" dirty="0"/>
              <a:t>Invoice generation and customer communication</a:t>
            </a:r>
          </a:p>
          <a:p>
            <a:pPr marL="457200" indent="-457200" fontAlgn="base">
              <a:buFont typeface="Arial" pitchFamily="34" charset="0"/>
              <a:buChar char="•"/>
            </a:pPr>
            <a:r>
              <a:rPr lang="en-US" sz="2800" dirty="0"/>
              <a:t>Cash receipts and accounts receivable management</a:t>
            </a:r>
          </a:p>
          <a:p>
            <a:br>
              <a:rPr lang="en-US" dirty="0"/>
            </a:br>
            <a:endParaRPr lang="en-US" dirty="0"/>
          </a:p>
          <a:p>
            <a:br>
              <a:rPr lang="en-US" dirty="0"/>
            </a:br>
            <a:endParaRPr lang="en-IN" dirty="0"/>
          </a:p>
        </p:txBody>
      </p:sp>
    </p:spTree>
    <p:extLst>
      <p:ext uri="{BB962C8B-B14F-4D97-AF65-F5344CB8AC3E}">
        <p14:creationId xmlns:p14="http://schemas.microsoft.com/office/powerpoint/2010/main" val="2937801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198239" y="4914900"/>
            <a:ext cx="7345560" cy="2409245"/>
          </a:xfrm>
          <a:prstGeom prst="rect">
            <a:avLst/>
          </a:prstGeom>
        </p:spPr>
        <p:txBody>
          <a:bodyPr vert="horz" lIns="91440" tIns="45720" rIns="91440" bIns="45720" rtlCol="0" anchor="b">
            <a:normAutofit fontScale="90000"/>
          </a:bodyPr>
          <a:lstStyle/>
          <a:p>
            <a:pPr rtl="0"/>
            <a:r>
              <a:rPr lang="en-IN" sz="4800" dirty="0"/>
              <a:t>3.3 Fusion Internal Control</a:t>
            </a:r>
            <a:br>
              <a:rPr lang="en-IN" sz="5400" b="0" dirty="0"/>
            </a:br>
            <a:br>
              <a:rPr lang="en-IN" sz="5400" dirty="0"/>
            </a:br>
            <a:endParaRPr lang="en-US" sz="5400" kern="1200" dirty="0">
              <a:solidFill>
                <a:schemeClr val="tx1"/>
              </a:solidFill>
              <a:latin typeface="+mj-lt"/>
              <a:cs typeface="+mj-cs"/>
            </a:endParaRPr>
          </a:p>
        </p:txBody>
      </p:sp>
      <p:sp>
        <p:nvSpPr>
          <p:cNvPr id="2" name="Rectangle 1"/>
          <p:cNvSpPr/>
          <p:nvPr/>
        </p:nvSpPr>
        <p:spPr>
          <a:xfrm>
            <a:off x="8624455" y="1294515"/>
            <a:ext cx="9144000" cy="7909858"/>
          </a:xfrm>
          <a:prstGeom prst="rect">
            <a:avLst/>
          </a:prstGeom>
        </p:spPr>
        <p:txBody>
          <a:bodyPr>
            <a:spAutoFit/>
          </a:bodyPr>
          <a:lstStyle/>
          <a:p>
            <a:pPr algn="just"/>
            <a:r>
              <a:rPr lang="en-IN" sz="3200" b="1" dirty="0"/>
              <a:t>Meaning</a:t>
            </a:r>
          </a:p>
          <a:p>
            <a:pPr algn="just"/>
            <a:endParaRPr lang="en-US" sz="2800" b="1" dirty="0"/>
          </a:p>
          <a:p>
            <a:pPr algn="just"/>
            <a:r>
              <a:rPr lang="en-US" sz="2800" dirty="0"/>
              <a:t>An audit that assesses the effectiveness of internal controls within Oracle Fusion ERP specifically.</a:t>
            </a:r>
          </a:p>
          <a:p>
            <a:pPr algn="just"/>
            <a:br>
              <a:rPr lang="en-US" sz="2800" dirty="0"/>
            </a:br>
            <a:r>
              <a:rPr lang="en-IN" sz="3200" b="1" dirty="0"/>
              <a:t>Importance</a:t>
            </a:r>
          </a:p>
          <a:p>
            <a:pPr algn="just"/>
            <a:br>
              <a:rPr lang="en-IN" sz="2800" dirty="0"/>
            </a:br>
            <a:r>
              <a:rPr lang="en-US" sz="2800" dirty="0"/>
              <a:t>Ensures the system's security, data integrity, and reliability of financial reporting.</a:t>
            </a:r>
          </a:p>
          <a:p>
            <a:pPr algn="just"/>
            <a:br>
              <a:rPr lang="en-US" sz="2800" dirty="0"/>
            </a:br>
            <a:r>
              <a:rPr lang="en-IN" sz="3200" b="1" dirty="0"/>
              <a:t>Key Focus Areas</a:t>
            </a:r>
          </a:p>
          <a:p>
            <a:endParaRPr lang="en-IN" sz="3200" b="1" dirty="0"/>
          </a:p>
          <a:p>
            <a:pPr marL="457200" indent="-457200" fontAlgn="base">
              <a:buFont typeface="Arial" pitchFamily="34" charset="0"/>
              <a:buChar char="•"/>
            </a:pPr>
            <a:r>
              <a:rPr lang="en-US" sz="2800" dirty="0"/>
              <a:t>User access controls and segregation of duties</a:t>
            </a:r>
          </a:p>
          <a:p>
            <a:pPr marL="457200" indent="-457200" fontAlgn="base">
              <a:buFont typeface="Arial" pitchFamily="34" charset="0"/>
              <a:buChar char="•"/>
            </a:pPr>
            <a:r>
              <a:rPr lang="en-US" sz="2800" dirty="0"/>
              <a:t>Data security measures like encryption and audit trails</a:t>
            </a:r>
          </a:p>
          <a:p>
            <a:pPr marL="457200" indent="-457200" fontAlgn="base">
              <a:buFont typeface="Arial" pitchFamily="34" charset="0"/>
              <a:buChar char="•"/>
            </a:pPr>
            <a:r>
              <a:rPr lang="en-US" sz="2800" dirty="0"/>
              <a:t>System configuration and change management procedures</a:t>
            </a:r>
          </a:p>
          <a:p>
            <a:br>
              <a:rPr lang="en-US" dirty="0"/>
            </a:br>
            <a:endParaRPr lang="en-US" dirty="0"/>
          </a:p>
          <a:p>
            <a:br>
              <a:rPr lang="en-US" dirty="0"/>
            </a:br>
            <a:endParaRPr lang="en-IN" dirty="0"/>
          </a:p>
        </p:txBody>
      </p:sp>
    </p:spTree>
    <p:extLst>
      <p:ext uri="{BB962C8B-B14F-4D97-AF65-F5344CB8AC3E}">
        <p14:creationId xmlns:p14="http://schemas.microsoft.com/office/powerpoint/2010/main" val="2444662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700720" y="8669447"/>
            <a:ext cx="2587278" cy="1617551"/>
          </a:xfrm>
          <a:prstGeom prst="rect">
            <a:avLst/>
          </a:prstGeom>
        </p:spPr>
      </p:pic>
      <p:pic>
        <p:nvPicPr>
          <p:cNvPr id="3" name="object 3"/>
          <p:cNvPicPr/>
          <p:nvPr/>
        </p:nvPicPr>
        <p:blipFill>
          <a:blip r:embed="rId3" cstate="print"/>
          <a:stretch>
            <a:fillRect/>
          </a:stretch>
        </p:blipFill>
        <p:spPr>
          <a:xfrm>
            <a:off x="0" y="0"/>
            <a:ext cx="17358127" cy="8511661"/>
          </a:xfrm>
          <a:prstGeom prst="rect">
            <a:avLst/>
          </a:prstGeom>
        </p:spPr>
      </p:pic>
      <p:sp>
        <p:nvSpPr>
          <p:cNvPr id="5" name="object 5"/>
          <p:cNvSpPr txBox="1"/>
          <p:nvPr/>
        </p:nvSpPr>
        <p:spPr>
          <a:xfrm>
            <a:off x="7873711" y="5810108"/>
            <a:ext cx="7827009" cy="1243930"/>
          </a:xfrm>
          <a:prstGeom prst="rect">
            <a:avLst/>
          </a:prstGeom>
        </p:spPr>
        <p:txBody>
          <a:bodyPr vert="horz" wrap="square" lIns="0" tIns="12700" rIns="0" bIns="0" rtlCol="0" anchor="t">
            <a:spAutoFit/>
          </a:bodyPr>
          <a:lstStyle/>
          <a:p>
            <a:pPr algn="just"/>
            <a:r>
              <a:rPr lang="en-IN" sz="8000" b="1" dirty="0">
                <a:solidFill>
                  <a:schemeClr val="bg1"/>
                </a:solidFill>
              </a:rPr>
              <a:t>4. Case Studies</a:t>
            </a:r>
            <a:endParaRPr sz="2250" spc="65" dirty="0">
              <a:solidFill>
                <a:schemeClr val="bg1"/>
              </a:solidFill>
              <a:latin typeface="Verdana"/>
              <a:ea typeface="Verdana"/>
              <a:cs typeface="Verdana"/>
            </a:endParaRPr>
          </a:p>
        </p:txBody>
      </p:sp>
    </p:spTree>
    <p:extLst>
      <p:ext uri="{BB962C8B-B14F-4D97-AF65-F5344CB8AC3E}">
        <p14:creationId xmlns:p14="http://schemas.microsoft.com/office/powerpoint/2010/main" val="3259361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177457" y="6226190"/>
            <a:ext cx="7345560" cy="2409245"/>
          </a:xfrm>
          <a:prstGeom prst="rect">
            <a:avLst/>
          </a:prstGeom>
        </p:spPr>
        <p:txBody>
          <a:bodyPr vert="horz" lIns="91440" tIns="45720" rIns="91440" bIns="45720" rtlCol="0" anchor="b">
            <a:normAutofit fontScale="90000"/>
          </a:bodyPr>
          <a:lstStyle/>
          <a:p>
            <a:pPr rtl="0"/>
            <a:r>
              <a:rPr lang="en-US" sz="4900" dirty="0"/>
              <a:t>4.1 P2P Cycle Audit </a:t>
            </a:r>
            <a:br>
              <a:rPr lang="en-US" sz="4900" dirty="0"/>
            </a:br>
            <a:r>
              <a:rPr lang="en-US" sz="4900" dirty="0"/>
              <a:t>(Case Study)</a:t>
            </a:r>
            <a:br>
              <a:rPr lang="en-US" sz="4400" b="0" dirty="0"/>
            </a:br>
            <a:br>
              <a:rPr lang="en-US" sz="4400" dirty="0"/>
            </a:br>
            <a:br>
              <a:rPr lang="en-IN" sz="5400" b="0" dirty="0"/>
            </a:br>
            <a:br>
              <a:rPr lang="en-IN" sz="5400" dirty="0"/>
            </a:br>
            <a:endParaRPr lang="en-US" sz="5400" kern="1200" dirty="0">
              <a:solidFill>
                <a:schemeClr val="tx1"/>
              </a:solidFill>
              <a:latin typeface="+mj-lt"/>
              <a:cs typeface="+mj-cs"/>
            </a:endParaRPr>
          </a:p>
        </p:txBody>
      </p:sp>
      <p:sp>
        <p:nvSpPr>
          <p:cNvPr id="2" name="Rectangle 1"/>
          <p:cNvSpPr/>
          <p:nvPr/>
        </p:nvSpPr>
        <p:spPr>
          <a:xfrm>
            <a:off x="8167255" y="2170881"/>
            <a:ext cx="9144000" cy="7417415"/>
          </a:xfrm>
          <a:prstGeom prst="rect">
            <a:avLst/>
          </a:prstGeom>
        </p:spPr>
        <p:txBody>
          <a:bodyPr>
            <a:spAutoFit/>
          </a:bodyPr>
          <a:lstStyle/>
          <a:p>
            <a:pPr algn="just"/>
            <a:r>
              <a:rPr lang="en-IN" sz="4000" b="1" dirty="0"/>
              <a:t>Case Scenario</a:t>
            </a:r>
          </a:p>
          <a:p>
            <a:pPr algn="just"/>
            <a:endParaRPr lang="en-US" sz="2800" b="1" dirty="0"/>
          </a:p>
          <a:p>
            <a:pPr algn="just"/>
            <a:r>
              <a:rPr lang="en-US" sz="2800" dirty="0"/>
              <a:t>A manufacturing company, ABC Ltd., recently implemented Oracle Fusion ERP to streamline their procurement process. However, during their first year using the system, they identified significant discrepancies between their physical inventory count and the system's recorded inventory levels. This raises concerns about potential inefficiencies or control weaknesses within the P2P cycle.</a:t>
            </a:r>
          </a:p>
          <a:p>
            <a:pPr algn="just"/>
            <a:br>
              <a:rPr lang="en-US" sz="2800" dirty="0"/>
            </a:br>
            <a:r>
              <a:rPr lang="en-US" sz="2800" dirty="0"/>
              <a:t>You are a Chartered Accountant auditing ABC Ltd., how will you leverage Oracle Fusion ERP's functionalities to conduct a thorough P2P cycle audit?</a:t>
            </a:r>
          </a:p>
          <a:p>
            <a:br>
              <a:rPr lang="en-US" sz="2800" dirty="0"/>
            </a:br>
            <a:br>
              <a:rPr lang="en-US" dirty="0"/>
            </a:br>
            <a:endParaRPr lang="en-US" dirty="0"/>
          </a:p>
          <a:p>
            <a:br>
              <a:rPr lang="en-US" dirty="0"/>
            </a:br>
            <a:endParaRPr lang="en-IN" dirty="0"/>
          </a:p>
        </p:txBody>
      </p:sp>
    </p:spTree>
    <p:extLst>
      <p:ext uri="{BB962C8B-B14F-4D97-AF65-F5344CB8AC3E}">
        <p14:creationId xmlns:p14="http://schemas.microsoft.com/office/powerpoint/2010/main" val="543682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177457" y="6226190"/>
            <a:ext cx="7345560" cy="2409245"/>
          </a:xfrm>
          <a:prstGeom prst="rect">
            <a:avLst/>
          </a:prstGeom>
        </p:spPr>
        <p:txBody>
          <a:bodyPr vert="horz" lIns="91440" tIns="45720" rIns="91440" bIns="45720" rtlCol="0" anchor="b">
            <a:normAutofit fontScale="90000"/>
          </a:bodyPr>
          <a:lstStyle/>
          <a:p>
            <a:pPr rtl="0"/>
            <a:r>
              <a:rPr lang="en-US" sz="4900" dirty="0"/>
              <a:t>4.1 P2P Cycle Audit </a:t>
            </a:r>
            <a:br>
              <a:rPr lang="en-US" sz="4900" dirty="0"/>
            </a:br>
            <a:r>
              <a:rPr lang="en-US" sz="4900" dirty="0"/>
              <a:t>(Case Study)</a:t>
            </a:r>
            <a:br>
              <a:rPr lang="en-US" sz="4400" b="0" dirty="0"/>
            </a:br>
            <a:br>
              <a:rPr lang="en-US" sz="4400" dirty="0"/>
            </a:br>
            <a:br>
              <a:rPr lang="en-IN" sz="5400" b="0" dirty="0"/>
            </a:br>
            <a:br>
              <a:rPr lang="en-IN" sz="5400" dirty="0"/>
            </a:br>
            <a:endParaRPr lang="en-US" sz="5400" kern="1200" dirty="0">
              <a:solidFill>
                <a:schemeClr val="tx1"/>
              </a:solidFill>
              <a:latin typeface="+mj-lt"/>
              <a:cs typeface="+mj-cs"/>
            </a:endParaRPr>
          </a:p>
        </p:txBody>
      </p:sp>
      <p:sp>
        <p:nvSpPr>
          <p:cNvPr id="2" name="Rectangle 1"/>
          <p:cNvSpPr/>
          <p:nvPr/>
        </p:nvSpPr>
        <p:spPr>
          <a:xfrm>
            <a:off x="7211291" y="298702"/>
            <a:ext cx="9144000" cy="2923877"/>
          </a:xfrm>
          <a:prstGeom prst="rect">
            <a:avLst/>
          </a:prstGeom>
        </p:spPr>
        <p:txBody>
          <a:bodyPr>
            <a:spAutoFit/>
          </a:bodyPr>
          <a:lstStyle/>
          <a:p>
            <a:endParaRPr lang="en-US" sz="2800" dirty="0"/>
          </a:p>
          <a:p>
            <a:br>
              <a:rPr lang="en-US" sz="2800" dirty="0"/>
            </a:br>
            <a:br>
              <a:rPr lang="en-US" sz="2800" dirty="0"/>
            </a:br>
            <a:br>
              <a:rPr lang="en-US" sz="2800" dirty="0"/>
            </a:br>
            <a:br>
              <a:rPr lang="en-US" dirty="0"/>
            </a:br>
            <a:endParaRPr lang="en-US" dirty="0"/>
          </a:p>
          <a:p>
            <a:br>
              <a:rPr lang="en-US" dirty="0"/>
            </a:br>
            <a:endParaRPr lang="en-IN" dirty="0"/>
          </a:p>
        </p:txBody>
      </p:sp>
      <p:sp>
        <p:nvSpPr>
          <p:cNvPr id="4" name="Rectangle 3"/>
          <p:cNvSpPr/>
          <p:nvPr/>
        </p:nvSpPr>
        <p:spPr>
          <a:xfrm>
            <a:off x="7855528" y="1262407"/>
            <a:ext cx="9144000" cy="646331"/>
          </a:xfrm>
          <a:prstGeom prst="rect">
            <a:avLst/>
          </a:prstGeom>
        </p:spPr>
        <p:txBody>
          <a:bodyPr>
            <a:spAutoFit/>
          </a:bodyPr>
          <a:lstStyle/>
          <a:p>
            <a:br>
              <a:rPr lang="en-IN" dirty="0"/>
            </a:br>
            <a:endParaRPr lang="en-IN" dirty="0"/>
          </a:p>
        </p:txBody>
      </p:sp>
      <p:sp>
        <p:nvSpPr>
          <p:cNvPr id="6" name="TextBox 5"/>
          <p:cNvSpPr txBox="1"/>
          <p:nvPr/>
        </p:nvSpPr>
        <p:spPr>
          <a:xfrm>
            <a:off x="7107924" y="490381"/>
            <a:ext cx="10307240" cy="1762021"/>
          </a:xfrm>
          <a:prstGeom prst="rect">
            <a:avLst/>
          </a:prstGeom>
          <a:noFill/>
        </p:spPr>
        <p:txBody>
          <a:bodyPr wrap="square" rtlCol="0">
            <a:spAutoFit/>
          </a:bodyPr>
          <a:lstStyle/>
          <a:p>
            <a:r>
              <a:rPr lang="en-IN" sz="3200" b="1" dirty="0"/>
              <a:t>Recommended Approach</a:t>
            </a:r>
          </a:p>
          <a:p>
            <a:endParaRPr lang="en-IN" sz="1050" b="1" dirty="0"/>
          </a:p>
          <a:p>
            <a:r>
              <a:rPr lang="en-US" sz="2400" dirty="0"/>
              <a:t>As an Auditor of ABC Ltd., you will leverage Oracle Fusion ERP's functionalities to conduct a thorough P2P cycle audit. Here are some suggested approach:</a:t>
            </a:r>
          </a:p>
          <a:p>
            <a:endParaRPr lang="en-IN" dirty="0"/>
          </a:p>
        </p:txBody>
      </p:sp>
      <p:sp>
        <p:nvSpPr>
          <p:cNvPr id="7" name="TextBox 6"/>
          <p:cNvSpPr txBox="1"/>
          <p:nvPr/>
        </p:nvSpPr>
        <p:spPr>
          <a:xfrm>
            <a:off x="13008334" y="6076907"/>
            <a:ext cx="4905593" cy="3662541"/>
          </a:xfrm>
          <a:prstGeom prst="rect">
            <a:avLst/>
          </a:prstGeom>
          <a:noFill/>
        </p:spPr>
        <p:txBody>
          <a:bodyPr wrap="square" rtlCol="0">
            <a:spAutoFit/>
          </a:bodyPr>
          <a:lstStyle/>
          <a:p>
            <a:r>
              <a:rPr lang="en-IN" sz="2800" b="1" dirty="0"/>
              <a:t>Review Purchase Orders</a:t>
            </a:r>
            <a:endParaRPr lang="en-IN" sz="2800" dirty="0"/>
          </a:p>
          <a:p>
            <a:pPr algn="just"/>
            <a:br>
              <a:rPr lang="en-IN" dirty="0"/>
            </a:br>
            <a:r>
              <a:rPr lang="en-US" sz="2400" dirty="0"/>
              <a:t>Utilize the "Purchase Order Inquiry" feature to examine all purchase orders issued during the audit period. Focus on identifying any unauthorized purchases, duplicate orders, or discrepancies between ordered quantities and received goods.</a:t>
            </a:r>
          </a:p>
          <a:p>
            <a:endParaRPr lang="en-IN" dirty="0"/>
          </a:p>
        </p:txBody>
      </p:sp>
      <p:sp>
        <p:nvSpPr>
          <p:cNvPr id="8" name="TextBox 7"/>
          <p:cNvSpPr txBox="1"/>
          <p:nvPr/>
        </p:nvSpPr>
        <p:spPr>
          <a:xfrm>
            <a:off x="7094763" y="6076907"/>
            <a:ext cx="5426341" cy="3447098"/>
          </a:xfrm>
          <a:prstGeom prst="rect">
            <a:avLst/>
          </a:prstGeom>
          <a:noFill/>
        </p:spPr>
        <p:txBody>
          <a:bodyPr wrap="square" rtlCol="0">
            <a:spAutoFit/>
          </a:bodyPr>
          <a:lstStyle/>
          <a:p>
            <a:r>
              <a:rPr lang="en-IN" sz="2800" b="1" dirty="0"/>
              <a:t>Investigate Inventory Adjustments</a:t>
            </a:r>
          </a:p>
          <a:p>
            <a:endParaRPr lang="en-IN" sz="2800" b="1" dirty="0"/>
          </a:p>
          <a:p>
            <a:pPr algn="just"/>
            <a:r>
              <a:rPr lang="en-US" sz="2400" dirty="0"/>
              <a:t>Review the "Inventory Adjustment History" report to identify any significant inventory adjustments made during the period. Investigate the reasons behind these adjustments and ensure proper authorization documentation exists.</a:t>
            </a:r>
          </a:p>
          <a:p>
            <a:endParaRPr lang="en-IN" dirty="0"/>
          </a:p>
        </p:txBody>
      </p:sp>
      <p:sp>
        <p:nvSpPr>
          <p:cNvPr id="9" name="TextBox 8"/>
          <p:cNvSpPr txBox="1"/>
          <p:nvPr/>
        </p:nvSpPr>
        <p:spPr>
          <a:xfrm>
            <a:off x="7211291" y="2318608"/>
            <a:ext cx="4572000" cy="3539430"/>
          </a:xfrm>
          <a:prstGeom prst="rect">
            <a:avLst/>
          </a:prstGeom>
          <a:noFill/>
        </p:spPr>
        <p:txBody>
          <a:bodyPr wrap="square" rtlCol="0">
            <a:spAutoFit/>
          </a:bodyPr>
          <a:lstStyle/>
          <a:p>
            <a:r>
              <a:rPr lang="en-IN" sz="2800" b="1" dirty="0" err="1"/>
              <a:t>Analyze</a:t>
            </a:r>
            <a:r>
              <a:rPr lang="en-IN" sz="2800" b="1" dirty="0"/>
              <a:t> Receiving Reports</a:t>
            </a:r>
          </a:p>
          <a:p>
            <a:endParaRPr lang="en-IN" sz="2800" b="1" dirty="0"/>
          </a:p>
          <a:p>
            <a:pPr algn="just"/>
            <a:r>
              <a:rPr lang="en-US" sz="2400" dirty="0"/>
              <a:t>Use the "Receiving Transactions Inquiry" report to track the receipt of goods against purchase orders. This helps verify that only authorized goods were received and recorded accurately in the system.</a:t>
            </a:r>
            <a:endParaRPr lang="en-IN" sz="2400" dirty="0"/>
          </a:p>
        </p:txBody>
      </p:sp>
      <p:sp>
        <p:nvSpPr>
          <p:cNvPr id="10" name="TextBox 9"/>
          <p:cNvSpPr txBox="1"/>
          <p:nvPr/>
        </p:nvSpPr>
        <p:spPr>
          <a:xfrm>
            <a:off x="12718474" y="2318608"/>
            <a:ext cx="4655127" cy="3939540"/>
          </a:xfrm>
          <a:prstGeom prst="rect">
            <a:avLst/>
          </a:prstGeom>
          <a:noFill/>
        </p:spPr>
        <p:txBody>
          <a:bodyPr wrap="square" rtlCol="0">
            <a:spAutoFit/>
          </a:bodyPr>
          <a:lstStyle/>
          <a:p>
            <a:r>
              <a:rPr lang="en-IN" sz="2800" b="1" dirty="0"/>
              <a:t>Trace Item Movement</a:t>
            </a:r>
            <a:endParaRPr lang="en-IN" sz="2800" dirty="0"/>
          </a:p>
          <a:p>
            <a:pPr algn="just"/>
            <a:br>
              <a:rPr lang="en-IN" dirty="0"/>
            </a:br>
            <a:r>
              <a:rPr lang="en-US" sz="2400" dirty="0"/>
              <a:t>Utilize the "Item Movement Inquiry" feature to track the movement of specific inventory items throughout the P2P cycle. This can help identify potential issues like misplaced inventory or unauthorized transfers.</a:t>
            </a:r>
          </a:p>
          <a:p>
            <a:br>
              <a:rPr lang="en-US" dirty="0"/>
            </a:br>
            <a:endParaRPr lang="en-IN" dirty="0"/>
          </a:p>
        </p:txBody>
      </p:sp>
    </p:spTree>
    <p:extLst>
      <p:ext uri="{BB962C8B-B14F-4D97-AF65-F5344CB8AC3E}">
        <p14:creationId xmlns:p14="http://schemas.microsoft.com/office/powerpoint/2010/main" val="3639546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177457" y="6226190"/>
            <a:ext cx="7345560" cy="2409245"/>
          </a:xfrm>
          <a:prstGeom prst="rect">
            <a:avLst/>
          </a:prstGeom>
        </p:spPr>
        <p:txBody>
          <a:bodyPr vert="horz" lIns="91440" tIns="45720" rIns="91440" bIns="45720" rtlCol="0" anchor="b">
            <a:normAutofit fontScale="90000"/>
          </a:bodyPr>
          <a:lstStyle/>
          <a:p>
            <a:pPr rtl="0"/>
            <a:r>
              <a:rPr lang="en-US" sz="4800" dirty="0"/>
              <a:t>4.2 Order-to-Cash (O2C) Cycle Audit (Case Study)</a:t>
            </a:r>
            <a:br>
              <a:rPr lang="en-US" sz="4400" b="0" dirty="0"/>
            </a:br>
            <a:br>
              <a:rPr lang="en-US" sz="4400" dirty="0"/>
            </a:br>
            <a:br>
              <a:rPr lang="en-IN" sz="5400" b="0" dirty="0"/>
            </a:br>
            <a:br>
              <a:rPr lang="en-IN" sz="5400" dirty="0"/>
            </a:br>
            <a:endParaRPr lang="en-US" sz="5400" kern="1200" dirty="0">
              <a:solidFill>
                <a:schemeClr val="tx1"/>
              </a:solidFill>
              <a:latin typeface="+mj-lt"/>
              <a:cs typeface="+mj-cs"/>
            </a:endParaRPr>
          </a:p>
        </p:txBody>
      </p:sp>
      <p:sp>
        <p:nvSpPr>
          <p:cNvPr id="2" name="Rectangle 1"/>
          <p:cNvSpPr/>
          <p:nvPr/>
        </p:nvSpPr>
        <p:spPr>
          <a:xfrm>
            <a:off x="8333510" y="2596999"/>
            <a:ext cx="9144000" cy="6986528"/>
          </a:xfrm>
          <a:prstGeom prst="rect">
            <a:avLst/>
          </a:prstGeom>
        </p:spPr>
        <p:txBody>
          <a:bodyPr>
            <a:spAutoFit/>
          </a:bodyPr>
          <a:lstStyle/>
          <a:p>
            <a:pPr algn="just"/>
            <a:r>
              <a:rPr lang="en-IN" sz="4000" b="1" dirty="0"/>
              <a:t>Case Scenario</a:t>
            </a:r>
          </a:p>
          <a:p>
            <a:pPr algn="just"/>
            <a:endParaRPr lang="en-US" sz="2800" b="1" dirty="0"/>
          </a:p>
          <a:p>
            <a:pPr algn="just"/>
            <a:r>
              <a:rPr lang="en-US" sz="2800" dirty="0"/>
              <a:t>Company ABC, a fast-growing distributor of electronics, is facing cash flow challenges. Their sales are increasing, but they are experiencing delays in collecting customer payments. This is impacting their ability to pay suppliers and invest in further growth. </a:t>
            </a:r>
          </a:p>
          <a:p>
            <a:pPr algn="just"/>
            <a:br>
              <a:rPr lang="en-US" sz="2800" dirty="0"/>
            </a:br>
            <a:r>
              <a:rPr lang="en-US" sz="2800" dirty="0"/>
              <a:t>You are a Chartered Accountant auditing ABC Ltd., how will you leverage Oracle Fusion ERP's functionalities to identify potential causes and recommend improvements.?</a:t>
            </a:r>
          </a:p>
          <a:p>
            <a:br>
              <a:rPr lang="en-US" sz="2800" dirty="0"/>
            </a:br>
            <a:br>
              <a:rPr lang="en-US" sz="2800" dirty="0"/>
            </a:br>
            <a:br>
              <a:rPr lang="en-US" dirty="0"/>
            </a:br>
            <a:endParaRPr lang="en-US" dirty="0"/>
          </a:p>
          <a:p>
            <a:br>
              <a:rPr lang="en-US" dirty="0"/>
            </a:br>
            <a:endParaRPr lang="en-IN" dirty="0"/>
          </a:p>
        </p:txBody>
      </p:sp>
    </p:spTree>
    <p:extLst>
      <p:ext uri="{BB962C8B-B14F-4D97-AF65-F5344CB8AC3E}">
        <p14:creationId xmlns:p14="http://schemas.microsoft.com/office/powerpoint/2010/main" val="2976898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156675" y="6595833"/>
            <a:ext cx="7345560" cy="2409245"/>
          </a:xfrm>
          <a:prstGeom prst="rect">
            <a:avLst/>
          </a:prstGeom>
        </p:spPr>
        <p:txBody>
          <a:bodyPr vert="horz" lIns="91440" tIns="45720" rIns="91440" bIns="45720" rtlCol="0" anchor="b">
            <a:normAutofit fontScale="90000"/>
          </a:bodyPr>
          <a:lstStyle/>
          <a:p>
            <a:pPr rtl="0"/>
            <a:r>
              <a:rPr lang="en-US" sz="4900" dirty="0"/>
              <a:t>4.2 Order-to-Cash (O2C) Cycle Audit (Case Study)</a:t>
            </a:r>
            <a:br>
              <a:rPr lang="en-US" sz="4000" b="0" dirty="0"/>
            </a:br>
            <a:br>
              <a:rPr lang="en-US" sz="4800" dirty="0"/>
            </a:br>
            <a:br>
              <a:rPr lang="en-US" sz="4400" dirty="0"/>
            </a:br>
            <a:br>
              <a:rPr lang="en-IN" sz="5400" b="0" dirty="0"/>
            </a:br>
            <a:br>
              <a:rPr lang="en-IN" sz="5400" dirty="0"/>
            </a:br>
            <a:endParaRPr lang="en-US" sz="5400" kern="1200" dirty="0">
              <a:solidFill>
                <a:schemeClr val="tx1"/>
              </a:solidFill>
              <a:latin typeface="+mj-lt"/>
              <a:cs typeface="+mj-cs"/>
            </a:endParaRPr>
          </a:p>
        </p:txBody>
      </p:sp>
      <p:sp>
        <p:nvSpPr>
          <p:cNvPr id="2" name="Rectangle 1"/>
          <p:cNvSpPr/>
          <p:nvPr/>
        </p:nvSpPr>
        <p:spPr>
          <a:xfrm>
            <a:off x="7211291" y="298702"/>
            <a:ext cx="9144000" cy="2923877"/>
          </a:xfrm>
          <a:prstGeom prst="rect">
            <a:avLst/>
          </a:prstGeom>
        </p:spPr>
        <p:txBody>
          <a:bodyPr>
            <a:spAutoFit/>
          </a:bodyPr>
          <a:lstStyle/>
          <a:p>
            <a:endParaRPr lang="en-US" sz="2800" dirty="0"/>
          </a:p>
          <a:p>
            <a:br>
              <a:rPr lang="en-US" sz="2800" dirty="0"/>
            </a:br>
            <a:br>
              <a:rPr lang="en-US" sz="2800" dirty="0"/>
            </a:br>
            <a:br>
              <a:rPr lang="en-US" sz="2800" dirty="0"/>
            </a:br>
            <a:br>
              <a:rPr lang="en-US" dirty="0"/>
            </a:br>
            <a:endParaRPr lang="en-US" dirty="0"/>
          </a:p>
          <a:p>
            <a:br>
              <a:rPr lang="en-US" dirty="0"/>
            </a:br>
            <a:endParaRPr lang="en-IN" dirty="0"/>
          </a:p>
        </p:txBody>
      </p:sp>
      <p:sp>
        <p:nvSpPr>
          <p:cNvPr id="4" name="Rectangle 3"/>
          <p:cNvSpPr/>
          <p:nvPr/>
        </p:nvSpPr>
        <p:spPr>
          <a:xfrm>
            <a:off x="7855528" y="1262407"/>
            <a:ext cx="9144000" cy="646331"/>
          </a:xfrm>
          <a:prstGeom prst="rect">
            <a:avLst/>
          </a:prstGeom>
        </p:spPr>
        <p:txBody>
          <a:bodyPr>
            <a:spAutoFit/>
          </a:bodyPr>
          <a:lstStyle/>
          <a:p>
            <a:br>
              <a:rPr lang="en-IN" dirty="0"/>
            </a:br>
            <a:endParaRPr lang="en-IN" dirty="0"/>
          </a:p>
        </p:txBody>
      </p:sp>
      <p:sp>
        <p:nvSpPr>
          <p:cNvPr id="6" name="TextBox 5"/>
          <p:cNvSpPr txBox="1"/>
          <p:nvPr/>
        </p:nvSpPr>
        <p:spPr>
          <a:xfrm>
            <a:off x="7107924" y="490381"/>
            <a:ext cx="10307240" cy="2131353"/>
          </a:xfrm>
          <a:prstGeom prst="rect">
            <a:avLst/>
          </a:prstGeom>
          <a:noFill/>
        </p:spPr>
        <p:txBody>
          <a:bodyPr wrap="square" rtlCol="0">
            <a:spAutoFit/>
          </a:bodyPr>
          <a:lstStyle/>
          <a:p>
            <a:r>
              <a:rPr lang="en-IN" sz="3200" b="1" dirty="0"/>
              <a:t>Recommended Approach</a:t>
            </a:r>
          </a:p>
          <a:p>
            <a:endParaRPr lang="en-IN" sz="1050" b="1" dirty="0"/>
          </a:p>
          <a:p>
            <a:r>
              <a:rPr lang="en-US" sz="2400" dirty="0"/>
              <a:t>As an Auditor of ABC Ltd., you will leverage  Oracle Fusion ERP's functionalities to conduct a thorough 02C cycle audit. Here are some suggested approach:</a:t>
            </a:r>
          </a:p>
          <a:p>
            <a:br>
              <a:rPr lang="en-US" sz="2400" dirty="0"/>
            </a:br>
            <a:endParaRPr lang="en-IN" dirty="0"/>
          </a:p>
        </p:txBody>
      </p:sp>
      <p:sp>
        <p:nvSpPr>
          <p:cNvPr id="7" name="TextBox 6"/>
          <p:cNvSpPr txBox="1"/>
          <p:nvPr/>
        </p:nvSpPr>
        <p:spPr>
          <a:xfrm>
            <a:off x="12718474" y="6076907"/>
            <a:ext cx="4905593" cy="3754874"/>
          </a:xfrm>
          <a:prstGeom prst="rect">
            <a:avLst/>
          </a:prstGeom>
          <a:noFill/>
        </p:spPr>
        <p:txBody>
          <a:bodyPr wrap="square" rtlCol="0">
            <a:spAutoFit/>
          </a:bodyPr>
          <a:lstStyle/>
          <a:p>
            <a:r>
              <a:rPr lang="en-IN" sz="2800" b="1" dirty="0"/>
              <a:t>Examine Shipping Documents</a:t>
            </a:r>
            <a:endParaRPr lang="en-IN" sz="2800" dirty="0"/>
          </a:p>
          <a:p>
            <a:pPr algn="just"/>
            <a:r>
              <a:rPr lang="en-US" sz="2400" dirty="0"/>
              <a:t>Investigate any discrepancies between sales orders and shipping records within Oracle Fusion ERP. This ensures timely shipment of electronics to customers and proper documentation (packing slips, bills of lading) are in place.</a:t>
            </a:r>
          </a:p>
          <a:p>
            <a:br>
              <a:rPr lang="en-US" sz="2400" dirty="0"/>
            </a:br>
            <a:endParaRPr lang="en-IN" dirty="0"/>
          </a:p>
        </p:txBody>
      </p:sp>
      <p:sp>
        <p:nvSpPr>
          <p:cNvPr id="8" name="TextBox 7"/>
          <p:cNvSpPr txBox="1"/>
          <p:nvPr/>
        </p:nvSpPr>
        <p:spPr>
          <a:xfrm>
            <a:off x="7094763" y="6076907"/>
            <a:ext cx="5426341" cy="2739211"/>
          </a:xfrm>
          <a:prstGeom prst="rect">
            <a:avLst/>
          </a:prstGeom>
          <a:noFill/>
        </p:spPr>
        <p:txBody>
          <a:bodyPr wrap="square" rtlCol="0">
            <a:spAutoFit/>
          </a:bodyPr>
          <a:lstStyle/>
          <a:p>
            <a:r>
              <a:rPr lang="en-IN" sz="2800" b="1" dirty="0" err="1"/>
              <a:t>Analyze</a:t>
            </a:r>
            <a:r>
              <a:rPr lang="en-IN" sz="2800" b="1" dirty="0"/>
              <a:t> Invoicing Process</a:t>
            </a:r>
          </a:p>
          <a:p>
            <a:pPr algn="just"/>
            <a:r>
              <a:rPr lang="en-US" sz="2400" dirty="0"/>
              <a:t>Review the accuracy and timeliness of invoices issued to customers. This includes verifying pricing calculations for electronics sold, tax application based on location, and adherence to agreed-upon payment terms (e.g., net 30 days).</a:t>
            </a:r>
            <a:endParaRPr lang="en-IN" dirty="0"/>
          </a:p>
        </p:txBody>
      </p:sp>
      <p:sp>
        <p:nvSpPr>
          <p:cNvPr id="9" name="TextBox 8"/>
          <p:cNvSpPr txBox="1"/>
          <p:nvPr/>
        </p:nvSpPr>
        <p:spPr>
          <a:xfrm>
            <a:off x="7211291" y="2318608"/>
            <a:ext cx="4572000" cy="4585871"/>
          </a:xfrm>
          <a:prstGeom prst="rect">
            <a:avLst/>
          </a:prstGeom>
          <a:noFill/>
        </p:spPr>
        <p:txBody>
          <a:bodyPr wrap="square" rtlCol="0">
            <a:spAutoFit/>
          </a:bodyPr>
          <a:lstStyle/>
          <a:p>
            <a:pPr algn="just"/>
            <a:r>
              <a:rPr lang="en-IN" sz="2800" b="1" dirty="0"/>
              <a:t>Review Sales Orders</a:t>
            </a:r>
            <a:br>
              <a:rPr lang="en-IN" sz="2800" dirty="0"/>
            </a:br>
            <a:r>
              <a:rPr lang="en-US" sz="2400" dirty="0"/>
              <a:t>Analyze sales orders to ensure accuracy and completeness. This involves verifying order details for electronics (quantities, prices, discounts), customer creditworthiness through the system, and adherence to predefined credit limits set for each customer.</a:t>
            </a:r>
          </a:p>
          <a:p>
            <a:br>
              <a:rPr lang="en-US" sz="2400" dirty="0"/>
            </a:br>
            <a:endParaRPr lang="en-IN" sz="2400" dirty="0"/>
          </a:p>
        </p:txBody>
      </p:sp>
      <p:sp>
        <p:nvSpPr>
          <p:cNvPr id="10" name="TextBox 9"/>
          <p:cNvSpPr txBox="1"/>
          <p:nvPr/>
        </p:nvSpPr>
        <p:spPr>
          <a:xfrm>
            <a:off x="12718474" y="2318608"/>
            <a:ext cx="4655127" cy="4031873"/>
          </a:xfrm>
          <a:prstGeom prst="rect">
            <a:avLst/>
          </a:prstGeom>
          <a:noFill/>
        </p:spPr>
        <p:txBody>
          <a:bodyPr wrap="square" rtlCol="0">
            <a:spAutoFit/>
          </a:bodyPr>
          <a:lstStyle/>
          <a:p>
            <a:r>
              <a:rPr lang="en-IN" sz="2800" b="1" dirty="0"/>
              <a:t>Utilize Aging Reports</a:t>
            </a:r>
            <a:endParaRPr lang="en-IN" sz="2800" dirty="0"/>
          </a:p>
          <a:p>
            <a:pPr algn="just"/>
            <a:r>
              <a:rPr lang="en-US" sz="2400" dirty="0"/>
              <a:t>Leverage Oracle Fusion ERP's built-in aging reports to identify overdue customer receivables for electronics. These reports categorize receivables based on outstanding time periods (e.g., 30 days, 60 days, etc.) allowing for prioritizing collection efforts.</a:t>
            </a:r>
          </a:p>
          <a:p>
            <a:br>
              <a:rPr lang="en-US" dirty="0"/>
            </a:br>
            <a:endParaRPr lang="en-IN" dirty="0"/>
          </a:p>
        </p:txBody>
      </p:sp>
    </p:spTree>
    <p:extLst>
      <p:ext uri="{BB962C8B-B14F-4D97-AF65-F5344CB8AC3E}">
        <p14:creationId xmlns:p14="http://schemas.microsoft.com/office/powerpoint/2010/main" val="306053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177457" y="6226190"/>
            <a:ext cx="7345560" cy="2409245"/>
          </a:xfrm>
          <a:prstGeom prst="rect">
            <a:avLst/>
          </a:prstGeom>
        </p:spPr>
        <p:txBody>
          <a:bodyPr vert="horz" lIns="91440" tIns="45720" rIns="91440" bIns="45720" rtlCol="0" anchor="b">
            <a:normAutofit fontScale="90000"/>
          </a:bodyPr>
          <a:lstStyle/>
          <a:p>
            <a:pPr rtl="0"/>
            <a:r>
              <a:rPr lang="en-IN" sz="4900" dirty="0"/>
              <a:t>4.3 Fusion Internal Control</a:t>
            </a:r>
            <a:br>
              <a:rPr lang="en-IN" sz="4400" b="0" dirty="0"/>
            </a:br>
            <a:br>
              <a:rPr lang="en-IN" sz="4400" dirty="0"/>
            </a:br>
            <a:br>
              <a:rPr lang="en-US" sz="4400" dirty="0"/>
            </a:br>
            <a:br>
              <a:rPr lang="en-IN" sz="5400" b="0" dirty="0"/>
            </a:br>
            <a:br>
              <a:rPr lang="en-IN" sz="5400" dirty="0"/>
            </a:br>
            <a:endParaRPr lang="en-US" sz="5400" kern="1200" dirty="0">
              <a:solidFill>
                <a:schemeClr val="tx1"/>
              </a:solidFill>
              <a:latin typeface="+mj-lt"/>
              <a:cs typeface="+mj-cs"/>
            </a:endParaRPr>
          </a:p>
        </p:txBody>
      </p:sp>
      <p:sp>
        <p:nvSpPr>
          <p:cNvPr id="2" name="Rectangle 1"/>
          <p:cNvSpPr/>
          <p:nvPr/>
        </p:nvSpPr>
        <p:spPr>
          <a:xfrm>
            <a:off x="8333510" y="2596999"/>
            <a:ext cx="9144000" cy="7417415"/>
          </a:xfrm>
          <a:prstGeom prst="rect">
            <a:avLst/>
          </a:prstGeom>
        </p:spPr>
        <p:txBody>
          <a:bodyPr>
            <a:spAutoFit/>
          </a:bodyPr>
          <a:lstStyle/>
          <a:p>
            <a:pPr algn="just"/>
            <a:r>
              <a:rPr lang="en-IN" sz="4000" b="1" dirty="0"/>
              <a:t>Case Scenario</a:t>
            </a:r>
          </a:p>
          <a:p>
            <a:pPr algn="just"/>
            <a:endParaRPr lang="en-US" sz="2800" b="1" dirty="0"/>
          </a:p>
          <a:p>
            <a:pPr algn="just"/>
            <a:r>
              <a:rPr lang="en-US" sz="2800" dirty="0"/>
              <a:t>Company LMN, a retail clothing company, has been using Oracle Fusion ERP for a while. However, their management is concerned about potential control weaknesses within the system. </a:t>
            </a:r>
          </a:p>
          <a:p>
            <a:pPr algn="just"/>
            <a:br>
              <a:rPr lang="en-US" sz="2800" dirty="0"/>
            </a:br>
            <a:r>
              <a:rPr lang="en-US" sz="2800" dirty="0"/>
              <a:t>You are a Chartered Accountant auditing ABC Ltd., how will you leverage Oracle Fusion ERP's functionalities to conduct a Fusion Internal Controls Audit to identify areas for improvement.?</a:t>
            </a:r>
          </a:p>
          <a:p>
            <a:br>
              <a:rPr lang="en-US" sz="2800" dirty="0"/>
            </a:br>
            <a:br>
              <a:rPr lang="en-US" sz="2800" dirty="0"/>
            </a:br>
            <a:br>
              <a:rPr lang="en-US" sz="2800" dirty="0"/>
            </a:br>
            <a:br>
              <a:rPr lang="en-US" dirty="0"/>
            </a:br>
            <a:endParaRPr lang="en-US" dirty="0"/>
          </a:p>
          <a:p>
            <a:br>
              <a:rPr lang="en-US" dirty="0"/>
            </a:br>
            <a:endParaRPr lang="en-IN" dirty="0"/>
          </a:p>
        </p:txBody>
      </p:sp>
    </p:spTree>
    <p:extLst>
      <p:ext uri="{BB962C8B-B14F-4D97-AF65-F5344CB8AC3E}">
        <p14:creationId xmlns:p14="http://schemas.microsoft.com/office/powerpoint/2010/main" val="535068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177457" y="6076907"/>
            <a:ext cx="7345560" cy="2409245"/>
          </a:xfrm>
          <a:prstGeom prst="rect">
            <a:avLst/>
          </a:prstGeom>
        </p:spPr>
        <p:txBody>
          <a:bodyPr vert="horz" lIns="91440" tIns="45720" rIns="91440" bIns="45720" rtlCol="0" anchor="b">
            <a:normAutofit fontScale="90000"/>
          </a:bodyPr>
          <a:lstStyle/>
          <a:p>
            <a:pPr rtl="0"/>
            <a:r>
              <a:rPr lang="en-IN" sz="4400" dirty="0"/>
              <a:t>4.3 Fusion Internal Control</a:t>
            </a:r>
            <a:br>
              <a:rPr lang="en-US" sz="4800" dirty="0"/>
            </a:br>
            <a:br>
              <a:rPr lang="en-US" sz="4400" dirty="0"/>
            </a:br>
            <a:br>
              <a:rPr lang="en-IN" sz="5400" b="0" dirty="0"/>
            </a:br>
            <a:br>
              <a:rPr lang="en-IN" sz="5400" dirty="0"/>
            </a:br>
            <a:endParaRPr lang="en-US" sz="5400" kern="1200" dirty="0">
              <a:solidFill>
                <a:schemeClr val="tx1"/>
              </a:solidFill>
              <a:latin typeface="+mj-lt"/>
              <a:cs typeface="+mj-cs"/>
            </a:endParaRPr>
          </a:p>
        </p:txBody>
      </p:sp>
      <p:sp>
        <p:nvSpPr>
          <p:cNvPr id="2" name="Rectangle 1"/>
          <p:cNvSpPr/>
          <p:nvPr/>
        </p:nvSpPr>
        <p:spPr>
          <a:xfrm>
            <a:off x="7211291" y="298702"/>
            <a:ext cx="9144000" cy="2923877"/>
          </a:xfrm>
          <a:prstGeom prst="rect">
            <a:avLst/>
          </a:prstGeom>
        </p:spPr>
        <p:txBody>
          <a:bodyPr>
            <a:spAutoFit/>
          </a:bodyPr>
          <a:lstStyle/>
          <a:p>
            <a:endParaRPr lang="en-US" sz="2800" dirty="0"/>
          </a:p>
          <a:p>
            <a:br>
              <a:rPr lang="en-US" sz="2800" dirty="0"/>
            </a:br>
            <a:br>
              <a:rPr lang="en-US" sz="2800" dirty="0"/>
            </a:br>
            <a:br>
              <a:rPr lang="en-US" sz="2800" dirty="0"/>
            </a:br>
            <a:br>
              <a:rPr lang="en-US" dirty="0"/>
            </a:br>
            <a:endParaRPr lang="en-US" dirty="0"/>
          </a:p>
          <a:p>
            <a:br>
              <a:rPr lang="en-US" dirty="0"/>
            </a:br>
            <a:endParaRPr lang="en-IN" dirty="0"/>
          </a:p>
        </p:txBody>
      </p:sp>
      <p:sp>
        <p:nvSpPr>
          <p:cNvPr id="4" name="Rectangle 3"/>
          <p:cNvSpPr/>
          <p:nvPr/>
        </p:nvSpPr>
        <p:spPr>
          <a:xfrm>
            <a:off x="7855528" y="1262407"/>
            <a:ext cx="9144000" cy="646331"/>
          </a:xfrm>
          <a:prstGeom prst="rect">
            <a:avLst/>
          </a:prstGeom>
        </p:spPr>
        <p:txBody>
          <a:bodyPr>
            <a:spAutoFit/>
          </a:bodyPr>
          <a:lstStyle/>
          <a:p>
            <a:br>
              <a:rPr lang="en-IN" dirty="0"/>
            </a:br>
            <a:endParaRPr lang="en-IN" dirty="0"/>
          </a:p>
        </p:txBody>
      </p:sp>
      <p:sp>
        <p:nvSpPr>
          <p:cNvPr id="6" name="TextBox 5"/>
          <p:cNvSpPr txBox="1"/>
          <p:nvPr/>
        </p:nvSpPr>
        <p:spPr>
          <a:xfrm>
            <a:off x="7107924" y="490381"/>
            <a:ext cx="10307240" cy="2500685"/>
          </a:xfrm>
          <a:prstGeom prst="rect">
            <a:avLst/>
          </a:prstGeom>
          <a:noFill/>
        </p:spPr>
        <p:txBody>
          <a:bodyPr wrap="square" rtlCol="0">
            <a:spAutoFit/>
          </a:bodyPr>
          <a:lstStyle/>
          <a:p>
            <a:r>
              <a:rPr lang="en-IN" sz="3200" b="1" dirty="0"/>
              <a:t>Recommended Approach</a:t>
            </a:r>
          </a:p>
          <a:p>
            <a:endParaRPr lang="en-IN" sz="1050" b="1" dirty="0"/>
          </a:p>
          <a:p>
            <a:r>
              <a:rPr lang="en-US" sz="2400" dirty="0"/>
              <a:t>As an Auditor of ABC Ltd., you will leverage Oracle Fusion ERP's functionalities to conduct a Fusion Internal Controls Audit . Here are some suggested approach:</a:t>
            </a:r>
          </a:p>
          <a:p>
            <a:br>
              <a:rPr lang="en-US" sz="2400" dirty="0"/>
            </a:br>
            <a:br>
              <a:rPr lang="en-US" sz="2400" dirty="0"/>
            </a:br>
            <a:endParaRPr lang="en-IN" dirty="0"/>
          </a:p>
        </p:txBody>
      </p:sp>
      <p:sp>
        <p:nvSpPr>
          <p:cNvPr id="7" name="TextBox 6"/>
          <p:cNvSpPr txBox="1"/>
          <p:nvPr/>
        </p:nvSpPr>
        <p:spPr>
          <a:xfrm>
            <a:off x="12718474" y="6076907"/>
            <a:ext cx="4905593" cy="738664"/>
          </a:xfrm>
          <a:prstGeom prst="rect">
            <a:avLst/>
          </a:prstGeom>
          <a:noFill/>
        </p:spPr>
        <p:txBody>
          <a:bodyPr wrap="square" rtlCol="0">
            <a:spAutoFit/>
          </a:bodyPr>
          <a:lstStyle/>
          <a:p>
            <a:br>
              <a:rPr lang="en-US" sz="2400" dirty="0"/>
            </a:br>
            <a:endParaRPr lang="en-IN" dirty="0"/>
          </a:p>
        </p:txBody>
      </p:sp>
      <p:sp>
        <p:nvSpPr>
          <p:cNvPr id="8" name="TextBox 7"/>
          <p:cNvSpPr txBox="1"/>
          <p:nvPr/>
        </p:nvSpPr>
        <p:spPr>
          <a:xfrm>
            <a:off x="7094761" y="6658798"/>
            <a:ext cx="9904765" cy="3139321"/>
          </a:xfrm>
          <a:prstGeom prst="rect">
            <a:avLst/>
          </a:prstGeom>
          <a:noFill/>
        </p:spPr>
        <p:txBody>
          <a:bodyPr wrap="square" rtlCol="0">
            <a:spAutoFit/>
          </a:bodyPr>
          <a:lstStyle/>
          <a:p>
            <a:r>
              <a:rPr lang="en-US" sz="2800" b="1" dirty="0"/>
              <a:t>Evaluate Purchase Order Approval Workflows</a:t>
            </a:r>
            <a:endParaRPr lang="en-US" sz="2800" dirty="0"/>
          </a:p>
          <a:p>
            <a:pPr algn="just"/>
            <a:br>
              <a:rPr lang="en-US" sz="2800" dirty="0"/>
            </a:br>
            <a:r>
              <a:rPr lang="en-US" sz="2400" dirty="0"/>
              <a:t>Assess the approval workflows for purchase orders within Oracle Fusion ERP. This involves verifying if there are appropriate purchase order approval limits in place based on the value or type of goods purchased. The audit also ensures that personnel creating purchase orders cannot approve them themselves.</a:t>
            </a:r>
          </a:p>
          <a:p>
            <a:br>
              <a:rPr lang="en-US" sz="2400" dirty="0"/>
            </a:br>
            <a:endParaRPr lang="en-IN" dirty="0"/>
          </a:p>
        </p:txBody>
      </p:sp>
      <p:sp>
        <p:nvSpPr>
          <p:cNvPr id="9" name="TextBox 8"/>
          <p:cNvSpPr txBox="1"/>
          <p:nvPr/>
        </p:nvSpPr>
        <p:spPr>
          <a:xfrm>
            <a:off x="7094762" y="2318608"/>
            <a:ext cx="5507183" cy="4278094"/>
          </a:xfrm>
          <a:prstGeom prst="rect">
            <a:avLst/>
          </a:prstGeom>
          <a:noFill/>
        </p:spPr>
        <p:txBody>
          <a:bodyPr wrap="square" rtlCol="0">
            <a:spAutoFit/>
          </a:bodyPr>
          <a:lstStyle/>
          <a:p>
            <a:pPr algn="just"/>
            <a:r>
              <a:rPr lang="en-IN" sz="2800" b="1" dirty="0"/>
              <a:t>Review Inventory Controls</a:t>
            </a:r>
          </a:p>
          <a:p>
            <a:pPr algn="just"/>
            <a:br>
              <a:rPr lang="en-IN" sz="2800" dirty="0"/>
            </a:br>
            <a:r>
              <a:rPr lang="en-US" sz="2400" dirty="0"/>
              <a:t>Investigate the process for recording and tracking inventory levels within Oracle Fusion ERP. This may involve verifying procedures for cycle counting, investigating potential discrepancies between physical and system inventory counts, and assessing the control environment around inventory write-offs.</a:t>
            </a:r>
            <a:br>
              <a:rPr lang="en-US" sz="2400" dirty="0"/>
            </a:br>
            <a:endParaRPr lang="en-IN" sz="2400" dirty="0"/>
          </a:p>
        </p:txBody>
      </p:sp>
      <p:sp>
        <p:nvSpPr>
          <p:cNvPr id="10" name="TextBox 9"/>
          <p:cNvSpPr txBox="1"/>
          <p:nvPr/>
        </p:nvSpPr>
        <p:spPr>
          <a:xfrm>
            <a:off x="12968940" y="2322483"/>
            <a:ext cx="4655127" cy="4555093"/>
          </a:xfrm>
          <a:prstGeom prst="rect">
            <a:avLst/>
          </a:prstGeom>
          <a:noFill/>
        </p:spPr>
        <p:txBody>
          <a:bodyPr wrap="square" rtlCol="0">
            <a:spAutoFit/>
          </a:bodyPr>
          <a:lstStyle/>
          <a:p>
            <a:pPr algn="just"/>
            <a:r>
              <a:rPr lang="en-IN" sz="2800" b="1" dirty="0"/>
              <a:t>Examine User Access Controls</a:t>
            </a:r>
          </a:p>
          <a:p>
            <a:pPr algn="just"/>
            <a:endParaRPr lang="en-IN" sz="2800" b="1" dirty="0"/>
          </a:p>
          <a:p>
            <a:pPr algn="just"/>
            <a:r>
              <a:rPr lang="en-US" sz="2400" dirty="0"/>
              <a:t>Analyze user access permissions within the system, particularly for users with access to inventory management functions. The audit ensures there's proper segregation of duties (</a:t>
            </a:r>
            <a:r>
              <a:rPr lang="en-US" sz="2400" dirty="0" err="1"/>
              <a:t>SoD</a:t>
            </a:r>
            <a:r>
              <a:rPr lang="en-US" sz="2400" dirty="0"/>
              <a:t>) to prevent unauthorized inventory adjustments or fraudulent transactions.</a:t>
            </a:r>
            <a:br>
              <a:rPr lang="en-US" dirty="0"/>
            </a:br>
            <a:endParaRPr lang="en-IN" dirty="0"/>
          </a:p>
        </p:txBody>
      </p:sp>
    </p:spTree>
    <p:extLst>
      <p:ext uri="{BB962C8B-B14F-4D97-AF65-F5344CB8AC3E}">
        <p14:creationId xmlns:p14="http://schemas.microsoft.com/office/powerpoint/2010/main" val="3575028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700720" y="8669447"/>
            <a:ext cx="2587278" cy="1617551"/>
          </a:xfrm>
          <a:prstGeom prst="rect">
            <a:avLst/>
          </a:prstGeom>
        </p:spPr>
      </p:pic>
      <p:pic>
        <p:nvPicPr>
          <p:cNvPr id="3" name="object 3"/>
          <p:cNvPicPr/>
          <p:nvPr/>
        </p:nvPicPr>
        <p:blipFill>
          <a:blip r:embed="rId3" cstate="print"/>
          <a:stretch>
            <a:fillRect/>
          </a:stretch>
        </p:blipFill>
        <p:spPr>
          <a:xfrm>
            <a:off x="0" y="0"/>
            <a:ext cx="17358127" cy="8511661"/>
          </a:xfrm>
          <a:prstGeom prst="rect">
            <a:avLst/>
          </a:prstGeom>
        </p:spPr>
      </p:pic>
      <p:sp>
        <p:nvSpPr>
          <p:cNvPr id="5" name="object 5"/>
          <p:cNvSpPr txBox="1"/>
          <p:nvPr/>
        </p:nvSpPr>
        <p:spPr>
          <a:xfrm>
            <a:off x="7873711" y="5810108"/>
            <a:ext cx="7827009" cy="2821285"/>
          </a:xfrm>
          <a:prstGeom prst="rect">
            <a:avLst/>
          </a:prstGeom>
        </p:spPr>
        <p:txBody>
          <a:bodyPr vert="horz" wrap="square" lIns="0" tIns="12700" rIns="0" bIns="0" rtlCol="0" anchor="t">
            <a:spAutoFit/>
          </a:bodyPr>
          <a:lstStyle/>
          <a:p>
            <a:r>
              <a:rPr lang="en-IN" sz="8000" b="1" dirty="0">
                <a:solidFill>
                  <a:schemeClr val="bg1"/>
                </a:solidFill>
              </a:rPr>
              <a:t>5. Future Outlook</a:t>
            </a:r>
            <a:endParaRPr lang="en-IN" sz="8000" dirty="0">
              <a:solidFill>
                <a:schemeClr val="bg1"/>
              </a:solidFill>
            </a:endParaRPr>
          </a:p>
          <a:p>
            <a:br>
              <a:rPr lang="en-IN" sz="8000" dirty="0"/>
            </a:br>
            <a:endParaRPr sz="2250" spc="65" dirty="0">
              <a:solidFill>
                <a:schemeClr val="bg1"/>
              </a:solidFill>
              <a:latin typeface="Verdana"/>
              <a:ea typeface="Verdana"/>
              <a:cs typeface="Verdana"/>
            </a:endParaRPr>
          </a:p>
        </p:txBody>
      </p:sp>
    </p:spTree>
    <p:extLst>
      <p:ext uri="{BB962C8B-B14F-4D97-AF65-F5344CB8AC3E}">
        <p14:creationId xmlns:p14="http://schemas.microsoft.com/office/powerpoint/2010/main" val="1216689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00150" y="2237015"/>
            <a:ext cx="5000624" cy="5248655"/>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bject 12"/>
          <p:cNvSpPr txBox="1">
            <a:spLocks noGrp="1"/>
          </p:cNvSpPr>
          <p:nvPr>
            <p:ph type="title"/>
          </p:nvPr>
        </p:nvSpPr>
        <p:spPr>
          <a:xfrm>
            <a:off x="1543050" y="2950899"/>
            <a:ext cx="3943350" cy="3820885"/>
          </a:xfrm>
          <a:prstGeom prst="ellipse">
            <a:avLst/>
          </a:prstGeom>
          <a:solidFill>
            <a:srgbClr val="043817"/>
          </a:solidFill>
        </p:spPr>
        <p:txBody>
          <a:bodyPr vert="horz" lIns="91440" tIns="45720" rIns="91440" bIns="45720" rtlCol="0" anchor="ctr">
            <a:normAutofit/>
          </a:bodyPr>
          <a:lstStyle/>
          <a:p>
            <a:pPr marL="12700" marR="5080" algn="ctr" rtl="0">
              <a:lnSpc>
                <a:spcPct val="90000"/>
              </a:lnSpc>
              <a:spcBef>
                <a:spcPct val="0"/>
              </a:spcBef>
            </a:pPr>
            <a:r>
              <a:rPr lang="en-IN" sz="4800" dirty="0">
                <a:solidFill>
                  <a:schemeClr val="bg1"/>
                </a:solidFill>
              </a:rPr>
              <a:t>Table of Contents</a:t>
            </a:r>
            <a:endParaRPr lang="en-US" sz="4600" kern="1200" dirty="0">
              <a:solidFill>
                <a:schemeClr val="bg1"/>
              </a:solidFill>
              <a:latin typeface="+mj-lt"/>
              <a:cs typeface="+mj-cs"/>
            </a:endParaRPr>
          </a:p>
        </p:txBody>
      </p:sp>
      <p:sp>
        <p:nvSpPr>
          <p:cNvPr id="2" name="Rectangle 1"/>
          <p:cNvSpPr/>
          <p:nvPr/>
        </p:nvSpPr>
        <p:spPr>
          <a:xfrm>
            <a:off x="8042563" y="1093338"/>
            <a:ext cx="9144000" cy="9910405"/>
          </a:xfrm>
          <a:prstGeom prst="rect">
            <a:avLst/>
          </a:prstGeom>
        </p:spPr>
        <p:txBody>
          <a:bodyPr>
            <a:spAutoFit/>
          </a:bodyPr>
          <a:lstStyle/>
          <a:p>
            <a:r>
              <a:rPr lang="en-IN" sz="4000" b="1" dirty="0"/>
              <a:t>1. Introduction</a:t>
            </a:r>
          </a:p>
          <a:p>
            <a:endParaRPr lang="en-IN" sz="4000" dirty="0"/>
          </a:p>
          <a:p>
            <a:r>
              <a:rPr lang="en-IN" sz="4000" b="1" dirty="0"/>
              <a:t>2. Background</a:t>
            </a:r>
          </a:p>
          <a:p>
            <a:endParaRPr lang="en-IN" sz="4000" b="1" dirty="0"/>
          </a:p>
          <a:p>
            <a:r>
              <a:rPr lang="en-IN" sz="4000" b="1" dirty="0"/>
              <a:t>3. Key Concepts</a:t>
            </a:r>
          </a:p>
          <a:p>
            <a:endParaRPr lang="en-IN" sz="4000" b="1" dirty="0"/>
          </a:p>
          <a:p>
            <a:r>
              <a:rPr lang="en-US" sz="4000" b="1" dirty="0"/>
              <a:t>4. </a:t>
            </a:r>
            <a:r>
              <a:rPr lang="en-IN" sz="4000" b="1" dirty="0"/>
              <a:t>Case Studies</a:t>
            </a:r>
          </a:p>
          <a:p>
            <a:endParaRPr lang="en-IN" sz="4000" b="1" dirty="0"/>
          </a:p>
          <a:p>
            <a:r>
              <a:rPr lang="en-US" sz="4000" b="1" dirty="0"/>
              <a:t>5. </a:t>
            </a:r>
            <a:r>
              <a:rPr lang="en-IN" sz="4000" b="1" dirty="0"/>
              <a:t>Future Outlook</a:t>
            </a:r>
          </a:p>
          <a:p>
            <a:endParaRPr lang="en-IN" sz="4000" b="1" dirty="0"/>
          </a:p>
          <a:p>
            <a:r>
              <a:rPr lang="en-US" sz="4000" b="1" dirty="0"/>
              <a:t>6. </a:t>
            </a:r>
            <a:r>
              <a:rPr lang="en-IN" sz="4000" b="1" dirty="0"/>
              <a:t>Conclusion</a:t>
            </a:r>
            <a:endParaRPr lang="en-IN" sz="4000" dirty="0"/>
          </a:p>
          <a:p>
            <a:br>
              <a:rPr lang="en-IN" dirty="0"/>
            </a:br>
            <a:endParaRPr lang="en-IN" dirty="0"/>
          </a:p>
          <a:p>
            <a:br>
              <a:rPr lang="en-IN" dirty="0"/>
            </a:br>
            <a:endParaRPr lang="en-IN" dirty="0"/>
          </a:p>
          <a:p>
            <a:br>
              <a:rPr lang="en-IN" dirty="0"/>
            </a:br>
            <a:endParaRPr lang="en-IN" dirty="0"/>
          </a:p>
          <a:p>
            <a:br>
              <a:rPr lang="en-IN" dirty="0"/>
            </a:br>
            <a:br>
              <a:rPr lang="en-IN" dirty="0"/>
            </a:br>
            <a:endParaRPr lang="en-IN" dirty="0"/>
          </a:p>
          <a:p>
            <a:br>
              <a:rPr lang="en-IN" dirty="0"/>
            </a:br>
            <a:endParaRPr lang="en-I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290945" y="-436418"/>
            <a:ext cx="13725579" cy="7139144"/>
          </a:xfrm>
          <a:prstGeom prst="rect">
            <a:avLst/>
          </a:prstGeom>
        </p:spPr>
        <p:txBody>
          <a:bodyPr vert="horz" lIns="91440" tIns="45720" rIns="91440" bIns="45720" rtlCol="0" anchor="b">
            <a:normAutofit/>
          </a:bodyPr>
          <a:lstStyle/>
          <a:p>
            <a:pPr rtl="0"/>
            <a:r>
              <a:rPr lang="en-US" sz="4800" dirty="0"/>
              <a:t>5.1 Future Outlook - P2P in Oracle</a:t>
            </a:r>
            <a:br>
              <a:rPr lang="en-US" sz="4800" b="0" dirty="0"/>
            </a:br>
            <a:br>
              <a:rPr lang="en-US" sz="4800" dirty="0"/>
            </a:br>
            <a:br>
              <a:rPr lang="en-IN" sz="4400" b="0" dirty="0"/>
            </a:br>
            <a:br>
              <a:rPr lang="en-IN" sz="4400" dirty="0"/>
            </a:br>
            <a:br>
              <a:rPr lang="en-US" sz="4400" dirty="0"/>
            </a:br>
            <a:br>
              <a:rPr lang="en-IN" sz="5400" b="0" dirty="0"/>
            </a:br>
            <a:br>
              <a:rPr lang="en-IN" sz="5400" dirty="0"/>
            </a:br>
            <a:endParaRPr lang="en-US" sz="5400" kern="1200" dirty="0">
              <a:solidFill>
                <a:schemeClr val="tx1"/>
              </a:solidFill>
              <a:latin typeface="+mj-lt"/>
              <a:cs typeface="+mj-cs"/>
            </a:endParaRPr>
          </a:p>
        </p:txBody>
      </p:sp>
      <p:sp>
        <p:nvSpPr>
          <p:cNvPr id="2" name="Rectangle 1"/>
          <p:cNvSpPr/>
          <p:nvPr/>
        </p:nvSpPr>
        <p:spPr>
          <a:xfrm>
            <a:off x="498764" y="2098236"/>
            <a:ext cx="16750146" cy="10002738"/>
          </a:xfrm>
          <a:prstGeom prst="rect">
            <a:avLst/>
          </a:prstGeom>
        </p:spPr>
        <p:txBody>
          <a:bodyPr wrap="square">
            <a:spAutoFit/>
          </a:bodyPr>
          <a:lstStyle/>
          <a:p>
            <a:r>
              <a:rPr lang="en-US" sz="3200" b="1" dirty="0"/>
              <a:t>Automation &amp; Efficiency:  </a:t>
            </a:r>
            <a:r>
              <a:rPr lang="en-US" sz="3200" dirty="0"/>
              <a:t>Expect AI, RPA, and potentially block chain integration to streamline tasks, improve accuracy, and enhance traceability. </a:t>
            </a:r>
          </a:p>
          <a:p>
            <a:br>
              <a:rPr lang="en-US" sz="3200" dirty="0"/>
            </a:br>
            <a:r>
              <a:rPr lang="en-US" sz="3200" b="1" dirty="0"/>
              <a:t>Real-time Insights:  </a:t>
            </a:r>
            <a:r>
              <a:rPr lang="en-US" sz="3200" dirty="0"/>
              <a:t>Advanced analytics will provide deeper understanding of P2P performance, aiding cost optimization and supplier management. </a:t>
            </a:r>
          </a:p>
          <a:p>
            <a:br>
              <a:rPr lang="en-US" sz="3200" dirty="0"/>
            </a:br>
            <a:r>
              <a:rPr lang="en-US" sz="3200" b="1" dirty="0"/>
              <a:t>Cyber Security Focus: </a:t>
            </a:r>
            <a:r>
              <a:rPr lang="en-US" sz="3200" dirty="0"/>
              <a:t>AI-powered threat detection, stricter access controls, and continuous monitoring will be crucial for robust P2P security.</a:t>
            </a:r>
          </a:p>
          <a:p>
            <a:br>
              <a:rPr lang="en-US" sz="3200" dirty="0"/>
            </a:br>
            <a:r>
              <a:rPr lang="en-US" sz="3200" b="1" dirty="0"/>
              <a:t>Sustainability Integration: </a:t>
            </a:r>
            <a:r>
              <a:rPr lang="en-US" sz="3200" dirty="0"/>
              <a:t>Features like supplier sustainability ratings and environmental impact tracking might emerge.</a:t>
            </a:r>
          </a:p>
          <a:p>
            <a:br>
              <a:rPr lang="en-US" sz="3200" dirty="0"/>
            </a:br>
            <a:r>
              <a:rPr lang="en-US" sz="3200" dirty="0"/>
              <a:t>These advancements aim to make P2P within Oracle Fusion ERP more efficient, secure, and data-driven, empowering organizations for better procurement and cost optimization.</a:t>
            </a:r>
          </a:p>
          <a:p>
            <a:br>
              <a:rPr lang="en-US" sz="4000" dirty="0"/>
            </a:br>
            <a:br>
              <a:rPr lang="en-US" sz="2800" dirty="0"/>
            </a:br>
            <a:br>
              <a:rPr lang="en-US" sz="2800" dirty="0"/>
            </a:br>
            <a:br>
              <a:rPr lang="en-US" sz="2800" dirty="0"/>
            </a:br>
            <a:br>
              <a:rPr lang="en-US" dirty="0"/>
            </a:br>
            <a:endParaRPr lang="en-US" dirty="0"/>
          </a:p>
          <a:p>
            <a:br>
              <a:rPr lang="en-US" dirty="0"/>
            </a:br>
            <a:endParaRPr lang="en-IN" dirty="0"/>
          </a:p>
        </p:txBody>
      </p:sp>
    </p:spTree>
    <p:extLst>
      <p:ext uri="{BB962C8B-B14F-4D97-AF65-F5344CB8AC3E}">
        <p14:creationId xmlns:p14="http://schemas.microsoft.com/office/powerpoint/2010/main" val="2644544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290945" y="-436418"/>
            <a:ext cx="13725579" cy="7139144"/>
          </a:xfrm>
          <a:prstGeom prst="rect">
            <a:avLst/>
          </a:prstGeom>
        </p:spPr>
        <p:txBody>
          <a:bodyPr vert="horz" lIns="91440" tIns="45720" rIns="91440" bIns="45720" rtlCol="0" anchor="b">
            <a:normAutofit fontScale="90000"/>
          </a:bodyPr>
          <a:lstStyle/>
          <a:p>
            <a:pPr rtl="0"/>
            <a:br>
              <a:rPr lang="en-US" sz="4800" dirty="0"/>
            </a:br>
            <a:r>
              <a:rPr lang="en-US" sz="4800" dirty="0"/>
              <a:t>5.2 Future Outlook - O2C in Oracle</a:t>
            </a:r>
            <a:br>
              <a:rPr lang="en-US" sz="4800" b="0" dirty="0"/>
            </a:br>
            <a:br>
              <a:rPr lang="en-US" sz="4800" dirty="0"/>
            </a:br>
            <a:br>
              <a:rPr lang="en-US" sz="4800" dirty="0"/>
            </a:br>
            <a:br>
              <a:rPr lang="en-IN" sz="4400" b="0" dirty="0"/>
            </a:br>
            <a:br>
              <a:rPr lang="en-IN" sz="4400" dirty="0"/>
            </a:br>
            <a:br>
              <a:rPr lang="en-US" sz="4400" dirty="0"/>
            </a:br>
            <a:br>
              <a:rPr lang="en-IN" sz="5400" b="0" dirty="0"/>
            </a:br>
            <a:br>
              <a:rPr lang="en-IN" sz="5400" dirty="0"/>
            </a:br>
            <a:endParaRPr lang="en-US" sz="5400" kern="1200" dirty="0">
              <a:solidFill>
                <a:schemeClr val="tx1"/>
              </a:solidFill>
              <a:latin typeface="+mj-lt"/>
              <a:cs typeface="+mj-cs"/>
            </a:endParaRPr>
          </a:p>
        </p:txBody>
      </p:sp>
      <p:sp>
        <p:nvSpPr>
          <p:cNvPr id="2" name="Rectangle 1"/>
          <p:cNvSpPr/>
          <p:nvPr/>
        </p:nvSpPr>
        <p:spPr>
          <a:xfrm>
            <a:off x="498764" y="1828072"/>
            <a:ext cx="16750146" cy="10495181"/>
          </a:xfrm>
          <a:prstGeom prst="rect">
            <a:avLst/>
          </a:prstGeom>
        </p:spPr>
        <p:txBody>
          <a:bodyPr wrap="square">
            <a:spAutoFit/>
          </a:bodyPr>
          <a:lstStyle/>
          <a:p>
            <a:r>
              <a:rPr lang="en-US" sz="3200" b="1" dirty="0"/>
              <a:t>AI-powered Automation: </a:t>
            </a:r>
            <a:r>
              <a:rPr lang="en-US" sz="3200" dirty="0"/>
              <a:t>Expect smarter order fulfillment, dynamic pricing, and automated credit checks using AI for a smoother O2C flow. </a:t>
            </a:r>
          </a:p>
          <a:p>
            <a:br>
              <a:rPr lang="en-US" sz="3200" dirty="0"/>
            </a:br>
            <a:r>
              <a:rPr lang="en-US" sz="3200" b="1" dirty="0"/>
              <a:t>Real-time Insights &amp; Predictions: </a:t>
            </a:r>
            <a:r>
              <a:rPr lang="en-US" sz="3200" dirty="0"/>
              <a:t>Leverage analytics to identify bottlenecks, optimize sales, and anticipate customer needs.</a:t>
            </a:r>
          </a:p>
          <a:p>
            <a:br>
              <a:rPr lang="en-US" sz="3200" dirty="0"/>
            </a:br>
            <a:r>
              <a:rPr lang="en-US" sz="3200" b="1" dirty="0"/>
              <a:t>Enhanced Customer Experience: </a:t>
            </a:r>
            <a:r>
              <a:rPr lang="en-US" sz="3200" dirty="0"/>
              <a:t>Look for self-service options and </a:t>
            </a:r>
            <a:r>
              <a:rPr lang="en-US" sz="3200" dirty="0" err="1"/>
              <a:t>omnichannel</a:t>
            </a:r>
            <a:r>
              <a:rPr lang="en-US" sz="3200" dirty="0"/>
              <a:t> engagement features to improve customer satisfaction.</a:t>
            </a:r>
          </a:p>
          <a:p>
            <a:br>
              <a:rPr lang="en-US" sz="3200" dirty="0"/>
            </a:br>
            <a:r>
              <a:rPr lang="en-US" sz="3200" b="1" dirty="0"/>
              <a:t>Emerging Tech Integration: </a:t>
            </a:r>
            <a:r>
              <a:rPr lang="en-US" sz="3200" dirty="0"/>
              <a:t>Blockchain might bring secure B2B transactions and real-time supply chain visibility.</a:t>
            </a:r>
          </a:p>
          <a:p>
            <a:br>
              <a:rPr lang="en-US" sz="3200" dirty="0"/>
            </a:br>
            <a:r>
              <a:rPr lang="en-US" sz="3200" dirty="0"/>
              <a:t>These advancements aim to transform Oracle Fusion ERP into a central hub for optimizing O2C, boosting efficiency, customer satisfaction, and cash flow.</a:t>
            </a:r>
          </a:p>
          <a:p>
            <a:br>
              <a:rPr lang="en-US" sz="3200" dirty="0"/>
            </a:br>
            <a:br>
              <a:rPr lang="en-US" sz="4000" dirty="0"/>
            </a:br>
            <a:br>
              <a:rPr lang="en-US" sz="2800" dirty="0"/>
            </a:br>
            <a:br>
              <a:rPr lang="en-US" sz="2800" dirty="0"/>
            </a:br>
            <a:br>
              <a:rPr lang="en-US" sz="2800" dirty="0"/>
            </a:br>
            <a:br>
              <a:rPr lang="en-US" dirty="0"/>
            </a:br>
            <a:endParaRPr lang="en-US" dirty="0"/>
          </a:p>
          <a:p>
            <a:br>
              <a:rPr lang="en-US" dirty="0"/>
            </a:br>
            <a:endParaRPr lang="en-IN" dirty="0"/>
          </a:p>
        </p:txBody>
      </p:sp>
    </p:spTree>
    <p:extLst>
      <p:ext uri="{BB962C8B-B14F-4D97-AF65-F5344CB8AC3E}">
        <p14:creationId xmlns:p14="http://schemas.microsoft.com/office/powerpoint/2010/main" val="2530593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290945" y="-436418"/>
            <a:ext cx="13725579" cy="7139144"/>
          </a:xfrm>
          <a:prstGeom prst="rect">
            <a:avLst/>
          </a:prstGeom>
        </p:spPr>
        <p:txBody>
          <a:bodyPr vert="horz" lIns="91440" tIns="45720" rIns="91440" bIns="45720" rtlCol="0" anchor="b">
            <a:normAutofit fontScale="90000"/>
          </a:bodyPr>
          <a:lstStyle/>
          <a:p>
            <a:pPr rtl="0"/>
            <a:br>
              <a:rPr lang="en-US" sz="4800" dirty="0"/>
            </a:br>
            <a:r>
              <a:rPr lang="en-US" sz="4800" dirty="0"/>
              <a:t> </a:t>
            </a:r>
            <a:r>
              <a:rPr lang="en-US" sz="4400" dirty="0"/>
              <a:t>5.3 Future Outlook - Fusion Internal Control</a:t>
            </a:r>
            <a:br>
              <a:rPr lang="en-US" sz="4400" b="0" dirty="0"/>
            </a:br>
            <a:br>
              <a:rPr lang="en-US" sz="4400" dirty="0"/>
            </a:br>
            <a:br>
              <a:rPr lang="en-US" sz="4800" dirty="0"/>
            </a:br>
            <a:br>
              <a:rPr lang="en-IN" sz="4400" b="0" dirty="0"/>
            </a:br>
            <a:br>
              <a:rPr lang="en-IN" sz="4400" dirty="0"/>
            </a:br>
            <a:br>
              <a:rPr lang="en-US" sz="4400" dirty="0"/>
            </a:br>
            <a:br>
              <a:rPr lang="en-IN" sz="5400" b="0" dirty="0"/>
            </a:br>
            <a:br>
              <a:rPr lang="en-IN" sz="5400" dirty="0"/>
            </a:br>
            <a:endParaRPr lang="en-US" sz="5400" kern="1200" dirty="0">
              <a:solidFill>
                <a:schemeClr val="tx1"/>
              </a:solidFill>
              <a:latin typeface="+mj-lt"/>
              <a:cs typeface="+mj-cs"/>
            </a:endParaRPr>
          </a:p>
        </p:txBody>
      </p:sp>
      <p:sp>
        <p:nvSpPr>
          <p:cNvPr id="2" name="Rectangle 1"/>
          <p:cNvSpPr/>
          <p:nvPr/>
        </p:nvSpPr>
        <p:spPr>
          <a:xfrm>
            <a:off x="498764" y="2202145"/>
            <a:ext cx="16750146" cy="9510296"/>
          </a:xfrm>
          <a:prstGeom prst="rect">
            <a:avLst/>
          </a:prstGeom>
        </p:spPr>
        <p:txBody>
          <a:bodyPr wrap="square">
            <a:spAutoFit/>
          </a:bodyPr>
          <a:lstStyle/>
          <a:p>
            <a:r>
              <a:rPr lang="en-US" sz="3200" b="1" dirty="0"/>
              <a:t>Real-time Monitoring: </a:t>
            </a:r>
            <a:r>
              <a:rPr lang="en-US" sz="3200" dirty="0"/>
              <a:t>AI &amp; machine learning will continuously analyze activity for control weaknesses and suspicious behavior.</a:t>
            </a:r>
          </a:p>
          <a:p>
            <a:br>
              <a:rPr lang="en-US" sz="3200" dirty="0"/>
            </a:br>
            <a:r>
              <a:rPr lang="en-US" sz="3200" b="1" dirty="0"/>
              <a:t>Emerging Tech Integration: </a:t>
            </a:r>
            <a:r>
              <a:rPr lang="en-US" sz="3200" dirty="0"/>
              <a:t>Blockchain could provide tamper-proof audit trails for enhanced data integrity.</a:t>
            </a:r>
          </a:p>
          <a:p>
            <a:br>
              <a:rPr lang="en-US" sz="3200" dirty="0"/>
            </a:br>
            <a:r>
              <a:rPr lang="en-US" sz="3200" b="1" dirty="0"/>
              <a:t>User Behavior Analytics: </a:t>
            </a:r>
            <a:r>
              <a:rPr lang="en-US" sz="3200" dirty="0"/>
              <a:t>Advanced tools might identify unusual user activity and potential risks.</a:t>
            </a:r>
          </a:p>
          <a:p>
            <a:br>
              <a:rPr lang="en-US" sz="3200" dirty="0"/>
            </a:br>
            <a:r>
              <a:rPr lang="en-US" sz="3200" b="1" dirty="0"/>
              <a:t>Regulatory Adaptability: </a:t>
            </a:r>
            <a:r>
              <a:rPr lang="en-US" sz="3200" dirty="0"/>
              <a:t>Internal controls and audits will evolve to meet changing regulations.</a:t>
            </a:r>
          </a:p>
          <a:p>
            <a:br>
              <a:rPr lang="en-US" sz="3200" dirty="0"/>
            </a:br>
            <a:r>
              <a:rPr lang="en-US" sz="3200" dirty="0"/>
              <a:t>This future aims for proactive, data-driven internal controls and efficient audits in Oracle Fusion ERP.</a:t>
            </a:r>
          </a:p>
          <a:p>
            <a:br>
              <a:rPr lang="en-US" sz="3200" dirty="0"/>
            </a:br>
            <a:br>
              <a:rPr lang="en-US" sz="3200" dirty="0"/>
            </a:br>
            <a:br>
              <a:rPr lang="en-US" sz="4000" dirty="0"/>
            </a:br>
            <a:br>
              <a:rPr lang="en-US" sz="2800" dirty="0"/>
            </a:br>
            <a:br>
              <a:rPr lang="en-US" sz="2800" dirty="0"/>
            </a:br>
            <a:br>
              <a:rPr lang="en-US" sz="2800" dirty="0"/>
            </a:br>
            <a:br>
              <a:rPr lang="en-US" dirty="0"/>
            </a:br>
            <a:endParaRPr lang="en-US" dirty="0"/>
          </a:p>
          <a:p>
            <a:br>
              <a:rPr lang="en-US" dirty="0"/>
            </a:br>
            <a:endParaRPr lang="en-IN" dirty="0"/>
          </a:p>
        </p:txBody>
      </p:sp>
    </p:spTree>
    <p:extLst>
      <p:ext uri="{BB962C8B-B14F-4D97-AF65-F5344CB8AC3E}">
        <p14:creationId xmlns:p14="http://schemas.microsoft.com/office/powerpoint/2010/main" val="1158357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389019" y="9012567"/>
            <a:ext cx="1731645" cy="1274445"/>
          </a:xfrm>
          <a:custGeom>
            <a:avLst/>
            <a:gdLst/>
            <a:ahLst/>
            <a:cxnLst/>
            <a:rect l="l" t="t" r="r" b="b"/>
            <a:pathLst>
              <a:path w="1731644" h="1274445">
                <a:moveTo>
                  <a:pt x="44210" y="78161"/>
                </a:moveTo>
                <a:lnTo>
                  <a:pt x="7741" y="63009"/>
                </a:lnTo>
                <a:lnTo>
                  <a:pt x="0" y="44275"/>
                </a:lnTo>
                <a:lnTo>
                  <a:pt x="4" y="33841"/>
                </a:lnTo>
                <a:lnTo>
                  <a:pt x="28989" y="992"/>
                </a:lnTo>
                <a:lnTo>
                  <a:pt x="33977" y="13"/>
                </a:lnTo>
                <a:lnTo>
                  <a:pt x="44332" y="39"/>
                </a:lnTo>
                <a:lnTo>
                  <a:pt x="77138" y="28944"/>
                </a:lnTo>
                <a:lnTo>
                  <a:pt x="78126" y="44275"/>
                </a:lnTo>
                <a:lnTo>
                  <a:pt x="77133" y="49260"/>
                </a:lnTo>
                <a:lnTo>
                  <a:pt x="49197" y="77173"/>
                </a:lnTo>
                <a:lnTo>
                  <a:pt x="44210" y="78161"/>
                </a:lnTo>
                <a:close/>
              </a:path>
              <a:path w="1731644" h="1274445">
                <a:moveTo>
                  <a:pt x="457443" y="78161"/>
                </a:moveTo>
                <a:lnTo>
                  <a:pt x="420974" y="63009"/>
                </a:lnTo>
                <a:lnTo>
                  <a:pt x="413232" y="44275"/>
                </a:lnTo>
                <a:lnTo>
                  <a:pt x="413237" y="33841"/>
                </a:lnTo>
                <a:lnTo>
                  <a:pt x="442221" y="992"/>
                </a:lnTo>
                <a:lnTo>
                  <a:pt x="447210" y="13"/>
                </a:lnTo>
                <a:lnTo>
                  <a:pt x="457564" y="39"/>
                </a:lnTo>
                <a:lnTo>
                  <a:pt x="490370" y="28944"/>
                </a:lnTo>
                <a:lnTo>
                  <a:pt x="491358" y="44275"/>
                </a:lnTo>
                <a:lnTo>
                  <a:pt x="490366" y="49260"/>
                </a:lnTo>
                <a:lnTo>
                  <a:pt x="462429" y="77173"/>
                </a:lnTo>
                <a:lnTo>
                  <a:pt x="457443" y="78161"/>
                </a:lnTo>
                <a:close/>
              </a:path>
              <a:path w="1731644" h="1274445">
                <a:moveTo>
                  <a:pt x="870706" y="78157"/>
                </a:moveTo>
                <a:lnTo>
                  <a:pt x="860345" y="78157"/>
                </a:lnTo>
                <a:lnTo>
                  <a:pt x="855362" y="77165"/>
                </a:lnTo>
                <a:lnTo>
                  <a:pt x="827451" y="49255"/>
                </a:lnTo>
                <a:lnTo>
                  <a:pt x="826460" y="44272"/>
                </a:lnTo>
                <a:lnTo>
                  <a:pt x="826460" y="33911"/>
                </a:lnTo>
                <a:lnTo>
                  <a:pt x="855362" y="1017"/>
                </a:lnTo>
                <a:lnTo>
                  <a:pt x="860345" y="26"/>
                </a:lnTo>
                <a:lnTo>
                  <a:pt x="870706" y="26"/>
                </a:lnTo>
                <a:lnTo>
                  <a:pt x="903599" y="28928"/>
                </a:lnTo>
                <a:lnTo>
                  <a:pt x="904591" y="33911"/>
                </a:lnTo>
                <a:lnTo>
                  <a:pt x="904591" y="44272"/>
                </a:lnTo>
                <a:lnTo>
                  <a:pt x="875689" y="77165"/>
                </a:lnTo>
                <a:lnTo>
                  <a:pt x="870706" y="78157"/>
                </a:lnTo>
                <a:close/>
              </a:path>
              <a:path w="1731644" h="1274445">
                <a:moveTo>
                  <a:pt x="1284138" y="78157"/>
                </a:moveTo>
                <a:lnTo>
                  <a:pt x="1273777" y="78157"/>
                </a:lnTo>
                <a:lnTo>
                  <a:pt x="1268794" y="77165"/>
                </a:lnTo>
                <a:lnTo>
                  <a:pt x="1240883" y="49255"/>
                </a:lnTo>
                <a:lnTo>
                  <a:pt x="1239892" y="44272"/>
                </a:lnTo>
                <a:lnTo>
                  <a:pt x="1239892" y="33911"/>
                </a:lnTo>
                <a:lnTo>
                  <a:pt x="1268794" y="1017"/>
                </a:lnTo>
                <a:lnTo>
                  <a:pt x="1273777" y="26"/>
                </a:lnTo>
                <a:lnTo>
                  <a:pt x="1284138" y="26"/>
                </a:lnTo>
                <a:lnTo>
                  <a:pt x="1317031" y="28928"/>
                </a:lnTo>
                <a:lnTo>
                  <a:pt x="1318023" y="33911"/>
                </a:lnTo>
                <a:lnTo>
                  <a:pt x="1318023" y="44272"/>
                </a:lnTo>
                <a:lnTo>
                  <a:pt x="1289121" y="77165"/>
                </a:lnTo>
                <a:lnTo>
                  <a:pt x="1284138" y="78157"/>
                </a:lnTo>
                <a:close/>
              </a:path>
              <a:path w="1731644" h="1274445">
                <a:moveTo>
                  <a:pt x="1697370" y="78157"/>
                </a:moveTo>
                <a:lnTo>
                  <a:pt x="1687010" y="78157"/>
                </a:lnTo>
                <a:lnTo>
                  <a:pt x="1682026" y="77165"/>
                </a:lnTo>
                <a:lnTo>
                  <a:pt x="1654116" y="49255"/>
                </a:lnTo>
                <a:lnTo>
                  <a:pt x="1653125" y="44272"/>
                </a:lnTo>
                <a:lnTo>
                  <a:pt x="1653128" y="33894"/>
                </a:lnTo>
                <a:lnTo>
                  <a:pt x="1682026" y="1017"/>
                </a:lnTo>
                <a:lnTo>
                  <a:pt x="1697188" y="0"/>
                </a:lnTo>
                <a:lnTo>
                  <a:pt x="1702192" y="972"/>
                </a:lnTo>
                <a:lnTo>
                  <a:pt x="1730264" y="28928"/>
                </a:lnTo>
                <a:lnTo>
                  <a:pt x="1731256" y="33894"/>
                </a:lnTo>
                <a:lnTo>
                  <a:pt x="1731255" y="44272"/>
                </a:lnTo>
                <a:lnTo>
                  <a:pt x="1702353" y="77165"/>
                </a:lnTo>
                <a:lnTo>
                  <a:pt x="1697370" y="78157"/>
                </a:lnTo>
                <a:close/>
              </a:path>
              <a:path w="1731644" h="1274445">
                <a:moveTo>
                  <a:pt x="44210" y="477805"/>
                </a:moveTo>
                <a:lnTo>
                  <a:pt x="7741" y="462654"/>
                </a:lnTo>
                <a:lnTo>
                  <a:pt x="0" y="443919"/>
                </a:lnTo>
                <a:lnTo>
                  <a:pt x="4" y="433486"/>
                </a:lnTo>
                <a:lnTo>
                  <a:pt x="28989" y="400637"/>
                </a:lnTo>
                <a:lnTo>
                  <a:pt x="33977" y="399657"/>
                </a:lnTo>
                <a:lnTo>
                  <a:pt x="44332" y="399684"/>
                </a:lnTo>
                <a:lnTo>
                  <a:pt x="77138" y="428589"/>
                </a:lnTo>
                <a:lnTo>
                  <a:pt x="78126" y="443919"/>
                </a:lnTo>
                <a:lnTo>
                  <a:pt x="77133" y="448905"/>
                </a:lnTo>
                <a:lnTo>
                  <a:pt x="49197" y="476817"/>
                </a:lnTo>
                <a:lnTo>
                  <a:pt x="44210" y="477805"/>
                </a:lnTo>
                <a:close/>
              </a:path>
              <a:path w="1731644" h="1274445">
                <a:moveTo>
                  <a:pt x="457443" y="477805"/>
                </a:moveTo>
                <a:lnTo>
                  <a:pt x="420974" y="462654"/>
                </a:lnTo>
                <a:lnTo>
                  <a:pt x="413232" y="443919"/>
                </a:lnTo>
                <a:lnTo>
                  <a:pt x="413237" y="433486"/>
                </a:lnTo>
                <a:lnTo>
                  <a:pt x="442221" y="400637"/>
                </a:lnTo>
                <a:lnTo>
                  <a:pt x="447210" y="399657"/>
                </a:lnTo>
                <a:lnTo>
                  <a:pt x="457565" y="399684"/>
                </a:lnTo>
                <a:lnTo>
                  <a:pt x="490370" y="428589"/>
                </a:lnTo>
                <a:lnTo>
                  <a:pt x="491358" y="443919"/>
                </a:lnTo>
                <a:lnTo>
                  <a:pt x="490366" y="448905"/>
                </a:lnTo>
                <a:lnTo>
                  <a:pt x="462429" y="476817"/>
                </a:lnTo>
                <a:lnTo>
                  <a:pt x="457443" y="477805"/>
                </a:lnTo>
                <a:close/>
              </a:path>
              <a:path w="1731644" h="1274445">
                <a:moveTo>
                  <a:pt x="870706" y="477801"/>
                </a:moveTo>
                <a:lnTo>
                  <a:pt x="860345" y="477801"/>
                </a:lnTo>
                <a:lnTo>
                  <a:pt x="855362" y="476810"/>
                </a:lnTo>
                <a:lnTo>
                  <a:pt x="827451" y="448899"/>
                </a:lnTo>
                <a:lnTo>
                  <a:pt x="826460" y="443916"/>
                </a:lnTo>
                <a:lnTo>
                  <a:pt x="826460" y="433556"/>
                </a:lnTo>
                <a:lnTo>
                  <a:pt x="855362" y="400662"/>
                </a:lnTo>
                <a:lnTo>
                  <a:pt x="860345" y="399671"/>
                </a:lnTo>
                <a:lnTo>
                  <a:pt x="870706" y="399671"/>
                </a:lnTo>
                <a:lnTo>
                  <a:pt x="903599" y="428572"/>
                </a:lnTo>
                <a:lnTo>
                  <a:pt x="904590" y="433556"/>
                </a:lnTo>
                <a:lnTo>
                  <a:pt x="904590" y="443916"/>
                </a:lnTo>
                <a:lnTo>
                  <a:pt x="875689" y="476810"/>
                </a:lnTo>
                <a:lnTo>
                  <a:pt x="870706" y="477801"/>
                </a:lnTo>
                <a:close/>
              </a:path>
              <a:path w="1731644" h="1274445">
                <a:moveTo>
                  <a:pt x="1284138" y="477801"/>
                </a:moveTo>
                <a:lnTo>
                  <a:pt x="1273777" y="477801"/>
                </a:lnTo>
                <a:lnTo>
                  <a:pt x="1268794" y="476810"/>
                </a:lnTo>
                <a:lnTo>
                  <a:pt x="1240883" y="448899"/>
                </a:lnTo>
                <a:lnTo>
                  <a:pt x="1239892" y="443916"/>
                </a:lnTo>
                <a:lnTo>
                  <a:pt x="1239892" y="433556"/>
                </a:lnTo>
                <a:lnTo>
                  <a:pt x="1268794" y="400662"/>
                </a:lnTo>
                <a:lnTo>
                  <a:pt x="1273777" y="399671"/>
                </a:lnTo>
                <a:lnTo>
                  <a:pt x="1284138" y="399671"/>
                </a:lnTo>
                <a:lnTo>
                  <a:pt x="1317031" y="428572"/>
                </a:lnTo>
                <a:lnTo>
                  <a:pt x="1318023" y="433556"/>
                </a:lnTo>
                <a:lnTo>
                  <a:pt x="1318023" y="443916"/>
                </a:lnTo>
                <a:lnTo>
                  <a:pt x="1289121" y="476810"/>
                </a:lnTo>
                <a:lnTo>
                  <a:pt x="1284138" y="477801"/>
                </a:lnTo>
                <a:close/>
              </a:path>
              <a:path w="1731644" h="1274445">
                <a:moveTo>
                  <a:pt x="1697370" y="477801"/>
                </a:moveTo>
                <a:lnTo>
                  <a:pt x="1687010" y="477801"/>
                </a:lnTo>
                <a:lnTo>
                  <a:pt x="1682026" y="476810"/>
                </a:lnTo>
                <a:lnTo>
                  <a:pt x="1654116" y="448899"/>
                </a:lnTo>
                <a:lnTo>
                  <a:pt x="1653125" y="443916"/>
                </a:lnTo>
                <a:lnTo>
                  <a:pt x="1653128" y="433538"/>
                </a:lnTo>
                <a:lnTo>
                  <a:pt x="1682026" y="400662"/>
                </a:lnTo>
                <a:lnTo>
                  <a:pt x="1697188" y="399644"/>
                </a:lnTo>
                <a:lnTo>
                  <a:pt x="1702192" y="400616"/>
                </a:lnTo>
                <a:lnTo>
                  <a:pt x="1730264" y="428572"/>
                </a:lnTo>
                <a:lnTo>
                  <a:pt x="1731255" y="433538"/>
                </a:lnTo>
                <a:lnTo>
                  <a:pt x="1731255" y="443916"/>
                </a:lnTo>
                <a:lnTo>
                  <a:pt x="1702353" y="476810"/>
                </a:lnTo>
                <a:lnTo>
                  <a:pt x="1697370" y="477801"/>
                </a:lnTo>
                <a:close/>
              </a:path>
              <a:path w="1731644" h="1274445">
                <a:moveTo>
                  <a:pt x="43935" y="877984"/>
                </a:moveTo>
                <a:lnTo>
                  <a:pt x="7630" y="862647"/>
                </a:lnTo>
                <a:lnTo>
                  <a:pt x="24" y="833510"/>
                </a:lnTo>
                <a:lnTo>
                  <a:pt x="1037" y="828539"/>
                </a:lnTo>
                <a:lnTo>
                  <a:pt x="29011" y="800777"/>
                </a:lnTo>
                <a:lnTo>
                  <a:pt x="33989" y="799802"/>
                </a:lnTo>
                <a:lnTo>
                  <a:pt x="44367" y="799828"/>
                </a:lnTo>
                <a:lnTo>
                  <a:pt x="77229" y="829057"/>
                </a:lnTo>
                <a:lnTo>
                  <a:pt x="78073" y="844451"/>
                </a:lnTo>
                <a:lnTo>
                  <a:pt x="77034" y="849416"/>
                </a:lnTo>
                <a:lnTo>
                  <a:pt x="48918" y="877034"/>
                </a:lnTo>
                <a:lnTo>
                  <a:pt x="43935" y="877984"/>
                </a:lnTo>
                <a:close/>
              </a:path>
              <a:path w="1731644" h="1274445">
                <a:moveTo>
                  <a:pt x="447140" y="877950"/>
                </a:moveTo>
                <a:lnTo>
                  <a:pt x="414213" y="849022"/>
                </a:lnTo>
                <a:lnTo>
                  <a:pt x="413223" y="844033"/>
                </a:lnTo>
                <a:lnTo>
                  <a:pt x="413241" y="833617"/>
                </a:lnTo>
                <a:lnTo>
                  <a:pt x="442216" y="800782"/>
                </a:lnTo>
                <a:lnTo>
                  <a:pt x="447207" y="799802"/>
                </a:lnTo>
                <a:lnTo>
                  <a:pt x="457556" y="799828"/>
                </a:lnTo>
                <a:lnTo>
                  <a:pt x="490352" y="828673"/>
                </a:lnTo>
                <a:lnTo>
                  <a:pt x="491358" y="844033"/>
                </a:lnTo>
                <a:lnTo>
                  <a:pt x="490391" y="848957"/>
                </a:lnTo>
                <a:lnTo>
                  <a:pt x="462500" y="876943"/>
                </a:lnTo>
                <a:lnTo>
                  <a:pt x="447140" y="877950"/>
                </a:lnTo>
                <a:close/>
              </a:path>
              <a:path w="1731644" h="1274445">
                <a:moveTo>
                  <a:pt x="870430" y="877980"/>
                </a:moveTo>
                <a:lnTo>
                  <a:pt x="834128" y="862689"/>
                </a:lnTo>
                <a:lnTo>
                  <a:pt x="826480" y="833579"/>
                </a:lnTo>
                <a:lnTo>
                  <a:pt x="827483" y="828610"/>
                </a:lnTo>
                <a:lnTo>
                  <a:pt x="855384" y="800802"/>
                </a:lnTo>
                <a:lnTo>
                  <a:pt x="860356" y="799815"/>
                </a:lnTo>
                <a:lnTo>
                  <a:pt x="870743" y="799815"/>
                </a:lnTo>
                <a:lnTo>
                  <a:pt x="903691" y="829041"/>
                </a:lnTo>
                <a:lnTo>
                  <a:pt x="904552" y="833579"/>
                </a:lnTo>
                <a:lnTo>
                  <a:pt x="904538" y="844448"/>
                </a:lnTo>
                <a:lnTo>
                  <a:pt x="875410" y="877026"/>
                </a:lnTo>
                <a:lnTo>
                  <a:pt x="870430" y="877980"/>
                </a:lnTo>
                <a:close/>
              </a:path>
              <a:path w="1731644" h="1274445">
                <a:moveTo>
                  <a:pt x="1273641" y="877954"/>
                </a:moveTo>
                <a:lnTo>
                  <a:pt x="1240694" y="849082"/>
                </a:lnTo>
                <a:lnTo>
                  <a:pt x="1239697" y="844097"/>
                </a:lnTo>
                <a:lnTo>
                  <a:pt x="1239709" y="833626"/>
                </a:lnTo>
                <a:lnTo>
                  <a:pt x="1268589" y="800807"/>
                </a:lnTo>
                <a:lnTo>
                  <a:pt x="1273575" y="799815"/>
                </a:lnTo>
                <a:lnTo>
                  <a:pt x="1278958" y="799815"/>
                </a:lnTo>
                <a:lnTo>
                  <a:pt x="1312872" y="819164"/>
                </a:lnTo>
                <a:lnTo>
                  <a:pt x="1317810" y="844097"/>
                </a:lnTo>
                <a:lnTo>
                  <a:pt x="1316857" y="848952"/>
                </a:lnTo>
                <a:lnTo>
                  <a:pt x="1288992" y="876936"/>
                </a:lnTo>
                <a:lnTo>
                  <a:pt x="1273641" y="877954"/>
                </a:lnTo>
                <a:close/>
              </a:path>
              <a:path w="1731644" h="1274445">
                <a:moveTo>
                  <a:pt x="1686874" y="877954"/>
                </a:moveTo>
                <a:lnTo>
                  <a:pt x="1653926" y="849082"/>
                </a:lnTo>
                <a:lnTo>
                  <a:pt x="1652930" y="844097"/>
                </a:lnTo>
                <a:lnTo>
                  <a:pt x="1652945" y="833608"/>
                </a:lnTo>
                <a:lnTo>
                  <a:pt x="1681843" y="800803"/>
                </a:lnTo>
                <a:lnTo>
                  <a:pt x="1686807" y="799815"/>
                </a:lnTo>
                <a:lnTo>
                  <a:pt x="1697162" y="799815"/>
                </a:lnTo>
                <a:lnTo>
                  <a:pt x="1730042" y="828636"/>
                </a:lnTo>
                <a:lnTo>
                  <a:pt x="1731043" y="844097"/>
                </a:lnTo>
                <a:lnTo>
                  <a:pt x="1730089" y="848952"/>
                </a:lnTo>
                <a:lnTo>
                  <a:pt x="1702224" y="876935"/>
                </a:lnTo>
                <a:lnTo>
                  <a:pt x="1686874" y="877954"/>
                </a:lnTo>
                <a:close/>
              </a:path>
              <a:path w="1731644" h="1274445">
                <a:moveTo>
                  <a:pt x="54471" y="1274432"/>
                </a:moveTo>
                <a:lnTo>
                  <a:pt x="23674" y="1274432"/>
                </a:lnTo>
                <a:lnTo>
                  <a:pt x="19096" y="1272498"/>
                </a:lnTo>
                <a:lnTo>
                  <a:pt x="24" y="1233154"/>
                </a:lnTo>
                <a:lnTo>
                  <a:pt x="1037" y="1228184"/>
                </a:lnTo>
                <a:lnTo>
                  <a:pt x="29011" y="1200422"/>
                </a:lnTo>
                <a:lnTo>
                  <a:pt x="33989" y="1199446"/>
                </a:lnTo>
                <a:lnTo>
                  <a:pt x="39160" y="1199459"/>
                </a:lnTo>
                <a:lnTo>
                  <a:pt x="39160" y="1199659"/>
                </a:lnTo>
                <a:lnTo>
                  <a:pt x="44349" y="1199672"/>
                </a:lnTo>
                <a:lnTo>
                  <a:pt x="77183" y="1228739"/>
                </a:lnTo>
                <a:lnTo>
                  <a:pt x="78073" y="1244096"/>
                </a:lnTo>
                <a:lnTo>
                  <a:pt x="77034" y="1249061"/>
                </a:lnTo>
                <a:lnTo>
                  <a:pt x="72984" y="1258578"/>
                </a:lnTo>
                <a:lnTo>
                  <a:pt x="70127" y="1262770"/>
                </a:lnTo>
                <a:lnTo>
                  <a:pt x="62748" y="1270018"/>
                </a:lnTo>
                <a:lnTo>
                  <a:pt x="58506" y="1272800"/>
                </a:lnTo>
                <a:lnTo>
                  <a:pt x="54471" y="1274432"/>
                </a:lnTo>
                <a:close/>
              </a:path>
              <a:path w="1731644" h="1274445">
                <a:moveTo>
                  <a:pt x="467688" y="1274432"/>
                </a:moveTo>
                <a:lnTo>
                  <a:pt x="436900" y="1274432"/>
                </a:lnTo>
                <a:lnTo>
                  <a:pt x="432518" y="1272611"/>
                </a:lnTo>
                <a:lnTo>
                  <a:pt x="413232" y="1243708"/>
                </a:lnTo>
                <a:lnTo>
                  <a:pt x="413237" y="1233275"/>
                </a:lnTo>
                <a:lnTo>
                  <a:pt x="442221" y="1200426"/>
                </a:lnTo>
                <a:lnTo>
                  <a:pt x="447210" y="1199446"/>
                </a:lnTo>
                <a:lnTo>
                  <a:pt x="452393" y="1199459"/>
                </a:lnTo>
                <a:lnTo>
                  <a:pt x="452393" y="1199659"/>
                </a:lnTo>
                <a:lnTo>
                  <a:pt x="457547" y="1199672"/>
                </a:lnTo>
                <a:lnTo>
                  <a:pt x="490325" y="1228415"/>
                </a:lnTo>
                <a:lnTo>
                  <a:pt x="491358" y="1243708"/>
                </a:lnTo>
                <a:lnTo>
                  <a:pt x="490366" y="1248694"/>
                </a:lnTo>
                <a:lnTo>
                  <a:pt x="486397" y="1258270"/>
                </a:lnTo>
                <a:lnTo>
                  <a:pt x="483571" y="1262496"/>
                </a:lnTo>
                <a:lnTo>
                  <a:pt x="476238" y="1269823"/>
                </a:lnTo>
                <a:lnTo>
                  <a:pt x="472009" y="1272645"/>
                </a:lnTo>
                <a:lnTo>
                  <a:pt x="467688" y="1274432"/>
                </a:lnTo>
                <a:close/>
              </a:path>
              <a:path w="1731644" h="1274445">
                <a:moveTo>
                  <a:pt x="880935" y="1274432"/>
                </a:moveTo>
                <a:lnTo>
                  <a:pt x="850138" y="1274432"/>
                </a:lnTo>
                <a:lnTo>
                  <a:pt x="845600" y="1272520"/>
                </a:lnTo>
                <a:lnTo>
                  <a:pt x="826480" y="1233224"/>
                </a:lnTo>
                <a:lnTo>
                  <a:pt x="827484" y="1228254"/>
                </a:lnTo>
                <a:lnTo>
                  <a:pt x="855384" y="1200447"/>
                </a:lnTo>
                <a:lnTo>
                  <a:pt x="865525" y="1199459"/>
                </a:lnTo>
                <a:lnTo>
                  <a:pt x="865525" y="1199659"/>
                </a:lnTo>
                <a:lnTo>
                  <a:pt x="870723" y="1199659"/>
                </a:lnTo>
                <a:lnTo>
                  <a:pt x="903645" y="1228723"/>
                </a:lnTo>
                <a:lnTo>
                  <a:pt x="904538" y="1244093"/>
                </a:lnTo>
                <a:lnTo>
                  <a:pt x="903500" y="1249055"/>
                </a:lnTo>
                <a:lnTo>
                  <a:pt x="899455" y="1258568"/>
                </a:lnTo>
                <a:lnTo>
                  <a:pt x="896600" y="1262758"/>
                </a:lnTo>
                <a:lnTo>
                  <a:pt x="889229" y="1270006"/>
                </a:lnTo>
                <a:lnTo>
                  <a:pt x="884990" y="1272788"/>
                </a:lnTo>
                <a:lnTo>
                  <a:pt x="880935" y="1274432"/>
                </a:lnTo>
                <a:close/>
              </a:path>
              <a:path w="1731644" h="1274445">
                <a:moveTo>
                  <a:pt x="1294152" y="1274432"/>
                </a:moveTo>
                <a:lnTo>
                  <a:pt x="1263363" y="1274432"/>
                </a:lnTo>
                <a:lnTo>
                  <a:pt x="1259022" y="1272633"/>
                </a:lnTo>
                <a:lnTo>
                  <a:pt x="1239692" y="1243705"/>
                </a:lnTo>
                <a:lnTo>
                  <a:pt x="1239692" y="1233344"/>
                </a:lnTo>
                <a:lnTo>
                  <a:pt x="1268594" y="1200451"/>
                </a:lnTo>
                <a:lnTo>
                  <a:pt x="1273577" y="1199459"/>
                </a:lnTo>
                <a:lnTo>
                  <a:pt x="1278758" y="1199459"/>
                </a:lnTo>
                <a:lnTo>
                  <a:pt x="1278958" y="1199659"/>
                </a:lnTo>
                <a:lnTo>
                  <a:pt x="1284103" y="1199685"/>
                </a:lnTo>
                <a:lnTo>
                  <a:pt x="1316793" y="1228431"/>
                </a:lnTo>
                <a:lnTo>
                  <a:pt x="1317823" y="1243705"/>
                </a:lnTo>
                <a:lnTo>
                  <a:pt x="1316832" y="1248688"/>
                </a:lnTo>
                <a:lnTo>
                  <a:pt x="1312867" y="1258260"/>
                </a:lnTo>
                <a:lnTo>
                  <a:pt x="1310044" y="1262485"/>
                </a:lnTo>
                <a:lnTo>
                  <a:pt x="1302718" y="1269811"/>
                </a:lnTo>
                <a:lnTo>
                  <a:pt x="1298493" y="1272633"/>
                </a:lnTo>
                <a:lnTo>
                  <a:pt x="1294152" y="1274432"/>
                </a:lnTo>
                <a:close/>
              </a:path>
              <a:path w="1731644" h="1274445">
                <a:moveTo>
                  <a:pt x="1707385" y="1274432"/>
                </a:moveTo>
                <a:lnTo>
                  <a:pt x="1676596" y="1274432"/>
                </a:lnTo>
                <a:lnTo>
                  <a:pt x="1672255" y="1272634"/>
                </a:lnTo>
                <a:lnTo>
                  <a:pt x="1652925" y="1243705"/>
                </a:lnTo>
                <a:lnTo>
                  <a:pt x="1652925" y="1233344"/>
                </a:lnTo>
                <a:lnTo>
                  <a:pt x="1681827" y="1200451"/>
                </a:lnTo>
                <a:lnTo>
                  <a:pt x="1686810" y="1199459"/>
                </a:lnTo>
                <a:lnTo>
                  <a:pt x="1691990" y="1199459"/>
                </a:lnTo>
                <a:lnTo>
                  <a:pt x="1691990" y="1199659"/>
                </a:lnTo>
                <a:lnTo>
                  <a:pt x="1697154" y="1199659"/>
                </a:lnTo>
                <a:lnTo>
                  <a:pt x="1730019" y="1228399"/>
                </a:lnTo>
                <a:lnTo>
                  <a:pt x="1731056" y="1243705"/>
                </a:lnTo>
                <a:lnTo>
                  <a:pt x="1730064" y="1248688"/>
                </a:lnTo>
                <a:lnTo>
                  <a:pt x="1726099" y="1258260"/>
                </a:lnTo>
                <a:lnTo>
                  <a:pt x="1723277" y="1262485"/>
                </a:lnTo>
                <a:lnTo>
                  <a:pt x="1715950" y="1269811"/>
                </a:lnTo>
                <a:lnTo>
                  <a:pt x="1711726" y="1272634"/>
                </a:lnTo>
                <a:lnTo>
                  <a:pt x="1707385" y="1274432"/>
                </a:lnTo>
                <a:close/>
              </a:path>
            </a:pathLst>
          </a:custGeom>
          <a:solidFill>
            <a:srgbClr val="1B5738"/>
          </a:solidFill>
        </p:spPr>
        <p:txBody>
          <a:bodyPr wrap="square" lIns="0" tIns="0" rIns="0" bIns="0" rtlCol="0"/>
          <a:lstStyle/>
          <a:p>
            <a:endParaRPr/>
          </a:p>
        </p:txBody>
      </p:sp>
      <p:sp>
        <p:nvSpPr>
          <p:cNvPr id="3" name="object 3"/>
          <p:cNvSpPr/>
          <p:nvPr/>
        </p:nvSpPr>
        <p:spPr>
          <a:xfrm>
            <a:off x="15882075" y="0"/>
            <a:ext cx="2406015" cy="2057400"/>
          </a:xfrm>
          <a:custGeom>
            <a:avLst/>
            <a:gdLst/>
            <a:ahLst/>
            <a:cxnLst/>
            <a:rect l="l" t="t" r="r" b="b"/>
            <a:pathLst>
              <a:path w="2406015" h="2057400">
                <a:moveTo>
                  <a:pt x="2057399" y="2057399"/>
                </a:moveTo>
                <a:lnTo>
                  <a:pt x="2006908" y="2056779"/>
                </a:lnTo>
                <a:lnTo>
                  <a:pt x="1956447" y="2054921"/>
                </a:lnTo>
                <a:lnTo>
                  <a:pt x="1906047" y="2051824"/>
                </a:lnTo>
                <a:lnTo>
                  <a:pt x="1855738" y="2047492"/>
                </a:lnTo>
                <a:lnTo>
                  <a:pt x="1805551" y="2041926"/>
                </a:lnTo>
                <a:lnTo>
                  <a:pt x="1755515" y="2035130"/>
                </a:lnTo>
                <a:lnTo>
                  <a:pt x="1705662" y="2027109"/>
                </a:lnTo>
                <a:lnTo>
                  <a:pt x="1656020" y="2017866"/>
                </a:lnTo>
                <a:lnTo>
                  <a:pt x="1606620" y="2007408"/>
                </a:lnTo>
                <a:lnTo>
                  <a:pt x="1557491" y="1995741"/>
                </a:lnTo>
                <a:lnTo>
                  <a:pt x="1508664" y="1982871"/>
                </a:lnTo>
                <a:lnTo>
                  <a:pt x="1460167" y="1968808"/>
                </a:lnTo>
                <a:lnTo>
                  <a:pt x="1412030" y="1953558"/>
                </a:lnTo>
                <a:lnTo>
                  <a:pt x="1364281" y="1937131"/>
                </a:lnTo>
                <a:lnTo>
                  <a:pt x="1316951" y="1919538"/>
                </a:lnTo>
                <a:lnTo>
                  <a:pt x="1270066" y="1900788"/>
                </a:lnTo>
                <a:lnTo>
                  <a:pt x="1223655" y="1880893"/>
                </a:lnTo>
                <a:lnTo>
                  <a:pt x="1177747" y="1859866"/>
                </a:lnTo>
                <a:lnTo>
                  <a:pt x="1132368" y="1837718"/>
                </a:lnTo>
                <a:lnTo>
                  <a:pt x="1087547" y="1814463"/>
                </a:lnTo>
                <a:lnTo>
                  <a:pt x="1043310" y="1790115"/>
                </a:lnTo>
                <a:lnTo>
                  <a:pt x="999684" y="1764689"/>
                </a:lnTo>
                <a:lnTo>
                  <a:pt x="956694" y="1738200"/>
                </a:lnTo>
                <a:lnTo>
                  <a:pt x="914368" y="1710664"/>
                </a:lnTo>
                <a:lnTo>
                  <a:pt x="872731" y="1682098"/>
                </a:lnTo>
                <a:lnTo>
                  <a:pt x="831807" y="1652517"/>
                </a:lnTo>
                <a:lnTo>
                  <a:pt x="791621" y="1621943"/>
                </a:lnTo>
                <a:lnTo>
                  <a:pt x="752198" y="1590390"/>
                </a:lnTo>
                <a:lnTo>
                  <a:pt x="713561" y="1557880"/>
                </a:lnTo>
                <a:lnTo>
                  <a:pt x="675733" y="1524432"/>
                </a:lnTo>
                <a:lnTo>
                  <a:pt x="638738" y="1490065"/>
                </a:lnTo>
                <a:lnTo>
                  <a:pt x="602597" y="1454800"/>
                </a:lnTo>
                <a:lnTo>
                  <a:pt x="567333" y="1418659"/>
                </a:lnTo>
                <a:lnTo>
                  <a:pt x="532966" y="1381664"/>
                </a:lnTo>
                <a:lnTo>
                  <a:pt x="499517" y="1343836"/>
                </a:lnTo>
                <a:lnTo>
                  <a:pt x="467007" y="1305199"/>
                </a:lnTo>
                <a:lnTo>
                  <a:pt x="435455" y="1265776"/>
                </a:lnTo>
                <a:lnTo>
                  <a:pt x="404880" y="1225590"/>
                </a:lnTo>
                <a:lnTo>
                  <a:pt x="375300" y="1184666"/>
                </a:lnTo>
                <a:lnTo>
                  <a:pt x="346733" y="1143029"/>
                </a:lnTo>
                <a:lnTo>
                  <a:pt x="319197" y="1100702"/>
                </a:lnTo>
                <a:lnTo>
                  <a:pt x="292708" y="1057713"/>
                </a:lnTo>
                <a:lnTo>
                  <a:pt x="267282" y="1014087"/>
                </a:lnTo>
                <a:lnTo>
                  <a:pt x="242934" y="969850"/>
                </a:lnTo>
                <a:lnTo>
                  <a:pt x="219679" y="925029"/>
                </a:lnTo>
                <a:lnTo>
                  <a:pt x="197531" y="879650"/>
                </a:lnTo>
                <a:lnTo>
                  <a:pt x="176503" y="833742"/>
                </a:lnTo>
                <a:lnTo>
                  <a:pt x="156609" y="787331"/>
                </a:lnTo>
                <a:lnTo>
                  <a:pt x="137859" y="740447"/>
                </a:lnTo>
                <a:lnTo>
                  <a:pt x="120266" y="693116"/>
                </a:lnTo>
                <a:lnTo>
                  <a:pt x="103839" y="645368"/>
                </a:lnTo>
                <a:lnTo>
                  <a:pt x="88590" y="597231"/>
                </a:lnTo>
                <a:lnTo>
                  <a:pt x="74526" y="548734"/>
                </a:lnTo>
                <a:lnTo>
                  <a:pt x="61656" y="499906"/>
                </a:lnTo>
                <a:lnTo>
                  <a:pt x="49989" y="450778"/>
                </a:lnTo>
                <a:lnTo>
                  <a:pt x="39531" y="401377"/>
                </a:lnTo>
                <a:lnTo>
                  <a:pt x="30288" y="351736"/>
                </a:lnTo>
                <a:lnTo>
                  <a:pt x="22267" y="301882"/>
                </a:lnTo>
                <a:lnTo>
                  <a:pt x="15471" y="251846"/>
                </a:lnTo>
                <a:lnTo>
                  <a:pt x="9906" y="201659"/>
                </a:lnTo>
                <a:lnTo>
                  <a:pt x="5573" y="151351"/>
                </a:lnTo>
                <a:lnTo>
                  <a:pt x="2477" y="100951"/>
                </a:lnTo>
                <a:lnTo>
                  <a:pt x="618" y="50490"/>
                </a:lnTo>
                <a:lnTo>
                  <a:pt x="0" y="120"/>
                </a:lnTo>
                <a:lnTo>
                  <a:pt x="2405924" y="0"/>
                </a:lnTo>
                <a:lnTo>
                  <a:pt x="2405924" y="2027646"/>
                </a:lnTo>
                <a:lnTo>
                  <a:pt x="2359282" y="2035130"/>
                </a:lnTo>
                <a:lnTo>
                  <a:pt x="2309246" y="2041926"/>
                </a:lnTo>
                <a:lnTo>
                  <a:pt x="2259059" y="2047492"/>
                </a:lnTo>
                <a:lnTo>
                  <a:pt x="2208750" y="2051824"/>
                </a:lnTo>
                <a:lnTo>
                  <a:pt x="2158350" y="2054921"/>
                </a:lnTo>
                <a:lnTo>
                  <a:pt x="2107890" y="2056779"/>
                </a:lnTo>
                <a:lnTo>
                  <a:pt x="2057399" y="2057399"/>
                </a:lnTo>
                <a:close/>
              </a:path>
            </a:pathLst>
          </a:custGeom>
          <a:solidFill>
            <a:srgbClr val="1B5738"/>
          </a:solidFill>
        </p:spPr>
        <p:txBody>
          <a:bodyPr wrap="square" lIns="0" tIns="0" rIns="0" bIns="0" rtlCol="0"/>
          <a:lstStyle/>
          <a:p>
            <a:endParaRPr/>
          </a:p>
        </p:txBody>
      </p:sp>
      <p:sp>
        <p:nvSpPr>
          <p:cNvPr id="5" name="object 5"/>
          <p:cNvSpPr/>
          <p:nvPr/>
        </p:nvSpPr>
        <p:spPr>
          <a:xfrm>
            <a:off x="544310" y="3030468"/>
            <a:ext cx="5589905" cy="5589905"/>
          </a:xfrm>
          <a:custGeom>
            <a:avLst/>
            <a:gdLst/>
            <a:ahLst/>
            <a:cxnLst/>
            <a:rect l="l" t="t" r="r" b="b"/>
            <a:pathLst>
              <a:path w="5589905" h="5589905">
                <a:moveTo>
                  <a:pt x="4968345" y="5589388"/>
                </a:moveTo>
                <a:lnTo>
                  <a:pt x="621043" y="5589388"/>
                </a:lnTo>
                <a:lnTo>
                  <a:pt x="572511" y="5587520"/>
                </a:lnTo>
                <a:lnTo>
                  <a:pt x="525001" y="5582006"/>
                </a:lnTo>
                <a:lnTo>
                  <a:pt x="478650" y="5572985"/>
                </a:lnTo>
                <a:lnTo>
                  <a:pt x="433596" y="5560595"/>
                </a:lnTo>
                <a:lnTo>
                  <a:pt x="389978" y="5544974"/>
                </a:lnTo>
                <a:lnTo>
                  <a:pt x="347933" y="5526261"/>
                </a:lnTo>
                <a:lnTo>
                  <a:pt x="307600" y="5504593"/>
                </a:lnTo>
                <a:lnTo>
                  <a:pt x="269116" y="5480108"/>
                </a:lnTo>
                <a:lnTo>
                  <a:pt x="232621" y="5452945"/>
                </a:lnTo>
                <a:lnTo>
                  <a:pt x="198251" y="5423242"/>
                </a:lnTo>
                <a:lnTo>
                  <a:pt x="166146" y="5391136"/>
                </a:lnTo>
                <a:lnTo>
                  <a:pt x="136443" y="5356767"/>
                </a:lnTo>
                <a:lnTo>
                  <a:pt x="109279" y="5320271"/>
                </a:lnTo>
                <a:lnTo>
                  <a:pt x="84795" y="5281788"/>
                </a:lnTo>
                <a:lnTo>
                  <a:pt x="63127" y="5241455"/>
                </a:lnTo>
                <a:lnTo>
                  <a:pt x="44413" y="5199410"/>
                </a:lnTo>
                <a:lnTo>
                  <a:pt x="28793" y="5155792"/>
                </a:lnTo>
                <a:lnTo>
                  <a:pt x="16403" y="5110738"/>
                </a:lnTo>
                <a:lnTo>
                  <a:pt x="7382" y="5064387"/>
                </a:lnTo>
                <a:lnTo>
                  <a:pt x="1868" y="5016876"/>
                </a:lnTo>
                <a:lnTo>
                  <a:pt x="0" y="4968345"/>
                </a:lnTo>
                <a:lnTo>
                  <a:pt x="0" y="621043"/>
                </a:lnTo>
                <a:lnTo>
                  <a:pt x="1868" y="572511"/>
                </a:lnTo>
                <a:lnTo>
                  <a:pt x="7382" y="525001"/>
                </a:lnTo>
                <a:lnTo>
                  <a:pt x="16403" y="478650"/>
                </a:lnTo>
                <a:lnTo>
                  <a:pt x="28793" y="433596"/>
                </a:lnTo>
                <a:lnTo>
                  <a:pt x="44413" y="389978"/>
                </a:lnTo>
                <a:lnTo>
                  <a:pt x="63127" y="347933"/>
                </a:lnTo>
                <a:lnTo>
                  <a:pt x="84795" y="307600"/>
                </a:lnTo>
                <a:lnTo>
                  <a:pt x="109279" y="269116"/>
                </a:lnTo>
                <a:lnTo>
                  <a:pt x="136443" y="232621"/>
                </a:lnTo>
                <a:lnTo>
                  <a:pt x="166146" y="198251"/>
                </a:lnTo>
                <a:lnTo>
                  <a:pt x="198251" y="166146"/>
                </a:lnTo>
                <a:lnTo>
                  <a:pt x="232621" y="136443"/>
                </a:lnTo>
                <a:lnTo>
                  <a:pt x="269116" y="109279"/>
                </a:lnTo>
                <a:lnTo>
                  <a:pt x="307600" y="84795"/>
                </a:lnTo>
                <a:lnTo>
                  <a:pt x="347933" y="63127"/>
                </a:lnTo>
                <a:lnTo>
                  <a:pt x="389978" y="44413"/>
                </a:lnTo>
                <a:lnTo>
                  <a:pt x="433596" y="28793"/>
                </a:lnTo>
                <a:lnTo>
                  <a:pt x="478650" y="16403"/>
                </a:lnTo>
                <a:lnTo>
                  <a:pt x="525001" y="7382"/>
                </a:lnTo>
                <a:lnTo>
                  <a:pt x="572511" y="1868"/>
                </a:lnTo>
                <a:lnTo>
                  <a:pt x="621043" y="0"/>
                </a:lnTo>
                <a:lnTo>
                  <a:pt x="4968345" y="0"/>
                </a:lnTo>
                <a:lnTo>
                  <a:pt x="5016876" y="1868"/>
                </a:lnTo>
                <a:lnTo>
                  <a:pt x="5064387" y="7382"/>
                </a:lnTo>
                <a:lnTo>
                  <a:pt x="5110738" y="16403"/>
                </a:lnTo>
                <a:lnTo>
                  <a:pt x="5155792" y="28793"/>
                </a:lnTo>
                <a:lnTo>
                  <a:pt x="5199410" y="44413"/>
                </a:lnTo>
                <a:lnTo>
                  <a:pt x="5241455" y="63127"/>
                </a:lnTo>
                <a:lnTo>
                  <a:pt x="5281788" y="84795"/>
                </a:lnTo>
                <a:lnTo>
                  <a:pt x="5320271" y="109279"/>
                </a:lnTo>
                <a:lnTo>
                  <a:pt x="5356767" y="136443"/>
                </a:lnTo>
                <a:lnTo>
                  <a:pt x="5391136" y="166146"/>
                </a:lnTo>
                <a:lnTo>
                  <a:pt x="5423242" y="198251"/>
                </a:lnTo>
                <a:lnTo>
                  <a:pt x="5452945" y="232621"/>
                </a:lnTo>
                <a:lnTo>
                  <a:pt x="5480108" y="269116"/>
                </a:lnTo>
                <a:lnTo>
                  <a:pt x="5504593" y="307600"/>
                </a:lnTo>
                <a:lnTo>
                  <a:pt x="5526261" y="347933"/>
                </a:lnTo>
                <a:lnTo>
                  <a:pt x="5544974" y="389978"/>
                </a:lnTo>
                <a:lnTo>
                  <a:pt x="5560595" y="433596"/>
                </a:lnTo>
                <a:lnTo>
                  <a:pt x="5572985" y="478650"/>
                </a:lnTo>
                <a:lnTo>
                  <a:pt x="5582006" y="525001"/>
                </a:lnTo>
                <a:lnTo>
                  <a:pt x="5587520" y="572511"/>
                </a:lnTo>
                <a:lnTo>
                  <a:pt x="5589388" y="621043"/>
                </a:lnTo>
                <a:lnTo>
                  <a:pt x="5589388" y="4968345"/>
                </a:lnTo>
                <a:lnTo>
                  <a:pt x="5587520" y="5016876"/>
                </a:lnTo>
                <a:lnTo>
                  <a:pt x="5582006" y="5064387"/>
                </a:lnTo>
                <a:lnTo>
                  <a:pt x="5572985" y="5110738"/>
                </a:lnTo>
                <a:lnTo>
                  <a:pt x="5560595" y="5155792"/>
                </a:lnTo>
                <a:lnTo>
                  <a:pt x="5544974" y="5199410"/>
                </a:lnTo>
                <a:lnTo>
                  <a:pt x="5526261" y="5241455"/>
                </a:lnTo>
                <a:lnTo>
                  <a:pt x="5504593" y="5281788"/>
                </a:lnTo>
                <a:lnTo>
                  <a:pt x="5480108" y="5320271"/>
                </a:lnTo>
                <a:lnTo>
                  <a:pt x="5452945" y="5356767"/>
                </a:lnTo>
                <a:lnTo>
                  <a:pt x="5423242" y="5391136"/>
                </a:lnTo>
                <a:lnTo>
                  <a:pt x="5391136" y="5423242"/>
                </a:lnTo>
                <a:lnTo>
                  <a:pt x="5356767" y="5452945"/>
                </a:lnTo>
                <a:lnTo>
                  <a:pt x="5320271" y="5480108"/>
                </a:lnTo>
                <a:lnTo>
                  <a:pt x="5281788" y="5504593"/>
                </a:lnTo>
                <a:lnTo>
                  <a:pt x="5241455" y="5526261"/>
                </a:lnTo>
                <a:lnTo>
                  <a:pt x="5199410" y="5544974"/>
                </a:lnTo>
                <a:lnTo>
                  <a:pt x="5155792" y="5560595"/>
                </a:lnTo>
                <a:lnTo>
                  <a:pt x="5110738" y="5572985"/>
                </a:lnTo>
                <a:lnTo>
                  <a:pt x="5064387" y="5582006"/>
                </a:lnTo>
                <a:lnTo>
                  <a:pt x="5016876" y="5587520"/>
                </a:lnTo>
                <a:lnTo>
                  <a:pt x="4968345" y="5589388"/>
                </a:lnTo>
                <a:close/>
              </a:path>
            </a:pathLst>
          </a:custGeom>
          <a:solidFill>
            <a:srgbClr val="1B5738"/>
          </a:solidFill>
        </p:spPr>
        <p:txBody>
          <a:bodyPr wrap="square" lIns="0" tIns="0" rIns="0" bIns="0" rtlCol="0"/>
          <a:lstStyle/>
          <a:p>
            <a:endParaRPr/>
          </a:p>
        </p:txBody>
      </p:sp>
      <p:sp>
        <p:nvSpPr>
          <p:cNvPr id="8" name="object 8"/>
          <p:cNvSpPr txBox="1">
            <a:spLocks noGrp="1"/>
          </p:cNvSpPr>
          <p:nvPr>
            <p:ph type="body" idx="1"/>
          </p:nvPr>
        </p:nvSpPr>
        <p:spPr>
          <a:xfrm>
            <a:off x="6883356" y="3030468"/>
            <a:ext cx="10371485" cy="6006488"/>
          </a:xfrm>
          <a:prstGeom prst="rect">
            <a:avLst/>
          </a:prstGeom>
        </p:spPr>
        <p:txBody>
          <a:bodyPr vert="horz" wrap="square" lIns="0" tIns="381670" rIns="0" bIns="0" rtlCol="0" anchor="t">
            <a:spAutoFit/>
          </a:bodyPr>
          <a:lstStyle/>
          <a:p>
            <a:pPr algn="just" rtl="0"/>
            <a:r>
              <a:rPr lang="en-US" sz="3200" kern="1200" dirty="0">
                <a:latin typeface="+mn-lt"/>
                <a:cs typeface="+mn-cs"/>
              </a:rPr>
              <a:t>In conclusion, mastering Oracle Fusion ERP auditing empowers Chartered Accountants to play a vital role in safeguarding financial data, optimizing processes, and driving informed decision-making within organizations.</a:t>
            </a:r>
          </a:p>
          <a:p>
            <a:pPr algn="just" rtl="0"/>
            <a:br>
              <a:rPr lang="en-US" sz="3200" kern="1200" dirty="0">
                <a:latin typeface="+mn-lt"/>
                <a:cs typeface="+mn-cs"/>
              </a:rPr>
            </a:br>
            <a:r>
              <a:rPr lang="en-US" sz="3200" kern="1200" dirty="0">
                <a:latin typeface="+mn-lt"/>
                <a:cs typeface="+mn-cs"/>
              </a:rPr>
              <a:t>By staying ahead of the curve in this dynamic field, CAs can ensure their continued relevance and contribute significantly to the success of their clients and employers.</a:t>
            </a:r>
          </a:p>
          <a:p>
            <a:br>
              <a:rPr lang="en-US" sz="3200" dirty="0"/>
            </a:br>
            <a:endParaRPr lang="en-US" sz="4400" spc="50" dirty="0">
              <a:ea typeface="Verdana"/>
            </a:endParaRPr>
          </a:p>
          <a:p>
            <a:pPr marL="6043930" marR="5080">
              <a:lnSpc>
                <a:spcPct val="108000"/>
              </a:lnSpc>
              <a:spcBef>
                <a:spcPts val="90"/>
              </a:spcBef>
            </a:pPr>
            <a:endParaRPr spc="50" dirty="0">
              <a:ea typeface="Verdana"/>
            </a:endParaRPr>
          </a:p>
        </p:txBody>
      </p:sp>
      <p:sp>
        <p:nvSpPr>
          <p:cNvPr id="4" name="TextBox 3">
            <a:extLst>
              <a:ext uri="{FF2B5EF4-FFF2-40B4-BE49-F238E27FC236}">
                <a16:creationId xmlns:a16="http://schemas.microsoft.com/office/drawing/2014/main" id="{3A7033FE-B90D-A2F6-8C3C-FA9886D72629}"/>
              </a:ext>
            </a:extLst>
          </p:cNvPr>
          <p:cNvSpPr txBox="1"/>
          <p:nvPr/>
        </p:nvSpPr>
        <p:spPr>
          <a:xfrm>
            <a:off x="547777" y="4979598"/>
            <a:ext cx="6819181"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dirty="0">
                <a:solidFill>
                  <a:schemeClr val="bg1"/>
                </a:solidFill>
                <a:latin typeface="Aptos"/>
              </a:rPr>
              <a:t> </a:t>
            </a:r>
            <a:r>
              <a:rPr lang="en-IN" sz="7200" b="1" dirty="0"/>
              <a:t> </a:t>
            </a:r>
            <a:r>
              <a:rPr lang="en-IN" sz="7200" b="1" dirty="0">
                <a:solidFill>
                  <a:schemeClr val="bg1"/>
                </a:solidFill>
              </a:rPr>
              <a:t>Conclusion</a:t>
            </a:r>
            <a:endParaRPr lang="en-IN" sz="7200" dirty="0">
              <a:solidFill>
                <a:schemeClr val="bg1"/>
              </a:solidFill>
            </a:endParaRPr>
          </a:p>
          <a:p>
            <a:br>
              <a:rPr lang="en-IN" sz="7200" dirty="0"/>
            </a:br>
            <a:endParaRPr lang="en-US" sz="7200" dirty="0">
              <a:solidFill>
                <a:schemeClr val="bg1"/>
              </a:solidFill>
              <a:latin typeface="Aptos"/>
            </a:endParaRPr>
          </a:p>
        </p:txBody>
      </p:sp>
    </p:spTree>
    <p:extLst>
      <p:ext uri="{BB962C8B-B14F-4D97-AF65-F5344CB8AC3E}">
        <p14:creationId xmlns:p14="http://schemas.microsoft.com/office/powerpoint/2010/main" val="650205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7999" cy="10286999"/>
          </a:xfrm>
          <a:prstGeom prst="rect">
            <a:avLst/>
          </a:prstGeom>
        </p:spPr>
      </p:pic>
      <p:sp>
        <p:nvSpPr>
          <p:cNvPr id="3" name="object 3"/>
          <p:cNvSpPr txBox="1"/>
          <p:nvPr/>
        </p:nvSpPr>
        <p:spPr>
          <a:xfrm>
            <a:off x="4369638" y="5525176"/>
            <a:ext cx="4011929" cy="2228850"/>
          </a:xfrm>
          <a:prstGeom prst="rect">
            <a:avLst/>
          </a:prstGeom>
        </p:spPr>
        <p:txBody>
          <a:bodyPr vert="horz" wrap="square" lIns="0" tIns="299720" rIns="0" bIns="0" rtlCol="0">
            <a:spAutoFit/>
          </a:bodyPr>
          <a:lstStyle/>
          <a:p>
            <a:pPr marL="778510" marR="5080" indent="-766445">
              <a:lnSpc>
                <a:spcPct val="77100"/>
              </a:lnSpc>
              <a:spcBef>
                <a:spcPts val="2360"/>
              </a:spcBef>
            </a:pPr>
            <a:r>
              <a:rPr sz="8150" b="1" spc="480">
                <a:solidFill>
                  <a:srgbClr val="231F20"/>
                </a:solidFill>
                <a:latin typeface="Trebuchet MS"/>
                <a:cs typeface="Trebuchet MS"/>
              </a:rPr>
              <a:t>T</a:t>
            </a:r>
            <a:r>
              <a:rPr sz="8150" b="1" spc="1320">
                <a:solidFill>
                  <a:srgbClr val="231F20"/>
                </a:solidFill>
                <a:latin typeface="Trebuchet MS"/>
                <a:cs typeface="Trebuchet MS"/>
              </a:rPr>
              <a:t>H</a:t>
            </a:r>
            <a:r>
              <a:rPr sz="8150" b="1" spc="1395">
                <a:solidFill>
                  <a:srgbClr val="231F20"/>
                </a:solidFill>
                <a:latin typeface="Trebuchet MS"/>
                <a:cs typeface="Trebuchet MS"/>
              </a:rPr>
              <a:t>A</a:t>
            </a:r>
            <a:r>
              <a:rPr sz="8150" b="1" spc="1505">
                <a:solidFill>
                  <a:srgbClr val="231F20"/>
                </a:solidFill>
                <a:latin typeface="Trebuchet MS"/>
                <a:cs typeface="Trebuchet MS"/>
              </a:rPr>
              <a:t>N</a:t>
            </a:r>
            <a:r>
              <a:rPr sz="8150" b="1" spc="310">
                <a:solidFill>
                  <a:srgbClr val="231F20"/>
                </a:solidFill>
                <a:latin typeface="Trebuchet MS"/>
                <a:cs typeface="Trebuchet MS"/>
              </a:rPr>
              <a:t>K  </a:t>
            </a:r>
            <a:r>
              <a:rPr sz="8150" b="1" spc="1019">
                <a:solidFill>
                  <a:srgbClr val="231F20"/>
                </a:solidFill>
                <a:latin typeface="Trebuchet MS"/>
                <a:cs typeface="Trebuchet MS"/>
              </a:rPr>
              <a:t>YOU</a:t>
            </a:r>
            <a:endParaRPr sz="8150">
              <a:latin typeface="Trebuchet MS"/>
              <a:cs typeface="Trebuchet MS"/>
            </a:endParaRPr>
          </a:p>
        </p:txBody>
      </p:sp>
      <p:pic>
        <p:nvPicPr>
          <p:cNvPr id="4" name="object 4"/>
          <p:cNvPicPr/>
          <p:nvPr/>
        </p:nvPicPr>
        <p:blipFill>
          <a:blip r:embed="rId3" cstate="print"/>
          <a:stretch>
            <a:fillRect/>
          </a:stretch>
        </p:blipFill>
        <p:spPr>
          <a:xfrm>
            <a:off x="9715599" y="96075"/>
            <a:ext cx="8603573" cy="10286999"/>
          </a:xfrm>
          <a:prstGeom prst="rect">
            <a:avLst/>
          </a:prstGeom>
        </p:spPr>
      </p:pic>
      <p:sp>
        <p:nvSpPr>
          <p:cNvPr id="5" name="object 5"/>
          <p:cNvSpPr/>
          <p:nvPr/>
        </p:nvSpPr>
        <p:spPr>
          <a:xfrm>
            <a:off x="9647220" y="4437544"/>
            <a:ext cx="1645920" cy="5849620"/>
          </a:xfrm>
          <a:custGeom>
            <a:avLst/>
            <a:gdLst/>
            <a:ahLst/>
            <a:cxnLst/>
            <a:rect l="l" t="t" r="r" b="b"/>
            <a:pathLst>
              <a:path w="1645920" h="5849620">
                <a:moveTo>
                  <a:pt x="0" y="5849455"/>
                </a:moveTo>
                <a:lnTo>
                  <a:pt x="1339385" y="0"/>
                </a:lnTo>
                <a:lnTo>
                  <a:pt x="1645300" y="70047"/>
                </a:lnTo>
                <a:lnTo>
                  <a:pt x="321953" y="5849455"/>
                </a:lnTo>
                <a:lnTo>
                  <a:pt x="0" y="5849455"/>
                </a:lnTo>
                <a:close/>
              </a:path>
            </a:pathLst>
          </a:custGeom>
          <a:solidFill>
            <a:srgbClr val="1B5738"/>
          </a:solidFill>
        </p:spPr>
        <p:txBody>
          <a:bodyPr wrap="square" lIns="0" tIns="0" rIns="0" bIns="0" rtlCol="0"/>
          <a:lstStyle/>
          <a:p>
            <a:endParaRPr/>
          </a:p>
        </p:txBody>
      </p:sp>
      <p:grpSp>
        <p:nvGrpSpPr>
          <p:cNvPr id="6" name="object 6"/>
          <p:cNvGrpSpPr/>
          <p:nvPr/>
        </p:nvGrpSpPr>
        <p:grpSpPr>
          <a:xfrm>
            <a:off x="0" y="-165"/>
            <a:ext cx="3940223" cy="10287000"/>
            <a:chOff x="-16043" y="-10026"/>
            <a:chExt cx="3940223" cy="10287000"/>
          </a:xfrm>
        </p:grpSpPr>
        <p:sp>
          <p:nvSpPr>
            <p:cNvPr id="7" name="object 7"/>
            <p:cNvSpPr/>
            <p:nvPr/>
          </p:nvSpPr>
          <p:spPr>
            <a:xfrm>
              <a:off x="-16043" y="-10026"/>
              <a:ext cx="3683000" cy="10287000"/>
            </a:xfrm>
            <a:custGeom>
              <a:avLst/>
              <a:gdLst/>
              <a:ahLst/>
              <a:cxnLst/>
              <a:rect l="l" t="t" r="r" b="b"/>
              <a:pathLst>
                <a:path w="3683000" h="10287000">
                  <a:moveTo>
                    <a:pt x="0" y="10286999"/>
                  </a:moveTo>
                  <a:lnTo>
                    <a:pt x="0" y="0"/>
                  </a:lnTo>
                  <a:lnTo>
                    <a:pt x="3682859" y="0"/>
                  </a:lnTo>
                  <a:lnTo>
                    <a:pt x="1161101" y="10286999"/>
                  </a:lnTo>
                  <a:lnTo>
                    <a:pt x="0" y="10286999"/>
                  </a:lnTo>
                  <a:close/>
                </a:path>
              </a:pathLst>
            </a:custGeom>
            <a:solidFill>
              <a:srgbClr val="1B5738"/>
            </a:solidFill>
          </p:spPr>
          <p:txBody>
            <a:bodyPr wrap="square" lIns="0" tIns="0" rIns="0" bIns="0" rtlCol="0"/>
            <a:lstStyle/>
            <a:p>
              <a:endParaRPr/>
            </a:p>
          </p:txBody>
        </p:sp>
        <p:sp>
          <p:nvSpPr>
            <p:cNvPr id="8" name="object 8"/>
            <p:cNvSpPr/>
            <p:nvPr/>
          </p:nvSpPr>
          <p:spPr>
            <a:xfrm>
              <a:off x="2798960" y="0"/>
              <a:ext cx="1125220" cy="3576320"/>
            </a:xfrm>
            <a:custGeom>
              <a:avLst/>
              <a:gdLst/>
              <a:ahLst/>
              <a:cxnLst/>
              <a:rect l="l" t="t" r="r" b="b"/>
              <a:pathLst>
                <a:path w="1125220" h="3576320">
                  <a:moveTo>
                    <a:pt x="305915" y="3576100"/>
                  </a:moveTo>
                  <a:lnTo>
                    <a:pt x="0" y="3506053"/>
                  </a:lnTo>
                  <a:lnTo>
                    <a:pt x="802802" y="0"/>
                  </a:lnTo>
                  <a:lnTo>
                    <a:pt x="1124756" y="0"/>
                  </a:lnTo>
                  <a:lnTo>
                    <a:pt x="305915" y="3576100"/>
                  </a:lnTo>
                  <a:close/>
                </a:path>
              </a:pathLst>
            </a:custGeom>
            <a:solidFill>
              <a:srgbClr val="387D59"/>
            </a:solidFill>
          </p:spPr>
          <p:txBody>
            <a:bodyPr wrap="square" lIns="0" tIns="0" rIns="0" bIns="0" rtlCol="0"/>
            <a:lstStyle/>
            <a:p>
              <a:endParaRPr/>
            </a:p>
          </p:txBody>
        </p:sp>
      </p:grpSp>
      <p:pic>
        <p:nvPicPr>
          <p:cNvPr id="9" name="object 9"/>
          <p:cNvPicPr/>
          <p:nvPr/>
        </p:nvPicPr>
        <p:blipFill>
          <a:blip r:embed="rId4" cstate="print"/>
          <a:stretch>
            <a:fillRect/>
          </a:stretch>
        </p:blipFill>
        <p:spPr>
          <a:xfrm>
            <a:off x="5258213" y="2848801"/>
            <a:ext cx="2476499" cy="239077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5700720" y="8669447"/>
            <a:ext cx="2587278" cy="1617551"/>
          </a:xfrm>
          <a:prstGeom prst="rect">
            <a:avLst/>
          </a:prstGeom>
        </p:spPr>
      </p:pic>
      <p:pic>
        <p:nvPicPr>
          <p:cNvPr id="3" name="object 3"/>
          <p:cNvPicPr/>
          <p:nvPr/>
        </p:nvPicPr>
        <p:blipFill>
          <a:blip r:embed="rId4" cstate="print"/>
          <a:stretch>
            <a:fillRect/>
          </a:stretch>
        </p:blipFill>
        <p:spPr>
          <a:xfrm>
            <a:off x="0" y="0"/>
            <a:ext cx="17358127" cy="8511661"/>
          </a:xfrm>
          <a:prstGeom prst="rect">
            <a:avLst/>
          </a:prstGeom>
        </p:spPr>
      </p:pic>
      <p:sp>
        <p:nvSpPr>
          <p:cNvPr id="6" name="Rectangle 5"/>
          <p:cNvSpPr/>
          <p:nvPr/>
        </p:nvSpPr>
        <p:spPr>
          <a:xfrm>
            <a:off x="7718386" y="5721006"/>
            <a:ext cx="7791748" cy="1569660"/>
          </a:xfrm>
          <a:prstGeom prst="rect">
            <a:avLst/>
          </a:prstGeom>
        </p:spPr>
        <p:txBody>
          <a:bodyPr wrap="none">
            <a:spAutoFit/>
          </a:bodyPr>
          <a:lstStyle/>
          <a:p>
            <a:r>
              <a:rPr lang="en-IN" sz="9600" b="1" dirty="0">
                <a:solidFill>
                  <a:schemeClr val="bg1"/>
                </a:solidFill>
              </a:rPr>
              <a:t>1. Introduction</a:t>
            </a:r>
            <a:endParaRPr lang="en-IN" sz="9600" dirty="0">
              <a:solidFill>
                <a:schemeClr val="bg1"/>
              </a:solidFill>
            </a:endParaRPr>
          </a:p>
        </p:txBody>
      </p:sp>
      <p:sp>
        <p:nvSpPr>
          <p:cNvPr id="8" name="Rectangle 7"/>
          <p:cNvSpPr/>
          <p:nvPr/>
        </p:nvSpPr>
        <p:spPr>
          <a:xfrm>
            <a:off x="9025217" y="4958834"/>
            <a:ext cx="237566" cy="369332"/>
          </a:xfrm>
          <a:prstGeom prst="rect">
            <a:avLst/>
          </a:prstGeom>
        </p:spPr>
        <p:txBody>
          <a:bodyPr wrap="none">
            <a:spAutoFit/>
          </a:bodyPr>
          <a:lstStyle/>
          <a:p>
            <a:r>
              <a:rPr lang="en-IN" dirty="0"/>
              <a:t> </a:t>
            </a:r>
          </a:p>
        </p:txBody>
      </p:sp>
    </p:spTree>
    <p:extLst>
      <p:ext uri="{BB962C8B-B14F-4D97-AF65-F5344CB8AC3E}">
        <p14:creationId xmlns:p14="http://schemas.microsoft.com/office/powerpoint/2010/main" val="1618977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700720" y="8669447"/>
            <a:ext cx="2587278" cy="1617551"/>
          </a:xfrm>
          <a:prstGeom prst="rect">
            <a:avLst/>
          </a:prstGeom>
        </p:spPr>
      </p:pic>
      <p:pic>
        <p:nvPicPr>
          <p:cNvPr id="3" name="object 3"/>
          <p:cNvPicPr/>
          <p:nvPr/>
        </p:nvPicPr>
        <p:blipFill>
          <a:blip r:embed="rId3" cstate="print"/>
          <a:stretch>
            <a:fillRect/>
          </a:stretch>
        </p:blipFill>
        <p:spPr>
          <a:xfrm>
            <a:off x="0" y="0"/>
            <a:ext cx="17358127" cy="8511661"/>
          </a:xfrm>
          <a:prstGeom prst="rect">
            <a:avLst/>
          </a:prstGeom>
        </p:spPr>
      </p:pic>
      <p:sp>
        <p:nvSpPr>
          <p:cNvPr id="4" name="object 4"/>
          <p:cNvSpPr txBox="1">
            <a:spLocks noGrp="1"/>
          </p:cNvSpPr>
          <p:nvPr>
            <p:ph type="title"/>
          </p:nvPr>
        </p:nvSpPr>
        <p:spPr>
          <a:xfrm>
            <a:off x="3836235" y="2942210"/>
            <a:ext cx="12602558" cy="935513"/>
          </a:xfrm>
          <a:prstGeom prst="rect">
            <a:avLst/>
          </a:prstGeom>
        </p:spPr>
        <p:txBody>
          <a:bodyPr vert="horz" wrap="square" lIns="0" tIns="12065" rIns="0" bIns="0" rtlCol="0" anchor="t">
            <a:spAutoFit/>
          </a:bodyPr>
          <a:lstStyle/>
          <a:p>
            <a:pPr marL="12700" algn="ctr">
              <a:spcBef>
                <a:spcPts val="95"/>
              </a:spcBef>
              <a:tabLst>
                <a:tab pos="4612005" algn="l"/>
              </a:tabLst>
            </a:pPr>
            <a:r>
              <a:rPr lang="en-IN" sz="6000" dirty="0"/>
              <a:t>Introduction to Oracle Fusion ERP</a:t>
            </a:r>
            <a:endParaRPr lang="en-US" sz="6000" spc="110" dirty="0">
              <a:solidFill>
                <a:srgbClr val="000000"/>
              </a:solidFill>
              <a:latin typeface="Arial"/>
              <a:cs typeface="Arial"/>
            </a:endParaRPr>
          </a:p>
        </p:txBody>
      </p:sp>
      <p:sp>
        <p:nvSpPr>
          <p:cNvPr id="5" name="object 5"/>
          <p:cNvSpPr txBox="1"/>
          <p:nvPr/>
        </p:nvSpPr>
        <p:spPr>
          <a:xfrm>
            <a:off x="7683125" y="4607133"/>
            <a:ext cx="7827009" cy="320601"/>
          </a:xfrm>
          <a:prstGeom prst="rect">
            <a:avLst/>
          </a:prstGeom>
        </p:spPr>
        <p:txBody>
          <a:bodyPr vert="horz" wrap="square" lIns="0" tIns="12700" rIns="0" bIns="0" rtlCol="0" anchor="t">
            <a:spAutoFit/>
          </a:bodyPr>
          <a:lstStyle/>
          <a:p>
            <a:pPr algn="just"/>
            <a:r>
              <a:rPr lang="en-US" sz="2000" spc="65" dirty="0">
                <a:solidFill>
                  <a:srgbClr val="FFFFFF"/>
                </a:solidFill>
                <a:latin typeface="Arial"/>
                <a:cs typeface="Arial"/>
              </a:rPr>
              <a:t>•</a:t>
            </a:r>
            <a:endParaRPr sz="2250" spc="65" dirty="0">
              <a:solidFill>
                <a:srgbClr val="FFFFFF"/>
              </a:solidFill>
              <a:latin typeface="Verdana"/>
              <a:ea typeface="Verdana"/>
              <a:cs typeface="Verdana"/>
            </a:endParaRPr>
          </a:p>
        </p:txBody>
      </p:sp>
      <p:sp>
        <p:nvSpPr>
          <p:cNvPr id="6" name="Rectangle 5"/>
          <p:cNvSpPr/>
          <p:nvPr/>
        </p:nvSpPr>
        <p:spPr>
          <a:xfrm>
            <a:off x="9025217" y="4958834"/>
            <a:ext cx="290464" cy="369332"/>
          </a:xfrm>
          <a:prstGeom prst="rect">
            <a:avLst/>
          </a:prstGeom>
        </p:spPr>
        <p:txBody>
          <a:bodyPr wrap="none">
            <a:spAutoFit/>
          </a:bodyPr>
          <a:lstStyle/>
          <a:p>
            <a:r>
              <a:rPr lang="en-IN" dirty="0"/>
              <a:t>  </a:t>
            </a:r>
          </a:p>
        </p:txBody>
      </p:sp>
      <p:sp>
        <p:nvSpPr>
          <p:cNvPr id="7" name="Rectangle 6"/>
          <p:cNvSpPr/>
          <p:nvPr/>
        </p:nvSpPr>
        <p:spPr>
          <a:xfrm>
            <a:off x="7294793" y="4541343"/>
            <a:ext cx="9144000" cy="3970318"/>
          </a:xfrm>
          <a:prstGeom prst="rect">
            <a:avLst/>
          </a:prstGeom>
        </p:spPr>
        <p:txBody>
          <a:bodyPr>
            <a:spAutoFit/>
          </a:bodyPr>
          <a:lstStyle/>
          <a:p>
            <a:r>
              <a:rPr lang="en-US" sz="2400" dirty="0">
                <a:solidFill>
                  <a:schemeClr val="bg1"/>
                </a:solidFill>
              </a:rPr>
              <a:t>In today's digital world, most companies rely on Enterprise Resource Planning (ERP) systems to manage their financial processes. </a:t>
            </a:r>
          </a:p>
          <a:p>
            <a:br>
              <a:rPr lang="en-US" sz="2400" dirty="0">
                <a:solidFill>
                  <a:schemeClr val="bg1"/>
                </a:solidFill>
              </a:rPr>
            </a:br>
            <a:r>
              <a:rPr lang="en-US" sz="2400" dirty="0">
                <a:solidFill>
                  <a:schemeClr val="bg1"/>
                </a:solidFill>
              </a:rPr>
              <a:t>Oracle Fusion ERP is a leading cloud-based ERP system widely adopted by businesses of all sizes. </a:t>
            </a:r>
          </a:p>
          <a:p>
            <a:br>
              <a:rPr lang="en-US" sz="2400" dirty="0">
                <a:solidFill>
                  <a:schemeClr val="bg1"/>
                </a:solidFill>
              </a:rPr>
            </a:br>
            <a:r>
              <a:rPr lang="en-US" sz="2400" dirty="0">
                <a:solidFill>
                  <a:schemeClr val="bg1"/>
                </a:solidFill>
              </a:rPr>
              <a:t>As a Chartered Accountant, understanding these systems and how to audit using these systems is crucial for ensuring the accuracy and integrity of financial statements.</a:t>
            </a:r>
          </a:p>
          <a:p>
            <a:br>
              <a:rPr lang="en-US" dirty="0"/>
            </a:br>
            <a:endParaRPr lang="en-IN" dirty="0"/>
          </a:p>
        </p:txBody>
      </p:sp>
    </p:spTree>
    <p:extLst>
      <p:ext uri="{BB962C8B-B14F-4D97-AF65-F5344CB8AC3E}">
        <p14:creationId xmlns:p14="http://schemas.microsoft.com/office/powerpoint/2010/main" val="816255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700720" y="8669447"/>
            <a:ext cx="2587278" cy="1617551"/>
          </a:xfrm>
          <a:prstGeom prst="rect">
            <a:avLst/>
          </a:prstGeom>
        </p:spPr>
      </p:pic>
      <p:pic>
        <p:nvPicPr>
          <p:cNvPr id="3" name="object 3"/>
          <p:cNvPicPr/>
          <p:nvPr/>
        </p:nvPicPr>
        <p:blipFill>
          <a:blip r:embed="rId3" cstate="print"/>
          <a:stretch>
            <a:fillRect/>
          </a:stretch>
        </p:blipFill>
        <p:spPr>
          <a:xfrm>
            <a:off x="0" y="0"/>
            <a:ext cx="17358127" cy="8511661"/>
          </a:xfrm>
          <a:prstGeom prst="rect">
            <a:avLst/>
          </a:prstGeom>
        </p:spPr>
      </p:pic>
      <p:sp>
        <p:nvSpPr>
          <p:cNvPr id="5" name="object 5"/>
          <p:cNvSpPr txBox="1"/>
          <p:nvPr/>
        </p:nvSpPr>
        <p:spPr>
          <a:xfrm>
            <a:off x="7873711" y="5810108"/>
            <a:ext cx="7827009" cy="1612621"/>
          </a:xfrm>
          <a:prstGeom prst="rect">
            <a:avLst/>
          </a:prstGeom>
        </p:spPr>
        <p:txBody>
          <a:bodyPr vert="horz" wrap="square" lIns="0" tIns="12700" rIns="0" bIns="0" rtlCol="0" anchor="t">
            <a:spAutoFit/>
          </a:bodyPr>
          <a:lstStyle/>
          <a:p>
            <a:pPr algn="just"/>
            <a:r>
              <a:rPr lang="en-IN" sz="8000" b="1" dirty="0">
                <a:solidFill>
                  <a:schemeClr val="bg1"/>
                </a:solidFill>
              </a:rPr>
              <a:t>2. Background</a:t>
            </a:r>
            <a:endParaRPr lang="en-US" sz="5400" spc="65" dirty="0">
              <a:solidFill>
                <a:schemeClr val="bg1"/>
              </a:solidFill>
              <a:latin typeface="Arial"/>
              <a:ea typeface="Calibri"/>
              <a:cs typeface="Arial"/>
            </a:endParaRPr>
          </a:p>
          <a:p>
            <a:pPr marL="12700" marR="5080">
              <a:lnSpc>
                <a:spcPct val="113900"/>
              </a:lnSpc>
              <a:spcBef>
                <a:spcPts val="100"/>
              </a:spcBef>
            </a:pPr>
            <a:endParaRPr sz="2250" spc="65" dirty="0">
              <a:solidFill>
                <a:srgbClr val="FFFFFF"/>
              </a:solidFill>
              <a:latin typeface="Verdana"/>
              <a:ea typeface="Verdana"/>
              <a:cs typeface="Verdana"/>
            </a:endParaRPr>
          </a:p>
        </p:txBody>
      </p:sp>
    </p:spTree>
    <p:extLst>
      <p:ext uri="{BB962C8B-B14F-4D97-AF65-F5344CB8AC3E}">
        <p14:creationId xmlns:p14="http://schemas.microsoft.com/office/powerpoint/2010/main" val="1715797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17786" y="3075492"/>
            <a:ext cx="6515532" cy="2409245"/>
          </a:xfrm>
          <a:prstGeom prst="rect">
            <a:avLst/>
          </a:prstGeom>
        </p:spPr>
        <p:txBody>
          <a:bodyPr vert="horz" lIns="91440" tIns="45720" rIns="91440" bIns="45720" rtlCol="0" anchor="b">
            <a:normAutofit/>
          </a:bodyPr>
          <a:lstStyle/>
          <a:p>
            <a:pPr marL="12700" algn="l" rtl="0">
              <a:lnSpc>
                <a:spcPct val="90000"/>
              </a:lnSpc>
              <a:spcBef>
                <a:spcPct val="0"/>
              </a:spcBef>
            </a:pPr>
            <a:r>
              <a:rPr lang="en-IN" sz="6600" dirty="0"/>
              <a:t>Background</a:t>
            </a:r>
            <a:endParaRPr lang="en-US" sz="6600" kern="1200" dirty="0">
              <a:solidFill>
                <a:schemeClr val="tx1"/>
              </a:solidFill>
              <a:latin typeface="+mj-lt"/>
              <a:cs typeface="+mj-cs"/>
            </a:endParaRPr>
          </a:p>
        </p:txBody>
      </p:sp>
      <p:sp>
        <p:nvSpPr>
          <p:cNvPr id="2" name="Rectangle 1"/>
          <p:cNvSpPr/>
          <p:nvPr/>
        </p:nvSpPr>
        <p:spPr>
          <a:xfrm>
            <a:off x="8478982" y="729589"/>
            <a:ext cx="9144000" cy="9510296"/>
          </a:xfrm>
          <a:prstGeom prst="rect">
            <a:avLst/>
          </a:prstGeom>
        </p:spPr>
        <p:txBody>
          <a:bodyPr>
            <a:spAutoFit/>
          </a:bodyPr>
          <a:lstStyle/>
          <a:p>
            <a:pPr algn="just"/>
            <a:r>
              <a:rPr lang="en-US" sz="3200" b="1" dirty="0"/>
              <a:t>Oracle and Financial Process Automation</a:t>
            </a:r>
          </a:p>
          <a:p>
            <a:pPr algn="just"/>
            <a:endParaRPr lang="en-US" sz="2800" b="1" dirty="0"/>
          </a:p>
          <a:p>
            <a:pPr algn="just"/>
            <a:r>
              <a:rPr lang="en-US" sz="2800" dirty="0"/>
              <a:t>Oracle is a one of the leading provider of enterprise software solutions, including Oracle Fusion ERP, a cloud-based ERP system widely adopted by businesses for its robust financial management features. </a:t>
            </a:r>
          </a:p>
          <a:p>
            <a:pPr algn="just"/>
            <a:br>
              <a:rPr lang="en-US" sz="2800" dirty="0"/>
            </a:br>
            <a:r>
              <a:rPr lang="en-US" sz="2800" dirty="0"/>
              <a:t>Oracle Fusion ERP automates and integrates key financial processes, streamlining tasks and improving data accuracy.</a:t>
            </a:r>
          </a:p>
          <a:p>
            <a:pPr algn="just"/>
            <a:br>
              <a:rPr lang="en-US" sz="2800" dirty="0"/>
            </a:br>
            <a:r>
              <a:rPr lang="en-IN" sz="3200" b="1" dirty="0"/>
              <a:t>Focus on Audit Needs</a:t>
            </a:r>
          </a:p>
          <a:p>
            <a:pPr algn="just"/>
            <a:endParaRPr lang="en-US" sz="2800" b="1" dirty="0"/>
          </a:p>
          <a:p>
            <a:pPr algn="just"/>
            <a:r>
              <a:rPr lang="en-US" sz="2800" dirty="0"/>
              <a:t>This growing reliance on ERP systems necessitates specialized auditing skills to ensure the accuracy and integrity of financial data.</a:t>
            </a:r>
          </a:p>
          <a:p>
            <a:pPr algn="just"/>
            <a:br>
              <a:rPr lang="en-US" sz="2800" dirty="0"/>
            </a:br>
            <a:r>
              <a:rPr lang="en-US" sz="2800" dirty="0"/>
              <a:t>This presentation aims to equip CAs with a practical understanding of auditing financial business processes within Oracle Fusion ERP.</a:t>
            </a:r>
          </a:p>
          <a:p>
            <a:br>
              <a:rPr lang="en-US" dirty="0"/>
            </a:br>
            <a:endParaRPr lang="en-US" dirty="0"/>
          </a:p>
          <a:p>
            <a:br>
              <a:rPr lang="en-US" dirty="0"/>
            </a:br>
            <a:endParaRPr lang="en-I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700720" y="8669447"/>
            <a:ext cx="2587278" cy="1617551"/>
          </a:xfrm>
          <a:prstGeom prst="rect">
            <a:avLst/>
          </a:prstGeom>
        </p:spPr>
      </p:pic>
      <p:pic>
        <p:nvPicPr>
          <p:cNvPr id="3" name="object 3"/>
          <p:cNvPicPr/>
          <p:nvPr/>
        </p:nvPicPr>
        <p:blipFill>
          <a:blip r:embed="rId3" cstate="print"/>
          <a:stretch>
            <a:fillRect/>
          </a:stretch>
        </p:blipFill>
        <p:spPr>
          <a:xfrm>
            <a:off x="0" y="0"/>
            <a:ext cx="17358127" cy="8511661"/>
          </a:xfrm>
          <a:prstGeom prst="rect">
            <a:avLst/>
          </a:prstGeom>
        </p:spPr>
      </p:pic>
      <p:sp>
        <p:nvSpPr>
          <p:cNvPr id="5" name="object 5"/>
          <p:cNvSpPr txBox="1"/>
          <p:nvPr/>
        </p:nvSpPr>
        <p:spPr>
          <a:xfrm>
            <a:off x="7873711" y="5810108"/>
            <a:ext cx="7827009" cy="1243930"/>
          </a:xfrm>
          <a:prstGeom prst="rect">
            <a:avLst/>
          </a:prstGeom>
        </p:spPr>
        <p:txBody>
          <a:bodyPr vert="horz" wrap="square" lIns="0" tIns="12700" rIns="0" bIns="0" rtlCol="0" anchor="t">
            <a:spAutoFit/>
          </a:bodyPr>
          <a:lstStyle/>
          <a:p>
            <a:pPr algn="just"/>
            <a:r>
              <a:rPr lang="en-IN" sz="8000" b="1" dirty="0">
                <a:solidFill>
                  <a:schemeClr val="bg1"/>
                </a:solidFill>
              </a:rPr>
              <a:t>3. Key Concepts</a:t>
            </a:r>
            <a:endParaRPr sz="2250" spc="65" dirty="0">
              <a:solidFill>
                <a:schemeClr val="bg1"/>
              </a:solidFill>
              <a:latin typeface="Verdana"/>
              <a:ea typeface="Verdana"/>
              <a:cs typeface="Verdana"/>
            </a:endParaRPr>
          </a:p>
        </p:txBody>
      </p:sp>
    </p:spTree>
    <p:extLst>
      <p:ext uri="{BB962C8B-B14F-4D97-AF65-F5344CB8AC3E}">
        <p14:creationId xmlns:p14="http://schemas.microsoft.com/office/powerpoint/2010/main" val="2141773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17786" y="3075492"/>
            <a:ext cx="6515532" cy="2409245"/>
          </a:xfrm>
          <a:prstGeom prst="rect">
            <a:avLst/>
          </a:prstGeom>
        </p:spPr>
        <p:txBody>
          <a:bodyPr vert="horz" lIns="91440" tIns="45720" rIns="91440" bIns="45720" rtlCol="0" anchor="b">
            <a:normAutofit/>
          </a:bodyPr>
          <a:lstStyle/>
          <a:p>
            <a:pPr marL="12700" algn="l" rtl="0">
              <a:lnSpc>
                <a:spcPct val="90000"/>
              </a:lnSpc>
              <a:spcBef>
                <a:spcPct val="0"/>
              </a:spcBef>
            </a:pPr>
            <a:r>
              <a:rPr lang="en-IN" sz="6600" dirty="0"/>
              <a:t>Key Concepts</a:t>
            </a:r>
            <a:endParaRPr lang="en-US" sz="6600" kern="1200" dirty="0">
              <a:solidFill>
                <a:schemeClr val="tx1"/>
              </a:solidFill>
              <a:latin typeface="+mj-lt"/>
              <a:cs typeface="+mj-cs"/>
            </a:endParaRPr>
          </a:p>
        </p:txBody>
      </p:sp>
      <p:sp>
        <p:nvSpPr>
          <p:cNvPr id="2" name="Rectangle 1"/>
          <p:cNvSpPr/>
          <p:nvPr/>
        </p:nvSpPr>
        <p:spPr>
          <a:xfrm>
            <a:off x="8478982" y="1308658"/>
            <a:ext cx="9144000" cy="8002191"/>
          </a:xfrm>
          <a:prstGeom prst="rect">
            <a:avLst/>
          </a:prstGeom>
        </p:spPr>
        <p:txBody>
          <a:bodyPr>
            <a:spAutoFit/>
          </a:bodyPr>
          <a:lstStyle/>
          <a:p>
            <a:pPr algn="just"/>
            <a:r>
              <a:rPr lang="en-IN" sz="3200" b="1" dirty="0"/>
              <a:t>Procure-to-Pay (P2P) Cycle</a:t>
            </a:r>
          </a:p>
          <a:p>
            <a:pPr algn="just"/>
            <a:endParaRPr lang="en-US" sz="2800" b="1" dirty="0"/>
          </a:p>
          <a:p>
            <a:pPr algn="just"/>
            <a:r>
              <a:rPr lang="en-US" sz="2800" dirty="0"/>
              <a:t>Focuses on the flow of goods and services from purchasing to payment, ensuring accurate recording of expenses and inventory control.</a:t>
            </a:r>
          </a:p>
          <a:p>
            <a:pPr algn="just"/>
            <a:br>
              <a:rPr lang="en-US" sz="2800" dirty="0"/>
            </a:br>
            <a:r>
              <a:rPr lang="en-IN" sz="3200" b="1" dirty="0"/>
              <a:t>Order-to-Cash (O2C) Cycle</a:t>
            </a:r>
          </a:p>
          <a:p>
            <a:br>
              <a:rPr lang="en-IN" sz="2800" dirty="0"/>
            </a:br>
            <a:r>
              <a:rPr lang="en-US" sz="2800" dirty="0"/>
              <a:t>Examines the sales process from order placement to cash collection, verifying revenue recognition and timely payments.</a:t>
            </a:r>
          </a:p>
          <a:p>
            <a:br>
              <a:rPr lang="en-US" sz="2800" dirty="0"/>
            </a:br>
            <a:r>
              <a:rPr lang="en-IN" sz="3200" b="1" dirty="0"/>
              <a:t>Fusion Internal Control</a:t>
            </a:r>
            <a:br>
              <a:rPr lang="en-IN" sz="3200" b="1" dirty="0"/>
            </a:br>
            <a:br>
              <a:rPr lang="en-US" sz="2800" dirty="0"/>
            </a:br>
            <a:r>
              <a:rPr lang="en-US" sz="2800" dirty="0"/>
              <a:t>Evaluates the system's security features, user access controls, and data integrity to ensure reliable financial reporting.</a:t>
            </a:r>
            <a:br>
              <a:rPr lang="en-US" dirty="0"/>
            </a:br>
            <a:endParaRPr lang="en-US" dirty="0"/>
          </a:p>
          <a:p>
            <a:br>
              <a:rPr lang="en-US" dirty="0"/>
            </a:br>
            <a:endParaRPr lang="en-IN" dirty="0"/>
          </a:p>
        </p:txBody>
      </p:sp>
    </p:spTree>
    <p:extLst>
      <p:ext uri="{BB962C8B-B14F-4D97-AF65-F5344CB8AC3E}">
        <p14:creationId xmlns:p14="http://schemas.microsoft.com/office/powerpoint/2010/main" val="168896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489186" y="3793404"/>
            <a:ext cx="6515532" cy="2409245"/>
          </a:xfrm>
          <a:prstGeom prst="rect">
            <a:avLst/>
          </a:prstGeom>
        </p:spPr>
        <p:txBody>
          <a:bodyPr vert="horz" lIns="91440" tIns="45720" rIns="91440" bIns="45720" rtlCol="0" anchor="b">
            <a:normAutofit/>
          </a:bodyPr>
          <a:lstStyle/>
          <a:p>
            <a:pPr marL="12700" algn="l" rtl="0">
              <a:lnSpc>
                <a:spcPct val="90000"/>
              </a:lnSpc>
              <a:spcBef>
                <a:spcPct val="0"/>
              </a:spcBef>
            </a:pPr>
            <a:r>
              <a:rPr lang="en-US" sz="5400" dirty="0"/>
              <a:t>3.1 Procure-to-Pay (P2P) Cycle Audit</a:t>
            </a:r>
            <a:endParaRPr lang="en-US" sz="5400" kern="1200" dirty="0">
              <a:solidFill>
                <a:schemeClr val="tx1"/>
              </a:solidFill>
              <a:latin typeface="+mj-lt"/>
              <a:cs typeface="+mj-cs"/>
            </a:endParaRPr>
          </a:p>
        </p:txBody>
      </p:sp>
      <p:sp>
        <p:nvSpPr>
          <p:cNvPr id="2" name="Rectangle 1"/>
          <p:cNvSpPr/>
          <p:nvPr/>
        </p:nvSpPr>
        <p:spPr>
          <a:xfrm>
            <a:off x="8624455" y="1294515"/>
            <a:ext cx="9144000" cy="8340745"/>
          </a:xfrm>
          <a:prstGeom prst="rect">
            <a:avLst/>
          </a:prstGeom>
        </p:spPr>
        <p:txBody>
          <a:bodyPr>
            <a:spAutoFit/>
          </a:bodyPr>
          <a:lstStyle/>
          <a:p>
            <a:pPr algn="just"/>
            <a:r>
              <a:rPr lang="en-IN" sz="3200" b="1" dirty="0"/>
              <a:t>Meaning</a:t>
            </a:r>
          </a:p>
          <a:p>
            <a:pPr algn="just"/>
            <a:endParaRPr lang="en-US" sz="2800" b="1" dirty="0"/>
          </a:p>
          <a:p>
            <a:pPr algn="just"/>
            <a:r>
              <a:rPr lang="en-US" sz="2800" dirty="0"/>
              <a:t>An audit that examines the flow of goods and services from the initiation of a purchase order to the final payment.</a:t>
            </a:r>
          </a:p>
          <a:p>
            <a:pPr algn="just"/>
            <a:br>
              <a:rPr lang="en-US" sz="2800" dirty="0"/>
            </a:br>
            <a:r>
              <a:rPr lang="en-IN" sz="3200" b="1" dirty="0"/>
              <a:t>Importance</a:t>
            </a:r>
          </a:p>
          <a:p>
            <a:pPr algn="just"/>
            <a:br>
              <a:rPr lang="en-IN" sz="2800" dirty="0"/>
            </a:br>
            <a:r>
              <a:rPr lang="en-US" sz="2800" dirty="0"/>
              <a:t>Ensures accurate recording of expenses, proper inventory control, and prevents fraudulent activity.</a:t>
            </a:r>
          </a:p>
          <a:p>
            <a:br>
              <a:rPr lang="en-US" sz="2800" dirty="0"/>
            </a:br>
            <a:r>
              <a:rPr lang="en-IN" sz="3200" b="1" dirty="0"/>
              <a:t>Key Focus Areas</a:t>
            </a:r>
          </a:p>
          <a:p>
            <a:endParaRPr lang="en-IN" sz="3200" b="1" dirty="0"/>
          </a:p>
          <a:p>
            <a:pPr marL="457200" indent="-457200">
              <a:buFont typeface="Arial" pitchFamily="34" charset="0"/>
              <a:buChar char="•"/>
            </a:pPr>
            <a:r>
              <a:rPr lang="en-US" sz="2800" dirty="0"/>
              <a:t>Purchase requisitioning and approval processes</a:t>
            </a:r>
          </a:p>
          <a:p>
            <a:pPr marL="457200" indent="-457200" fontAlgn="base">
              <a:buFont typeface="Arial" pitchFamily="34" charset="0"/>
              <a:buChar char="•"/>
            </a:pPr>
            <a:r>
              <a:rPr lang="en-US" sz="2800" dirty="0"/>
              <a:t>Vendor selection and management</a:t>
            </a:r>
          </a:p>
          <a:p>
            <a:pPr marL="457200" indent="-457200" fontAlgn="base">
              <a:buFont typeface="Arial" pitchFamily="34" charset="0"/>
              <a:buChar char="•"/>
            </a:pPr>
            <a:r>
              <a:rPr lang="en-US" sz="2800" dirty="0"/>
              <a:t>Receiving procedures and inventory control</a:t>
            </a:r>
          </a:p>
          <a:p>
            <a:pPr marL="457200" indent="-457200" fontAlgn="base">
              <a:buFont typeface="Arial" pitchFamily="34" charset="0"/>
              <a:buChar char="•"/>
            </a:pPr>
            <a:r>
              <a:rPr lang="en-US" sz="2800" dirty="0"/>
              <a:t>Invoice processing and payment authorization</a:t>
            </a:r>
          </a:p>
          <a:p>
            <a:br>
              <a:rPr lang="en-US" dirty="0"/>
            </a:br>
            <a:endParaRPr lang="en-US" dirty="0"/>
          </a:p>
          <a:p>
            <a:br>
              <a:rPr lang="en-US" dirty="0"/>
            </a:br>
            <a:endParaRPr lang="en-IN" dirty="0"/>
          </a:p>
        </p:txBody>
      </p:sp>
    </p:spTree>
    <p:extLst>
      <p:ext uri="{BB962C8B-B14F-4D97-AF65-F5344CB8AC3E}">
        <p14:creationId xmlns:p14="http://schemas.microsoft.com/office/powerpoint/2010/main" val="18919688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B155E30-B6BD-4051-9212-BDF20D1B1E7F}">
  <we:reference id="f12c312d-282a-4734-8843-05915fdfef0b" version="4.3.3.0" store="EXCatalog" storeType="EXCatalog"/>
  <we:alternateReferences>
    <we:reference id="WA104178141" version="4.3.3.0" store="en-IN"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499</TotalTime>
  <Words>1881</Words>
  <Application>Microsoft Office PowerPoint</Application>
  <PresentationFormat>Custom</PresentationFormat>
  <Paragraphs>205</Paragraphs>
  <Slides>24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Aptos</vt:lpstr>
      <vt:lpstr>Arial</vt:lpstr>
      <vt:lpstr>Calibri</vt:lpstr>
      <vt:lpstr>DM Sans Medium</vt:lpstr>
      <vt:lpstr>Trebuchet MS</vt:lpstr>
      <vt:lpstr>Verdana</vt:lpstr>
      <vt:lpstr>Office Theme</vt:lpstr>
      <vt:lpstr>PowerPoint Presentation</vt:lpstr>
      <vt:lpstr>Table of Contents</vt:lpstr>
      <vt:lpstr>PowerPoint Presentation</vt:lpstr>
      <vt:lpstr>Introduction to Oracle Fusion ERP</vt:lpstr>
      <vt:lpstr>PowerPoint Presentation</vt:lpstr>
      <vt:lpstr>Background</vt:lpstr>
      <vt:lpstr>PowerPoint Presentation</vt:lpstr>
      <vt:lpstr>Key Concepts</vt:lpstr>
      <vt:lpstr>3.1 Procure-to-Pay (P2P) Cycle Audit</vt:lpstr>
      <vt:lpstr>3.2 Order-to-Cash (O2C) Cycle  </vt:lpstr>
      <vt:lpstr>3.3 Fusion Internal Control  </vt:lpstr>
      <vt:lpstr>PowerPoint Presentation</vt:lpstr>
      <vt:lpstr>4.1 P2P Cycle Audit  (Case Study)    </vt:lpstr>
      <vt:lpstr>4.1 P2P Cycle Audit  (Case Study)    </vt:lpstr>
      <vt:lpstr>4.2 Order-to-Cash (O2C) Cycle Audit (Case Study)    </vt:lpstr>
      <vt:lpstr>4.2 Order-to-Cash (O2C) Cycle Audit (Case Study)     </vt:lpstr>
      <vt:lpstr>4.3 Fusion Internal Control     </vt:lpstr>
      <vt:lpstr>4.3 Fusion Internal Control    </vt:lpstr>
      <vt:lpstr>PowerPoint Presentation</vt:lpstr>
      <vt:lpstr>5.1 Future Outlook - P2P in Oracle       </vt:lpstr>
      <vt:lpstr> 5.2 Future Outlook - O2C in Oracle        </vt:lpstr>
      <vt:lpstr>  5.3 Future Outlook - Fusion Internal Control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minimalist professional Business Proposal Presentation</dc:title>
  <dc:creator>tanujit brahma</dc:creator>
  <cp:keywords>DAGDhpPrOt4,BAE_14c0Nzs</cp:keywords>
  <cp:lastModifiedBy>ittmonitoring@icai.in</cp:lastModifiedBy>
  <cp:revision>524</cp:revision>
  <dcterms:created xsi:type="dcterms:W3CDTF">2024-04-26T17:11:38Z</dcterms:created>
  <dcterms:modified xsi:type="dcterms:W3CDTF">2025-01-29T12:04:11Z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2024-04-26T00:00:00Z</vt:filetime>
  </property>
  <property fmtid="{D5CDD505-2E9C-101B-9397-08002B2CF9AE}" pid="3" name="Creator">
    <vt:lpwstr>Canva</vt:lpwstr>
  </property>
  <property fmtid="{D5CDD505-2E9C-101B-9397-08002B2CF9AE}" pid="4" name="LastSaved">
    <vt:filetime>2024-04-26T00:00:00Z</vt:filetime>
  </property>
</Properties>
</file>