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webextensions/taskpanes.xml" ContentType="application/vnd.ms-office.webextensiontaskpanes+xml"/>
  <Override PartName="/ppt/webextensions/webextension1.xml" ContentType="application/vnd.ms-office.webextension+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4" r:id="rId2"/>
    <p:sldId id="258" r:id="rId3"/>
    <p:sldId id="469" r:id="rId4"/>
    <p:sldId id="545" r:id="rId5"/>
    <p:sldId id="525" r:id="rId6"/>
    <p:sldId id="526" r:id="rId7"/>
    <p:sldId id="546" r:id="rId8"/>
    <p:sldId id="547" r:id="rId9"/>
    <p:sldId id="548" r:id="rId10"/>
    <p:sldId id="549" r:id="rId11"/>
    <p:sldId id="550" r:id="rId12"/>
    <p:sldId id="527" r:id="rId13"/>
    <p:sldId id="528" r:id="rId14"/>
    <p:sldId id="529" r:id="rId15"/>
    <p:sldId id="530" r:id="rId16"/>
    <p:sldId id="531" r:id="rId17"/>
    <p:sldId id="551" r:id="rId18"/>
    <p:sldId id="532" r:id="rId19"/>
    <p:sldId id="552" r:id="rId20"/>
    <p:sldId id="553" r:id="rId21"/>
    <p:sldId id="554" r:id="rId22"/>
    <p:sldId id="555" r:id="rId23"/>
    <p:sldId id="556" r:id="rId24"/>
    <p:sldId id="557" r:id="rId25"/>
    <p:sldId id="533" r:id="rId26"/>
    <p:sldId id="558" r:id="rId27"/>
    <p:sldId id="559" r:id="rId28"/>
    <p:sldId id="570" r:id="rId29"/>
    <p:sldId id="560" r:id="rId30"/>
    <p:sldId id="561" r:id="rId31"/>
    <p:sldId id="562" r:id="rId32"/>
    <p:sldId id="563" r:id="rId33"/>
    <p:sldId id="564" r:id="rId34"/>
    <p:sldId id="565" r:id="rId35"/>
    <p:sldId id="566" r:id="rId36"/>
    <p:sldId id="567" r:id="rId37"/>
    <p:sldId id="568" r:id="rId38"/>
    <p:sldId id="569" r:id="rId39"/>
    <p:sldId id="571" r:id="rId40"/>
    <p:sldId id="572" r:id="rId41"/>
    <p:sldId id="573" r:id="rId42"/>
    <p:sldId id="574" r:id="rId43"/>
    <p:sldId id="575" r:id="rId44"/>
    <p:sldId id="576" r:id="rId45"/>
    <p:sldId id="577" r:id="rId46"/>
    <p:sldId id="578" r:id="rId47"/>
    <p:sldId id="579" r:id="rId48"/>
    <p:sldId id="580" r:id="rId49"/>
    <p:sldId id="581" r:id="rId50"/>
    <p:sldId id="582" r:id="rId51"/>
    <p:sldId id="583" r:id="rId52"/>
    <p:sldId id="584" r:id="rId53"/>
    <p:sldId id="585" r:id="rId54"/>
    <p:sldId id="586" r:id="rId55"/>
    <p:sldId id="587" r:id="rId56"/>
    <p:sldId id="588" r:id="rId57"/>
    <p:sldId id="589" r:id="rId58"/>
    <p:sldId id="590" r:id="rId59"/>
    <p:sldId id="591" r:id="rId60"/>
    <p:sldId id="592" r:id="rId61"/>
    <p:sldId id="593" r:id="rId62"/>
    <p:sldId id="594" r:id="rId63"/>
    <p:sldId id="595" r:id="rId64"/>
    <p:sldId id="596" r:id="rId65"/>
    <p:sldId id="597" r:id="rId66"/>
    <p:sldId id="598" r:id="rId67"/>
    <p:sldId id="599" r:id="rId68"/>
    <p:sldId id="600" r:id="rId69"/>
    <p:sldId id="601" r:id="rId70"/>
    <p:sldId id="602" r:id="rId71"/>
    <p:sldId id="603" r:id="rId72"/>
    <p:sldId id="604" r:id="rId73"/>
    <p:sldId id="605" r:id="rId74"/>
    <p:sldId id="606" r:id="rId75"/>
    <p:sldId id="607" r:id="rId76"/>
    <p:sldId id="608" r:id="rId77"/>
    <p:sldId id="609" r:id="rId78"/>
    <p:sldId id="610" r:id="rId79"/>
    <p:sldId id="611" r:id="rId80"/>
    <p:sldId id="612" r:id="rId81"/>
    <p:sldId id="613" r:id="rId82"/>
    <p:sldId id="614" r:id="rId83"/>
    <p:sldId id="615" r:id="rId84"/>
    <p:sldId id="616" r:id="rId85"/>
    <p:sldId id="617" r:id="rId86"/>
    <p:sldId id="618" r:id="rId87"/>
    <p:sldId id="619" r:id="rId88"/>
    <p:sldId id="620" r:id="rId89"/>
    <p:sldId id="621" r:id="rId90"/>
    <p:sldId id="622" r:id="rId91"/>
    <p:sldId id="623" r:id="rId92"/>
    <p:sldId id="624" r:id="rId93"/>
    <p:sldId id="625" r:id="rId94"/>
    <p:sldId id="626" r:id="rId95"/>
    <p:sldId id="627" r:id="rId96"/>
    <p:sldId id="628" r:id="rId97"/>
    <p:sldId id="629" r:id="rId98"/>
    <p:sldId id="630" r:id="rId99"/>
    <p:sldId id="631" r:id="rId100"/>
    <p:sldId id="632" r:id="rId101"/>
    <p:sldId id="633" r:id="rId102"/>
    <p:sldId id="634" r:id="rId103"/>
    <p:sldId id="635" r:id="rId104"/>
    <p:sldId id="636" r:id="rId105"/>
    <p:sldId id="637" r:id="rId106"/>
    <p:sldId id="638" r:id="rId107"/>
    <p:sldId id="639" r:id="rId108"/>
    <p:sldId id="640" r:id="rId109"/>
    <p:sldId id="641" r:id="rId110"/>
    <p:sldId id="642" r:id="rId111"/>
    <p:sldId id="643" r:id="rId112"/>
    <p:sldId id="644" r:id="rId113"/>
    <p:sldId id="645" r:id="rId114"/>
    <p:sldId id="646" r:id="rId115"/>
    <p:sldId id="263" r:id="rId116"/>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817"/>
    <a:srgbClr val="1A5425"/>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2" d="100"/>
          <a:sy n="42" d="100"/>
        </p:scale>
        <p:origin x="-912" y="-11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viewProps" Target="view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p:txBody>
          <a:bodyPr lIns="0" tIns="0" rIns="0" bIns="0"/>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dirty="0"/>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7600" b="1" i="0">
                <a:solidFill>
                  <a:srgbClr val="040405"/>
                </a:solidFill>
                <a:latin typeface="Trebuchet MS"/>
                <a:cs typeface="Trebuchet M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dirty="0"/>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1/29/2025</a:t>
            </a:fld>
            <a:endParaRPr lang="en-US" dirty="0"/>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18288000" cy="10287000"/>
          </a:xfrm>
          <a:custGeom>
            <a:avLst/>
            <a:gdLst/>
            <a:ahLst/>
            <a:cxnLst/>
            <a:rect l="l" t="t" r="r" b="b"/>
            <a:pathLst>
              <a:path w="18288000" h="10287000">
                <a:moveTo>
                  <a:pt x="18287998" y="10286999"/>
                </a:moveTo>
                <a:lnTo>
                  <a:pt x="0" y="10286999"/>
                </a:lnTo>
                <a:lnTo>
                  <a:pt x="0" y="0"/>
                </a:lnTo>
                <a:lnTo>
                  <a:pt x="18287998" y="0"/>
                </a:lnTo>
                <a:lnTo>
                  <a:pt x="18287998" y="10286999"/>
                </a:lnTo>
                <a:close/>
              </a:path>
            </a:pathLst>
          </a:custGeom>
          <a:solidFill>
            <a:srgbClr val="FDFAFA"/>
          </a:solidFill>
        </p:spPr>
        <p:txBody>
          <a:bodyPr wrap="square" lIns="0" tIns="0" rIns="0" bIns="0" rtlCol="0"/>
          <a:lstStyle/>
          <a:p>
            <a:endParaRPr dirty="0"/>
          </a:p>
        </p:txBody>
      </p:sp>
      <p:sp>
        <p:nvSpPr>
          <p:cNvPr id="2" name="Holder 2"/>
          <p:cNvSpPr>
            <a:spLocks noGrp="1"/>
          </p:cNvSpPr>
          <p:nvPr>
            <p:ph type="title"/>
          </p:nvPr>
        </p:nvSpPr>
        <p:spPr>
          <a:xfrm>
            <a:off x="615949" y="1896726"/>
            <a:ext cx="8041640" cy="3093720"/>
          </a:xfrm>
          <a:prstGeom prst="rect">
            <a:avLst/>
          </a:prstGeom>
        </p:spPr>
        <p:txBody>
          <a:bodyPr wrap="square" lIns="0" tIns="0" rIns="0" bIns="0">
            <a:spAutoFit/>
          </a:bodyPr>
          <a:lstStyle>
            <a:lvl1pPr>
              <a:defRPr sz="7600" b="1" i="0">
                <a:solidFill>
                  <a:srgbClr val="040405"/>
                </a:solidFill>
                <a:latin typeface="Trebuchet MS"/>
                <a:cs typeface="Trebuchet MS"/>
              </a:defRPr>
            </a:lvl1pPr>
          </a:lstStyle>
          <a:p>
            <a:endParaRPr/>
          </a:p>
        </p:txBody>
      </p:sp>
      <p:sp>
        <p:nvSpPr>
          <p:cNvPr id="3" name="Holder 3"/>
          <p:cNvSpPr>
            <a:spLocks noGrp="1"/>
          </p:cNvSpPr>
          <p:nvPr>
            <p:ph type="body" idx="1"/>
          </p:nvPr>
        </p:nvSpPr>
        <p:spPr>
          <a:xfrm>
            <a:off x="496907" y="3378917"/>
            <a:ext cx="17294185" cy="4368800"/>
          </a:xfrm>
          <a:prstGeom prst="rect">
            <a:avLst/>
          </a:prstGeom>
        </p:spPr>
        <p:txBody>
          <a:bodyPr wrap="square" lIns="0" tIns="0" rIns="0" bIns="0">
            <a:spAutoFit/>
          </a:bodyPr>
          <a:lstStyle>
            <a:lvl1pPr>
              <a:defRPr sz="3300" b="0" i="0">
                <a:solidFill>
                  <a:schemeClr val="tx1"/>
                </a:solidFill>
                <a:latin typeface="Verdana"/>
                <a:cs typeface="Verdana"/>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1/29/2025</a:t>
            </a:fld>
            <a:endParaRPr lang="en-US" dirty="0"/>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colab.google/" TargetMode="External"/><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hyperlink" Target="https://jupyter.org/try" TargetMode="External"/><Relationship Id="rId4" Type="http://schemas.openxmlformats.org/officeDocument/2006/relationships/hyperlink" Target="https://docs.python.org/3/library/idle.html" TargetMode="External"/></Relationships>
</file>

<file path=ppt/slides/_rels/slide1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4.png"/></Relationships>
</file>

<file path=ppt/slides/_rels/slide1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5.png"/></Relationships>
</file>

<file path=ppt/slides/_rels/slide10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hyperlink" Target="https://www.python.org/downloads/" TargetMode="External"/><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40.png"/><Relationship Id="rId4" Type="http://schemas.openxmlformats.org/officeDocument/2006/relationships/image" Target="../media/image39.png"/></Relationships>
</file>

<file path=ppt/slides/_rels/slide1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1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2.png"/></Relationships>
</file>

<file path=ppt/slides/_rels/slide1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3.png"/></Relationships>
</file>

<file path=ppt/slides/_rels/slide1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11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5.xml"/><Relationship Id="rId4" Type="http://schemas.openxmlformats.org/officeDocument/2006/relationships/image" Target="../media/image49.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docs.python.org/3/library/idle.html"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w3schools.com/python/python_variables_names.asp"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s://www.w3schools.com/python/python_variables_names.asp"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www.w3schools.com/python/python_regex.asp#search" TargetMode="External"/><Relationship Id="rId2" Type="http://schemas.openxmlformats.org/officeDocument/2006/relationships/hyperlink" Target="https://www.w3schools.com/python/python_regex.asp#findall" TargetMode="External"/><Relationship Id="rId1" Type="http://schemas.openxmlformats.org/officeDocument/2006/relationships/slideLayout" Target="../slideLayouts/slideLayout3.xml"/><Relationship Id="rId6" Type="http://schemas.openxmlformats.org/officeDocument/2006/relationships/hyperlink" Target="https://www.w3schools.com/python/python_regex.asp#sub" TargetMode="External"/><Relationship Id="rId5" Type="http://schemas.openxmlformats.org/officeDocument/2006/relationships/hyperlink" Target="https://www.w3schools.com/python/python_regex.asp#split" TargetMode="External"/><Relationship Id="rId4" Type="http://schemas.openxmlformats.org/officeDocument/2006/relationships/hyperlink" Target="https://www.w3schools.com/python/python_regex.asp#matchobject"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hyperlink" Target="https://www.w3schools.com/python/python_datetime.asp" TargetMode="Externa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chat.openai.com/" TargetMode="Externa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mailto:ramajayamdemo@gmail.com" TargetMode="External"/><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brochure.getpython.info/media/releases/python-brochure-current"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6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pandas.pydata.org/Pandas_Cheat_Sheet.pdf" TargetMode="External"/></Relationships>
</file>

<file path=ppt/slides/_rels/slide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0.png"/><Relationship Id="rId4" Type="http://schemas.openxmlformats.org/officeDocument/2006/relationships/hyperlink" Target="https://pandas.pydata.org/Pandas_Cheat_Sheet.pdf" TargetMode="External"/></Relationships>
</file>

<file path=ppt/slides/_rels/slide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3.png"/></Relationships>
</file>

<file path=ppt/slides/_rels/slide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xlsxwriter.readthedocs.io/working_with_pandas.html" TargetMode="External"/></Relationships>
</file>

<file path=ppt/slides/_rels/slide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9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4" Type="http://schemas.openxmlformats.org/officeDocument/2006/relationships/hyperlink" Target="https://docs.python.org/3/library/xml.etree.elementtree.html"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658264" y="1873796"/>
            <a:ext cx="13112150" cy="1081706"/>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 xmlns:a16="http://schemas.microsoft.com/office/drawing/2014/main" id="{E29CA393-219F-76B6-FFDA-0A73F4DA1162}"/>
              </a:ext>
            </a:extLst>
          </p:cNvPr>
          <p:cNvSpPr txBox="1"/>
          <p:nvPr/>
        </p:nvSpPr>
        <p:spPr>
          <a:xfrm>
            <a:off x="7573992" y="5143499"/>
            <a:ext cx="8126728" cy="2308324"/>
          </a:xfrm>
          <a:prstGeom prst="rect">
            <a:avLst/>
          </a:prstGeom>
          <a:noFill/>
        </p:spPr>
        <p:txBody>
          <a:bodyPr wrap="square">
            <a:spAutoFit/>
          </a:bodyPr>
          <a:lstStyle/>
          <a:p>
            <a:pPr algn="ctr"/>
            <a:r>
              <a:rPr lang="en-IN" sz="7200" b="1" dirty="0">
                <a:solidFill>
                  <a:schemeClr val="bg1"/>
                </a:solidFill>
              </a:rPr>
              <a:t>PYTHON FOR DATA SCIENCE</a:t>
            </a:r>
            <a:endParaRPr lang="en-GB" sz="7200" b="1" dirty="0">
              <a:solidFill>
                <a:schemeClr val="bg1"/>
              </a:solidFill>
            </a:endParaRPr>
          </a:p>
        </p:txBody>
      </p:sp>
      <p:grpSp>
        <p:nvGrpSpPr>
          <p:cNvPr id="5" name="object 8">
            <a:extLst>
              <a:ext uri="{FF2B5EF4-FFF2-40B4-BE49-F238E27FC236}">
                <a16:creationId xmlns=""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16189775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US" sz="5400" dirty="0">
                <a:latin typeface="+mn-lt"/>
              </a:rPr>
              <a:t>Some Ways to run python code</a:t>
            </a: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2" name="Rectangle 1"/>
          <p:cNvSpPr/>
          <p:nvPr/>
        </p:nvSpPr>
        <p:spPr>
          <a:xfrm>
            <a:off x="663934" y="2635962"/>
            <a:ext cx="16275326" cy="6247864"/>
          </a:xfrm>
          <a:prstGeom prst="rect">
            <a:avLst/>
          </a:prstGeom>
        </p:spPr>
        <p:txBody>
          <a:bodyPr wrap="square">
            <a:spAutoFit/>
          </a:bodyPr>
          <a:lstStyle/>
          <a:p>
            <a:pPr fontAlgn="base"/>
            <a:r>
              <a:rPr lang="en-IN" sz="4000" dirty="0" err="1"/>
              <a:t>Jupyter</a:t>
            </a:r>
            <a:r>
              <a:rPr lang="en-IN" sz="4000" dirty="0"/>
              <a:t> Notebook </a:t>
            </a:r>
            <a:r>
              <a:rPr lang="en-IN" sz="4000" dirty="0" err="1"/>
              <a:t>Deloyment</a:t>
            </a:r>
            <a:r>
              <a:rPr lang="en-IN" sz="4000" dirty="0"/>
              <a:t> Mode</a:t>
            </a:r>
          </a:p>
          <a:p>
            <a:pPr fontAlgn="base"/>
            <a:r>
              <a:rPr lang="en-IN" sz="4000" dirty="0"/>
              <a:t/>
            </a:r>
            <a:br>
              <a:rPr lang="en-IN" sz="4000" dirty="0"/>
            </a:br>
            <a:r>
              <a:rPr lang="en-IN" sz="4000" dirty="0"/>
              <a:t>.</a:t>
            </a:r>
            <a:r>
              <a:rPr lang="en-IN" sz="4000" dirty="0" err="1"/>
              <a:t>py</a:t>
            </a:r>
            <a:r>
              <a:rPr lang="en-IN" sz="4000" dirty="0"/>
              <a:t> File – Idle mode </a:t>
            </a:r>
          </a:p>
          <a:p>
            <a:pPr fontAlgn="base"/>
            <a:r>
              <a:rPr lang="en-IN" sz="4000" dirty="0"/>
              <a:t/>
            </a:r>
            <a:br>
              <a:rPr lang="en-IN" sz="4000" dirty="0"/>
            </a:br>
            <a:r>
              <a:rPr lang="en-IN" sz="4000" dirty="0" err="1"/>
              <a:t>CoLab</a:t>
            </a:r>
            <a:r>
              <a:rPr lang="en-IN" sz="4000" dirty="0"/>
              <a:t> – Google (</a:t>
            </a:r>
            <a:r>
              <a:rPr lang="en-IN" sz="4000" u="sng" dirty="0">
                <a:hlinkClick r:id="rId3"/>
              </a:rPr>
              <a:t>https://colab.google/</a:t>
            </a:r>
            <a:r>
              <a:rPr lang="en-IN" sz="4000" dirty="0"/>
              <a:t>)</a:t>
            </a:r>
          </a:p>
          <a:p>
            <a:pPr fontAlgn="base"/>
            <a:r>
              <a:rPr lang="en-IN" sz="4000" dirty="0"/>
              <a:t/>
            </a:r>
            <a:br>
              <a:rPr lang="en-IN" sz="4000" dirty="0"/>
            </a:br>
            <a:r>
              <a:rPr lang="en-IN" sz="4000" dirty="0"/>
              <a:t>For further reading the students may refer </a:t>
            </a:r>
          </a:p>
          <a:p>
            <a:r>
              <a:rPr lang="en-IN" sz="4000" dirty="0"/>
              <a:t>- IDLE - </a:t>
            </a:r>
            <a:r>
              <a:rPr lang="en-IN" sz="4000" u="sng" dirty="0">
                <a:hlinkClick r:id="rId4"/>
              </a:rPr>
              <a:t>https://docs.python.org/3/library/idle.html</a:t>
            </a:r>
            <a:endParaRPr lang="en-IN" sz="4000" dirty="0"/>
          </a:p>
          <a:p>
            <a:r>
              <a:rPr lang="en-IN" sz="4000" dirty="0"/>
              <a:t>- </a:t>
            </a:r>
            <a:r>
              <a:rPr lang="en-IN" sz="4000" dirty="0" err="1"/>
              <a:t>Jupyter</a:t>
            </a:r>
            <a:r>
              <a:rPr lang="en-IN" sz="4000" dirty="0"/>
              <a:t> Notebook -  </a:t>
            </a:r>
            <a:r>
              <a:rPr lang="en-IN" sz="4000" u="sng" dirty="0">
                <a:hlinkClick r:id="rId5"/>
              </a:rPr>
              <a:t>https://jupyter.org/try</a:t>
            </a:r>
            <a:endParaRPr lang="en-IN" sz="4000" dirty="0"/>
          </a:p>
          <a:p>
            <a:r>
              <a:rPr lang="en-IN" sz="4000" dirty="0"/>
              <a:t>- Google Co Lab </a:t>
            </a:r>
            <a:r>
              <a:rPr lang="en-IN" sz="4000" u="sng" dirty="0">
                <a:hlinkClick r:id="rId3"/>
              </a:rPr>
              <a:t>https://colab.google/</a:t>
            </a:r>
            <a:endParaRPr lang="en-IN" sz="4000" dirty="0"/>
          </a:p>
        </p:txBody>
      </p:sp>
    </p:spTree>
    <p:extLst>
      <p:ext uri="{BB962C8B-B14F-4D97-AF65-F5344CB8AC3E}">
        <p14:creationId xmlns:p14="http://schemas.microsoft.com/office/powerpoint/2010/main" val="71429783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3416320"/>
          </a:xfrm>
          <a:prstGeom prst="rect">
            <a:avLst/>
          </a:prstGeom>
          <a:noFill/>
        </p:spPr>
        <p:txBody>
          <a:bodyPr wrap="square">
            <a:spAutoFit/>
          </a:bodyPr>
          <a:lstStyle/>
          <a:p>
            <a:r>
              <a:rPr lang="en-IN" sz="4000" b="1" dirty="0"/>
              <a:t>SCATTER PLOT</a:t>
            </a:r>
            <a:endParaRPr lang="en-IN" sz="4000" dirty="0"/>
          </a:p>
          <a:p>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5122" name="Picture 2" descr="https://lh7-rt.googleusercontent.com/slidesz/AGV_vUdZgdtFwNWzgJCXVokuQbZOZ44xE5xKlwfrigpt-TvlswPA0OrTYk51rYCftWyaztpP7nD6qzZBn3aRz7y2tH87SjYP_pt-xW-fqDKx08YyLlyKMbr6VxBG7p6aegdONVsiVrJ68XT6TFocH0lPMK0ThJlwsBVkaShh-Q4A_zwOKahNZhNjQg=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02" y="2596999"/>
            <a:ext cx="8862812" cy="50291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7-rt.googleusercontent.com/slidesz/AGV_vUc64pMU9WvkThjFzKXKWj0VNYjU77niANkBwfqpZghHQm2uE5kjrQv0qazMJr1Dj1NaQfdAvx5bjbl_2QX0vjGf-qsJuSmrvy7-78ZsALt6taj6jvz9nBof0k095CQoMnl0Vcs0hpXTLMiX8AGTHOHayX6qMXJMxwOJztTAweoyCDPkgCnM=s2048?key=I2UUKOQqgF4sOj110Kb8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9511" y="2479376"/>
            <a:ext cx="7925143" cy="531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75918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4031873"/>
          </a:xfrm>
          <a:prstGeom prst="rect">
            <a:avLst/>
          </a:prstGeom>
          <a:noFill/>
        </p:spPr>
        <p:txBody>
          <a:bodyPr wrap="square">
            <a:spAutoFit/>
          </a:bodyPr>
          <a:lstStyle/>
          <a:p>
            <a:r>
              <a:rPr lang="en-IN" sz="4000" b="1" dirty="0"/>
              <a:t>HISTOGRAM</a:t>
            </a:r>
            <a:endParaRPr lang="en-IN" sz="4000" dirty="0"/>
          </a:p>
          <a:p>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2054" name="Picture 6" descr="https://lh7-rt.googleusercontent.com/slidesz/AGV_vUeiIYh7ApSnmVHMgzx8WVXLVdG3Rl7fXyGeVCc5MOyc9C63BQIGaKRTALH5oNNYO1uChXIOVUf-fqj2CebYbKSALVRiVyAhDyck5m6vhnBF0m290Ir9StL4JYVhn9mIqCSrfUGLj44n_nOgUsF5X80MBhEtY5xAbUfQ-D-c17fq_z5c-1ge=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455" y="3013550"/>
            <a:ext cx="13171805" cy="459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06794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3416320"/>
          </a:xfrm>
          <a:prstGeom prst="rect">
            <a:avLst/>
          </a:prstGeom>
          <a:noFill/>
        </p:spPr>
        <p:txBody>
          <a:bodyPr wrap="square">
            <a:spAutoFit/>
          </a:bodyPr>
          <a:lstStyle/>
          <a:p>
            <a:r>
              <a:rPr lang="en-IN" sz="4000" b="1" dirty="0"/>
              <a:t>BAR PLOT</a:t>
            </a:r>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3074" name="Picture 2" descr="https://lh7-rt.googleusercontent.com/slidesz/AGV_vUf6trBXCNf4IE8CpwHEeI9wrRSiuI_mUrd4g9WPVBP0AuI-1BXalcx57b8c_6eA81w_a4SCqLrL1EAgvasArWgxHBOu8VfNC99Rj-enm6n48v2X0MSKXdE_LfddMzec66tfJ-BXqvkKGO0n6ADVlcqbUcMXHfAejfrCb1xXXk43SWq_RA6YKA=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935" y="2284337"/>
            <a:ext cx="706755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1994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4031873"/>
          </a:xfrm>
          <a:prstGeom prst="rect">
            <a:avLst/>
          </a:prstGeom>
          <a:noFill/>
        </p:spPr>
        <p:txBody>
          <a:bodyPr wrap="square">
            <a:spAutoFit/>
          </a:bodyPr>
          <a:lstStyle/>
          <a:p>
            <a:r>
              <a:rPr lang="en-IN" sz="4000" b="1" dirty="0"/>
              <a:t>PIE PLOT</a:t>
            </a:r>
            <a:endParaRPr lang="en-IN" sz="4000" dirty="0"/>
          </a:p>
          <a:p>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4098" name="Picture 2" descr="https://lh7-rt.googleusercontent.com/slidesz/AGV_vUdY_tFOse7H-eM6sBce2heqDAKp1jX6mG42CntRNp4RkGMTtntvrE2eEnWn3giggLBVPEVvID24J0kIK4C63MhPCae-O6GxjPyhbmoVnE_VdX7dzR-jWgovxsff0pWkgkph68XgRPh1F1wke3QP-GmyrM3VIiSkdcTCHVB8QLqmmtobY-ywpQ=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514" y="2481812"/>
            <a:ext cx="8759825" cy="682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644274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531127"/>
            <a:ext cx="13788502" cy="2596999"/>
          </a:xfrm>
          <a:prstGeom prst="rect">
            <a:avLst/>
          </a:prstGeom>
        </p:spPr>
        <p:txBody>
          <a:bodyPr vert="horz" lIns="91440" tIns="45720" rIns="91440" bIns="45720" rtlCol="0" anchor="b">
            <a:normAutofit/>
          </a:bodyPr>
          <a:lstStyle/>
          <a:p>
            <a:pPr rtl="0"/>
            <a:r>
              <a:rPr lang="en-US" sz="5400" dirty="0">
                <a:latin typeface="+mn-lt"/>
              </a:rPr>
              <a:t>DATA PREPARATION FOR MODEL BUILDING</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2" y="2819787"/>
            <a:ext cx="17186137" cy="4647426"/>
          </a:xfrm>
          <a:prstGeom prst="rect">
            <a:avLst/>
          </a:prstGeom>
          <a:noFill/>
        </p:spPr>
        <p:txBody>
          <a:bodyPr wrap="square">
            <a:spAutoFit/>
          </a:bodyPr>
          <a:lstStyle/>
          <a:p>
            <a:r>
              <a:rPr lang="en-IN" sz="4000" dirty="0"/>
              <a:t>INDEPENDENT FEATURES</a:t>
            </a:r>
          </a:p>
          <a:p>
            <a:r>
              <a:rPr lang="en-IN" sz="4000" dirty="0"/>
              <a:t/>
            </a:r>
            <a:br>
              <a:rPr lang="en-IN" sz="4000" dirty="0"/>
            </a:br>
            <a:r>
              <a:rPr lang="en-IN" sz="4000" dirty="0"/>
              <a:t/>
            </a:r>
            <a:br>
              <a:rPr lang="en-IN" sz="4000" dirty="0"/>
            </a:br>
            <a:r>
              <a:rPr lang="en-IN" sz="4000" dirty="0"/>
              <a:t/>
            </a:r>
            <a:br>
              <a:rPr lang="en-IN" sz="4000" dirty="0"/>
            </a:br>
            <a:r>
              <a:rPr lang="en-IN" sz="4000" dirty="0"/>
              <a:t>DEPENDENT FEATURES</a:t>
            </a:r>
          </a:p>
          <a:p>
            <a:r>
              <a:rPr lang="en-IN" sz="4000" dirty="0"/>
              <a:t/>
            </a:r>
            <a:br>
              <a:rPr lang="en-IN"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57695689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TYPES OF ML ALGORITHMS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2" y="3092612"/>
            <a:ext cx="17186137" cy="5262979"/>
          </a:xfrm>
          <a:prstGeom prst="rect">
            <a:avLst/>
          </a:prstGeom>
          <a:noFill/>
        </p:spPr>
        <p:txBody>
          <a:bodyPr wrap="square">
            <a:spAutoFit/>
          </a:bodyPr>
          <a:lstStyle/>
          <a:p>
            <a:r>
              <a:rPr lang="en-US" sz="4000" b="1" dirty="0"/>
              <a:t>SUPERVISED </a:t>
            </a:r>
            <a:r>
              <a:rPr lang="en-US" sz="4000" b="1" dirty="0" smtClean="0"/>
              <a:t>ALGORITHM</a:t>
            </a:r>
            <a:r>
              <a:rPr lang="en-US" sz="4000" dirty="0"/>
              <a:t/>
            </a:r>
            <a:br>
              <a:rPr lang="en-US" sz="4000" dirty="0"/>
            </a:br>
            <a:r>
              <a:rPr lang="en-US" sz="4000" dirty="0"/>
              <a:t/>
            </a:r>
            <a:br>
              <a:rPr lang="en-US" sz="4000" dirty="0"/>
            </a:br>
            <a:r>
              <a:rPr lang="en-US" sz="4000" b="1" dirty="0"/>
              <a:t>UNSUPERVISED ALGORITHM</a:t>
            </a:r>
            <a:endParaRPr lang="en-US" sz="4000" dirty="0"/>
          </a:p>
          <a:p>
            <a:r>
              <a:rPr lang="en-US" sz="4000" dirty="0"/>
              <a:t/>
            </a:r>
            <a:br>
              <a:rPr lang="en-US" sz="4000" dirty="0"/>
            </a:br>
            <a:r>
              <a:rPr lang="en-US" sz="4000" b="1" dirty="0"/>
              <a:t>REINFORCEMENT </a:t>
            </a:r>
            <a:r>
              <a:rPr lang="en-US" sz="4000" b="1" dirty="0" smtClean="0"/>
              <a:t>LEARNING</a:t>
            </a:r>
            <a:endParaRPr lang="en-US" sz="4000" dirty="0"/>
          </a:p>
          <a:p>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026" name="Picture 2" descr="https://lh7-rt.googleusercontent.com/slidesz/AGV_vUewnzfhbkiUueiSZzxVTW3Y04xzvbUj6SgWBY3cFXX-ScDCf7XqfIGY9QEIICMjZ5P7n_gPu1H0JpUKQPRjevXffoyWdWBmL798LlxqaGYcFHGncEcHzPQOFTsMCp9gcSjPgTaxZIShWtAQdRN6fz046ujrgLVMGL763Dj0HC0Ut_PMcZrRLQ=s2048?key=cG2NGDGe9m8vixMV1VnD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0" y="3347651"/>
            <a:ext cx="10737850" cy="27182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327158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TYPES OF ML ALGORITHMS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pic>
        <p:nvPicPr>
          <p:cNvPr id="2050" name="Picture 2" descr="https://lh7-rt.googleusercontent.com/slidesz/AGV_vUcImqWRPOS90TpTp64Gn5IdjuhPVC39rptvvq0Z2_KjrZENMe6DAsymEqdO8oJmSL2Up7zHMe9ggk73y7_rSI-TMlDgEFVJXb33_-cWkNlQGyiBlgvtRv-aiQWKyPi4_hEMH0KQyZr79c_Ce0wXBaarOkq5Jp_2C7tt9SahieNZzVXGccPF=s2048?key=cG2NGDGe9m8vixMV1VnDi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0035" y="2328862"/>
            <a:ext cx="9469350" cy="604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9701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658264" y="1873796"/>
            <a:ext cx="13112150" cy="1081706"/>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 xmlns:a16="http://schemas.microsoft.com/office/drawing/2014/main" id="{E29CA393-219F-76B6-FFDA-0A73F4DA1162}"/>
              </a:ext>
            </a:extLst>
          </p:cNvPr>
          <p:cNvSpPr txBox="1"/>
          <p:nvPr/>
        </p:nvSpPr>
        <p:spPr>
          <a:xfrm>
            <a:off x="7573992" y="4732019"/>
            <a:ext cx="8126728" cy="3416320"/>
          </a:xfrm>
          <a:prstGeom prst="rect">
            <a:avLst/>
          </a:prstGeom>
          <a:noFill/>
        </p:spPr>
        <p:txBody>
          <a:bodyPr wrap="square">
            <a:spAutoFit/>
          </a:bodyPr>
          <a:lstStyle/>
          <a:p>
            <a:pPr algn="ctr"/>
            <a:r>
              <a:rPr lang="en-IN" sz="7200" b="1" dirty="0">
                <a:solidFill>
                  <a:schemeClr val="bg1"/>
                </a:solidFill>
              </a:rPr>
              <a:t>DATA VISUALIZATION WITH PYTHON</a:t>
            </a:r>
            <a:endParaRPr lang="en-GB" sz="7200" b="1" dirty="0">
              <a:solidFill>
                <a:schemeClr val="bg1"/>
              </a:solidFill>
            </a:endParaRPr>
          </a:p>
        </p:txBody>
      </p:sp>
      <p:grpSp>
        <p:nvGrpSpPr>
          <p:cNvPr id="5" name="object 8">
            <a:extLst>
              <a:ext uri="{FF2B5EF4-FFF2-40B4-BE49-F238E27FC236}">
                <a16:creationId xmlns=""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170808977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1"/>
            <a:ext cx="8384651" cy="2596999"/>
          </a:xfrm>
          <a:prstGeom prst="rect">
            <a:avLst/>
          </a:prstGeom>
        </p:spPr>
        <p:txBody>
          <a:bodyPr vert="horz" lIns="91440" tIns="45720" rIns="91440" bIns="45720" rtlCol="0" anchor="b">
            <a:normAutofit/>
          </a:bodyPr>
          <a:lstStyle/>
          <a:p>
            <a:pPr rtl="0"/>
            <a:r>
              <a:rPr lang="en-IN" sz="6600" dirty="0">
                <a:latin typeface="+mn-lt"/>
              </a:rPr>
              <a:t>Learning </a:t>
            </a:r>
            <a:r>
              <a:rPr lang="en-IN" sz="6600" dirty="0" smtClean="0">
                <a:latin typeface="+mn-lt"/>
              </a:rPr>
              <a:t>Objectives</a:t>
            </a:r>
            <a:r>
              <a:rPr lang="en-US" sz="6600" kern="1200" spc="285" dirty="0">
                <a:solidFill>
                  <a:schemeClr val="tx1"/>
                </a:solidFill>
                <a:latin typeface="+mj-lt"/>
                <a:cs typeface="Calibri"/>
              </a:rPr>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640080" y="2663735"/>
            <a:ext cx="17186137" cy="4893647"/>
          </a:xfrm>
          <a:prstGeom prst="rect">
            <a:avLst/>
          </a:prstGeom>
          <a:noFill/>
        </p:spPr>
        <p:txBody>
          <a:bodyPr wrap="square">
            <a:spAutoFit/>
          </a:bodyPr>
          <a:lstStyle/>
          <a:p>
            <a:r>
              <a:rPr lang="en-US" sz="3200" dirty="0"/>
              <a:t>UNDERSTANDING DIFFERENT LIBRARIES USED FOR DATA VISUALIZATION IN PYTHON.</a:t>
            </a:r>
          </a:p>
          <a:p>
            <a:r>
              <a:rPr lang="en-US" sz="3200" dirty="0"/>
              <a:t/>
            </a:r>
            <a:br>
              <a:rPr lang="en-US" sz="3200" dirty="0"/>
            </a:br>
            <a:r>
              <a:rPr lang="en-US" sz="3200" dirty="0"/>
              <a:t>LEARN ABOUT DIFFERENT TYPES OF PLOTS AND THEIR USE.</a:t>
            </a:r>
          </a:p>
          <a:p>
            <a:r>
              <a:rPr lang="en-US" sz="3200" dirty="0"/>
              <a:t/>
            </a:r>
            <a:br>
              <a:rPr lang="en-US" sz="3200" dirty="0"/>
            </a:br>
            <a:r>
              <a:rPr lang="en-US" sz="3200" dirty="0"/>
              <a:t>USE OF MATPLOTLIB, SEABORN, AND PLOTLY FOR DATA VISUALIZATION</a:t>
            </a:r>
          </a:p>
          <a:p>
            <a:r>
              <a:rPr lang="en-US" sz="3200" dirty="0"/>
              <a:t/>
            </a:r>
            <a:br>
              <a:rPr lang="en-US" sz="3200" dirty="0"/>
            </a:br>
            <a:r>
              <a:rPr lang="en-US" sz="3200" dirty="0"/>
              <a:t/>
            </a:r>
            <a:br>
              <a:rPr lang="en-US" sz="3200" dirty="0"/>
            </a:br>
            <a:r>
              <a:rPr lang="en-US" sz="3200" dirty="0"/>
              <a:t/>
            </a:r>
            <a:br>
              <a:rPr lang="en-US" sz="32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83015455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2800767"/>
          </a:xfrm>
          <a:prstGeom prst="rect">
            <a:avLst/>
          </a:prstGeom>
          <a:noFill/>
        </p:spPr>
        <p:txBody>
          <a:bodyPr wrap="square">
            <a:spAutoFit/>
          </a:bodyPr>
          <a:lstStyle/>
          <a:p>
            <a:r>
              <a:rPr lang="en-IN" sz="4000" b="1" dirty="0"/>
              <a:t>LINE PLOT</a:t>
            </a:r>
            <a:endParaRPr lang="en-IN" sz="4000" dirty="0"/>
          </a:p>
          <a:p>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026" name="Picture 2" descr="https://lh7-rt.googleusercontent.com/slidesz/AGV_vUeEFWs0cMi323TqJ_wXf0-JwNxth2i4q51jkaQtyJEdb26de50AkNhoTzVQGz2Vbxusn0YdvMxR2-fseWSRV__R2k721AXbit_KX6p6riHQ4PW-a8U8dj7y7yxpZzp0G6v7maNHoNLNO1ZxIpKu5Ipl2juhrHacpw4GTUSKHDX1MpSCKHv2qQ=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727" y="2764973"/>
            <a:ext cx="7326478" cy="4987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rt.googleusercontent.com/slidesz/AGV_vUc-Vbp4FHVvtb2s0nAjHNEVeTGQ0RQ7E73nvx6BJ9qVrV6pqEYZJFffCKRqhr3Kkh1ZfJbMhk2l0GRPmFtKXL6yDcM1_wKIc2BbBW0LQrM6aZttKC3Rh6hUHQrwy0equkOdDLzVLAkgGNo-aUme9GmtDwg1ctFrDMGsN90HTfcvQIQ6ED2uUw=s2048?key=I2UUKOQqgF4sOj110Kb8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931" y="2596997"/>
            <a:ext cx="7969244" cy="498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9480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US" sz="5400" dirty="0">
                <a:latin typeface="+mn-lt"/>
              </a:rPr>
              <a:t>How to Install Python</a:t>
            </a: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2" name="Rectangle 1"/>
          <p:cNvSpPr/>
          <p:nvPr/>
        </p:nvSpPr>
        <p:spPr>
          <a:xfrm>
            <a:off x="663934" y="2635962"/>
            <a:ext cx="16275326" cy="2554545"/>
          </a:xfrm>
          <a:prstGeom prst="rect">
            <a:avLst/>
          </a:prstGeom>
        </p:spPr>
        <p:txBody>
          <a:bodyPr wrap="square">
            <a:spAutoFit/>
          </a:bodyPr>
          <a:lstStyle/>
          <a:p>
            <a:pPr fontAlgn="base"/>
            <a:r>
              <a:rPr lang="en-US" sz="4000" dirty="0"/>
              <a:t>Go to </a:t>
            </a:r>
            <a:r>
              <a:rPr lang="en-US" sz="4000" u="sng" dirty="0">
                <a:hlinkClick r:id="rId3"/>
              </a:rPr>
              <a:t>https://www.python.org/downloads</a:t>
            </a:r>
            <a:r>
              <a:rPr lang="en-US" sz="4000" u="sng" dirty="0" smtClean="0">
                <a:hlinkClick r:id="rId3"/>
              </a:rPr>
              <a:t>/</a:t>
            </a:r>
            <a:r>
              <a:rPr lang="en-US" sz="4000" dirty="0"/>
              <a:t/>
            </a:r>
            <a:br>
              <a:rPr lang="en-US" sz="4000" dirty="0"/>
            </a:br>
            <a:r>
              <a:rPr lang="en-US" sz="4000" dirty="0"/>
              <a:t>Click download the relevant files based on the OS and version </a:t>
            </a:r>
          </a:p>
          <a:p>
            <a:r>
              <a:rPr lang="en-US" sz="4000" dirty="0"/>
              <a:t/>
            </a:r>
            <a:br>
              <a:rPr lang="en-US" sz="4000" dirty="0"/>
            </a:br>
            <a:endParaRPr lang="en-IN" sz="4000" dirty="0"/>
          </a:p>
        </p:txBody>
      </p:sp>
      <p:pic>
        <p:nvPicPr>
          <p:cNvPr id="4098" name="Picture 2" descr="https://lh7-rt.googleusercontent.com/slidesz/AGV_vUeV9sw03U0Z-5_3SM_OOtU1FCZooY9U7xPWM0s4RIKI7N2dQ-2jBW4r4_uBhFDINwr5et_xWywqAqh-5v8FHMIgBWM7gTN6OeIw3I_qJMrfBsqZamMhphWbSoCIB1yunL3gvKQwl9gVwgln7OTTuxuJ04xc09kc0hC1I6FBmDSEK_4ms2aM=s2048?key=dzwCdFolWtNjzrhZhHbt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4477449"/>
            <a:ext cx="8862833" cy="5295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384844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3416320"/>
          </a:xfrm>
          <a:prstGeom prst="rect">
            <a:avLst/>
          </a:prstGeom>
          <a:noFill/>
        </p:spPr>
        <p:txBody>
          <a:bodyPr wrap="square">
            <a:spAutoFit/>
          </a:bodyPr>
          <a:lstStyle/>
          <a:p>
            <a:r>
              <a:rPr lang="en-IN" sz="4000" b="1" dirty="0"/>
              <a:t>SCATTER PLOT</a:t>
            </a:r>
            <a:endParaRPr lang="en-IN" sz="4000" dirty="0"/>
          </a:p>
          <a:p>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5122" name="Picture 2" descr="https://lh7-rt.googleusercontent.com/slidesz/AGV_vUdZgdtFwNWzgJCXVokuQbZOZ44xE5xKlwfrigpt-TvlswPA0OrTYk51rYCftWyaztpP7nD6qzZBn3aRz7y2tH87SjYP_pt-xW-fqDKx08YyLlyKMbr6VxBG7p6aegdONVsiVrJ68XT6TFocH0lPMK0ThJlwsBVkaShh-Q4A_zwOKahNZhNjQg=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902" y="2596999"/>
            <a:ext cx="8862812" cy="502916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s://lh7-rt.googleusercontent.com/slidesz/AGV_vUc64pMU9WvkThjFzKXKWj0VNYjU77niANkBwfqpZghHQm2uE5kjrQv0qazMJr1Dj1NaQfdAvx5bjbl_2QX0vjGf-qsJuSmrvy7-78ZsALt6taj6jvz9nBof0k095CQoMnl0Vcs0hpXTLMiX8AGTHOHayX6qMXJMxwOJztTAweoyCDPkgCnM=s2048?key=I2UUKOQqgF4sOj110Kb8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99511" y="2479376"/>
            <a:ext cx="7925143" cy="53158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6818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4031873"/>
          </a:xfrm>
          <a:prstGeom prst="rect">
            <a:avLst/>
          </a:prstGeom>
          <a:noFill/>
        </p:spPr>
        <p:txBody>
          <a:bodyPr wrap="square">
            <a:spAutoFit/>
          </a:bodyPr>
          <a:lstStyle/>
          <a:p>
            <a:r>
              <a:rPr lang="en-IN" sz="4000" b="1" dirty="0"/>
              <a:t>HISTOGRAM</a:t>
            </a:r>
            <a:endParaRPr lang="en-IN" sz="4000" dirty="0"/>
          </a:p>
          <a:p>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2054" name="Picture 6" descr="https://lh7-rt.googleusercontent.com/slidesz/AGV_vUeiIYh7ApSnmVHMgzx8WVXLVdG3Rl7fXyGeVCc5MOyc9C63BQIGaKRTALH5oNNYO1uChXIOVUf-fqj2CebYbKSALVRiVyAhDyck5m6vhnBF0m290Ir9StL4JYVhn9mIqCSrfUGLj44n_nOgUsF5X80MBhEtY5xAbUfQ-D-c17fq_z5c-1ge=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1455" y="3013550"/>
            <a:ext cx="13171805" cy="4596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39510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3416320"/>
          </a:xfrm>
          <a:prstGeom prst="rect">
            <a:avLst/>
          </a:prstGeom>
          <a:noFill/>
        </p:spPr>
        <p:txBody>
          <a:bodyPr wrap="square">
            <a:spAutoFit/>
          </a:bodyPr>
          <a:lstStyle/>
          <a:p>
            <a:r>
              <a:rPr lang="en-IN" sz="4000" b="1" dirty="0"/>
              <a:t>BAR PLOT</a:t>
            </a:r>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3074" name="Picture 2" descr="https://lh7-rt.googleusercontent.com/slidesz/AGV_vUf6trBXCNf4IE8CpwHEeI9wrRSiuI_mUrd4g9WPVBP0AuI-1BXalcx57b8c_6eA81w_a4SCqLrL1EAgvasArWgxHBOu8VfNC99Rj-enm6n48v2X0MSKXdE_LfddMzec66tfJ-BXqvkKGO0n6ADVlcqbUcMXHfAejfrCb1xXXk43SWq_RA6YKA=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5935" y="2284337"/>
            <a:ext cx="7067550"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96234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4031873"/>
          </a:xfrm>
          <a:prstGeom prst="rect">
            <a:avLst/>
          </a:prstGeom>
          <a:noFill/>
        </p:spPr>
        <p:txBody>
          <a:bodyPr wrap="square">
            <a:spAutoFit/>
          </a:bodyPr>
          <a:lstStyle/>
          <a:p>
            <a:r>
              <a:rPr lang="en-IN" sz="4000" b="1" dirty="0"/>
              <a:t>PIE PLOT</a:t>
            </a:r>
            <a:endParaRPr lang="en-IN" sz="4000" dirty="0"/>
          </a:p>
          <a:p>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4098" name="Picture 2" descr="https://lh7-rt.googleusercontent.com/slidesz/AGV_vUdY_tFOse7H-eM6sBce2heqDAKp1jX6mG42CntRNp4RkGMTtntvrE2eEnWn3giggLBVPEVvID24J0kIK4C63MhPCae-O6GxjPyhbmoVnE_VdX7dzR-jWgovxsff0pWkgkph68XgRPh1F1wke3QP-GmyrM3VIiSkdcTCHVB8QLqmmtobY-ywpQ=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61514" y="2481812"/>
            <a:ext cx="8759825" cy="6820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228380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4647426"/>
          </a:xfrm>
          <a:prstGeom prst="rect">
            <a:avLst/>
          </a:prstGeom>
          <a:noFill/>
        </p:spPr>
        <p:txBody>
          <a:bodyPr wrap="square">
            <a:spAutoFit/>
          </a:bodyPr>
          <a:lstStyle/>
          <a:p>
            <a:r>
              <a:rPr lang="en-IN" sz="4000" b="1" dirty="0"/>
              <a:t>SUN BURST</a:t>
            </a:r>
            <a:endParaRPr lang="en-IN" sz="4000" dirty="0"/>
          </a:p>
          <a:p>
            <a:r>
              <a:rPr lang="en-IN" sz="4000" dirty="0"/>
              <a:t/>
            </a:r>
            <a:br>
              <a:rPr lang="en-IN" sz="4000" dirty="0"/>
            </a:br>
            <a:r>
              <a:rPr lang="en-IN" sz="4000" dirty="0"/>
              <a:t/>
            </a:r>
            <a:br>
              <a:rPr lang="en-IN" sz="4000" dirty="0"/>
            </a:br>
            <a:r>
              <a:rPr lang="en-IN" sz="4000" dirty="0"/>
              <a:t/>
            </a:r>
            <a:br>
              <a:rPr lang="en-IN" sz="4000" dirty="0"/>
            </a:br>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6146" name="Picture 2" descr="https://lh7-rt.googleusercontent.com/slidesz/AGV_vUc0JKI8a3L485zY11tXaN3DxaqjdX-K1VBtCuBkvcvv5GY8XuQpY0pCuxw_kT47SGeFnEseO-kvUIbNsfsvVMzCiBMMLjt2MOoSzf51_2jLoMux126QsIETdhSEGPEy7UIEH26A94GyA9gS0dhxeqtD2WT4ugm7c5KD1a0KjXUZ9HtCzV2b=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17519" y="2287740"/>
            <a:ext cx="7386955" cy="652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79505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0"/>
            <a:ext cx="18287999" cy="10286999"/>
          </a:xfrm>
          <a:prstGeom prst="rect">
            <a:avLst/>
          </a:prstGeom>
        </p:spPr>
      </p:pic>
      <p:sp>
        <p:nvSpPr>
          <p:cNvPr id="3" name="object 3"/>
          <p:cNvSpPr txBox="1"/>
          <p:nvPr/>
        </p:nvSpPr>
        <p:spPr>
          <a:xfrm>
            <a:off x="4369638" y="5525176"/>
            <a:ext cx="4011929" cy="2228850"/>
          </a:xfrm>
          <a:prstGeom prst="rect">
            <a:avLst/>
          </a:prstGeom>
        </p:spPr>
        <p:txBody>
          <a:bodyPr vert="horz" wrap="square" lIns="0" tIns="299720" rIns="0" bIns="0" rtlCol="0">
            <a:spAutoFit/>
          </a:bodyPr>
          <a:lstStyle/>
          <a:p>
            <a:pPr marL="778510" marR="5080" indent="-766445">
              <a:lnSpc>
                <a:spcPct val="77100"/>
              </a:lnSpc>
              <a:spcBef>
                <a:spcPts val="2360"/>
              </a:spcBef>
            </a:pPr>
            <a:r>
              <a:rPr sz="8150" b="1" spc="480" dirty="0">
                <a:solidFill>
                  <a:srgbClr val="231F20"/>
                </a:solidFill>
                <a:latin typeface="Trebuchet MS"/>
                <a:cs typeface="Trebuchet MS"/>
              </a:rPr>
              <a:t>T</a:t>
            </a:r>
            <a:r>
              <a:rPr sz="8150" b="1" spc="1320" dirty="0">
                <a:solidFill>
                  <a:srgbClr val="231F20"/>
                </a:solidFill>
                <a:latin typeface="Trebuchet MS"/>
                <a:cs typeface="Trebuchet MS"/>
              </a:rPr>
              <a:t>H</a:t>
            </a:r>
            <a:r>
              <a:rPr sz="8150" b="1" spc="1395" dirty="0">
                <a:solidFill>
                  <a:srgbClr val="231F20"/>
                </a:solidFill>
                <a:latin typeface="Trebuchet MS"/>
                <a:cs typeface="Trebuchet MS"/>
              </a:rPr>
              <a:t>A</a:t>
            </a:r>
            <a:r>
              <a:rPr sz="8150" b="1" spc="1505" dirty="0">
                <a:solidFill>
                  <a:srgbClr val="231F20"/>
                </a:solidFill>
                <a:latin typeface="Trebuchet MS"/>
                <a:cs typeface="Trebuchet MS"/>
              </a:rPr>
              <a:t>N</a:t>
            </a:r>
            <a:r>
              <a:rPr sz="8150" b="1" spc="310" dirty="0">
                <a:solidFill>
                  <a:srgbClr val="231F20"/>
                </a:solidFill>
                <a:latin typeface="Trebuchet MS"/>
                <a:cs typeface="Trebuchet MS"/>
              </a:rPr>
              <a:t>K  </a:t>
            </a:r>
            <a:r>
              <a:rPr sz="8150" b="1" spc="1019" dirty="0">
                <a:solidFill>
                  <a:srgbClr val="231F20"/>
                </a:solidFill>
                <a:latin typeface="Trebuchet MS"/>
                <a:cs typeface="Trebuchet MS"/>
              </a:rPr>
              <a:t>YOU</a:t>
            </a:r>
            <a:endParaRPr sz="8150" dirty="0">
              <a:latin typeface="Trebuchet MS"/>
              <a:cs typeface="Trebuchet MS"/>
            </a:endParaRPr>
          </a:p>
        </p:txBody>
      </p:sp>
      <p:pic>
        <p:nvPicPr>
          <p:cNvPr id="4" name="object 4"/>
          <p:cNvPicPr/>
          <p:nvPr/>
        </p:nvPicPr>
        <p:blipFill>
          <a:blip r:embed="rId3" cstate="print"/>
          <a:stretch>
            <a:fillRect/>
          </a:stretch>
        </p:blipFill>
        <p:spPr>
          <a:xfrm>
            <a:off x="9715599" y="96075"/>
            <a:ext cx="8603573" cy="10286999"/>
          </a:xfrm>
          <a:prstGeom prst="rect">
            <a:avLst/>
          </a:prstGeom>
        </p:spPr>
      </p:pic>
      <p:sp>
        <p:nvSpPr>
          <p:cNvPr id="5" name="object 5"/>
          <p:cNvSpPr/>
          <p:nvPr/>
        </p:nvSpPr>
        <p:spPr>
          <a:xfrm>
            <a:off x="9647220" y="4437544"/>
            <a:ext cx="1645920" cy="5849620"/>
          </a:xfrm>
          <a:custGeom>
            <a:avLst/>
            <a:gdLst/>
            <a:ahLst/>
            <a:cxnLst/>
            <a:rect l="l" t="t" r="r" b="b"/>
            <a:pathLst>
              <a:path w="1645920" h="5849620">
                <a:moveTo>
                  <a:pt x="0" y="5849455"/>
                </a:moveTo>
                <a:lnTo>
                  <a:pt x="1339385" y="0"/>
                </a:lnTo>
                <a:lnTo>
                  <a:pt x="1645300" y="70047"/>
                </a:lnTo>
                <a:lnTo>
                  <a:pt x="321953" y="5849455"/>
                </a:lnTo>
                <a:lnTo>
                  <a:pt x="0" y="5849455"/>
                </a:lnTo>
                <a:close/>
              </a:path>
            </a:pathLst>
          </a:custGeom>
          <a:solidFill>
            <a:srgbClr val="1B5738"/>
          </a:solidFill>
        </p:spPr>
        <p:txBody>
          <a:bodyPr wrap="square" lIns="0" tIns="0" rIns="0" bIns="0" rtlCol="0"/>
          <a:lstStyle/>
          <a:p>
            <a:endParaRPr dirty="0"/>
          </a:p>
        </p:txBody>
      </p:sp>
      <p:grpSp>
        <p:nvGrpSpPr>
          <p:cNvPr id="6" name="object 6"/>
          <p:cNvGrpSpPr/>
          <p:nvPr/>
        </p:nvGrpSpPr>
        <p:grpSpPr>
          <a:xfrm>
            <a:off x="0" y="-165"/>
            <a:ext cx="3940223" cy="10287000"/>
            <a:chOff x="-16043" y="-10026"/>
            <a:chExt cx="3940223" cy="10287000"/>
          </a:xfrm>
        </p:grpSpPr>
        <p:sp>
          <p:nvSpPr>
            <p:cNvPr id="7" name="object 7"/>
            <p:cNvSpPr/>
            <p:nvPr/>
          </p:nvSpPr>
          <p:spPr>
            <a:xfrm>
              <a:off x="-16043" y="-10026"/>
              <a:ext cx="3683000" cy="10287000"/>
            </a:xfrm>
            <a:custGeom>
              <a:avLst/>
              <a:gdLst/>
              <a:ahLst/>
              <a:cxnLst/>
              <a:rect l="l" t="t" r="r" b="b"/>
              <a:pathLst>
                <a:path w="3683000" h="10287000">
                  <a:moveTo>
                    <a:pt x="0" y="10286999"/>
                  </a:moveTo>
                  <a:lnTo>
                    <a:pt x="0" y="0"/>
                  </a:lnTo>
                  <a:lnTo>
                    <a:pt x="3682859" y="0"/>
                  </a:lnTo>
                  <a:lnTo>
                    <a:pt x="1161101" y="10286999"/>
                  </a:lnTo>
                  <a:lnTo>
                    <a:pt x="0" y="10286999"/>
                  </a:lnTo>
                  <a:close/>
                </a:path>
              </a:pathLst>
            </a:custGeom>
            <a:solidFill>
              <a:srgbClr val="1B5738"/>
            </a:solidFill>
          </p:spPr>
          <p:txBody>
            <a:bodyPr wrap="square" lIns="0" tIns="0" rIns="0" bIns="0" rtlCol="0"/>
            <a:lstStyle/>
            <a:p>
              <a:endParaRPr dirty="0"/>
            </a:p>
          </p:txBody>
        </p:sp>
        <p:sp>
          <p:nvSpPr>
            <p:cNvPr id="8" name="object 8"/>
            <p:cNvSpPr/>
            <p:nvPr/>
          </p:nvSpPr>
          <p:spPr>
            <a:xfrm>
              <a:off x="2798960" y="0"/>
              <a:ext cx="1125220" cy="3576320"/>
            </a:xfrm>
            <a:custGeom>
              <a:avLst/>
              <a:gdLst/>
              <a:ahLst/>
              <a:cxnLst/>
              <a:rect l="l" t="t" r="r" b="b"/>
              <a:pathLst>
                <a:path w="1125220" h="3576320">
                  <a:moveTo>
                    <a:pt x="305915" y="3576100"/>
                  </a:moveTo>
                  <a:lnTo>
                    <a:pt x="0" y="3506053"/>
                  </a:lnTo>
                  <a:lnTo>
                    <a:pt x="802802" y="0"/>
                  </a:lnTo>
                  <a:lnTo>
                    <a:pt x="1124756" y="0"/>
                  </a:lnTo>
                  <a:lnTo>
                    <a:pt x="305915" y="3576100"/>
                  </a:lnTo>
                  <a:close/>
                </a:path>
              </a:pathLst>
            </a:custGeom>
            <a:solidFill>
              <a:srgbClr val="387D59"/>
            </a:solidFill>
          </p:spPr>
          <p:txBody>
            <a:bodyPr wrap="square" lIns="0" tIns="0" rIns="0" bIns="0" rtlCol="0"/>
            <a:lstStyle/>
            <a:p>
              <a:endParaRPr dirty="0"/>
            </a:p>
          </p:txBody>
        </p:sp>
      </p:grpSp>
      <p:pic>
        <p:nvPicPr>
          <p:cNvPr id="9" name="object 9"/>
          <p:cNvPicPr/>
          <p:nvPr/>
        </p:nvPicPr>
        <p:blipFill>
          <a:blip r:embed="rId4" cstate="print"/>
          <a:stretch>
            <a:fillRect/>
          </a:stretch>
        </p:blipFill>
        <p:spPr>
          <a:xfrm>
            <a:off x="5258213" y="2848801"/>
            <a:ext cx="2476499" cy="239077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smtClean="0">
                <a:latin typeface="+mn-lt"/>
              </a:rPr>
              <a:t>12. Pip </a:t>
            </a:r>
            <a:r>
              <a:rPr lang="en-IN" sz="5400" dirty="0">
                <a:latin typeface="+mn-lt"/>
              </a:rPr>
              <a:t>in Python</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7725192"/>
          </a:xfrm>
          <a:prstGeom prst="rect">
            <a:avLst/>
          </a:prstGeom>
          <a:noFill/>
        </p:spPr>
        <p:txBody>
          <a:bodyPr wrap="square">
            <a:spAutoFit/>
          </a:bodyPr>
          <a:lstStyle/>
          <a:p>
            <a:pPr marL="571500" indent="-571500" algn="just" fontAlgn="base">
              <a:buFont typeface="Wingdings" pitchFamily="2" charset="2"/>
              <a:buChar char="Ø"/>
            </a:pPr>
            <a:r>
              <a:rPr lang="en-IN" sz="4000" dirty="0"/>
              <a:t>pip is the package installer for Python, which stands for "Pip Installs Packages" (originally "Pip Installs Python"). It's a tool used to install and manage Python packages (libraries or modules) that are not part of the Python standard library.</a:t>
            </a:r>
          </a:p>
          <a:p>
            <a:pPr marL="571500" indent="-571500" algn="just" fontAlgn="base">
              <a:buFont typeface="Wingdings" pitchFamily="2" charset="2"/>
              <a:buChar char="Ø"/>
            </a:pPr>
            <a:r>
              <a:rPr lang="en-IN" sz="4000" dirty="0" err="1"/>
              <a:t>Eg</a:t>
            </a:r>
            <a:endParaRPr lang="en-IN" sz="4000" dirty="0"/>
          </a:p>
          <a:p>
            <a:pPr marL="571500" indent="-571500" algn="just" fontAlgn="base">
              <a:buFont typeface="Wingdings" pitchFamily="2" charset="2"/>
              <a:buChar char="Ø"/>
            </a:pPr>
            <a:r>
              <a:rPr lang="en-IN" sz="4000" dirty="0"/>
              <a:t> pip install </a:t>
            </a:r>
            <a:r>
              <a:rPr lang="en-IN" sz="4000" dirty="0" err="1"/>
              <a:t>package_name</a:t>
            </a:r>
            <a:endParaRPr lang="en-IN" sz="4000" dirty="0"/>
          </a:p>
          <a:p>
            <a:pPr marL="571500" indent="-571500" algn="just" fontAlgn="base">
              <a:buFont typeface="Wingdings" pitchFamily="2" charset="2"/>
              <a:buChar char="Ø"/>
            </a:pPr>
            <a:r>
              <a:rPr lang="en-IN" sz="4000" dirty="0"/>
              <a:t>Pip install </a:t>
            </a:r>
            <a:r>
              <a:rPr lang="en-IN" sz="4000" dirty="0" err="1"/>
              <a:t>Django</a:t>
            </a:r>
            <a:endParaRPr lang="en-IN" sz="4000" dirty="0"/>
          </a:p>
          <a:p>
            <a:pPr marL="571500" indent="-571500" algn="just" fontAlgn="base">
              <a:buFont typeface="Wingdings" pitchFamily="2" charset="2"/>
              <a:buChar char="Ø"/>
            </a:pPr>
            <a:r>
              <a:rPr lang="en-IN" sz="4000" dirty="0"/>
              <a:t>Pip install pandas</a:t>
            </a:r>
          </a:p>
          <a:p>
            <a:pPr fontAlgn="base"/>
            <a:r>
              <a:rPr lang="en-IN" sz="4000" dirty="0"/>
              <a:t/>
            </a:r>
            <a:br>
              <a:rPr lang="en-IN" sz="4000" dirty="0"/>
            </a:br>
            <a:r>
              <a:rPr lang="en-IN" sz="4000" dirty="0"/>
              <a:t/>
            </a:r>
            <a:br>
              <a:rPr lang="en-IN" sz="4000" dirty="0"/>
            </a:br>
            <a:r>
              <a:rPr lang="en-IN" sz="4000" b="1" dirty="0"/>
              <a:t>Note : Python Libraries are discussed in Module 2</a:t>
            </a:r>
          </a:p>
          <a:p>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5022585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smtClean="0">
                <a:latin typeface="+mn-lt"/>
              </a:rPr>
              <a:t>13. </a:t>
            </a:r>
            <a:r>
              <a:rPr lang="en-IN" sz="5400" dirty="0" err="1" smtClean="0">
                <a:latin typeface="+mn-lt"/>
              </a:rPr>
              <a:t>Jupyter</a:t>
            </a:r>
            <a:r>
              <a:rPr lang="en-IN" sz="5400" dirty="0" smtClean="0">
                <a:latin typeface="+mn-lt"/>
              </a:rPr>
              <a:t> </a:t>
            </a:r>
            <a:r>
              <a:rPr lang="en-IN" sz="5400" dirty="0">
                <a:latin typeface="+mn-lt"/>
              </a:rPr>
              <a:t>Notebook </a:t>
            </a:r>
            <a:r>
              <a:rPr lang="en-IN" sz="5400" dirty="0" err="1">
                <a:latin typeface="+mn-lt"/>
              </a:rPr>
              <a:t>Deloyment</a:t>
            </a:r>
            <a:r>
              <a:rPr lang="en-IN" sz="5400" dirty="0">
                <a:latin typeface="+mn-lt"/>
              </a:rPr>
              <a:t> Mode</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2" y="2991209"/>
            <a:ext cx="17186137" cy="3416320"/>
          </a:xfrm>
          <a:prstGeom prst="rect">
            <a:avLst/>
          </a:prstGeom>
          <a:noFill/>
        </p:spPr>
        <p:txBody>
          <a:bodyPr wrap="square">
            <a:spAutoFit/>
          </a:bodyPr>
          <a:lstStyle/>
          <a:p>
            <a:pPr marL="571500" indent="-571500" fontAlgn="base">
              <a:buFont typeface="Wingdings" pitchFamily="2" charset="2"/>
              <a:buChar char="Ø"/>
            </a:pPr>
            <a:r>
              <a:rPr lang="en-IN" sz="4000" dirty="0"/>
              <a:t>pip install </a:t>
            </a:r>
            <a:r>
              <a:rPr lang="en-IN" sz="4000" dirty="0" err="1"/>
              <a:t>jupyterlab</a:t>
            </a:r>
            <a:endParaRPr lang="en-IN" sz="4000" dirty="0"/>
          </a:p>
          <a:p>
            <a:pPr marL="571500" indent="-571500" fontAlgn="base">
              <a:buFont typeface="Wingdings" pitchFamily="2" charset="2"/>
              <a:buChar char="Ø"/>
            </a:pPr>
            <a:r>
              <a:rPr lang="en-IN" sz="4000" dirty="0"/>
              <a:t>pip install notebook</a:t>
            </a:r>
          </a:p>
          <a:p>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6146" name="Picture 2" descr="https://lh7-rt.googleusercontent.com/slidesz/AGV_vUdFk8rrdTbwVEYI5RJ9NoHIVQ4iMCecSHvEHyamasjRMha0-U8G8BCWUJV8qmlr8SOtS3Xzd0CWJ4ONGUEQh87mn_fjRu3iw56QBjGITiXLMHM8KiSqjrcfF2_z_DvVMMsvz2DS0S-yzcxXbxDkjlcjpKmLRe3nOJJNwCUFkiI7hJ__ixlVXw=s2048?key=dzwCdFolWtNjzrhZhHbtzQ"/>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7159" y="2191109"/>
            <a:ext cx="10620761" cy="591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0582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smtClean="0">
                <a:latin typeface="+mn-lt"/>
              </a:rPr>
              <a:t>14. PYTHON </a:t>
            </a:r>
            <a:r>
              <a:rPr lang="en-IN" sz="5400" dirty="0">
                <a:latin typeface="+mn-lt"/>
              </a:rPr>
              <a:t>IDLE</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6186309"/>
          </a:xfrm>
          <a:prstGeom prst="rect">
            <a:avLst/>
          </a:prstGeom>
          <a:noFill/>
        </p:spPr>
        <p:txBody>
          <a:bodyPr wrap="square">
            <a:spAutoFit/>
          </a:bodyPr>
          <a:lstStyle/>
          <a:p>
            <a:r>
              <a:rPr lang="en-IN" sz="3600" dirty="0"/>
              <a:t>IDLE is an Integrated </a:t>
            </a:r>
            <a:r>
              <a:rPr lang="en-IN" sz="3600" dirty="0" err="1"/>
              <a:t>DeveLopment</a:t>
            </a:r>
            <a:r>
              <a:rPr lang="en-IN" sz="3600" dirty="0"/>
              <a:t> Environ-</a:t>
            </a:r>
            <a:r>
              <a:rPr lang="en-IN" sz="3600" dirty="0" err="1"/>
              <a:t>ment</a:t>
            </a:r>
            <a:r>
              <a:rPr lang="en-IN" sz="3600" dirty="0"/>
              <a:t> for Python, typically used on </a:t>
            </a:r>
            <a:r>
              <a:rPr lang="en-IN" sz="3600" dirty="0" smtClean="0"/>
              <a:t>Windows.</a:t>
            </a:r>
            <a:r>
              <a:rPr lang="en-IN" sz="3600" dirty="0"/>
              <a:t/>
            </a:r>
            <a:br>
              <a:rPr lang="en-IN" sz="3600" dirty="0"/>
            </a:br>
            <a:r>
              <a:rPr lang="en-IN" sz="3600" dirty="0"/>
              <a:t>Multi-window text editor with syntax highlighting, auto-completion, smart indent and other</a:t>
            </a:r>
            <a:r>
              <a:rPr lang="en-IN" sz="3600" dirty="0" smtClean="0"/>
              <a:t>.</a:t>
            </a:r>
            <a:r>
              <a:rPr lang="en-IN" sz="3600" dirty="0"/>
              <a:t/>
            </a:r>
            <a:br>
              <a:rPr lang="en-IN" sz="3600" dirty="0"/>
            </a:br>
            <a:r>
              <a:rPr lang="en-IN" sz="3600" dirty="0"/>
              <a:t>Python shell with syntax highlighting</a:t>
            </a:r>
            <a:r>
              <a:rPr lang="en-IN" sz="3600" dirty="0" smtClean="0"/>
              <a:t>.</a:t>
            </a:r>
            <a:r>
              <a:rPr lang="en-IN" sz="3600" dirty="0"/>
              <a:t/>
            </a:r>
            <a:br>
              <a:rPr lang="en-IN" sz="3600" dirty="0"/>
            </a:br>
            <a:r>
              <a:rPr lang="en-IN" sz="3600" dirty="0"/>
              <a:t>Integrated debugger with stepping, </a:t>
            </a:r>
            <a:r>
              <a:rPr lang="en-IN" sz="3600" dirty="0" err="1"/>
              <a:t>persis</a:t>
            </a:r>
            <a:r>
              <a:rPr lang="en-IN" sz="3600" dirty="0"/>
              <a:t>-tent </a:t>
            </a:r>
            <a:r>
              <a:rPr lang="en-IN" sz="3600" dirty="0" err="1"/>
              <a:t>breakpoints,and</a:t>
            </a:r>
            <a:r>
              <a:rPr lang="en-IN" sz="3600" dirty="0"/>
              <a:t> call stack visibility</a:t>
            </a:r>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7170" name="Picture 2" descr="https://lh7-rt.googleusercontent.com/slidesz/AGV_vUfglBTJevRQXxY5jzPAie8f_mdngAWFqeuaHfPM6O6Frstq92S3KrOCDnrL2p4hvQ_N061UYlFrvLscC0Ioxk97l2Xap6dukCaWzIxhv80sn69CSfPHoc1t5NM-Z92oZO4WPXRSdU5FyXXxkfEUTzB3VnRNUgdIpfUy_jPZKG_EnJ988VCz=s2048?key=dzwCdFolWtNjzrhZhHbt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6315" y="5284263"/>
            <a:ext cx="6610350" cy="2667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569714" y="9148227"/>
            <a:ext cx="9144000" cy="1138773"/>
          </a:xfrm>
          <a:prstGeom prst="rect">
            <a:avLst/>
          </a:prstGeom>
        </p:spPr>
        <p:txBody>
          <a:bodyPr>
            <a:spAutoFit/>
          </a:bodyPr>
          <a:lstStyle/>
          <a:p>
            <a:r>
              <a:rPr lang="en-IN" sz="3200" dirty="0"/>
              <a:t>- IDLE - </a:t>
            </a:r>
            <a:r>
              <a:rPr lang="en-IN" sz="3200" u="sng" dirty="0">
                <a:hlinkClick r:id="rId4"/>
              </a:rPr>
              <a:t>https://docs.python.org/3/library/idle.html</a:t>
            </a:r>
            <a:endParaRPr lang="en-IN" sz="3200" dirty="0"/>
          </a:p>
          <a:p>
            <a:r>
              <a:rPr lang="en-IN" dirty="0"/>
              <a:t/>
            </a:r>
            <a:br>
              <a:rPr lang="en-IN" dirty="0"/>
            </a:br>
            <a:endParaRPr lang="en-IN" dirty="0"/>
          </a:p>
        </p:txBody>
      </p:sp>
    </p:spTree>
    <p:extLst>
      <p:ext uri="{BB962C8B-B14F-4D97-AF65-F5344CB8AC3E}">
        <p14:creationId xmlns:p14="http://schemas.microsoft.com/office/powerpoint/2010/main" val="2012805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smtClean="0">
                <a:latin typeface="+mn-lt"/>
              </a:rPr>
              <a:t>15. COLAB </a:t>
            </a:r>
            <a:r>
              <a:rPr lang="en-IN" sz="5400" dirty="0">
                <a:latin typeface="+mn-lt"/>
              </a:rPr>
              <a:t>- GOOGLE</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4647426"/>
          </a:xfrm>
          <a:prstGeom prst="rect">
            <a:avLst/>
          </a:prstGeom>
          <a:noFill/>
        </p:spPr>
        <p:txBody>
          <a:bodyPr wrap="square">
            <a:spAutoFit/>
          </a:bodyPr>
          <a:lstStyle/>
          <a:p>
            <a:pPr marL="571500" indent="-571500" fontAlgn="base">
              <a:buFont typeface="Wingdings" pitchFamily="2" charset="2"/>
              <a:buChar char="Ø"/>
            </a:pPr>
            <a:r>
              <a:rPr lang="en-US" sz="4000" dirty="0"/>
              <a:t>Refer this </a:t>
            </a:r>
            <a:r>
              <a:rPr lang="en-US" sz="4000" dirty="0" err="1"/>
              <a:t>url</a:t>
            </a:r>
            <a:r>
              <a:rPr lang="en-US" sz="4000" dirty="0"/>
              <a:t> to use notebook by </a:t>
            </a:r>
            <a:r>
              <a:rPr lang="en-US" sz="4000" dirty="0" err="1"/>
              <a:t>Colab</a:t>
            </a:r>
            <a:r>
              <a:rPr lang="en-US" sz="4000" dirty="0"/>
              <a:t> in Google</a:t>
            </a:r>
          </a:p>
          <a:p>
            <a:pPr marL="571500" indent="-571500" fontAlgn="base">
              <a:buFont typeface="Wingdings" pitchFamily="2" charset="2"/>
              <a:buChar char="Ø"/>
            </a:pPr>
            <a:r>
              <a:rPr lang="en-US" sz="4000" dirty="0" smtClean="0"/>
              <a:t>https</a:t>
            </a:r>
            <a:r>
              <a:rPr lang="en-US" sz="4000" dirty="0"/>
              <a:t>://colab.google/</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7525493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Comments and Variables</a:t>
            </a: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13634502"/>
          </a:xfrm>
          <a:prstGeom prst="rect">
            <a:avLst/>
          </a:prstGeom>
          <a:noFill/>
        </p:spPr>
        <p:txBody>
          <a:bodyPr wrap="square">
            <a:spAutoFit/>
          </a:bodyPr>
          <a:lstStyle/>
          <a:p>
            <a:r>
              <a:rPr lang="en-US" sz="3600" b="1" u="sng" dirty="0"/>
              <a:t>Python Comments</a:t>
            </a:r>
            <a:r>
              <a:rPr lang="en-US" sz="3600" b="1" dirty="0"/>
              <a:t>:  </a:t>
            </a:r>
            <a:r>
              <a:rPr lang="en-US" sz="3600" dirty="0"/>
              <a:t>Comments can be used to explain Python code. Comments can be used to make the code more readable. Comments can be used to prevent execution when testing code.</a:t>
            </a:r>
          </a:p>
          <a:p>
            <a:r>
              <a:rPr lang="en-US" sz="3600" dirty="0"/>
              <a:t>Example: </a:t>
            </a:r>
            <a:r>
              <a:rPr lang="en-US" sz="3600" i="1" dirty="0"/>
              <a:t>#This is a comment</a:t>
            </a:r>
            <a:endParaRPr lang="en-US" sz="3600" dirty="0"/>
          </a:p>
          <a:p>
            <a:r>
              <a:rPr lang="en-US" sz="3600" i="1" dirty="0"/>
              <a:t>print("Hello, ICAI!")</a:t>
            </a:r>
            <a:endParaRPr lang="en-US" sz="3600" dirty="0"/>
          </a:p>
          <a:p>
            <a:r>
              <a:rPr lang="en-US" sz="3600" dirty="0"/>
              <a:t/>
            </a:r>
            <a:br>
              <a:rPr lang="en-US" sz="3600" dirty="0"/>
            </a:br>
            <a:r>
              <a:rPr lang="en-US" sz="3600" b="1" u="sng" dirty="0"/>
              <a:t>Variables</a:t>
            </a:r>
            <a:r>
              <a:rPr lang="en-US" sz="3600" b="1" dirty="0"/>
              <a:t>: </a:t>
            </a:r>
            <a:r>
              <a:rPr lang="en-US" sz="3600" dirty="0"/>
              <a:t>Variables are containers for storing data values. Python has no command for declaring a variable. A variable is created the moment you first assign a value to it.</a:t>
            </a:r>
          </a:p>
          <a:p>
            <a:r>
              <a:rPr lang="en-US" sz="3600" dirty="0"/>
              <a:t>Example: </a:t>
            </a:r>
            <a:r>
              <a:rPr lang="en-US" sz="3600" i="1" dirty="0"/>
              <a:t>x = 5</a:t>
            </a:r>
            <a:endParaRPr lang="en-US" sz="3600" dirty="0"/>
          </a:p>
          <a:p>
            <a:r>
              <a:rPr lang="en-US" sz="3600" i="1" dirty="0"/>
              <a:t>y = "John"</a:t>
            </a:r>
            <a:endParaRPr lang="en-US" sz="3600" dirty="0"/>
          </a:p>
          <a:p>
            <a:r>
              <a:rPr lang="en-US" sz="3600" i="1" dirty="0"/>
              <a:t>print(x)</a:t>
            </a:r>
            <a:endParaRPr lang="en-US" sz="3600" dirty="0"/>
          </a:p>
          <a:p>
            <a:r>
              <a:rPr lang="en-US" sz="3600" i="1" dirty="0"/>
              <a:t>print(y)</a:t>
            </a:r>
            <a:endParaRPr lang="en-US" sz="3600" dirty="0"/>
          </a:p>
          <a:p>
            <a:r>
              <a:rPr lang="en-US" sz="3600" i="1" dirty="0"/>
              <a:t>Refer more for Variables naming in - </a:t>
            </a:r>
            <a:r>
              <a:rPr lang="en-US" sz="3600" i="1" u="sng" dirty="0">
                <a:hlinkClick r:id="rId3"/>
              </a:rPr>
              <a:t>https://www.w3schools.com/python/python_variables_names.asp</a:t>
            </a:r>
            <a:r>
              <a:rPr lang="en-US" sz="4000" i="1" dirty="0">
                <a:hlinkClick r:id="rId3"/>
              </a:rPr>
              <a:t/>
            </a:r>
            <a:br>
              <a:rPr lang="en-US" sz="4000" i="1" dirty="0">
                <a:hlinkClick r:id="rId3"/>
              </a:rPr>
            </a:br>
            <a:r>
              <a:rPr lang="en-US" sz="4000" i="1" dirty="0">
                <a:hlinkClick r:id="rId3"/>
              </a:rPr>
              <a:t/>
            </a:r>
            <a:br>
              <a:rPr lang="en-US" sz="4000" i="1" dirty="0">
                <a:hlinkClick r:id="rId3"/>
              </a:rPr>
            </a:br>
            <a:endParaRPr lang="en-US" sz="4000"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005980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Comments and Variables</a:t>
            </a: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8279190"/>
          </a:xfrm>
          <a:prstGeom prst="rect">
            <a:avLst/>
          </a:prstGeom>
          <a:noFill/>
        </p:spPr>
        <p:txBody>
          <a:bodyPr wrap="square">
            <a:spAutoFit/>
          </a:bodyPr>
          <a:lstStyle/>
          <a:p>
            <a:r>
              <a:rPr lang="fr-FR" sz="4400" b="1" u="sng" dirty="0" err="1"/>
              <a:t>Exercise</a:t>
            </a:r>
            <a:r>
              <a:rPr lang="fr-FR" sz="4400" b="1" u="sng" dirty="0"/>
              <a:t>:</a:t>
            </a:r>
            <a:endParaRPr lang="fr-FR" sz="4400" dirty="0"/>
          </a:p>
          <a:p>
            <a:pPr marL="571500" indent="-571500" fontAlgn="base">
              <a:buFont typeface="Wingdings" pitchFamily="2" charset="2"/>
              <a:buChar char="Ø"/>
            </a:pPr>
            <a:r>
              <a:rPr lang="fr-FR" sz="3600" dirty="0" err="1"/>
              <a:t>Comments</a:t>
            </a:r>
            <a:r>
              <a:rPr lang="fr-FR" sz="3600" dirty="0"/>
              <a:t> – (INT18)</a:t>
            </a:r>
          </a:p>
          <a:p>
            <a:pPr marL="571500" indent="-571500" fontAlgn="base">
              <a:buFont typeface="Wingdings" pitchFamily="2" charset="2"/>
              <a:buChar char="Ø"/>
            </a:pPr>
            <a:r>
              <a:rPr lang="fr-FR" sz="3600" dirty="0"/>
              <a:t>Variables – (INT19)</a:t>
            </a:r>
          </a:p>
          <a:p>
            <a:r>
              <a:rPr lang="en-US" sz="4000" i="1" dirty="0">
                <a:hlinkClick r:id="rId3"/>
              </a:rPr>
              <a:t/>
            </a:r>
            <a:br>
              <a:rPr lang="en-US" sz="4000" i="1" dirty="0">
                <a:hlinkClick r:id="rId3"/>
              </a:rPr>
            </a:br>
            <a:r>
              <a:rPr lang="en-US" sz="4000" i="1" dirty="0">
                <a:hlinkClick r:id="rId3"/>
              </a:rPr>
              <a:t/>
            </a:r>
            <a:br>
              <a:rPr lang="en-US" sz="4000" i="1" dirty="0">
                <a:hlinkClick r:id="rId3"/>
              </a:rPr>
            </a:br>
            <a:endParaRPr lang="en-US" sz="4000"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5128074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a:t>
            </a:r>
            <a:r>
              <a:rPr lang="en-IN" sz="5400" dirty="0" err="1">
                <a:latin typeface="+mn-lt"/>
              </a:rPr>
              <a:t>Indendation</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7725192"/>
          </a:xfrm>
          <a:prstGeom prst="rect">
            <a:avLst/>
          </a:prstGeom>
          <a:noFill/>
        </p:spPr>
        <p:txBody>
          <a:bodyPr wrap="square">
            <a:spAutoFit/>
          </a:bodyPr>
          <a:lstStyle/>
          <a:p>
            <a:pPr marL="571500" indent="-571500" algn="just" fontAlgn="base">
              <a:buFont typeface="Wingdings" pitchFamily="2" charset="2"/>
              <a:buChar char="Ø"/>
            </a:pPr>
            <a:r>
              <a:rPr lang="en-US" sz="4000" dirty="0" smtClean="0"/>
              <a:t>Indentation is a very important concept of Python because without properly indenting the Python code, you will end up seeing Indentation Error and the code will not get compiled.</a:t>
            </a:r>
          </a:p>
          <a:p>
            <a:pPr marL="571500" indent="-571500" algn="just" fontAlgn="base">
              <a:buFont typeface="Wingdings" pitchFamily="2" charset="2"/>
              <a:buChar char="Ø"/>
            </a:pPr>
            <a:r>
              <a:rPr lang="en-US" sz="4000" dirty="0" smtClean="0"/>
              <a:t>To indicate a block of code in Python, you must indent each line of the block by the same whitespace.</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8194" name="Picture 2" descr="https://lh7-rt.googleusercontent.com/slidesz/AGV_vUclh5l3qSI5sTJ3TkWbLisRc4CpkRg2LCGQLeX7JIzDRttSxLmOJNnQSg2u9XEp5Bj8c1kpJnLdCBOydDCINRHFjtN7hot5hcj0-OybXiohvycLRuCBjl1761RqoZGF9a2o8LegNbBtSdGckNFIqTf9lXmhHx7wAk0LPSz5kb40dtM3EyXW=s2048?key=dzwCdFolWtNjzrhZhHbt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5642" y="5484737"/>
            <a:ext cx="12353925" cy="4181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887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8956298"/>
          </a:xfrm>
          <a:prstGeom prst="rect">
            <a:avLst/>
          </a:prstGeom>
          <a:noFill/>
        </p:spPr>
        <p:txBody>
          <a:bodyPr wrap="square">
            <a:spAutoFit/>
          </a:bodyPr>
          <a:lstStyle/>
          <a:p>
            <a:r>
              <a:rPr lang="en-US" sz="4000" b="1" u="sng" dirty="0"/>
              <a:t>Python Operators</a:t>
            </a:r>
            <a:r>
              <a:rPr lang="en-US" sz="4000" b="1" dirty="0"/>
              <a:t>: </a:t>
            </a:r>
            <a:r>
              <a:rPr lang="en-US" sz="4000" dirty="0"/>
              <a:t>Operators are used to perform operations on variables and values.</a:t>
            </a:r>
          </a:p>
          <a:p>
            <a:r>
              <a:rPr lang="en-US" sz="4000" dirty="0"/>
              <a:t>Python divides the operators in the following groups:</a:t>
            </a:r>
          </a:p>
          <a:p>
            <a:pPr marL="571500" indent="-571500" fontAlgn="base">
              <a:buFont typeface="Wingdings" pitchFamily="2" charset="2"/>
              <a:buChar char="Ø"/>
            </a:pPr>
            <a:r>
              <a:rPr lang="en-US" sz="4000" dirty="0"/>
              <a:t>Arithmetic operators</a:t>
            </a:r>
          </a:p>
          <a:p>
            <a:pPr marL="571500" indent="-571500" fontAlgn="base">
              <a:buFont typeface="Wingdings" pitchFamily="2" charset="2"/>
              <a:buChar char="Ø"/>
            </a:pPr>
            <a:r>
              <a:rPr lang="en-US" sz="4000" dirty="0"/>
              <a:t>Assignment operators</a:t>
            </a:r>
          </a:p>
          <a:p>
            <a:pPr marL="571500" indent="-571500" fontAlgn="base">
              <a:buFont typeface="Wingdings" pitchFamily="2" charset="2"/>
              <a:buChar char="Ø"/>
            </a:pPr>
            <a:r>
              <a:rPr lang="en-US" sz="4000" dirty="0"/>
              <a:t>Comparison operators</a:t>
            </a:r>
          </a:p>
          <a:p>
            <a:pPr marL="571500" indent="-571500" fontAlgn="base">
              <a:buFont typeface="Wingdings" pitchFamily="2" charset="2"/>
              <a:buChar char="Ø"/>
            </a:pPr>
            <a:r>
              <a:rPr lang="en-US" sz="4000" dirty="0"/>
              <a:t>Logical operators</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306598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1"/>
            <a:ext cx="8384651" cy="2596999"/>
          </a:xfrm>
          <a:prstGeom prst="rect">
            <a:avLst/>
          </a:prstGeom>
        </p:spPr>
        <p:txBody>
          <a:bodyPr vert="horz" lIns="91440" tIns="45720" rIns="91440" bIns="45720" rtlCol="0" anchor="b">
            <a:normAutofit/>
          </a:bodyPr>
          <a:lstStyle/>
          <a:p>
            <a:pPr rtl="0"/>
            <a:r>
              <a:rPr lang="en-IN" sz="6600" dirty="0">
                <a:latin typeface="+mn-lt"/>
              </a:rPr>
              <a:t>Learning </a:t>
            </a:r>
            <a:r>
              <a:rPr lang="en-IN" sz="6600" dirty="0" smtClean="0">
                <a:latin typeface="+mn-lt"/>
              </a:rPr>
              <a:t>Objectives</a:t>
            </a:r>
            <a:r>
              <a:rPr lang="en-US" sz="6600" kern="1200" spc="285" dirty="0">
                <a:solidFill>
                  <a:schemeClr val="tx1"/>
                </a:solidFill>
                <a:latin typeface="+mj-lt"/>
                <a:cs typeface="Calibri"/>
              </a:rPr>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8340745"/>
          </a:xfrm>
          <a:prstGeom prst="rect">
            <a:avLst/>
          </a:prstGeom>
          <a:noFill/>
        </p:spPr>
        <p:txBody>
          <a:bodyPr wrap="square">
            <a:spAutoFit/>
          </a:bodyPr>
          <a:lstStyle/>
          <a:p>
            <a:r>
              <a:rPr lang="en-US" sz="3200" dirty="0"/>
              <a:t>UNDERSTANDING THE FUNDAMENTALS OF PYTHON AND ITS VERSATILITY. </a:t>
            </a:r>
          </a:p>
          <a:p>
            <a:r>
              <a:rPr lang="en-US" sz="3200" dirty="0"/>
              <a:t/>
            </a:r>
            <a:br>
              <a:rPr lang="en-US" sz="3200" dirty="0"/>
            </a:br>
            <a:r>
              <a:rPr lang="en-US" sz="3200" dirty="0"/>
              <a:t>UNDERSTANDING VARIABLES, THEIR USAGE, AND IMPORTANCE WHILE CODING. </a:t>
            </a:r>
          </a:p>
          <a:p>
            <a:r>
              <a:rPr lang="en-US" sz="3200" dirty="0"/>
              <a:t/>
            </a:r>
            <a:br>
              <a:rPr lang="en-US" sz="3200" dirty="0"/>
            </a:br>
            <a:r>
              <a:rPr lang="en-US" sz="3200" dirty="0"/>
              <a:t>DIFFERENT TYPES OF EXPRESSIONS AND ITS USE IN ARITHMETIC OPERATIONS. </a:t>
            </a:r>
          </a:p>
          <a:p>
            <a:r>
              <a:rPr lang="en-US" sz="3200" dirty="0"/>
              <a:t/>
            </a:r>
            <a:br>
              <a:rPr lang="en-US" sz="3200" dirty="0"/>
            </a:br>
            <a:r>
              <a:rPr lang="en-US" sz="3200" dirty="0"/>
              <a:t>VARIOUS METHODS OF STRING OPERATIONS. </a:t>
            </a:r>
          </a:p>
          <a:p>
            <a:r>
              <a:rPr lang="en-US" sz="3200" dirty="0"/>
              <a:t/>
            </a:r>
            <a:br>
              <a:rPr lang="en-US" sz="3200" dirty="0"/>
            </a:br>
            <a:r>
              <a:rPr lang="en-US" sz="3200" dirty="0"/>
              <a:t>PROPERTIES OF LIST AND TUPLE. VARIOUS OPERATIONS PERFORMED ON BOTH LIST AND TUPLE. </a:t>
            </a:r>
          </a:p>
          <a:p>
            <a:r>
              <a:rPr lang="en-US" sz="3200" dirty="0"/>
              <a:t/>
            </a:r>
            <a:br>
              <a:rPr lang="en-US" sz="3200" dirty="0"/>
            </a:br>
            <a:r>
              <a:rPr lang="en-US" sz="3200" dirty="0"/>
              <a:t>CONDITIONED-BASED USE OF LOOPS LIKE “IF”, “FOR” AND “WHILE”.</a:t>
            </a:r>
          </a:p>
          <a:p>
            <a:r>
              <a:rPr lang="en-US" sz="3200" dirty="0"/>
              <a:t/>
            </a:r>
            <a:br>
              <a:rPr lang="en-US" sz="3200" dirty="0"/>
            </a:br>
            <a:r>
              <a:rPr lang="en-US" sz="3200" dirty="0"/>
              <a:t> FILE HANDLING AND ITS MANIPULATION. </a:t>
            </a:r>
          </a:p>
          <a:p>
            <a:r>
              <a:rPr lang="en-US" sz="3200" dirty="0"/>
              <a:t/>
            </a:r>
            <a:br>
              <a:rPr lang="en-US" sz="3200" dirty="0"/>
            </a:br>
            <a:r>
              <a:rPr lang="en-US" sz="3200" dirty="0"/>
              <a:t/>
            </a:r>
            <a:br>
              <a:rPr lang="en-US" sz="3200" dirty="0"/>
            </a:br>
            <a:r>
              <a:rPr lang="en-US" sz="2800" dirty="0"/>
              <a:t/>
            </a:r>
            <a:br>
              <a:rPr lang="en-US" sz="2800" dirty="0"/>
            </a:br>
            <a:endParaRPr lang="en-GB" sz="2800" b="0" i="0" u="none" strike="noStrike" dirty="0">
              <a:solidFill>
                <a:srgbClr val="5FCBEF"/>
              </a:solidFill>
              <a:effectLst/>
              <a:latin typeface="Noto Sans Symbol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10802957"/>
          </a:xfrm>
          <a:prstGeom prst="rect">
            <a:avLst/>
          </a:prstGeom>
          <a:noFill/>
        </p:spPr>
        <p:txBody>
          <a:bodyPr wrap="square">
            <a:spAutoFit/>
          </a:bodyPr>
          <a:lstStyle/>
          <a:p>
            <a:r>
              <a:rPr lang="en-US" sz="4000" b="1" u="sng" dirty="0"/>
              <a:t>Python Operators</a:t>
            </a:r>
            <a:r>
              <a:rPr lang="en-US" sz="4000" b="1" dirty="0"/>
              <a:t>: </a:t>
            </a:r>
            <a:r>
              <a:rPr lang="en-US" sz="4000" dirty="0"/>
              <a:t>Operators are used to perform operations on variables and values.</a:t>
            </a:r>
          </a:p>
          <a:p>
            <a:r>
              <a:rPr lang="en-US" sz="4000" dirty="0"/>
              <a:t>Python divides the operators in the following groups:</a:t>
            </a:r>
          </a:p>
          <a:p>
            <a:pPr marL="571500" indent="-571500" fontAlgn="base">
              <a:buFont typeface="Wingdings" pitchFamily="2" charset="2"/>
              <a:buChar char="Ø"/>
            </a:pPr>
            <a:r>
              <a:rPr lang="en-US" sz="4000" dirty="0"/>
              <a:t>Arithmetic operators</a:t>
            </a:r>
          </a:p>
          <a:p>
            <a:pPr marL="571500" indent="-571500" fontAlgn="base">
              <a:buFont typeface="Wingdings" pitchFamily="2" charset="2"/>
              <a:buChar char="Ø"/>
            </a:pPr>
            <a:r>
              <a:rPr lang="en-US" sz="4000" dirty="0"/>
              <a:t>Assignment operators</a:t>
            </a:r>
          </a:p>
          <a:p>
            <a:pPr marL="571500" indent="-571500" fontAlgn="base">
              <a:buFont typeface="Wingdings" pitchFamily="2" charset="2"/>
              <a:buChar char="Ø"/>
            </a:pPr>
            <a:r>
              <a:rPr lang="en-US" sz="4000" dirty="0"/>
              <a:t>Comparison operators</a:t>
            </a:r>
          </a:p>
          <a:p>
            <a:pPr marL="571500" indent="-571500" fontAlgn="base">
              <a:buFont typeface="Wingdings" pitchFamily="2" charset="2"/>
              <a:buChar char="Ø"/>
            </a:pPr>
            <a:r>
              <a:rPr lang="en-US" sz="4000" dirty="0"/>
              <a:t>Logical operators</a:t>
            </a:r>
          </a:p>
          <a:p>
            <a:pPr marL="571500" indent="-571500" fontAlgn="base">
              <a:buFont typeface="Wingdings" pitchFamily="2" charset="2"/>
              <a:buChar char="Ø"/>
            </a:pPr>
            <a:r>
              <a:rPr lang="en-US" sz="4000" dirty="0"/>
              <a:t>Identity operators</a:t>
            </a:r>
          </a:p>
          <a:p>
            <a:pPr marL="571500" indent="-571500" fontAlgn="base">
              <a:buFont typeface="Wingdings" pitchFamily="2" charset="2"/>
              <a:buChar char="Ø"/>
            </a:pPr>
            <a:r>
              <a:rPr lang="en-US" sz="4000" dirty="0"/>
              <a:t>Membership operators</a:t>
            </a:r>
          </a:p>
          <a:p>
            <a:pPr marL="571500" indent="-571500" fontAlgn="base">
              <a:buFont typeface="Wingdings" pitchFamily="2" charset="2"/>
              <a:buChar char="Ø"/>
            </a:pPr>
            <a:r>
              <a:rPr lang="en-US" sz="4000" dirty="0"/>
              <a:t>Bitwise operators</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3711988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5262979"/>
          </a:xfrm>
          <a:prstGeom prst="rect">
            <a:avLst/>
          </a:prstGeom>
          <a:noFill/>
        </p:spPr>
        <p:txBody>
          <a:bodyPr wrap="square">
            <a:spAutoFit/>
          </a:bodyPr>
          <a:lstStyle/>
          <a:p>
            <a:r>
              <a:rPr lang="en-US" sz="4000" b="1" u="sng" dirty="0"/>
              <a:t>Arithmetic Operators</a:t>
            </a:r>
            <a:r>
              <a:rPr lang="en-US" sz="4000" b="1" dirty="0"/>
              <a:t>: </a:t>
            </a:r>
            <a:r>
              <a:rPr lang="en-US" sz="4000" dirty="0"/>
              <a:t>Arithmetic operators are used with numeric values to perform common mathematical operations.</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graphicFrame>
        <p:nvGraphicFramePr>
          <p:cNvPr id="2" name="Table 1"/>
          <p:cNvGraphicFramePr>
            <a:graphicFrameLocks noGrp="1"/>
          </p:cNvGraphicFramePr>
          <p:nvPr>
            <p:extLst>
              <p:ext uri="{D42A27DB-BD31-4B8C-83A1-F6EECF244321}">
                <p14:modId xmlns:p14="http://schemas.microsoft.com/office/powerpoint/2010/main" val="458526903"/>
              </p:ext>
            </p:extLst>
          </p:nvPr>
        </p:nvGraphicFramePr>
        <p:xfrm>
          <a:off x="2056668" y="3965331"/>
          <a:ext cx="12456501" cy="4756785"/>
        </p:xfrm>
        <a:graphic>
          <a:graphicData uri="http://schemas.openxmlformats.org/drawingml/2006/table">
            <a:tbl>
              <a:tblPr/>
              <a:tblGrid>
                <a:gridCol w="4152167"/>
                <a:gridCol w="4152167"/>
                <a:gridCol w="4152167"/>
              </a:tblGrid>
              <a:tr h="352425">
                <a:tc>
                  <a:txBody>
                    <a:bodyPr/>
                    <a:lstStyle/>
                    <a:p>
                      <a:pPr rtl="0" fontAlgn="t">
                        <a:spcBef>
                          <a:spcPts val="0"/>
                        </a:spcBef>
                        <a:spcAft>
                          <a:spcPts val="0"/>
                        </a:spcAft>
                      </a:pPr>
                      <a:r>
                        <a:rPr lang="en-IN" sz="3200" b="1" i="0" u="none" strike="noStrike" dirty="0">
                          <a:solidFill>
                            <a:schemeClr val="tx1"/>
                          </a:solidFill>
                          <a:effectLst/>
                          <a:latin typeface="Times New Roman"/>
                        </a:rPr>
                        <a:t>Operator</a:t>
                      </a:r>
                      <a:endParaRPr lang="en-IN" sz="44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1" i="0" u="none" strike="noStrike">
                          <a:solidFill>
                            <a:schemeClr val="tx1"/>
                          </a:solidFill>
                          <a:effectLst/>
                          <a:latin typeface="Times New Roman"/>
                        </a:rPr>
                        <a:t>Name</a:t>
                      </a:r>
                      <a:endParaRPr lang="en-IN" sz="44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1" i="0" u="none" strike="noStrike">
                          <a:solidFill>
                            <a:schemeClr val="tx1"/>
                          </a:solidFill>
                          <a:effectLst/>
                          <a:latin typeface="Times New Roman"/>
                        </a:rPr>
                        <a:t>Example</a:t>
                      </a:r>
                      <a:endParaRPr lang="en-IN" sz="44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dirty="0">
                          <a:solidFill>
                            <a:schemeClr val="tx1"/>
                          </a:solidFill>
                          <a:effectLst/>
                          <a:latin typeface="Times New Roman"/>
                        </a:rPr>
                        <a:t>+</a:t>
                      </a:r>
                      <a:endParaRPr lang="en-IN" sz="44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Addition</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x + y</a:t>
                      </a:r>
                      <a:endParaRPr lang="en-IN" sz="44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a:solidFill>
                            <a:schemeClr val="tx1"/>
                          </a:solidFill>
                          <a:effectLst/>
                          <a:latin typeface="Times New Roman"/>
                        </a:rPr>
                        <a:t>-</a:t>
                      </a:r>
                      <a:endParaRPr lang="en-IN" sz="44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Subtraction</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x - y</a:t>
                      </a:r>
                      <a:endParaRPr lang="en-IN" sz="44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a:solidFill>
                            <a:schemeClr val="tx1"/>
                          </a:solidFill>
                          <a:effectLst/>
                          <a:latin typeface="Times New Roman"/>
                        </a:rPr>
                        <a:t>*</a:t>
                      </a:r>
                      <a:endParaRPr lang="en-IN" sz="44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Multiplication</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x * y</a:t>
                      </a:r>
                      <a:endParaRPr lang="en-IN" sz="44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a:solidFill>
                            <a:schemeClr val="tx1"/>
                          </a:solidFill>
                          <a:effectLst/>
                          <a:latin typeface="Times New Roman"/>
                        </a:rPr>
                        <a:t>/</a:t>
                      </a:r>
                      <a:endParaRPr lang="en-IN" sz="44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Division</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x / y</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a:solidFill>
                            <a:schemeClr val="tx1"/>
                          </a:solidFill>
                          <a:effectLst/>
                          <a:latin typeface="Times New Roman"/>
                        </a:rPr>
                        <a:t>%</a:t>
                      </a:r>
                      <a:endParaRPr lang="en-IN" sz="44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Modulus</a:t>
                      </a:r>
                      <a:endParaRPr lang="en-IN" sz="44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x % y</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a:solidFill>
                            <a:schemeClr val="tx1"/>
                          </a:solidFill>
                          <a:effectLst/>
                          <a:latin typeface="Times New Roman"/>
                        </a:rPr>
                        <a:t>**</a:t>
                      </a:r>
                      <a:endParaRPr lang="en-IN" sz="44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Exponentiation</a:t>
                      </a:r>
                      <a:endParaRPr lang="en-IN" sz="44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x ** y</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52425">
                <a:tc>
                  <a:txBody>
                    <a:bodyPr/>
                    <a:lstStyle/>
                    <a:p>
                      <a:pPr rtl="0" fontAlgn="t">
                        <a:spcBef>
                          <a:spcPts val="0"/>
                        </a:spcBef>
                        <a:spcAft>
                          <a:spcPts val="0"/>
                        </a:spcAft>
                      </a:pPr>
                      <a:r>
                        <a:rPr lang="en-IN" sz="3200" b="0" i="0" u="none" strike="noStrike">
                          <a:solidFill>
                            <a:schemeClr val="tx1"/>
                          </a:solidFill>
                          <a:effectLst/>
                          <a:latin typeface="Times New Roman"/>
                        </a:rPr>
                        <a:t>//</a:t>
                      </a:r>
                      <a:endParaRPr lang="en-IN" sz="44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Floor division</a:t>
                      </a:r>
                      <a:endParaRPr lang="en-IN" sz="44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x // y</a:t>
                      </a:r>
                      <a:endParaRPr lang="en-IN" sz="44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6886575" y="41529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585797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4647426"/>
          </a:xfrm>
          <a:prstGeom prst="rect">
            <a:avLst/>
          </a:prstGeom>
          <a:noFill/>
        </p:spPr>
        <p:txBody>
          <a:bodyPr wrap="square">
            <a:spAutoFit/>
          </a:bodyPr>
          <a:lstStyle/>
          <a:p>
            <a:r>
              <a:rPr lang="en-US" sz="4000" b="1" u="sng" dirty="0"/>
              <a:t>Assignment Operators</a:t>
            </a:r>
            <a:r>
              <a:rPr lang="en-US" sz="4000" b="1" dirty="0"/>
              <a:t>: </a:t>
            </a:r>
            <a:r>
              <a:rPr lang="en-US" sz="4000" dirty="0"/>
              <a:t>Assignment operators are used to assign values to variables:</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6886575" y="41529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7750865"/>
              </p:ext>
            </p:extLst>
          </p:nvPr>
        </p:nvGraphicFramePr>
        <p:xfrm>
          <a:off x="3587261" y="3629025"/>
          <a:ext cx="11934093" cy="6166485"/>
        </p:xfrm>
        <a:graphic>
          <a:graphicData uri="http://schemas.openxmlformats.org/drawingml/2006/table">
            <a:tbl>
              <a:tblPr/>
              <a:tblGrid>
                <a:gridCol w="3978031"/>
                <a:gridCol w="3978031"/>
                <a:gridCol w="3978031"/>
              </a:tblGrid>
              <a:tr h="276225">
                <a:tc>
                  <a:txBody>
                    <a:bodyPr/>
                    <a:lstStyle/>
                    <a:p>
                      <a:pPr rtl="0" fontAlgn="t">
                        <a:spcBef>
                          <a:spcPts val="0"/>
                        </a:spcBef>
                        <a:spcAft>
                          <a:spcPts val="0"/>
                        </a:spcAft>
                      </a:pPr>
                      <a:r>
                        <a:rPr lang="en-IN" sz="2400" b="1" i="0" u="none" strike="noStrike" dirty="0">
                          <a:solidFill>
                            <a:schemeClr val="tx1"/>
                          </a:solidFill>
                          <a:effectLst/>
                          <a:latin typeface="Rockwell"/>
                        </a:rPr>
                        <a:t>Operator</a:t>
                      </a:r>
                      <a:endParaRPr lang="en-IN" sz="3600" dirty="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Example</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Same As</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5</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5</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&amp;=</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&amp;=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&amp;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&gt;&gt;=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&gt;&gt;=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&gt;&gt;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76225">
                <a:tc>
                  <a:txBody>
                    <a:bodyPr/>
                    <a:lstStyle/>
                    <a:p>
                      <a:pPr rtl="0" fontAlgn="t">
                        <a:spcBef>
                          <a:spcPts val="0"/>
                        </a:spcBef>
                        <a:spcAft>
                          <a:spcPts val="0"/>
                        </a:spcAft>
                      </a:pPr>
                      <a:r>
                        <a:rPr lang="en-IN" sz="2400" b="0" i="0" u="none" strike="noStrike">
                          <a:solidFill>
                            <a:schemeClr val="tx1"/>
                          </a:solidFill>
                          <a:effectLst/>
                          <a:latin typeface="Rockwell"/>
                        </a:rPr>
                        <a:t>&lt;&lt;=</a:t>
                      </a:r>
                      <a:endParaRPr lang="en-IN" sz="36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x &lt;&lt;= 3</a:t>
                      </a:r>
                      <a:endParaRPr lang="en-IN" sz="360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x = x &lt;&lt; 3</a:t>
                      </a:r>
                      <a:endParaRPr lang="en-IN" sz="3600" dirty="0">
                        <a:solidFill>
                          <a:schemeClr val="tx1"/>
                        </a:solidFill>
                        <a:effectLst/>
                      </a:endParaRPr>
                    </a:p>
                  </a:txBody>
                  <a:tcPr marL="9525" marR="9525" marT="38100" marB="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8" name="Rectangle 1"/>
          <p:cNvSpPr>
            <a:spLocks noChangeArrowheads="1"/>
          </p:cNvSpPr>
          <p:nvPr/>
        </p:nvSpPr>
        <p:spPr bwMode="auto">
          <a:xfrm>
            <a:off x="6643688" y="36290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5489341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u="sng" dirty="0"/>
              <a:t>Logical Operators</a:t>
            </a:r>
            <a:r>
              <a:rPr lang="en-US" b="1" dirty="0"/>
              <a:t>: </a:t>
            </a:r>
            <a:r>
              <a:rPr lang="en-US" dirty="0"/>
              <a:t>Logical operators are used to combine conditional statements:</a:t>
            </a:r>
            <a:endParaRPr lang="en-US" b="1"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4647426"/>
          </a:xfrm>
          <a:prstGeom prst="rect">
            <a:avLst/>
          </a:prstGeom>
          <a:noFill/>
        </p:spPr>
        <p:txBody>
          <a:bodyPr wrap="square">
            <a:spAutoFit/>
          </a:bodyPr>
          <a:lstStyle/>
          <a:p>
            <a:r>
              <a:rPr lang="en-US" sz="4000" b="1" u="sng" dirty="0"/>
              <a:t>Comparison Operators</a:t>
            </a:r>
            <a:r>
              <a:rPr lang="en-US" sz="4000" b="1" dirty="0"/>
              <a:t>: </a:t>
            </a:r>
            <a:r>
              <a:rPr lang="en-US" sz="4000" dirty="0"/>
              <a:t>Comparison operators are used to compare two values:</a:t>
            </a:r>
            <a:endParaRPr lang="en-US" sz="4000" b="1"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6886575" y="41529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6643688" y="36290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66406359"/>
              </p:ext>
            </p:extLst>
          </p:nvPr>
        </p:nvGraphicFramePr>
        <p:xfrm>
          <a:off x="3700462" y="3174634"/>
          <a:ext cx="11401425" cy="2661285"/>
        </p:xfrm>
        <a:graphic>
          <a:graphicData uri="http://schemas.openxmlformats.org/drawingml/2006/table">
            <a:tbl>
              <a:tblPr/>
              <a:tblGrid>
                <a:gridCol w="3800475"/>
                <a:gridCol w="3800475"/>
                <a:gridCol w="3800475"/>
              </a:tblGrid>
              <a:tr h="295275">
                <a:tc>
                  <a:txBody>
                    <a:bodyPr/>
                    <a:lstStyle/>
                    <a:p>
                      <a:pPr rtl="0" fontAlgn="t">
                        <a:spcBef>
                          <a:spcPts val="0"/>
                        </a:spcBef>
                        <a:spcAft>
                          <a:spcPts val="0"/>
                        </a:spcAft>
                      </a:pPr>
                      <a:r>
                        <a:rPr lang="en-IN" sz="1800" b="1" i="0" u="none" strike="noStrike" dirty="0">
                          <a:solidFill>
                            <a:schemeClr val="tx1"/>
                          </a:solidFill>
                          <a:effectLst/>
                          <a:latin typeface="Rockwell"/>
                        </a:rPr>
                        <a:t>Operator</a:t>
                      </a:r>
                      <a:endParaRPr lang="en-IN" sz="28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1" i="0" u="none" strike="noStrike">
                          <a:solidFill>
                            <a:schemeClr val="tx1"/>
                          </a:solidFill>
                          <a:effectLst/>
                          <a:latin typeface="Rockwell"/>
                        </a:rPr>
                        <a:t>Name</a:t>
                      </a:r>
                      <a:endParaRPr lang="en-IN" sz="28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1" i="0" u="none" strike="noStrike">
                          <a:solidFill>
                            <a:schemeClr val="tx1"/>
                          </a:solidFill>
                          <a:effectLst/>
                          <a:latin typeface="Rockwell"/>
                        </a:rPr>
                        <a:t>Example</a:t>
                      </a:r>
                      <a:endParaRPr lang="en-IN" sz="28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95275">
                <a:tc>
                  <a:txBody>
                    <a:bodyPr/>
                    <a:lstStyle/>
                    <a:p>
                      <a:pPr rtl="0" fontAlgn="t">
                        <a:spcBef>
                          <a:spcPts val="0"/>
                        </a:spcBef>
                        <a:spcAft>
                          <a:spcPts val="0"/>
                        </a:spcAft>
                      </a:pPr>
                      <a:r>
                        <a:rPr lang="en-IN" sz="1800" b="0" i="0" u="none" strike="noStrike" dirty="0">
                          <a:solidFill>
                            <a:schemeClr val="tx1"/>
                          </a:solidFill>
                          <a:effectLst/>
                          <a:latin typeface="Rockwell"/>
                        </a:rPr>
                        <a:t>==</a:t>
                      </a:r>
                      <a:endParaRPr lang="en-IN" sz="28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Equal</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a:solidFill>
                            <a:schemeClr val="tx1"/>
                          </a:solidFill>
                          <a:effectLst/>
                          <a:latin typeface="Rockwell"/>
                        </a:rPr>
                        <a:t>x == y</a:t>
                      </a:r>
                      <a:endParaRPr lang="en-IN" sz="28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95275">
                <a:tc>
                  <a:txBody>
                    <a:bodyPr/>
                    <a:lstStyle/>
                    <a:p>
                      <a:pPr rtl="0" fontAlgn="t">
                        <a:spcBef>
                          <a:spcPts val="0"/>
                        </a:spcBef>
                        <a:spcAft>
                          <a:spcPts val="0"/>
                        </a:spcAft>
                      </a:pPr>
                      <a:r>
                        <a:rPr lang="en-IN" sz="1800" b="0" i="0" u="none" strike="noStrike">
                          <a:solidFill>
                            <a:schemeClr val="tx1"/>
                          </a:solidFill>
                          <a:effectLst/>
                          <a:latin typeface="Rockwell"/>
                        </a:rPr>
                        <a:t>!=</a:t>
                      </a:r>
                      <a:endParaRPr lang="en-IN" sz="28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Not equal</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a:solidFill>
                            <a:schemeClr val="tx1"/>
                          </a:solidFill>
                          <a:effectLst/>
                          <a:latin typeface="Rockwell"/>
                        </a:rPr>
                        <a:t>x != y</a:t>
                      </a:r>
                      <a:endParaRPr lang="en-IN" sz="28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95275">
                <a:tc>
                  <a:txBody>
                    <a:bodyPr/>
                    <a:lstStyle/>
                    <a:p>
                      <a:pPr rtl="0" fontAlgn="t">
                        <a:spcBef>
                          <a:spcPts val="0"/>
                        </a:spcBef>
                        <a:spcAft>
                          <a:spcPts val="0"/>
                        </a:spcAft>
                      </a:pPr>
                      <a:r>
                        <a:rPr lang="en-IN" sz="1800" b="0" i="0" u="none" strike="noStrike">
                          <a:solidFill>
                            <a:schemeClr val="tx1"/>
                          </a:solidFill>
                          <a:effectLst/>
                          <a:latin typeface="Rockwell"/>
                        </a:rPr>
                        <a:t>&gt;</a:t>
                      </a:r>
                      <a:endParaRPr lang="en-IN" sz="28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Greater than</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x &gt; y</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95275">
                <a:tc>
                  <a:txBody>
                    <a:bodyPr/>
                    <a:lstStyle/>
                    <a:p>
                      <a:pPr rtl="0" fontAlgn="t">
                        <a:spcBef>
                          <a:spcPts val="0"/>
                        </a:spcBef>
                        <a:spcAft>
                          <a:spcPts val="0"/>
                        </a:spcAft>
                      </a:pPr>
                      <a:r>
                        <a:rPr lang="en-IN" sz="1800" b="0" i="0" u="none" strike="noStrike">
                          <a:solidFill>
                            <a:schemeClr val="tx1"/>
                          </a:solidFill>
                          <a:effectLst/>
                          <a:latin typeface="Rockwell"/>
                        </a:rPr>
                        <a:t>&lt;</a:t>
                      </a:r>
                      <a:endParaRPr lang="en-IN" sz="28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a:solidFill>
                            <a:schemeClr val="tx1"/>
                          </a:solidFill>
                          <a:effectLst/>
                          <a:latin typeface="Rockwell"/>
                        </a:rPr>
                        <a:t>Less than</a:t>
                      </a:r>
                      <a:endParaRPr lang="en-IN" sz="28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x &lt; y</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95275">
                <a:tc>
                  <a:txBody>
                    <a:bodyPr/>
                    <a:lstStyle/>
                    <a:p>
                      <a:pPr rtl="0" fontAlgn="t">
                        <a:spcBef>
                          <a:spcPts val="0"/>
                        </a:spcBef>
                        <a:spcAft>
                          <a:spcPts val="0"/>
                        </a:spcAft>
                      </a:pPr>
                      <a:r>
                        <a:rPr lang="en-IN" sz="1800" b="0" i="0" u="none" strike="noStrike">
                          <a:solidFill>
                            <a:schemeClr val="tx1"/>
                          </a:solidFill>
                          <a:effectLst/>
                          <a:latin typeface="Rockwell"/>
                        </a:rPr>
                        <a:t>&gt;=</a:t>
                      </a:r>
                      <a:endParaRPr lang="en-IN" sz="28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800" b="0" i="0" u="none" strike="noStrike">
                          <a:solidFill>
                            <a:schemeClr val="tx1"/>
                          </a:solidFill>
                          <a:effectLst/>
                          <a:latin typeface="Rockwell"/>
                        </a:rPr>
                        <a:t>Greater than or equal to</a:t>
                      </a:r>
                      <a:endParaRPr lang="en-US" sz="28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x &gt;= y</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95275">
                <a:tc>
                  <a:txBody>
                    <a:bodyPr/>
                    <a:lstStyle/>
                    <a:p>
                      <a:pPr rtl="0" fontAlgn="t">
                        <a:spcBef>
                          <a:spcPts val="0"/>
                        </a:spcBef>
                        <a:spcAft>
                          <a:spcPts val="0"/>
                        </a:spcAft>
                      </a:pPr>
                      <a:r>
                        <a:rPr lang="en-IN" sz="1800" b="0" i="0" u="none" strike="noStrike">
                          <a:solidFill>
                            <a:schemeClr val="tx1"/>
                          </a:solidFill>
                          <a:effectLst/>
                          <a:latin typeface="Rockwell"/>
                        </a:rPr>
                        <a:t>&lt;=</a:t>
                      </a:r>
                      <a:endParaRPr lang="en-IN" sz="28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1800" b="0" i="0" u="none" strike="noStrike">
                          <a:solidFill>
                            <a:schemeClr val="tx1"/>
                          </a:solidFill>
                          <a:effectLst/>
                          <a:latin typeface="Rockwell"/>
                        </a:rPr>
                        <a:t>Less than or equal to</a:t>
                      </a:r>
                      <a:endParaRPr lang="en-US" sz="28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1800" b="0" i="0" u="none" strike="noStrike" dirty="0">
                          <a:solidFill>
                            <a:schemeClr val="tx1"/>
                          </a:solidFill>
                          <a:effectLst/>
                          <a:latin typeface="Rockwell"/>
                        </a:rPr>
                        <a:t>x &lt;= y</a:t>
                      </a:r>
                      <a:endParaRPr lang="en-IN" sz="28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9" name="Rectangle 1"/>
          <p:cNvSpPr>
            <a:spLocks noChangeArrowheads="1"/>
          </p:cNvSpPr>
          <p:nvPr/>
        </p:nvSpPr>
        <p:spPr bwMode="auto">
          <a:xfrm>
            <a:off x="5957888" y="45227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461783" y="5787329"/>
            <a:ext cx="17081664" cy="707886"/>
          </a:xfrm>
          <a:prstGeom prst="rect">
            <a:avLst/>
          </a:prstGeom>
        </p:spPr>
        <p:txBody>
          <a:bodyPr wrap="none">
            <a:spAutoFit/>
          </a:bodyPr>
          <a:lstStyle/>
          <a:p>
            <a:pPr fontAlgn="base"/>
            <a:r>
              <a:rPr lang="en-US" sz="4000" b="1" u="sng" dirty="0"/>
              <a:t>Logical Operators</a:t>
            </a:r>
            <a:r>
              <a:rPr lang="en-US" sz="4000" b="1" dirty="0"/>
              <a:t>: </a:t>
            </a:r>
            <a:r>
              <a:rPr lang="en-US" sz="4000" dirty="0"/>
              <a:t>Logical operators are used to combine conditional statements:</a:t>
            </a:r>
            <a:endParaRPr lang="en-US" sz="4000" b="1" dirty="0"/>
          </a:p>
        </p:txBody>
      </p:sp>
      <p:graphicFrame>
        <p:nvGraphicFramePr>
          <p:cNvPr id="11" name="Table 10"/>
          <p:cNvGraphicFramePr>
            <a:graphicFrameLocks noGrp="1"/>
          </p:cNvGraphicFramePr>
          <p:nvPr>
            <p:extLst>
              <p:ext uri="{D42A27DB-BD31-4B8C-83A1-F6EECF244321}">
                <p14:modId xmlns:p14="http://schemas.microsoft.com/office/powerpoint/2010/main" val="72371858"/>
              </p:ext>
            </p:extLst>
          </p:nvPr>
        </p:nvGraphicFramePr>
        <p:xfrm>
          <a:off x="3631221" y="6589630"/>
          <a:ext cx="11866686" cy="2958465"/>
        </p:xfrm>
        <a:graphic>
          <a:graphicData uri="http://schemas.openxmlformats.org/drawingml/2006/table">
            <a:tbl>
              <a:tblPr/>
              <a:tblGrid>
                <a:gridCol w="3955562"/>
                <a:gridCol w="3955562"/>
                <a:gridCol w="3955562"/>
              </a:tblGrid>
              <a:tr h="361950">
                <a:tc>
                  <a:txBody>
                    <a:bodyPr/>
                    <a:lstStyle/>
                    <a:p>
                      <a:pPr rtl="0" fontAlgn="t">
                        <a:spcBef>
                          <a:spcPts val="0"/>
                        </a:spcBef>
                        <a:spcAft>
                          <a:spcPts val="0"/>
                        </a:spcAft>
                      </a:pPr>
                      <a:r>
                        <a:rPr lang="en-IN" sz="2400" b="1" i="0" u="none" strike="noStrike" dirty="0">
                          <a:solidFill>
                            <a:schemeClr val="tx1"/>
                          </a:solidFill>
                          <a:effectLst/>
                          <a:latin typeface="Rockwell"/>
                        </a:rPr>
                        <a:t>Operator</a:t>
                      </a:r>
                      <a:endParaRPr lang="en-IN" sz="36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Description</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Example</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61950">
                <a:tc>
                  <a:txBody>
                    <a:bodyPr/>
                    <a:lstStyle/>
                    <a:p>
                      <a:pPr rtl="0" fontAlgn="t">
                        <a:spcBef>
                          <a:spcPts val="0"/>
                        </a:spcBef>
                        <a:spcAft>
                          <a:spcPts val="0"/>
                        </a:spcAft>
                      </a:pPr>
                      <a:r>
                        <a:rPr lang="en-IN" sz="2400" b="0" i="0" u="none" strike="noStrike" dirty="0">
                          <a:solidFill>
                            <a:schemeClr val="tx1"/>
                          </a:solidFill>
                          <a:effectLst/>
                          <a:latin typeface="Rockwell"/>
                        </a:rPr>
                        <a:t>and </a:t>
                      </a:r>
                      <a:endParaRPr lang="en-IN" sz="36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a:solidFill>
                            <a:schemeClr val="tx1"/>
                          </a:solidFill>
                          <a:effectLst/>
                          <a:latin typeface="Rockwell"/>
                        </a:rPr>
                        <a:t>Returns True if both statements are true</a:t>
                      </a:r>
                      <a:endParaRPr lang="en-US" sz="36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a:solidFill>
                            <a:schemeClr val="tx1"/>
                          </a:solidFill>
                          <a:effectLst/>
                          <a:latin typeface="Rockwell"/>
                        </a:rPr>
                        <a:t>x &lt; 5 and  x &lt; 10</a:t>
                      </a:r>
                      <a:endParaRPr lang="en-US" sz="36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61950">
                <a:tc>
                  <a:txBody>
                    <a:bodyPr/>
                    <a:lstStyle/>
                    <a:p>
                      <a:pPr rtl="0" fontAlgn="t">
                        <a:spcBef>
                          <a:spcPts val="0"/>
                        </a:spcBef>
                        <a:spcAft>
                          <a:spcPts val="0"/>
                        </a:spcAft>
                      </a:pPr>
                      <a:r>
                        <a:rPr lang="en-IN" sz="2400" b="0" i="0" u="none" strike="noStrike">
                          <a:solidFill>
                            <a:schemeClr val="tx1"/>
                          </a:solidFill>
                          <a:effectLst/>
                          <a:latin typeface="Rockwell"/>
                        </a:rPr>
                        <a:t>or</a:t>
                      </a:r>
                      <a:endParaRPr lang="en-IN" sz="36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Returns True if one of the statements is true</a:t>
                      </a:r>
                      <a:endParaRPr lang="en-US" sz="36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a:solidFill>
                            <a:schemeClr val="tx1"/>
                          </a:solidFill>
                          <a:effectLst/>
                          <a:latin typeface="Rockwell"/>
                        </a:rPr>
                        <a:t>x &lt; 5 or x &lt; 4</a:t>
                      </a:r>
                      <a:endParaRPr lang="en-US" sz="36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61950">
                <a:tc>
                  <a:txBody>
                    <a:bodyPr/>
                    <a:lstStyle/>
                    <a:p>
                      <a:pPr rtl="0" fontAlgn="t">
                        <a:spcBef>
                          <a:spcPts val="0"/>
                        </a:spcBef>
                        <a:spcAft>
                          <a:spcPts val="0"/>
                        </a:spcAft>
                      </a:pPr>
                      <a:r>
                        <a:rPr lang="en-IN" sz="2400" b="0" i="0" u="none" strike="noStrike">
                          <a:solidFill>
                            <a:schemeClr val="tx1"/>
                          </a:solidFill>
                          <a:effectLst/>
                          <a:latin typeface="Rockwell"/>
                        </a:rPr>
                        <a:t>not</a:t>
                      </a:r>
                      <a:endParaRPr lang="en-IN" sz="36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Reverse the result, returns False if the result is true</a:t>
                      </a:r>
                      <a:endParaRPr lang="en-US" sz="36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not(x &lt; 5 and x &lt; 10)</a:t>
                      </a:r>
                      <a:endParaRPr lang="en-US" sz="36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2" name="Rectangle 2"/>
          <p:cNvSpPr>
            <a:spLocks noChangeArrowheads="1"/>
          </p:cNvSpPr>
          <p:nvPr/>
        </p:nvSpPr>
        <p:spPr bwMode="auto">
          <a:xfrm>
            <a:off x="4686300" y="47212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799832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en-US" b="1" u="sng" dirty="0"/>
              <a:t>Logical Operators</a:t>
            </a:r>
            <a:r>
              <a:rPr lang="en-US" b="1" dirty="0"/>
              <a:t>: </a:t>
            </a:r>
            <a:r>
              <a:rPr lang="en-US" dirty="0"/>
              <a:t>Logical operators are used to combine conditional statements:</a:t>
            </a:r>
            <a:endParaRPr lang="en-US" b="1"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821645" cy="4647426"/>
          </a:xfrm>
          <a:prstGeom prst="rect">
            <a:avLst/>
          </a:prstGeom>
          <a:noFill/>
        </p:spPr>
        <p:txBody>
          <a:bodyPr wrap="square">
            <a:spAutoFit/>
          </a:bodyPr>
          <a:lstStyle/>
          <a:p>
            <a:r>
              <a:rPr lang="en-US" sz="4000" b="1" u="sng" dirty="0"/>
              <a:t>Identity Operators</a:t>
            </a:r>
            <a:r>
              <a:rPr lang="en-US" sz="4000" b="1" dirty="0"/>
              <a:t>: </a:t>
            </a:r>
            <a:r>
              <a:rPr lang="en-US" sz="4000" dirty="0"/>
              <a:t>Identity operators are used to compare the objects, not if they are equal, but if they are actually the same object, with the same memory location:</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6886575" y="41529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
          <p:cNvSpPr>
            <a:spLocks noChangeArrowheads="1"/>
          </p:cNvSpPr>
          <p:nvPr/>
        </p:nvSpPr>
        <p:spPr bwMode="auto">
          <a:xfrm>
            <a:off x="6643688" y="36290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5957888" y="45227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9"/>
          <p:cNvSpPr/>
          <p:nvPr/>
        </p:nvSpPr>
        <p:spPr>
          <a:xfrm>
            <a:off x="461783" y="5787329"/>
            <a:ext cx="17591755" cy="1323439"/>
          </a:xfrm>
          <a:prstGeom prst="rect">
            <a:avLst/>
          </a:prstGeom>
        </p:spPr>
        <p:txBody>
          <a:bodyPr wrap="square">
            <a:spAutoFit/>
          </a:bodyPr>
          <a:lstStyle/>
          <a:p>
            <a:pPr fontAlgn="base"/>
            <a:r>
              <a:rPr lang="en-US" sz="4000" b="1" u="sng" dirty="0"/>
              <a:t>Membership Operators</a:t>
            </a:r>
            <a:r>
              <a:rPr lang="en-US" sz="4000" b="1" dirty="0"/>
              <a:t>: </a:t>
            </a:r>
            <a:r>
              <a:rPr lang="en-US" sz="4000" dirty="0"/>
              <a:t>Membership operators are used to test if a sequence is presented in an object:</a:t>
            </a:r>
            <a:endParaRPr lang="en-US" sz="4000" b="1" dirty="0"/>
          </a:p>
        </p:txBody>
      </p:sp>
      <p:sp>
        <p:nvSpPr>
          <p:cNvPr id="12" name="Rectangle 2"/>
          <p:cNvSpPr>
            <a:spLocks noChangeArrowheads="1"/>
          </p:cNvSpPr>
          <p:nvPr/>
        </p:nvSpPr>
        <p:spPr bwMode="auto">
          <a:xfrm>
            <a:off x="4686300" y="47212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243772008"/>
              </p:ext>
            </p:extLst>
          </p:nvPr>
        </p:nvGraphicFramePr>
        <p:xfrm>
          <a:off x="4069740" y="3629025"/>
          <a:ext cx="11498505" cy="1746885"/>
        </p:xfrm>
        <a:graphic>
          <a:graphicData uri="http://schemas.openxmlformats.org/drawingml/2006/table">
            <a:tbl>
              <a:tblPr/>
              <a:tblGrid>
                <a:gridCol w="1486998"/>
                <a:gridCol w="6178672"/>
                <a:gridCol w="3832835"/>
              </a:tblGrid>
              <a:tr h="409575">
                <a:tc>
                  <a:txBody>
                    <a:bodyPr/>
                    <a:lstStyle/>
                    <a:p>
                      <a:pPr rtl="0" fontAlgn="t">
                        <a:spcBef>
                          <a:spcPts val="0"/>
                        </a:spcBef>
                        <a:spcAft>
                          <a:spcPts val="0"/>
                        </a:spcAft>
                      </a:pPr>
                      <a:r>
                        <a:rPr lang="en-IN" sz="2400" b="1" i="0" u="none" strike="noStrike" dirty="0">
                          <a:solidFill>
                            <a:schemeClr val="tx1"/>
                          </a:solidFill>
                          <a:effectLst/>
                          <a:latin typeface="Times New Roman"/>
                        </a:rPr>
                        <a:t>Operator</a:t>
                      </a:r>
                      <a:endParaRPr lang="en-IN" sz="36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Times New Roman"/>
                        </a:rPr>
                        <a:t>Description</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Times New Roman"/>
                        </a:rPr>
                        <a:t>Example</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38150">
                <a:tc>
                  <a:txBody>
                    <a:bodyPr/>
                    <a:lstStyle/>
                    <a:p>
                      <a:pPr rtl="0" fontAlgn="t">
                        <a:spcBef>
                          <a:spcPts val="0"/>
                        </a:spcBef>
                        <a:spcAft>
                          <a:spcPts val="0"/>
                        </a:spcAft>
                      </a:pPr>
                      <a:r>
                        <a:rPr lang="en-IN" sz="2400" b="0" i="0" u="none" strike="noStrike" dirty="0">
                          <a:solidFill>
                            <a:schemeClr val="tx1"/>
                          </a:solidFill>
                          <a:effectLst/>
                          <a:latin typeface="Times New Roman"/>
                        </a:rPr>
                        <a:t>is </a:t>
                      </a:r>
                      <a:endParaRPr lang="en-IN" sz="36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True if both variables are the same object</a:t>
                      </a:r>
                      <a:endParaRPr lang="en-US" sz="36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Times New Roman"/>
                        </a:rPr>
                        <a:t>x is y</a:t>
                      </a:r>
                      <a:endParaRPr lang="en-IN" sz="36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38150">
                <a:tc>
                  <a:txBody>
                    <a:bodyPr/>
                    <a:lstStyle/>
                    <a:p>
                      <a:pPr rtl="0" fontAlgn="t">
                        <a:spcBef>
                          <a:spcPts val="0"/>
                        </a:spcBef>
                        <a:spcAft>
                          <a:spcPts val="0"/>
                        </a:spcAft>
                      </a:pPr>
                      <a:r>
                        <a:rPr lang="en-IN" sz="2400" b="0" i="0" u="none" strike="noStrike">
                          <a:solidFill>
                            <a:schemeClr val="tx1"/>
                          </a:solidFill>
                          <a:effectLst/>
                          <a:latin typeface="Times New Roman"/>
                        </a:rPr>
                        <a:t>is not</a:t>
                      </a:r>
                      <a:endParaRPr lang="en-IN" sz="36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a:solidFill>
                            <a:schemeClr val="tx1"/>
                          </a:solidFill>
                          <a:effectLst/>
                          <a:latin typeface="Times New Roman"/>
                        </a:rPr>
                        <a:t>Returns True if both variables are not the same object</a:t>
                      </a:r>
                      <a:endParaRPr lang="en-US" sz="36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Times New Roman"/>
                        </a:rPr>
                        <a:t>x is not y</a:t>
                      </a:r>
                      <a:endParaRPr lang="en-IN" sz="36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3" name="Rectangle 1"/>
          <p:cNvSpPr>
            <a:spLocks noChangeArrowheads="1"/>
          </p:cNvSpPr>
          <p:nvPr/>
        </p:nvSpPr>
        <p:spPr bwMode="auto">
          <a:xfrm>
            <a:off x="5757863" y="4878388"/>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1551496563"/>
              </p:ext>
            </p:extLst>
          </p:nvPr>
        </p:nvGraphicFramePr>
        <p:xfrm>
          <a:off x="4222505" y="7110768"/>
          <a:ext cx="11565183" cy="2914650"/>
        </p:xfrm>
        <a:graphic>
          <a:graphicData uri="http://schemas.openxmlformats.org/drawingml/2006/table">
            <a:tbl>
              <a:tblPr/>
              <a:tblGrid>
                <a:gridCol w="1732817"/>
                <a:gridCol w="5977305"/>
                <a:gridCol w="3855061"/>
              </a:tblGrid>
              <a:tr h="552450">
                <a:tc>
                  <a:txBody>
                    <a:bodyPr/>
                    <a:lstStyle/>
                    <a:p>
                      <a:pPr rtl="0" fontAlgn="t">
                        <a:spcBef>
                          <a:spcPts val="0"/>
                        </a:spcBef>
                        <a:spcAft>
                          <a:spcPts val="0"/>
                        </a:spcAft>
                      </a:pPr>
                      <a:r>
                        <a:rPr lang="en-IN" sz="2800" b="1" i="0" u="none" strike="noStrike" dirty="0">
                          <a:solidFill>
                            <a:schemeClr val="tx1"/>
                          </a:solidFill>
                          <a:effectLst/>
                          <a:latin typeface="Times New Roman"/>
                        </a:rPr>
                        <a:t>Operator</a:t>
                      </a:r>
                      <a:endParaRPr lang="en-IN" sz="40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1" i="0" u="none" strike="noStrike" dirty="0">
                          <a:solidFill>
                            <a:schemeClr val="tx1"/>
                          </a:solidFill>
                          <a:effectLst/>
                          <a:latin typeface="Times New Roman"/>
                        </a:rPr>
                        <a:t>Description</a:t>
                      </a:r>
                      <a:endParaRPr lang="en-IN" sz="40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1" i="0" u="none" strike="noStrike">
                          <a:solidFill>
                            <a:schemeClr val="tx1"/>
                          </a:solidFill>
                          <a:effectLst/>
                          <a:latin typeface="Times New Roman"/>
                        </a:rPr>
                        <a:t>Example</a:t>
                      </a:r>
                      <a:endParaRPr lang="en-IN" sz="40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619125">
                <a:tc>
                  <a:txBody>
                    <a:bodyPr/>
                    <a:lstStyle/>
                    <a:p>
                      <a:pPr rtl="0" fontAlgn="t">
                        <a:spcBef>
                          <a:spcPts val="0"/>
                        </a:spcBef>
                        <a:spcAft>
                          <a:spcPts val="0"/>
                        </a:spcAft>
                      </a:pPr>
                      <a:r>
                        <a:rPr lang="en-IN" sz="2800" b="0" i="0" u="none" strike="noStrike">
                          <a:solidFill>
                            <a:schemeClr val="tx1"/>
                          </a:solidFill>
                          <a:effectLst/>
                          <a:latin typeface="Times New Roman"/>
                        </a:rPr>
                        <a:t>in </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Times New Roman"/>
                        </a:rPr>
                        <a:t>Returns True if a sequence with the specified value is present in the object</a:t>
                      </a:r>
                      <a:endParaRPr lang="en-US"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a:solidFill>
                            <a:schemeClr val="tx1"/>
                          </a:solidFill>
                          <a:effectLst/>
                          <a:latin typeface="Times New Roman"/>
                        </a:rPr>
                        <a:t>x in y</a:t>
                      </a:r>
                      <a:endParaRPr lang="en-IN" sz="40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619125">
                <a:tc>
                  <a:txBody>
                    <a:bodyPr/>
                    <a:lstStyle/>
                    <a:p>
                      <a:pPr rtl="0" fontAlgn="t">
                        <a:spcBef>
                          <a:spcPts val="0"/>
                        </a:spcBef>
                        <a:spcAft>
                          <a:spcPts val="0"/>
                        </a:spcAft>
                      </a:pPr>
                      <a:r>
                        <a:rPr lang="en-IN" sz="2800" b="0" i="0" u="none" strike="noStrike">
                          <a:solidFill>
                            <a:schemeClr val="tx1"/>
                          </a:solidFill>
                          <a:effectLst/>
                          <a:latin typeface="Times New Roman"/>
                        </a:rPr>
                        <a:t>not in</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Times New Roman"/>
                        </a:rPr>
                        <a:t>Returns True if a sequence with the specified value is not present in the object</a:t>
                      </a:r>
                      <a:endParaRPr lang="en-US"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Times New Roman"/>
                        </a:rPr>
                        <a:t>x not in y</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5" name="Rectangle 2"/>
          <p:cNvSpPr>
            <a:spLocks noChangeArrowheads="1"/>
          </p:cNvSpPr>
          <p:nvPr/>
        </p:nvSpPr>
        <p:spPr bwMode="auto">
          <a:xfrm>
            <a:off x="5629275" y="4622800"/>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7922191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 - Precedence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342459"/>
            <a:ext cx="17821645" cy="7602081"/>
          </a:xfrm>
          <a:prstGeom prst="rect">
            <a:avLst/>
          </a:prstGeom>
          <a:noFill/>
        </p:spPr>
        <p:txBody>
          <a:bodyPr wrap="square">
            <a:spAutoFit/>
          </a:bodyPr>
          <a:lstStyle/>
          <a:p>
            <a:pPr algn="just" fontAlgn="base"/>
            <a:r>
              <a:rPr lang="en-US" sz="2800" b="1" u="sng" dirty="0"/>
              <a:t>Operator Precedence</a:t>
            </a:r>
            <a:r>
              <a:rPr lang="en-US" sz="2800" b="1" dirty="0"/>
              <a:t>: </a:t>
            </a:r>
            <a:r>
              <a:rPr lang="en-US" sz="2800" dirty="0"/>
              <a:t>Operator precedence describes the order in which operations are performed. Parentheses has the highest precedence, meaning that expressions inside parentheses must be evaluated first, Example: print((6 + 3) - (6 + 3)).</a:t>
            </a:r>
            <a:endParaRPr lang="en-US" sz="2800" b="1" dirty="0"/>
          </a:p>
          <a:p>
            <a:pPr algn="just"/>
            <a:r>
              <a:rPr lang="en-US" sz="2800" dirty="0"/>
              <a:t>     If two operators have the same precedence, the expression is evaluated from left to right.</a:t>
            </a:r>
          </a:p>
          <a:p>
            <a:pPr algn="just"/>
            <a:r>
              <a:rPr lang="en-US" sz="2800" dirty="0"/>
              <a:t>The precedence order is described in the table below, starting with the highest precedence at the top:</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graphicFrame>
        <p:nvGraphicFramePr>
          <p:cNvPr id="2" name="Table 1"/>
          <p:cNvGraphicFramePr>
            <a:graphicFrameLocks noGrp="1"/>
          </p:cNvGraphicFramePr>
          <p:nvPr>
            <p:extLst>
              <p:ext uri="{D42A27DB-BD31-4B8C-83A1-F6EECF244321}">
                <p14:modId xmlns:p14="http://schemas.microsoft.com/office/powerpoint/2010/main" val="2232043969"/>
              </p:ext>
            </p:extLst>
          </p:nvPr>
        </p:nvGraphicFramePr>
        <p:xfrm>
          <a:off x="1735014" y="3304244"/>
          <a:ext cx="13880124" cy="6889326"/>
        </p:xfrm>
        <a:graphic>
          <a:graphicData uri="http://schemas.openxmlformats.org/drawingml/2006/table">
            <a:tbl>
              <a:tblPr/>
              <a:tblGrid>
                <a:gridCol w="5509848"/>
                <a:gridCol w="8370276"/>
              </a:tblGrid>
              <a:tr h="300628">
                <a:tc>
                  <a:txBody>
                    <a:bodyPr/>
                    <a:lstStyle/>
                    <a:p>
                      <a:pPr rtl="0" fontAlgn="t">
                        <a:spcBef>
                          <a:spcPts val="0"/>
                        </a:spcBef>
                        <a:spcAft>
                          <a:spcPts val="0"/>
                        </a:spcAft>
                      </a:pPr>
                      <a:r>
                        <a:rPr lang="en-IN" sz="2400" b="1" i="0" u="none" strike="noStrike" dirty="0">
                          <a:solidFill>
                            <a:schemeClr val="tx1"/>
                          </a:solidFill>
                          <a:effectLst/>
                          <a:latin typeface="Rockwell"/>
                        </a:rPr>
                        <a:t>Operator</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Description</a:t>
                      </a:r>
                      <a:endParaRPr lang="en-IN" sz="3600">
                        <a:solidFill>
                          <a:schemeClr val="tx1"/>
                        </a:solidFill>
                        <a:effectLst/>
                      </a:endParaRPr>
                    </a:p>
                  </a:txBody>
                  <a:tcPr>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Parentheses</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Exponentiation</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18583">
                <a:tc>
                  <a:txBody>
                    <a:bodyPr/>
                    <a:lstStyle/>
                    <a:p>
                      <a:pPr rtl="0" fontAlgn="t">
                        <a:spcBef>
                          <a:spcPts val="0"/>
                        </a:spcBef>
                        <a:spcAft>
                          <a:spcPts val="0"/>
                        </a:spcAft>
                      </a:pPr>
                      <a:r>
                        <a:rPr lang="en-IN" sz="2400" b="0" i="0" u="none" strike="noStrike" dirty="0">
                          <a:solidFill>
                            <a:schemeClr val="tx1"/>
                          </a:solidFill>
                          <a:effectLst/>
                          <a:latin typeface="Rockwell"/>
                        </a:rPr>
                        <a:t>+x  -x  ~x</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Unary plus, unary minus, and bitwise NOT</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18583">
                <a:tc>
                  <a:txBody>
                    <a:bodyPr/>
                    <a:lstStyle/>
                    <a:p>
                      <a:pPr rtl="0" fontAlgn="t">
                        <a:spcBef>
                          <a:spcPts val="0"/>
                        </a:spcBef>
                        <a:spcAft>
                          <a:spcPts val="0"/>
                        </a:spcAft>
                      </a:pPr>
                      <a:r>
                        <a:rPr lang="en-IN" sz="2400" b="0" i="0" u="none" strike="noStrike">
                          <a:solidFill>
                            <a:schemeClr val="tx1"/>
                          </a:solidFill>
                          <a:effectLst/>
                          <a:latin typeface="Rockwell"/>
                        </a:rPr>
                        <a:t>*  /  //  %</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Multiplication, division, floor division, and modulus</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  -</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Addition and subtraction</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&lt;&lt;  &gt;&gt;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Bitwise left and right shifts</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&amp;</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Bitwise AND</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Bitwise XOR</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Bitwise OR</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41130">
                <a:tc>
                  <a:txBody>
                    <a:bodyPr/>
                    <a:lstStyle/>
                    <a:p>
                      <a:pPr rtl="0" fontAlgn="t">
                        <a:spcBef>
                          <a:spcPts val="0"/>
                        </a:spcBef>
                        <a:spcAft>
                          <a:spcPts val="0"/>
                        </a:spcAft>
                      </a:pPr>
                      <a:r>
                        <a:rPr lang="en-US" sz="2400" b="0" i="0" u="none" strike="noStrike" dirty="0">
                          <a:solidFill>
                            <a:schemeClr val="tx1"/>
                          </a:solidFill>
                          <a:effectLst/>
                          <a:latin typeface="Rockwell"/>
                        </a:rPr>
                        <a:t>==  !=  &gt;  &gt;=  &lt;  &lt;=  is  </a:t>
                      </a:r>
                      <a:r>
                        <a:rPr lang="en-US" sz="2400" b="0" i="0" u="none" strike="noStrike" dirty="0" err="1">
                          <a:solidFill>
                            <a:schemeClr val="tx1"/>
                          </a:solidFill>
                          <a:effectLst/>
                          <a:latin typeface="Rockwell"/>
                        </a:rPr>
                        <a:t>is</a:t>
                      </a:r>
                      <a:r>
                        <a:rPr lang="en-US" sz="2400" b="0" i="0" u="none" strike="noStrike" dirty="0">
                          <a:solidFill>
                            <a:schemeClr val="tx1"/>
                          </a:solidFill>
                          <a:effectLst/>
                          <a:latin typeface="Rockwell"/>
                        </a:rPr>
                        <a:t> not  in  not in </a:t>
                      </a:r>
                      <a:endParaRPr lang="en-US"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Comparisons, identity, and membership operators</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not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Logical NOT</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and</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AND</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or</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OR</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20514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 </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342459"/>
            <a:ext cx="17821645" cy="7602081"/>
          </a:xfrm>
          <a:prstGeom prst="rect">
            <a:avLst/>
          </a:prstGeom>
          <a:noFill/>
        </p:spPr>
        <p:txBody>
          <a:bodyPr wrap="square">
            <a:spAutoFit/>
          </a:bodyPr>
          <a:lstStyle/>
          <a:p>
            <a:pPr algn="just" fontAlgn="base"/>
            <a:r>
              <a:rPr lang="en-US" sz="2800" b="1" u="sng" dirty="0"/>
              <a:t>Operator Precedence</a:t>
            </a:r>
            <a:r>
              <a:rPr lang="en-US" sz="2800" b="1" dirty="0"/>
              <a:t>: </a:t>
            </a:r>
            <a:r>
              <a:rPr lang="en-US" sz="2800" dirty="0"/>
              <a:t>Operator precedence describes the order in which operations are performed. Parentheses has the highest precedence, meaning that expressions inside parentheses must be evaluated first, Example: print((6 + 3) - (6 + 3)).</a:t>
            </a:r>
            <a:endParaRPr lang="en-US" sz="2800" b="1" dirty="0"/>
          </a:p>
          <a:p>
            <a:pPr algn="just"/>
            <a:r>
              <a:rPr lang="en-US" sz="2800" dirty="0"/>
              <a:t>     If two operators have the same precedence, the expression is evaluated from left to right.</a:t>
            </a:r>
          </a:p>
          <a:p>
            <a:pPr algn="just"/>
            <a:r>
              <a:rPr lang="en-US" sz="2800" dirty="0"/>
              <a:t>The precedence order is described in the table below, starting with the highest precedence at the top:</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graphicFrame>
        <p:nvGraphicFramePr>
          <p:cNvPr id="2" name="Table 1"/>
          <p:cNvGraphicFramePr>
            <a:graphicFrameLocks noGrp="1"/>
          </p:cNvGraphicFramePr>
          <p:nvPr>
            <p:extLst>
              <p:ext uri="{D42A27DB-BD31-4B8C-83A1-F6EECF244321}">
                <p14:modId xmlns:p14="http://schemas.microsoft.com/office/powerpoint/2010/main" val="2887486606"/>
              </p:ext>
            </p:extLst>
          </p:nvPr>
        </p:nvGraphicFramePr>
        <p:xfrm>
          <a:off x="1735014" y="3304244"/>
          <a:ext cx="13880124" cy="6889326"/>
        </p:xfrm>
        <a:graphic>
          <a:graphicData uri="http://schemas.openxmlformats.org/drawingml/2006/table">
            <a:tbl>
              <a:tblPr/>
              <a:tblGrid>
                <a:gridCol w="5509848"/>
                <a:gridCol w="8370276"/>
              </a:tblGrid>
              <a:tr h="300628">
                <a:tc>
                  <a:txBody>
                    <a:bodyPr/>
                    <a:lstStyle/>
                    <a:p>
                      <a:pPr rtl="0" fontAlgn="t">
                        <a:spcBef>
                          <a:spcPts val="0"/>
                        </a:spcBef>
                        <a:spcAft>
                          <a:spcPts val="0"/>
                        </a:spcAft>
                      </a:pPr>
                      <a:r>
                        <a:rPr lang="en-IN" sz="2400" b="1" i="0" u="none" strike="noStrike" dirty="0">
                          <a:solidFill>
                            <a:schemeClr val="tx1"/>
                          </a:solidFill>
                          <a:effectLst/>
                          <a:latin typeface="Rockwell"/>
                        </a:rPr>
                        <a:t>Operator</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Description</a:t>
                      </a:r>
                      <a:endParaRPr lang="en-IN" sz="3600">
                        <a:solidFill>
                          <a:schemeClr val="tx1"/>
                        </a:solidFill>
                        <a:effectLst/>
                      </a:endParaRPr>
                    </a:p>
                  </a:txBody>
                  <a:tcPr>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Parentheses</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Exponentiation</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18583">
                <a:tc>
                  <a:txBody>
                    <a:bodyPr/>
                    <a:lstStyle/>
                    <a:p>
                      <a:pPr rtl="0" fontAlgn="t">
                        <a:spcBef>
                          <a:spcPts val="0"/>
                        </a:spcBef>
                        <a:spcAft>
                          <a:spcPts val="0"/>
                        </a:spcAft>
                      </a:pPr>
                      <a:r>
                        <a:rPr lang="en-IN" sz="2400" b="0" i="0" u="none" strike="noStrike" dirty="0">
                          <a:solidFill>
                            <a:schemeClr val="tx1"/>
                          </a:solidFill>
                          <a:effectLst/>
                          <a:latin typeface="Rockwell"/>
                        </a:rPr>
                        <a:t>+x  -x  ~x</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Unary plus, unary minus, and bitwise NOT</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18583">
                <a:tc>
                  <a:txBody>
                    <a:bodyPr/>
                    <a:lstStyle/>
                    <a:p>
                      <a:pPr rtl="0" fontAlgn="t">
                        <a:spcBef>
                          <a:spcPts val="0"/>
                        </a:spcBef>
                        <a:spcAft>
                          <a:spcPts val="0"/>
                        </a:spcAft>
                      </a:pPr>
                      <a:r>
                        <a:rPr lang="en-IN" sz="2400" b="0" i="0" u="none" strike="noStrike">
                          <a:solidFill>
                            <a:schemeClr val="tx1"/>
                          </a:solidFill>
                          <a:effectLst/>
                          <a:latin typeface="Rockwell"/>
                        </a:rPr>
                        <a:t>*  /  //  %</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Multiplication, division, floor division, and modulus</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  -</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Addition and subtraction</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&lt;&lt;  &gt;&gt;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Bitwise left and right shifts</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&amp;</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Bitwise AND</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Bitwise XOR</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Bitwise OR</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41130">
                <a:tc>
                  <a:txBody>
                    <a:bodyPr/>
                    <a:lstStyle/>
                    <a:p>
                      <a:pPr rtl="0" fontAlgn="t">
                        <a:spcBef>
                          <a:spcPts val="0"/>
                        </a:spcBef>
                        <a:spcAft>
                          <a:spcPts val="0"/>
                        </a:spcAft>
                      </a:pPr>
                      <a:r>
                        <a:rPr lang="en-US" sz="2400" b="0" i="0" u="none" strike="noStrike" dirty="0">
                          <a:solidFill>
                            <a:schemeClr val="tx1"/>
                          </a:solidFill>
                          <a:effectLst/>
                          <a:latin typeface="Rockwell"/>
                        </a:rPr>
                        <a:t>==  !=  &gt;  &gt;=  &lt;  &lt;=  is  </a:t>
                      </a:r>
                      <a:r>
                        <a:rPr lang="en-US" sz="2400" b="0" i="0" u="none" strike="noStrike" dirty="0" err="1">
                          <a:solidFill>
                            <a:schemeClr val="tx1"/>
                          </a:solidFill>
                          <a:effectLst/>
                          <a:latin typeface="Rockwell"/>
                        </a:rPr>
                        <a:t>is</a:t>
                      </a:r>
                      <a:r>
                        <a:rPr lang="en-US" sz="2400" b="0" i="0" u="none" strike="noStrike" dirty="0">
                          <a:solidFill>
                            <a:schemeClr val="tx1"/>
                          </a:solidFill>
                          <a:effectLst/>
                          <a:latin typeface="Rockwell"/>
                        </a:rPr>
                        <a:t> not  in  not in </a:t>
                      </a:r>
                      <a:endParaRPr lang="en-US"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Comparisons, identity, and membership operators</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not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Logical NOT</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a:solidFill>
                            <a:schemeClr val="tx1"/>
                          </a:solidFill>
                          <a:effectLst/>
                          <a:latin typeface="Rockwell"/>
                        </a:rPr>
                        <a:t>and</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AND</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00628">
                <a:tc>
                  <a:txBody>
                    <a:bodyPr/>
                    <a:lstStyle/>
                    <a:p>
                      <a:pPr rtl="0" fontAlgn="t">
                        <a:spcBef>
                          <a:spcPts val="0"/>
                        </a:spcBef>
                        <a:spcAft>
                          <a:spcPts val="0"/>
                        </a:spcAft>
                      </a:pPr>
                      <a:r>
                        <a:rPr lang="en-IN" sz="2400" b="0" i="0" u="none" strike="noStrike" dirty="0">
                          <a:solidFill>
                            <a:schemeClr val="tx1"/>
                          </a:solidFill>
                          <a:effectLst/>
                          <a:latin typeface="Rockwell"/>
                        </a:rPr>
                        <a:t>or</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OR</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6593541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Python Operators </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975505"/>
            <a:ext cx="17821645" cy="8648521"/>
          </a:xfrm>
          <a:prstGeom prst="rect">
            <a:avLst/>
          </a:prstGeom>
          <a:noFill/>
        </p:spPr>
        <p:txBody>
          <a:bodyPr wrap="square">
            <a:spAutoFit/>
          </a:bodyPr>
          <a:lstStyle/>
          <a:p>
            <a:r>
              <a:rPr lang="en-US" sz="4000" b="1" u="sng" dirty="0"/>
              <a:t>Exercise</a:t>
            </a:r>
            <a:endParaRPr lang="en-US" sz="4000" dirty="0"/>
          </a:p>
          <a:p>
            <a:pPr marL="457200" indent="-457200" fontAlgn="base">
              <a:buFont typeface="Wingdings" pitchFamily="2" charset="2"/>
              <a:buChar char="Ø"/>
            </a:pPr>
            <a:r>
              <a:rPr lang="en-US" sz="3600" dirty="0"/>
              <a:t> Arithmetic operators  - (INT20)</a:t>
            </a:r>
          </a:p>
          <a:p>
            <a:pPr marL="457200" indent="-457200" fontAlgn="base">
              <a:buFont typeface="Wingdings" pitchFamily="2" charset="2"/>
              <a:buChar char="Ø"/>
            </a:pPr>
            <a:r>
              <a:rPr lang="en-US" sz="3600" dirty="0"/>
              <a:t>Comparison operators - (INT20)</a:t>
            </a:r>
          </a:p>
          <a:p>
            <a:pPr marL="457200" indent="-457200" fontAlgn="base">
              <a:buFont typeface="Wingdings" pitchFamily="2" charset="2"/>
              <a:buChar char="Ø"/>
            </a:pPr>
            <a:r>
              <a:rPr lang="en-US" sz="3600" dirty="0"/>
              <a:t>Logical operators - (INT20)</a:t>
            </a:r>
          </a:p>
          <a:p>
            <a:pPr marL="457200" indent="-457200" fontAlgn="base">
              <a:buFont typeface="Wingdings" pitchFamily="2" charset="2"/>
              <a:buChar char="Ø"/>
            </a:pPr>
            <a:r>
              <a:rPr lang="en-US" sz="3600" dirty="0"/>
              <a:t>Membership operators - (INT20)</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242950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String operations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412797"/>
            <a:ext cx="17821645" cy="6494085"/>
          </a:xfrm>
          <a:prstGeom prst="rect">
            <a:avLst/>
          </a:prstGeom>
          <a:noFill/>
        </p:spPr>
        <p:txBody>
          <a:bodyPr wrap="square">
            <a:spAutoFit/>
          </a:bodyPr>
          <a:lstStyle/>
          <a:p>
            <a:r>
              <a:rPr lang="en-US" sz="3600" b="1" u="sng" dirty="0"/>
              <a:t>String:</a:t>
            </a:r>
            <a:r>
              <a:rPr lang="en-US" sz="3600" b="1" dirty="0"/>
              <a:t> </a:t>
            </a:r>
            <a:r>
              <a:rPr lang="en-US" sz="3600" dirty="0"/>
              <a:t>Python uses string operations to work with strings. Strings in python are surrounded by either single quotation marks, or double quotation marks.</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81201231"/>
              </p:ext>
            </p:extLst>
          </p:nvPr>
        </p:nvGraphicFramePr>
        <p:xfrm>
          <a:off x="2319635" y="2596999"/>
          <a:ext cx="14976597" cy="7578090"/>
        </p:xfrm>
        <a:graphic>
          <a:graphicData uri="http://schemas.openxmlformats.org/drawingml/2006/table">
            <a:tbl>
              <a:tblPr/>
              <a:tblGrid>
                <a:gridCol w="5130187"/>
                <a:gridCol w="9846410"/>
              </a:tblGrid>
              <a:tr h="393578">
                <a:tc>
                  <a:txBody>
                    <a:bodyPr/>
                    <a:lstStyle/>
                    <a:p>
                      <a:pPr rtl="0" fontAlgn="t">
                        <a:spcBef>
                          <a:spcPts val="0"/>
                        </a:spcBef>
                        <a:spcAft>
                          <a:spcPts val="0"/>
                        </a:spcAft>
                      </a:pPr>
                      <a:r>
                        <a:rPr lang="en-IN" sz="2400" b="1" i="0" u="none" strike="noStrike" dirty="0">
                          <a:solidFill>
                            <a:schemeClr val="tx1"/>
                          </a:solidFill>
                          <a:effectLst/>
                          <a:latin typeface="Times New Roman"/>
                        </a:rPr>
                        <a:t>Function Name</a:t>
                      </a:r>
                      <a:endParaRPr lang="en-IN"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Times New Roman"/>
                        </a:rPr>
                        <a:t>Description</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dirty="0">
                          <a:solidFill>
                            <a:schemeClr val="tx1"/>
                          </a:solidFill>
                          <a:effectLst/>
                          <a:latin typeface="Times New Roman"/>
                        </a:rPr>
                        <a:t>Capitalize ()</a:t>
                      </a:r>
                      <a:endParaRPr lang="en-IN"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a:solidFill>
                            <a:schemeClr val="tx1"/>
                          </a:solidFill>
                          <a:effectLst/>
                          <a:latin typeface="Times New Roman"/>
                        </a:rPr>
                        <a:t>Converts the first character of the string to a capital (uppercase) letter</a:t>
                      </a:r>
                      <a:endParaRPr lang="en-US"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dirty="0">
                          <a:solidFill>
                            <a:schemeClr val="tx1"/>
                          </a:solidFill>
                          <a:effectLst/>
                          <a:latin typeface="Times New Roman"/>
                        </a:rPr>
                        <a:t>Count ()</a:t>
                      </a:r>
                      <a:endParaRPr lang="en-IN"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the number of occurrences of a substring in the string.</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Index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the position of the first occurrence of a substring in a string</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Isalnum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Checks whether all the characters in a given string are alphanumeric or not</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Isalpha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"True" if all characters in the string are alphabets</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Isdecimal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true if all characters in a string are decimal</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Isdigit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"True" if all characters in the string are digits</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dirty="0">
                          <a:solidFill>
                            <a:schemeClr val="tx1"/>
                          </a:solidFill>
                          <a:effectLst/>
                          <a:latin typeface="Times New Roman"/>
                        </a:rPr>
                        <a:t>is lower ()</a:t>
                      </a:r>
                      <a:endParaRPr lang="en-IN"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Check if all characters in the string are lowercase</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isnumeric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"True" if all characters in the string are numeric characters</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 join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Times New Roman"/>
                        </a:rPr>
                        <a:t>Returns a concatenated String</a:t>
                      </a:r>
                      <a:endParaRPr lang="en-IN"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is lower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Converts all uppercase characters in a string into lowercase</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Replace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Replace all occurrences of a substring with another substring</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Startswith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"True" if a string starts with the given prefix</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Strip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Returns the string with both leading and trailing characters</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Swapcase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Converts all uppercase characters to lowercase and vice versa</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title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Convert string to title case</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93578">
                <a:tc>
                  <a:txBody>
                    <a:bodyPr/>
                    <a:lstStyle/>
                    <a:p>
                      <a:pPr rtl="0" fontAlgn="t">
                        <a:spcBef>
                          <a:spcPts val="0"/>
                        </a:spcBef>
                        <a:spcAft>
                          <a:spcPts val="0"/>
                        </a:spcAft>
                      </a:pPr>
                      <a:r>
                        <a:rPr lang="en-IN" sz="2400" b="0" i="0" u="none" strike="noStrike">
                          <a:solidFill>
                            <a:schemeClr val="tx1"/>
                          </a:solidFill>
                          <a:effectLst/>
                          <a:latin typeface="Times New Roman"/>
                        </a:rPr>
                        <a:t>Upper ()</a:t>
                      </a:r>
                      <a:endParaRPr lang="en-IN" sz="36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Times New Roman"/>
                        </a:rPr>
                        <a:t>Converts all lowercase characters in a string into uppercase</a:t>
                      </a:r>
                      <a:endParaRPr lang="en-US" sz="36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943051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String operations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7"/>
            <a:ext cx="17821645" cy="6247864"/>
          </a:xfrm>
          <a:prstGeom prst="rect">
            <a:avLst/>
          </a:prstGeom>
          <a:noFill/>
        </p:spPr>
        <p:txBody>
          <a:bodyPr wrap="square">
            <a:spAutoFit/>
          </a:bodyPr>
          <a:lstStyle/>
          <a:p>
            <a:r>
              <a:rPr lang="en-US" sz="3200" b="1" u="sng" dirty="0"/>
              <a:t>Escape character:</a:t>
            </a:r>
            <a:r>
              <a:rPr lang="en-US" sz="3200" b="1" dirty="0"/>
              <a:t> </a:t>
            </a:r>
            <a:r>
              <a:rPr lang="en-US" sz="3200" dirty="0"/>
              <a:t>To insert characters that are illegal in a string, use an escape character. An escape character is a backslash \ followed by the character you want to insert. </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894941935"/>
              </p:ext>
            </p:extLst>
          </p:nvPr>
        </p:nvGraphicFramePr>
        <p:xfrm>
          <a:off x="3735996" y="2957366"/>
          <a:ext cx="10120680" cy="5351145"/>
        </p:xfrm>
        <a:graphic>
          <a:graphicData uri="http://schemas.openxmlformats.org/drawingml/2006/table">
            <a:tbl>
              <a:tblPr/>
              <a:tblGrid>
                <a:gridCol w="5060340"/>
                <a:gridCol w="5060340"/>
              </a:tblGrid>
              <a:tr h="180975">
                <a:tc>
                  <a:txBody>
                    <a:bodyPr/>
                    <a:lstStyle/>
                    <a:p>
                      <a:pPr rtl="0" fontAlgn="t">
                        <a:spcBef>
                          <a:spcPts val="0"/>
                        </a:spcBef>
                        <a:spcAft>
                          <a:spcPts val="0"/>
                        </a:spcAft>
                      </a:pPr>
                      <a:r>
                        <a:rPr lang="en-IN" sz="2800" b="1" i="0" u="none" strike="noStrike" dirty="0">
                          <a:solidFill>
                            <a:schemeClr val="tx1"/>
                          </a:solidFill>
                          <a:effectLst/>
                          <a:latin typeface="Rockwell"/>
                        </a:rPr>
                        <a:t>Code</a:t>
                      </a:r>
                      <a:endParaRPr lang="en-IN" sz="40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1" i="0" u="none" strike="noStrike">
                          <a:solidFill>
                            <a:schemeClr val="tx1"/>
                          </a:solidFill>
                          <a:effectLst/>
                          <a:latin typeface="Rockwell"/>
                        </a:rPr>
                        <a:t>Result</a:t>
                      </a:r>
                      <a:endParaRPr lang="en-IN" sz="40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dirty="0">
                          <a:solidFill>
                            <a:schemeClr val="tx1"/>
                          </a:solidFill>
                          <a:effectLst/>
                          <a:latin typeface="Rockwell"/>
                        </a:rPr>
                        <a:t>\'</a:t>
                      </a:r>
                      <a:endParaRPr lang="en-IN" sz="40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a:solidFill>
                            <a:schemeClr val="tx1"/>
                          </a:solidFill>
                          <a:effectLst/>
                          <a:latin typeface="Rockwell"/>
                        </a:rPr>
                        <a:t>Single Quote</a:t>
                      </a:r>
                      <a:endParaRPr lang="en-IN" sz="400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dirty="0">
                          <a:solidFill>
                            <a:schemeClr val="tx1"/>
                          </a:solidFill>
                          <a:effectLst/>
                          <a:latin typeface="Rockwell"/>
                        </a:rPr>
                        <a:t>\\</a:t>
                      </a:r>
                      <a:endParaRPr lang="en-IN" sz="4000" dirty="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Backslash</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180975">
                <a:tc>
                  <a:txBody>
                    <a:bodyPr/>
                    <a:lstStyle/>
                    <a:p>
                      <a:pPr rtl="0" fontAlgn="t">
                        <a:spcBef>
                          <a:spcPts val="0"/>
                        </a:spcBef>
                        <a:spcAft>
                          <a:spcPts val="0"/>
                        </a:spcAft>
                      </a:pPr>
                      <a:r>
                        <a:rPr lang="en-IN" sz="2800" b="0" i="0" u="none" strike="noStrike">
                          <a:solidFill>
                            <a:schemeClr val="tx1"/>
                          </a:solidFill>
                          <a:effectLst/>
                          <a:latin typeface="Rockwell"/>
                        </a:rPr>
                        <a:t>\n</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New Line</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a:solidFill>
                            <a:schemeClr val="tx1"/>
                          </a:solidFill>
                          <a:effectLst/>
                          <a:latin typeface="Rockwell"/>
                        </a:rPr>
                        <a:t>\r</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Carriage Return</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180975">
                <a:tc>
                  <a:txBody>
                    <a:bodyPr/>
                    <a:lstStyle/>
                    <a:p>
                      <a:pPr rtl="0" fontAlgn="t">
                        <a:spcBef>
                          <a:spcPts val="0"/>
                        </a:spcBef>
                        <a:spcAft>
                          <a:spcPts val="0"/>
                        </a:spcAft>
                      </a:pPr>
                      <a:r>
                        <a:rPr lang="en-IN" sz="2800" b="0" i="0" u="none" strike="noStrike">
                          <a:solidFill>
                            <a:schemeClr val="tx1"/>
                          </a:solidFill>
                          <a:effectLst/>
                          <a:latin typeface="Rockwell"/>
                        </a:rPr>
                        <a:t>\t</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Tab</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a:solidFill>
                            <a:schemeClr val="tx1"/>
                          </a:solidFill>
                          <a:effectLst/>
                          <a:latin typeface="Rockwell"/>
                        </a:rPr>
                        <a:t>\b</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Backspace</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a:solidFill>
                            <a:schemeClr val="tx1"/>
                          </a:solidFill>
                          <a:effectLst/>
                          <a:latin typeface="Rockwell"/>
                        </a:rPr>
                        <a:t>\f</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Form Feed</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a:solidFill>
                            <a:schemeClr val="tx1"/>
                          </a:solidFill>
                          <a:effectLst/>
                          <a:latin typeface="Rockwell"/>
                        </a:rPr>
                        <a:t>\ooo</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Octal value</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5750">
                <a:tc>
                  <a:txBody>
                    <a:bodyPr/>
                    <a:lstStyle/>
                    <a:p>
                      <a:pPr rtl="0" fontAlgn="t">
                        <a:spcBef>
                          <a:spcPts val="0"/>
                        </a:spcBef>
                        <a:spcAft>
                          <a:spcPts val="0"/>
                        </a:spcAft>
                      </a:pPr>
                      <a:r>
                        <a:rPr lang="en-IN" sz="2800" b="0" i="0" u="none" strike="noStrike">
                          <a:solidFill>
                            <a:schemeClr val="tx1"/>
                          </a:solidFill>
                          <a:effectLst/>
                          <a:latin typeface="Rockwell"/>
                        </a:rPr>
                        <a:t>\xhh</a:t>
                      </a:r>
                      <a:endParaRPr lang="en-IN" sz="4000">
                        <a:solidFill>
                          <a:schemeClr val="tx1"/>
                        </a:solidFill>
                        <a:effectLst/>
                      </a:endParaRPr>
                    </a:p>
                  </a:txBody>
                  <a:tcPr marL="95250"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0" i="0" u="none" strike="noStrike" dirty="0">
                          <a:solidFill>
                            <a:schemeClr val="tx1"/>
                          </a:solidFill>
                          <a:effectLst/>
                          <a:latin typeface="Rockwell"/>
                        </a:rPr>
                        <a:t>Hex value</a:t>
                      </a:r>
                      <a:endParaRPr lang="en-IN" sz="4000" dirty="0">
                        <a:solidFill>
                          <a:schemeClr val="tx1"/>
                        </a:solidFill>
                        <a:effectLst/>
                      </a:endParaRPr>
                    </a:p>
                  </a:txBody>
                  <a:tcPr marL="9525" marR="9525" marT="57150" marB="571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44656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 y="-508267"/>
            <a:ext cx="13788502" cy="2596999"/>
          </a:xfrm>
          <a:prstGeom prst="rect">
            <a:avLst/>
          </a:prstGeom>
        </p:spPr>
        <p:txBody>
          <a:bodyPr vert="horz" lIns="91440" tIns="45720" rIns="91440" bIns="45720" rtlCol="0" anchor="b">
            <a:normAutofit/>
          </a:bodyPr>
          <a:lstStyle/>
          <a:p>
            <a:pPr rtl="0"/>
            <a:r>
              <a:rPr lang="en-US" sz="6000" dirty="0">
                <a:latin typeface="+mn-lt"/>
              </a:rPr>
              <a:t>Introduction – </a:t>
            </a:r>
            <a:r>
              <a:rPr lang="en-IN" sz="6000" dirty="0">
                <a:latin typeface="+mn-lt"/>
              </a:rPr>
              <a:t>Python Basics Why Python</a:t>
            </a:r>
            <a:endParaRPr lang="en-US" sz="60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7109639"/>
          </a:xfrm>
          <a:prstGeom prst="rect">
            <a:avLst/>
          </a:prstGeom>
          <a:noFill/>
        </p:spPr>
        <p:txBody>
          <a:bodyPr wrap="square">
            <a:spAutoFit/>
          </a:bodyPr>
          <a:lstStyle/>
          <a:p>
            <a:r>
              <a:rPr lang="en-US" sz="4000" b="1" dirty="0"/>
              <a:t>why python?</a:t>
            </a:r>
            <a:endParaRPr lang="en-US" sz="4000" dirty="0"/>
          </a:p>
          <a:p>
            <a:pPr marL="571500" indent="-571500" fontAlgn="base">
              <a:buFont typeface="Wingdings" pitchFamily="2" charset="2"/>
              <a:buChar char="Ø"/>
            </a:pPr>
            <a:r>
              <a:rPr lang="en-US" sz="4000" dirty="0"/>
              <a:t>It’s more productive.</a:t>
            </a:r>
          </a:p>
          <a:p>
            <a:pPr marL="571500" indent="-571500" fontAlgn="base">
              <a:buFont typeface="Wingdings" pitchFamily="2" charset="2"/>
              <a:buChar char="Ø"/>
            </a:pPr>
            <a:r>
              <a:rPr lang="en-US" sz="4000" dirty="0"/>
              <a:t>It has an expansive, supportive community of users (over 1,37,000 libraries) </a:t>
            </a:r>
          </a:p>
          <a:p>
            <a:pPr marL="571500" indent="-571500" fontAlgn="base">
              <a:buFont typeface="Wingdings" pitchFamily="2" charset="2"/>
              <a:buChar char="Ø"/>
            </a:pPr>
            <a:r>
              <a:rPr lang="en-US" sz="4000" dirty="0"/>
              <a:t>It has high corporate demand.</a:t>
            </a:r>
          </a:p>
          <a:p>
            <a:pPr marL="571500" indent="-571500" fontAlgn="base">
              <a:buFont typeface="Wingdings" pitchFamily="2" charset="2"/>
              <a:buChar char="Ø"/>
            </a:pPr>
            <a:r>
              <a:rPr lang="en-US" sz="4000" dirty="0"/>
              <a:t>High level (human friendly rather than computer friendly).</a:t>
            </a:r>
          </a:p>
          <a:p>
            <a:pPr marL="571500" indent="-571500" fontAlgn="base">
              <a:buFont typeface="Wingdings" pitchFamily="2" charset="2"/>
              <a:buChar char="Ø"/>
            </a:pPr>
            <a:r>
              <a:rPr lang="en-US" sz="4000" dirty="0"/>
              <a:t>General purpose (solves any problem).</a:t>
            </a:r>
          </a:p>
          <a:p>
            <a:pPr marL="571500" indent="-571500" fontAlgn="base">
              <a:buFont typeface="Wingdings" pitchFamily="2" charset="2"/>
              <a:buChar char="Ø"/>
            </a:pPr>
            <a:r>
              <a:rPr lang="en-US" sz="4000" dirty="0"/>
              <a:t>Open source and free.</a:t>
            </a:r>
          </a:p>
          <a:p>
            <a:pPr marL="571500" indent="-571500" fontAlgn="base">
              <a:buFont typeface="Wingdings" pitchFamily="2" charset="2"/>
              <a:buChar char="Ø"/>
            </a:pPr>
            <a:r>
              <a:rPr lang="en-US" sz="4000" dirty="0"/>
              <a:t>Easy to learn.</a:t>
            </a:r>
          </a:p>
          <a:p>
            <a:pPr marL="571500" indent="-571500" fontAlgn="base">
              <a:buFont typeface="Wingdings" pitchFamily="2" charset="2"/>
              <a:buChar char="Ø"/>
            </a:pPr>
            <a:r>
              <a:rPr lang="en-US" sz="4000" dirty="0"/>
              <a:t>Cross platform compatibility and integration capabilities.</a:t>
            </a:r>
          </a:p>
          <a:p>
            <a:pPr marL="571500" indent="-571500" fontAlgn="base">
              <a:buFont typeface="Wingdings" pitchFamily="2" charset="2"/>
              <a:buChar char="Ø"/>
            </a:pPr>
            <a:r>
              <a:rPr lang="en-US" sz="4000" dirty="0"/>
              <a:t>Rapid prototyping and development.</a:t>
            </a:r>
          </a:p>
          <a:p>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10483912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String operations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7"/>
            <a:ext cx="17821645" cy="11541621"/>
          </a:xfrm>
          <a:prstGeom prst="rect">
            <a:avLst/>
          </a:prstGeom>
          <a:noFill/>
        </p:spPr>
        <p:txBody>
          <a:bodyPr wrap="square">
            <a:spAutoFit/>
          </a:bodyPr>
          <a:lstStyle/>
          <a:p>
            <a:r>
              <a:rPr lang="en-US" sz="4800" b="1" dirty="0"/>
              <a:t>Exercise: </a:t>
            </a:r>
          </a:p>
          <a:p>
            <a:pPr marL="457200" indent="-457200" fontAlgn="base">
              <a:buFont typeface="Wingdings" pitchFamily="2" charset="2"/>
              <a:buChar char="Ø"/>
            </a:pPr>
            <a:r>
              <a:rPr lang="en-US" sz="4000" dirty="0"/>
              <a:t>Print a string – (INT01)</a:t>
            </a:r>
          </a:p>
          <a:p>
            <a:pPr marL="457200" indent="-457200" fontAlgn="base">
              <a:buFont typeface="Wingdings" pitchFamily="2" charset="2"/>
              <a:buChar char="Ø"/>
            </a:pPr>
            <a:r>
              <a:rPr lang="en-US" sz="4000" dirty="0"/>
              <a:t>Print a string with a variable – (INT02)</a:t>
            </a:r>
          </a:p>
          <a:p>
            <a:pPr marL="457200" indent="-457200" fontAlgn="base">
              <a:buFont typeface="Wingdings" pitchFamily="2" charset="2"/>
              <a:buChar char="Ø"/>
            </a:pPr>
            <a:r>
              <a:rPr lang="en-US" sz="4000" dirty="0"/>
              <a:t>Multiline Strings – (INT03)</a:t>
            </a:r>
          </a:p>
          <a:p>
            <a:pPr marL="457200" indent="-457200" fontAlgn="base">
              <a:buFont typeface="Wingdings" pitchFamily="2" charset="2"/>
              <a:buChar char="Ø"/>
            </a:pPr>
            <a:r>
              <a:rPr lang="en-US" sz="4000" dirty="0"/>
              <a:t>String position – (INT04)</a:t>
            </a:r>
          </a:p>
          <a:p>
            <a:pPr marL="457200" indent="-457200" fontAlgn="base">
              <a:buFont typeface="Wingdings" pitchFamily="2" charset="2"/>
              <a:buChar char="Ø"/>
            </a:pPr>
            <a:r>
              <a:rPr lang="en-US" sz="4000" dirty="0"/>
              <a:t>String slicing – (INT05)</a:t>
            </a:r>
          </a:p>
          <a:p>
            <a:pPr marL="457200" indent="-457200" fontAlgn="base">
              <a:buFont typeface="Wingdings" pitchFamily="2" charset="2"/>
              <a:buChar char="Ø"/>
            </a:pPr>
            <a:r>
              <a:rPr lang="en-US" sz="4000" dirty="0"/>
              <a:t>Modify string – (INT06)</a:t>
            </a:r>
          </a:p>
          <a:p>
            <a:pPr marL="457200" indent="-457200" fontAlgn="base">
              <a:buFont typeface="Wingdings" pitchFamily="2" charset="2"/>
              <a:buChar char="Ø"/>
            </a:pPr>
            <a:r>
              <a:rPr lang="en-US" sz="4000" dirty="0"/>
              <a:t>Concatenate string – (INT07)</a:t>
            </a:r>
          </a:p>
          <a:p>
            <a:pPr marL="457200" indent="-457200" fontAlgn="base">
              <a:buFont typeface="Wingdings" pitchFamily="2" charset="2"/>
              <a:buChar char="Ø"/>
            </a:pPr>
            <a:r>
              <a:rPr lang="en-US" sz="4000" dirty="0"/>
              <a:t>Escape character – (INT07A)</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1449302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Numeric</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7"/>
            <a:ext cx="17821645" cy="13880723"/>
          </a:xfrm>
          <a:prstGeom prst="rect">
            <a:avLst/>
          </a:prstGeom>
          <a:noFill/>
        </p:spPr>
        <p:txBody>
          <a:bodyPr wrap="square">
            <a:spAutoFit/>
          </a:bodyPr>
          <a:lstStyle/>
          <a:p>
            <a:pPr algn="just"/>
            <a:r>
              <a:rPr lang="en-US" sz="4000" b="1" u="sng" dirty="0"/>
              <a:t>Numeric:</a:t>
            </a:r>
            <a:r>
              <a:rPr lang="en-US" sz="4000" b="1" dirty="0"/>
              <a:t> </a:t>
            </a:r>
            <a:r>
              <a:rPr lang="en-US" sz="4000" dirty="0"/>
              <a:t>The numeric data type in Python represents the data that has a numeric value. A numeric value can be an integer, a floating number, or even a complex number. These values are defined as Python </a:t>
            </a:r>
            <a:r>
              <a:rPr lang="en-US" sz="4000" dirty="0" err="1"/>
              <a:t>int</a:t>
            </a:r>
            <a:r>
              <a:rPr lang="en-US" sz="4000" dirty="0"/>
              <a:t>, Python float, and Python complex classes in Python.</a:t>
            </a:r>
          </a:p>
          <a:p>
            <a:pPr algn="just" fontAlgn="base"/>
            <a:r>
              <a:rPr lang="en-US" sz="4000" dirty="0"/>
              <a:t>Integers – This</a:t>
            </a:r>
            <a:r>
              <a:rPr lang="en-US" sz="4000" u="sng" dirty="0"/>
              <a:t> </a:t>
            </a:r>
            <a:r>
              <a:rPr lang="en-US" sz="4000" dirty="0"/>
              <a:t>value is represented by </a:t>
            </a:r>
            <a:r>
              <a:rPr lang="en-US" sz="4000" dirty="0" err="1"/>
              <a:t>int</a:t>
            </a:r>
            <a:r>
              <a:rPr lang="en-US" sz="4000" dirty="0"/>
              <a:t> class. It contains positive or negative whole numbers (without fractions or decimals). In Python, there is no limit to how long an integer value can be. Example: </a:t>
            </a:r>
            <a:r>
              <a:rPr lang="en-US" sz="4000" i="1" dirty="0"/>
              <a:t>X = 1    </a:t>
            </a:r>
            <a:endParaRPr lang="en-US" sz="4000" dirty="0"/>
          </a:p>
          <a:p>
            <a:pPr algn="just" fontAlgn="base"/>
            <a:r>
              <a:rPr lang="en-US" sz="4000" dirty="0"/>
              <a:t>Float – This value is represented by the float class. It is a real number with a floating-point representation. It is specified by a decimal point. Optionally, the character e or E followed by a positive or negative integer may be appended to specify scientific notation. Example: Y = 2.8</a:t>
            </a:r>
          </a:p>
          <a:p>
            <a:pPr algn="just" fontAlgn="base"/>
            <a:r>
              <a:rPr lang="en-US" sz="4000" dirty="0"/>
              <a:t>Complex Numbers – A complex number is represented by a complex class. It is specified as (real part) + (imaginary part)j. For example – 2+3j</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19029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Numeric</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7"/>
            <a:ext cx="17821645" cy="7725192"/>
          </a:xfrm>
          <a:prstGeom prst="rect">
            <a:avLst/>
          </a:prstGeom>
          <a:noFill/>
        </p:spPr>
        <p:txBody>
          <a:bodyPr wrap="square">
            <a:spAutoFit/>
          </a:bodyPr>
          <a:lstStyle/>
          <a:p>
            <a:r>
              <a:rPr lang="en-IN" sz="4400" b="1" u="sng" dirty="0"/>
              <a:t>Exercise</a:t>
            </a:r>
            <a:endParaRPr lang="en-IN" sz="4400" dirty="0"/>
          </a:p>
          <a:p>
            <a:pPr marL="571500" indent="-571500">
              <a:buFont typeface="Wingdings" pitchFamily="2" charset="2"/>
              <a:buChar char="Ø"/>
            </a:pPr>
            <a:r>
              <a:rPr lang="en-IN" sz="4000" dirty="0" smtClean="0"/>
              <a:t>Numeric </a:t>
            </a:r>
            <a:r>
              <a:rPr lang="en-IN" sz="4000" dirty="0"/>
              <a:t>examples – (INT08)</a:t>
            </a:r>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1015385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Data </a:t>
            </a:r>
            <a:r>
              <a:rPr lang="en-IN" sz="5400" dirty="0" err="1">
                <a:latin typeface="+mn-lt"/>
              </a:rPr>
              <a:t>Strutcture</a:t>
            </a:r>
            <a:endParaRPr lang="en-IN" sz="5400" dirty="0">
              <a:latin typeface="+mn-lt"/>
            </a:endParaRP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7"/>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101" y="2596999"/>
            <a:ext cx="16725225" cy="504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1214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List</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871018"/>
            <a:ext cx="16881231" cy="8402300"/>
          </a:xfrm>
          <a:prstGeom prst="rect">
            <a:avLst/>
          </a:prstGeom>
        </p:spPr>
        <p:txBody>
          <a:bodyPr wrap="square">
            <a:spAutoFit/>
          </a:bodyPr>
          <a:lstStyle/>
          <a:p>
            <a:pPr algn="just"/>
            <a:r>
              <a:rPr lang="en-US" sz="3600" b="1" u="sng" dirty="0"/>
              <a:t>List:</a:t>
            </a:r>
            <a:r>
              <a:rPr lang="en-US" sz="3600" b="1" dirty="0"/>
              <a:t> </a:t>
            </a:r>
            <a:r>
              <a:rPr lang="en-US" sz="3600" dirty="0"/>
              <a:t>In Python, the sequence of various data types is stored in a list. A list is a built-in data structure in Python, which is the collection of different kinds of values or items. Every item in the list, also known as the Index, has an address allocated to it. The index value begins at 0 and continues until the final component, which is the positive index. You can also retrieve elements from last to first using negative indexing, which starts at -1. Integers – This value is represented by </a:t>
            </a:r>
            <a:r>
              <a:rPr lang="en-US" sz="3600" dirty="0" err="1"/>
              <a:t>int</a:t>
            </a:r>
            <a:r>
              <a:rPr lang="en-US" sz="3600" dirty="0"/>
              <a:t> class. It contains positive or negative whole numbers (without fractions or decimals). In Python, there is no limit to how long an integer value can be. </a:t>
            </a:r>
          </a:p>
          <a:p>
            <a:pPr algn="just"/>
            <a:r>
              <a:rPr lang="en-US" sz="3600" dirty="0"/>
              <a:t>Lists are created using square brackets, and then the elements are added accordingly. If none of the elements are entered in the square brackets, then an empty list would be created.</a:t>
            </a:r>
          </a:p>
          <a:p>
            <a:pPr algn="just"/>
            <a:r>
              <a:rPr lang="en-US" sz="3600" dirty="0"/>
              <a:t>The most common associated method of lists are list(), append(), insert(), extend(), sort(), reverse(), remove(), pop(), clear() etc.</a:t>
            </a:r>
          </a:p>
          <a:p>
            <a:pPr algn="just"/>
            <a:r>
              <a:rPr lang="en-US" sz="3600" dirty="0"/>
              <a:t>Example: </a:t>
            </a:r>
            <a:r>
              <a:rPr lang="en-US" sz="3600" dirty="0" err="1"/>
              <a:t>Var</a:t>
            </a:r>
            <a:r>
              <a:rPr lang="en-US" sz="3600" dirty="0"/>
              <a:t> = [10, 20, 14]</a:t>
            </a:r>
          </a:p>
          <a:p>
            <a:r>
              <a:rPr lang="en-US" dirty="0"/>
              <a:t/>
            </a:r>
            <a:br>
              <a:rPr lang="en-US" dirty="0"/>
            </a:br>
            <a:endParaRPr lang="en-IN" dirty="0"/>
          </a:p>
        </p:txBody>
      </p:sp>
    </p:spTree>
    <p:extLst>
      <p:ext uri="{BB962C8B-B14F-4D97-AF65-F5344CB8AC3E}">
        <p14:creationId xmlns:p14="http://schemas.microsoft.com/office/powerpoint/2010/main" val="27404971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List</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871018"/>
            <a:ext cx="16881231" cy="4093428"/>
          </a:xfrm>
          <a:prstGeom prst="rect">
            <a:avLst/>
          </a:prstGeom>
        </p:spPr>
        <p:txBody>
          <a:bodyPr wrap="square">
            <a:spAutoFit/>
          </a:bodyPr>
          <a:lstStyle/>
          <a:p>
            <a:r>
              <a:rPr lang="en-US" sz="4400" b="1" dirty="0"/>
              <a:t>Exercise:</a:t>
            </a:r>
            <a:endParaRPr lang="en-US" sz="4400" dirty="0"/>
          </a:p>
          <a:p>
            <a:pPr marL="571500" indent="-571500" fontAlgn="base">
              <a:buFont typeface="Wingdings" pitchFamily="2" charset="2"/>
              <a:buChar char="Ø"/>
            </a:pPr>
            <a:r>
              <a:rPr lang="en-US" sz="3600" dirty="0"/>
              <a:t>List – (INT09)</a:t>
            </a:r>
          </a:p>
          <a:p>
            <a:pPr marL="571500" indent="-571500" fontAlgn="base">
              <a:buFont typeface="Wingdings" pitchFamily="2" charset="2"/>
              <a:buChar char="Ø"/>
            </a:pPr>
            <a:r>
              <a:rPr lang="en-US" sz="3600" dirty="0"/>
              <a:t>Modification of list – (INT10)</a:t>
            </a:r>
          </a:p>
          <a:p>
            <a:pPr marL="571500" indent="-571500" fontAlgn="base">
              <a:buFont typeface="Wingdings" pitchFamily="2" charset="2"/>
              <a:buChar char="Ø"/>
            </a:pPr>
            <a:r>
              <a:rPr lang="en-US" sz="3600" dirty="0"/>
              <a:t>Length of list - (INT11)</a:t>
            </a:r>
          </a:p>
          <a:p>
            <a:pPr marL="571500" indent="-571500" fontAlgn="base">
              <a:buFont typeface="Wingdings" pitchFamily="2" charset="2"/>
              <a:buChar char="Ø"/>
            </a:pPr>
            <a:r>
              <a:rPr lang="en-US" sz="3600" dirty="0"/>
              <a:t>Sorting of list - (INT11)</a:t>
            </a:r>
          </a:p>
          <a:p>
            <a:pPr marL="571500" indent="-571500" fontAlgn="base">
              <a:buFont typeface="Wingdings" pitchFamily="2" charset="2"/>
              <a:buChar char="Ø"/>
            </a:pPr>
            <a:r>
              <a:rPr lang="en-US" sz="3600" dirty="0"/>
              <a:t>Reverse of list - (INT11)</a:t>
            </a:r>
          </a:p>
          <a:p>
            <a:r>
              <a:rPr lang="en-US" dirty="0"/>
              <a:t/>
            </a:r>
            <a:br>
              <a:rPr lang="en-US" dirty="0"/>
            </a:br>
            <a:endParaRPr lang="en-IN" dirty="0"/>
          </a:p>
        </p:txBody>
      </p:sp>
    </p:spTree>
    <p:extLst>
      <p:ext uri="{BB962C8B-B14F-4D97-AF65-F5344CB8AC3E}">
        <p14:creationId xmlns:p14="http://schemas.microsoft.com/office/powerpoint/2010/main" val="2900363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Tuples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871018"/>
            <a:ext cx="16881231" cy="4278094"/>
          </a:xfrm>
          <a:prstGeom prst="rect">
            <a:avLst/>
          </a:prstGeom>
        </p:spPr>
        <p:txBody>
          <a:bodyPr wrap="square">
            <a:spAutoFit/>
          </a:bodyPr>
          <a:lstStyle/>
          <a:p>
            <a:pPr algn="just"/>
            <a:r>
              <a:rPr lang="en-US" sz="3200" b="1" u="sng" dirty="0"/>
              <a:t>Tuples:</a:t>
            </a:r>
            <a:r>
              <a:rPr lang="en-US" sz="3200" b="1" dirty="0"/>
              <a:t> </a:t>
            </a:r>
            <a:r>
              <a:rPr lang="en-US" sz="3200" dirty="0"/>
              <a:t>A tuple is a built-in data structure in Python similar to lists but also has some significant differences. The difference between the two is that once the elements are assigned to the tuple can’t be changed. Tuples are used to store an ordered series of elements and are defined by parentheses (). The most common associated method of tuples are tuple(), count(), index() etc. Tuples allow duplicate values:</a:t>
            </a:r>
          </a:p>
          <a:p>
            <a:pPr algn="just"/>
            <a:r>
              <a:rPr lang="en-US" sz="3200" dirty="0"/>
              <a:t>Examples of Tuple: </a:t>
            </a:r>
            <a:r>
              <a:rPr lang="en-US" sz="3200" dirty="0" err="1"/>
              <a:t>thistuple</a:t>
            </a:r>
            <a:r>
              <a:rPr lang="en-US" sz="3200" dirty="0"/>
              <a:t> = ("apple", "banana", "cherry", "apple", "cherry")</a:t>
            </a:r>
          </a:p>
          <a:p>
            <a:r>
              <a:rPr lang="en-US" sz="4400" dirty="0"/>
              <a:t/>
            </a:r>
            <a:br>
              <a:rPr lang="en-US" sz="4400" dirty="0"/>
            </a:br>
            <a:r>
              <a:rPr lang="en-US" dirty="0"/>
              <a:t/>
            </a:r>
            <a:br>
              <a:rPr lang="en-US" dirty="0"/>
            </a:br>
            <a:endParaRPr lang="en-IN" dirty="0"/>
          </a:p>
        </p:txBody>
      </p:sp>
      <p:graphicFrame>
        <p:nvGraphicFramePr>
          <p:cNvPr id="7" name="Table 6"/>
          <p:cNvGraphicFramePr>
            <a:graphicFrameLocks noGrp="1"/>
          </p:cNvGraphicFramePr>
          <p:nvPr>
            <p:extLst>
              <p:ext uri="{D42A27DB-BD31-4B8C-83A1-F6EECF244321}">
                <p14:modId xmlns:p14="http://schemas.microsoft.com/office/powerpoint/2010/main" val="926638010"/>
              </p:ext>
            </p:extLst>
          </p:nvPr>
        </p:nvGraphicFramePr>
        <p:xfrm>
          <a:off x="2977661" y="5484737"/>
          <a:ext cx="13012615" cy="4177665"/>
        </p:xfrm>
        <a:graphic>
          <a:graphicData uri="http://schemas.openxmlformats.org/drawingml/2006/table">
            <a:tbl>
              <a:tblPr/>
              <a:tblGrid>
                <a:gridCol w="6540616"/>
                <a:gridCol w="6471999"/>
              </a:tblGrid>
              <a:tr h="371475">
                <a:tc>
                  <a:txBody>
                    <a:bodyPr/>
                    <a:lstStyle/>
                    <a:p>
                      <a:pPr rtl="0" fontAlgn="t">
                        <a:spcBef>
                          <a:spcPts val="0"/>
                        </a:spcBef>
                        <a:spcAft>
                          <a:spcPts val="0"/>
                        </a:spcAft>
                      </a:pPr>
                      <a:r>
                        <a:rPr lang="en-IN" sz="3200" b="1" i="0" u="none" strike="noStrike" dirty="0">
                          <a:solidFill>
                            <a:schemeClr val="tx1"/>
                          </a:solidFill>
                          <a:effectLst/>
                          <a:latin typeface="Times New Roman"/>
                        </a:rPr>
                        <a:t>Python Lists</a:t>
                      </a:r>
                      <a:endParaRPr lang="en-IN" sz="44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25394"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1" i="0" u="none" strike="noStrike">
                          <a:solidFill>
                            <a:schemeClr val="tx1"/>
                          </a:solidFill>
                          <a:effectLst/>
                          <a:latin typeface="Times New Roman"/>
                        </a:rPr>
                        <a:t>Python Tuples</a:t>
                      </a:r>
                      <a:endParaRPr lang="en-IN" sz="44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25394" cap="flat" cmpd="sng" algn="ctr">
                      <a:solidFill>
                        <a:srgbClr val="FB8C29"/>
                      </a:solidFill>
                      <a:prstDash val="solid"/>
                      <a:round/>
                      <a:headEnd type="none" w="med" len="med"/>
                      <a:tailEnd type="none" w="med" len="med"/>
                    </a:lnB>
                    <a:solidFill>
                      <a:srgbClr val="FFFFFF"/>
                    </a:solidFill>
                  </a:tcPr>
                </a:tc>
              </a:tr>
              <a:tr h="371475">
                <a:tc>
                  <a:txBody>
                    <a:bodyPr/>
                    <a:lstStyle/>
                    <a:p>
                      <a:pPr rtl="0" fontAlgn="t">
                        <a:spcBef>
                          <a:spcPts val="0"/>
                        </a:spcBef>
                        <a:spcAft>
                          <a:spcPts val="0"/>
                        </a:spcAft>
                      </a:pPr>
                      <a:r>
                        <a:rPr lang="en-IN" sz="3200" b="0" i="0" u="none" strike="noStrike" dirty="0">
                          <a:solidFill>
                            <a:schemeClr val="tx1"/>
                          </a:solidFill>
                          <a:effectLst/>
                          <a:latin typeface="Times New Roman"/>
                        </a:rPr>
                        <a:t>Lists are mutable.</a:t>
                      </a:r>
                      <a:endParaRPr lang="en-IN" sz="44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25394"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a:solidFill>
                            <a:schemeClr val="tx1"/>
                          </a:solidFill>
                          <a:effectLst/>
                          <a:latin typeface="Times New Roman"/>
                        </a:rPr>
                        <a:t>Tuples are immutable.</a:t>
                      </a:r>
                      <a:endParaRPr lang="en-IN" sz="44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25394"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71475">
                <a:tc>
                  <a:txBody>
                    <a:bodyPr/>
                    <a:lstStyle/>
                    <a:p>
                      <a:pPr rtl="0" fontAlgn="t">
                        <a:spcBef>
                          <a:spcPts val="0"/>
                        </a:spcBef>
                        <a:spcAft>
                          <a:spcPts val="0"/>
                        </a:spcAft>
                      </a:pPr>
                      <a:r>
                        <a:rPr lang="en-US" sz="3200" b="0" i="0" u="none" strike="noStrike" dirty="0">
                          <a:solidFill>
                            <a:schemeClr val="tx1"/>
                          </a:solidFill>
                          <a:effectLst/>
                          <a:latin typeface="Times New Roman"/>
                        </a:rPr>
                        <a:t>Since lists are mutable, they have several built-in methods.</a:t>
                      </a:r>
                      <a:endParaRPr lang="en-US" sz="44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3200" b="0" i="0" u="none" strike="noStrike" dirty="0">
                          <a:solidFill>
                            <a:schemeClr val="tx1"/>
                          </a:solidFill>
                          <a:effectLst/>
                          <a:latin typeface="Times New Roman"/>
                        </a:rPr>
                        <a:t>Due to their immutability, tuples have fewer built-in functions than other data types.</a:t>
                      </a:r>
                      <a:endParaRPr lang="en-US" sz="44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71475">
                <a:tc>
                  <a:txBody>
                    <a:bodyPr/>
                    <a:lstStyle/>
                    <a:p>
                      <a:pPr rtl="0" fontAlgn="t">
                        <a:spcBef>
                          <a:spcPts val="0"/>
                        </a:spcBef>
                        <a:spcAft>
                          <a:spcPts val="0"/>
                        </a:spcAft>
                      </a:pPr>
                      <a:r>
                        <a:rPr lang="en-IN" sz="3200" b="0" i="0" u="none" strike="noStrike">
                          <a:solidFill>
                            <a:schemeClr val="tx1"/>
                          </a:solidFill>
                          <a:effectLst/>
                          <a:latin typeface="Times New Roman"/>
                        </a:rPr>
                        <a:t>Iterations are time-consuming</a:t>
                      </a:r>
                      <a:endParaRPr lang="en-IN" sz="44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3200" b="0" i="0" u="none" strike="noStrike" dirty="0">
                          <a:solidFill>
                            <a:schemeClr val="tx1"/>
                          </a:solidFill>
                          <a:effectLst/>
                          <a:latin typeface="Times New Roman"/>
                        </a:rPr>
                        <a:t>Iterations are comparatively Faster</a:t>
                      </a:r>
                      <a:endParaRPr lang="en-IN" sz="44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371475">
                <a:tc>
                  <a:txBody>
                    <a:bodyPr/>
                    <a:lstStyle/>
                    <a:p>
                      <a:pPr rtl="0" fontAlgn="t">
                        <a:spcBef>
                          <a:spcPts val="0"/>
                        </a:spcBef>
                        <a:spcAft>
                          <a:spcPts val="0"/>
                        </a:spcAft>
                      </a:pPr>
                      <a:r>
                        <a:rPr lang="en-US" sz="3200" b="0" i="0" u="none" strike="noStrike">
                          <a:solidFill>
                            <a:schemeClr val="tx1"/>
                          </a:solidFill>
                          <a:effectLst/>
                          <a:latin typeface="Times New Roman"/>
                        </a:rPr>
                        <a:t>Python lists are created using square brackets []'</a:t>
                      </a:r>
                      <a:endParaRPr lang="en-US" sz="44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3200" b="0" i="0" u="none" strike="noStrike" dirty="0">
                          <a:solidFill>
                            <a:schemeClr val="tx1"/>
                          </a:solidFill>
                          <a:effectLst/>
                          <a:latin typeface="Times New Roman"/>
                        </a:rPr>
                        <a:t>Python tuples are created using parentheses ()'</a:t>
                      </a:r>
                      <a:endParaRPr lang="en-US" sz="4400" dirty="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3780906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Tuples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871018"/>
            <a:ext cx="16881231" cy="3908762"/>
          </a:xfrm>
          <a:prstGeom prst="rect">
            <a:avLst/>
          </a:prstGeom>
        </p:spPr>
        <p:txBody>
          <a:bodyPr wrap="square">
            <a:spAutoFit/>
          </a:bodyPr>
          <a:lstStyle/>
          <a:p>
            <a:r>
              <a:rPr lang="en-IN" sz="4000" b="1" u="sng" dirty="0"/>
              <a:t>Exercise</a:t>
            </a:r>
            <a:endParaRPr lang="en-IN" sz="4000" dirty="0"/>
          </a:p>
          <a:p>
            <a:pPr marL="457200" indent="-457200" fontAlgn="base">
              <a:buFont typeface="Wingdings" pitchFamily="2" charset="2"/>
              <a:buChar char="Ø"/>
            </a:pPr>
            <a:r>
              <a:rPr lang="en-IN" sz="3200" dirty="0"/>
              <a:t>Tuple – (INT12)</a:t>
            </a:r>
          </a:p>
          <a:p>
            <a:pPr marL="457200" indent="-457200" fontAlgn="base">
              <a:buFont typeface="Wingdings" pitchFamily="2" charset="2"/>
              <a:buChar char="Ø"/>
            </a:pPr>
            <a:r>
              <a:rPr lang="en-IN" sz="3200" dirty="0"/>
              <a:t>Tuple iterations – (INT13)</a:t>
            </a:r>
          </a:p>
          <a:p>
            <a:pPr marL="457200" indent="-457200" fontAlgn="base">
              <a:buFont typeface="Wingdings" pitchFamily="2" charset="2"/>
              <a:buChar char="Ø"/>
            </a:pPr>
            <a:r>
              <a:rPr lang="en-IN" sz="3200" dirty="0"/>
              <a:t>Tuple functions concatenate and repeating – (INT14)</a:t>
            </a:r>
          </a:p>
          <a:p>
            <a:pPr marL="457200" indent="-457200" fontAlgn="base">
              <a:buFont typeface="Wingdings" pitchFamily="2" charset="2"/>
              <a:buChar char="Ø"/>
            </a:pPr>
            <a:r>
              <a:rPr lang="en-IN" sz="3200" dirty="0"/>
              <a:t>Tuple coordinates – (INT15)</a:t>
            </a:r>
          </a:p>
          <a:p>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563113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Dictionary</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4524315"/>
          </a:xfrm>
          <a:prstGeom prst="rect">
            <a:avLst/>
          </a:prstGeom>
        </p:spPr>
        <p:txBody>
          <a:bodyPr wrap="square">
            <a:spAutoFit/>
          </a:bodyPr>
          <a:lstStyle/>
          <a:p>
            <a:pPr algn="just"/>
            <a:r>
              <a:rPr lang="en-US" sz="2800" b="1" u="sng" dirty="0"/>
              <a:t>Dictionary</a:t>
            </a:r>
            <a:r>
              <a:rPr lang="en-US" sz="2800" b="1" dirty="0"/>
              <a:t>: </a:t>
            </a:r>
            <a:r>
              <a:rPr lang="en-US" sz="2800" dirty="0"/>
              <a:t>A dictionary in Python is a data structure that stores the value in </a:t>
            </a:r>
            <a:r>
              <a:rPr lang="en-US" sz="2800" dirty="0" err="1"/>
              <a:t>value:key</a:t>
            </a:r>
            <a:r>
              <a:rPr lang="en-US" sz="2800" dirty="0"/>
              <a:t> pairs. The most common associated method of dictionaries are get(), keys(), values(), items(), update(), pop(), clear() etc.</a:t>
            </a:r>
          </a:p>
          <a:p>
            <a:pPr algn="just"/>
            <a:r>
              <a:rPr lang="en-US" sz="2800" dirty="0"/>
              <a:t>Example: </a:t>
            </a:r>
            <a:r>
              <a:rPr lang="en-US" sz="2800" dirty="0" err="1"/>
              <a:t>Dict</a:t>
            </a:r>
            <a:r>
              <a:rPr lang="en-US" sz="2800" dirty="0"/>
              <a:t> = {1: ‘ICAI', 2: 'For', 3: ‘CA’}</a:t>
            </a:r>
          </a:p>
          <a:p>
            <a:pPr algn="just"/>
            <a:r>
              <a:rPr lang="en-US" sz="2800" dirty="0"/>
              <a:t>As you can see from the example, data is stored in key: value pairs in dictionaries, which makes it easier to find values.</a:t>
            </a:r>
          </a:p>
          <a:p>
            <a:pPr algn="just"/>
            <a:r>
              <a:rPr lang="en-US" sz="2800" dirty="0"/>
              <a:t>Dictionary vs </a:t>
            </a:r>
            <a:r>
              <a:rPr lang="en-US" sz="2800" dirty="0" err="1"/>
              <a:t>Json</a:t>
            </a:r>
            <a:endParaRPr lang="en-US" sz="2800" dirty="0"/>
          </a:p>
          <a:p>
            <a:r>
              <a:rPr lang="en-US" sz="4000" dirty="0"/>
              <a:t/>
            </a:r>
            <a:br>
              <a:rPr lang="en-US" sz="40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298562032"/>
              </p:ext>
            </p:extLst>
          </p:nvPr>
        </p:nvGraphicFramePr>
        <p:xfrm>
          <a:off x="274213" y="4335463"/>
          <a:ext cx="17494401" cy="4836795"/>
        </p:xfrm>
        <a:graphic>
          <a:graphicData uri="http://schemas.openxmlformats.org/drawingml/2006/table">
            <a:tbl>
              <a:tblPr/>
              <a:tblGrid>
                <a:gridCol w="9258307"/>
                <a:gridCol w="8236094"/>
              </a:tblGrid>
              <a:tr h="161925">
                <a:tc>
                  <a:txBody>
                    <a:bodyPr/>
                    <a:lstStyle/>
                    <a:p>
                      <a:pPr algn="ctr" rtl="0" fontAlgn="ctr">
                        <a:spcBef>
                          <a:spcPts val="0"/>
                        </a:spcBef>
                        <a:spcAft>
                          <a:spcPts val="0"/>
                        </a:spcAft>
                      </a:pPr>
                      <a:r>
                        <a:rPr lang="en-IN" sz="2800" b="0" i="0" u="none" strike="noStrike" dirty="0" err="1">
                          <a:solidFill>
                            <a:srgbClr val="000000"/>
                          </a:solidFill>
                          <a:effectLst/>
                          <a:latin typeface="Rockwell"/>
                        </a:rPr>
                        <a:t>Json</a:t>
                      </a:r>
                      <a:endParaRPr lang="en-IN"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algn="ctr" rtl="0" fontAlgn="ctr">
                        <a:spcBef>
                          <a:spcPts val="0"/>
                        </a:spcBef>
                        <a:spcAft>
                          <a:spcPts val="0"/>
                        </a:spcAft>
                      </a:pPr>
                      <a:r>
                        <a:rPr lang="en-IN" sz="2800" b="0" i="0" u="none" strike="noStrike">
                          <a:solidFill>
                            <a:srgbClr val="000000"/>
                          </a:solidFill>
                          <a:effectLst/>
                          <a:latin typeface="Rockwell"/>
                        </a:rPr>
                        <a:t>Dictionary</a:t>
                      </a:r>
                      <a:endParaRPr lang="en-IN" sz="540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r h="361950">
                <a:tc>
                  <a:txBody>
                    <a:bodyPr/>
                    <a:lstStyle/>
                    <a:p>
                      <a:pPr rtl="0" fontAlgn="ctr">
                        <a:spcBef>
                          <a:spcPts val="0"/>
                        </a:spcBef>
                        <a:spcAft>
                          <a:spcPts val="0"/>
                        </a:spcAft>
                      </a:pPr>
                      <a:r>
                        <a:rPr lang="en-US" sz="2400" b="0" i="0" u="none" strike="noStrike" dirty="0">
                          <a:solidFill>
                            <a:srgbClr val="000000"/>
                          </a:solidFill>
                          <a:effectLst/>
                          <a:latin typeface="Rockwell"/>
                        </a:rPr>
                        <a:t>JSON keys can only be strings.</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rtl="0" fontAlgn="ctr">
                        <a:spcBef>
                          <a:spcPts val="0"/>
                        </a:spcBef>
                        <a:spcAft>
                          <a:spcPts val="0"/>
                        </a:spcAft>
                      </a:pPr>
                      <a:r>
                        <a:rPr lang="en-US" sz="2400" b="0" i="0" u="none" strike="noStrike">
                          <a:solidFill>
                            <a:srgbClr val="000000"/>
                          </a:solidFill>
                          <a:effectLst/>
                          <a:latin typeface="Rockwell"/>
                        </a:rPr>
                        <a:t>The dictionary’s keys can be any hashable object.</a:t>
                      </a:r>
                      <a:endParaRPr lang="en-US" sz="540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r h="419100">
                <a:tc>
                  <a:txBody>
                    <a:bodyPr/>
                    <a:lstStyle/>
                    <a:p>
                      <a:pPr rtl="0" fontAlgn="ctr">
                        <a:spcBef>
                          <a:spcPts val="0"/>
                        </a:spcBef>
                        <a:spcAft>
                          <a:spcPts val="0"/>
                        </a:spcAft>
                      </a:pPr>
                      <a:r>
                        <a:rPr lang="en-US" sz="2400" b="0" i="0" u="none" strike="noStrike" dirty="0">
                          <a:solidFill>
                            <a:srgbClr val="000000"/>
                          </a:solidFill>
                          <a:effectLst/>
                          <a:latin typeface="Rockwell"/>
                        </a:rPr>
                        <a:t>The keys in JSON are ordered sequentially and can be repeated.</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rtl="0" fontAlgn="ctr">
                        <a:spcBef>
                          <a:spcPts val="0"/>
                        </a:spcBef>
                        <a:spcAft>
                          <a:spcPts val="0"/>
                        </a:spcAft>
                      </a:pPr>
                      <a:r>
                        <a:rPr lang="en-US" sz="2400" b="0" i="0" u="none" strike="noStrike" dirty="0">
                          <a:solidFill>
                            <a:srgbClr val="000000"/>
                          </a:solidFill>
                          <a:effectLst/>
                          <a:latin typeface="Rockwell"/>
                        </a:rPr>
                        <a:t>The keys in the dictionary cannot be repeated and must be distinct.</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r h="361950">
                <a:tc>
                  <a:txBody>
                    <a:bodyPr/>
                    <a:lstStyle/>
                    <a:p>
                      <a:pPr rtl="0" fontAlgn="ctr">
                        <a:spcBef>
                          <a:spcPts val="0"/>
                        </a:spcBef>
                        <a:spcAft>
                          <a:spcPts val="0"/>
                        </a:spcAft>
                      </a:pPr>
                      <a:r>
                        <a:rPr lang="en-US" sz="2400" b="0" i="0" u="none" strike="noStrike" dirty="0">
                          <a:solidFill>
                            <a:srgbClr val="000000"/>
                          </a:solidFill>
                          <a:effectLst/>
                          <a:latin typeface="Rockwell"/>
                        </a:rPr>
                        <a:t>The keys in JSON have a default value of undefined.</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rtl="0" fontAlgn="ctr">
                        <a:spcBef>
                          <a:spcPts val="0"/>
                        </a:spcBef>
                        <a:spcAft>
                          <a:spcPts val="0"/>
                        </a:spcAft>
                      </a:pPr>
                      <a:r>
                        <a:rPr lang="en-US" sz="2400" b="0" i="0" u="none" strike="noStrike" dirty="0">
                          <a:solidFill>
                            <a:srgbClr val="000000"/>
                          </a:solidFill>
                          <a:effectLst/>
                          <a:latin typeface="Rockwell"/>
                        </a:rPr>
                        <a:t>There is no default value in dictionaries.</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r h="828675">
                <a:tc>
                  <a:txBody>
                    <a:bodyPr/>
                    <a:lstStyle/>
                    <a:p>
                      <a:pPr rtl="0" fontAlgn="ctr">
                        <a:spcBef>
                          <a:spcPts val="0"/>
                        </a:spcBef>
                        <a:spcAft>
                          <a:spcPts val="0"/>
                        </a:spcAft>
                      </a:pPr>
                      <a:r>
                        <a:rPr lang="en-US" sz="2400" b="0" i="0" u="none" strike="noStrike" dirty="0">
                          <a:solidFill>
                            <a:srgbClr val="000000"/>
                          </a:solidFill>
                          <a:effectLst/>
                          <a:latin typeface="Rockwell"/>
                        </a:rPr>
                        <a:t>The values in a JSON file are accessed by using the “.” (dot) or “[]” operator.</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rtl="0" fontAlgn="ctr">
                        <a:spcBef>
                          <a:spcPts val="0"/>
                        </a:spcBef>
                        <a:spcAft>
                          <a:spcPts val="0"/>
                        </a:spcAft>
                      </a:pPr>
                      <a:r>
                        <a:rPr lang="en-US" sz="2400" b="0" i="0" u="none" strike="noStrike" dirty="0">
                          <a:solidFill>
                            <a:srgbClr val="000000"/>
                          </a:solidFill>
                          <a:effectLst/>
                          <a:latin typeface="Rockwell"/>
                        </a:rPr>
                        <a:t>The subscript operator is used to access the values in the dictionary. For example, if ‘</a:t>
                      </a:r>
                      <a:r>
                        <a:rPr lang="en-US" sz="2400" b="0" i="0" u="none" strike="noStrike" dirty="0" err="1">
                          <a:solidFill>
                            <a:srgbClr val="000000"/>
                          </a:solidFill>
                          <a:effectLst/>
                          <a:latin typeface="Rockwell"/>
                        </a:rPr>
                        <a:t>dict</a:t>
                      </a:r>
                      <a:r>
                        <a:rPr lang="en-US" sz="2400" b="0" i="0" u="none" strike="noStrike" dirty="0">
                          <a:solidFill>
                            <a:srgbClr val="000000"/>
                          </a:solidFill>
                          <a:effectLst/>
                          <a:latin typeface="Rockwell"/>
                        </a:rPr>
                        <a:t>’ = ‘A’:’123R’,’B’:’678S’, we can retrieve data related by simply calling </a:t>
                      </a:r>
                      <a:r>
                        <a:rPr lang="en-US" sz="2400" b="0" i="0" u="none" strike="noStrike" dirty="0" err="1">
                          <a:solidFill>
                            <a:srgbClr val="000000"/>
                          </a:solidFill>
                          <a:effectLst/>
                          <a:latin typeface="Rockwell"/>
                        </a:rPr>
                        <a:t>dict</a:t>
                      </a:r>
                      <a:r>
                        <a:rPr lang="en-US" sz="2400" b="0" i="0" u="none" strike="noStrike" dirty="0">
                          <a:solidFill>
                            <a:srgbClr val="000000"/>
                          </a:solidFill>
                          <a:effectLst/>
                          <a:latin typeface="Rockwell"/>
                        </a:rPr>
                        <a:t>[‘A’].</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r h="419100">
                <a:tc>
                  <a:txBody>
                    <a:bodyPr/>
                    <a:lstStyle/>
                    <a:p>
                      <a:pPr rtl="0" fontAlgn="ctr">
                        <a:spcBef>
                          <a:spcPts val="0"/>
                        </a:spcBef>
                        <a:spcAft>
                          <a:spcPts val="0"/>
                        </a:spcAft>
                      </a:pPr>
                      <a:r>
                        <a:rPr lang="en-US" sz="2400" b="0" i="0" u="none" strike="noStrike">
                          <a:solidFill>
                            <a:srgbClr val="000000"/>
                          </a:solidFill>
                          <a:effectLst/>
                          <a:latin typeface="Rockwell"/>
                        </a:rPr>
                        <a:t>For the string object, we must use double quotation marks.</a:t>
                      </a:r>
                      <a:endParaRPr lang="en-US" sz="540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rtl="0" fontAlgn="ctr">
                        <a:spcBef>
                          <a:spcPts val="0"/>
                        </a:spcBef>
                        <a:spcAft>
                          <a:spcPts val="0"/>
                        </a:spcAft>
                      </a:pPr>
                      <a:r>
                        <a:rPr lang="en-US" sz="2400" b="0" i="0" u="none" strike="noStrike" dirty="0">
                          <a:solidFill>
                            <a:srgbClr val="000000"/>
                          </a:solidFill>
                          <a:effectLst/>
                          <a:latin typeface="Rockwell"/>
                        </a:rPr>
                        <a:t>For string objects, we can use either a single or double quotation.</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r h="419100">
                <a:tc>
                  <a:txBody>
                    <a:bodyPr/>
                    <a:lstStyle/>
                    <a:p>
                      <a:pPr rtl="0" fontAlgn="ctr">
                        <a:spcBef>
                          <a:spcPts val="0"/>
                        </a:spcBef>
                        <a:spcAft>
                          <a:spcPts val="0"/>
                        </a:spcAft>
                      </a:pPr>
                      <a:r>
                        <a:rPr lang="en-US" sz="2400" b="0" i="0" u="none" strike="noStrike">
                          <a:solidFill>
                            <a:srgbClr val="000000"/>
                          </a:solidFill>
                          <a:effectLst/>
                          <a:latin typeface="Rockwell"/>
                        </a:rPr>
                        <a:t>In JSON, the return object type is a’string’ object type.</a:t>
                      </a:r>
                      <a:endParaRPr lang="en-US" sz="540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c>
                  <a:txBody>
                    <a:bodyPr/>
                    <a:lstStyle/>
                    <a:p>
                      <a:pPr rtl="0" fontAlgn="ctr">
                        <a:spcBef>
                          <a:spcPts val="0"/>
                        </a:spcBef>
                        <a:spcAft>
                          <a:spcPts val="0"/>
                        </a:spcAft>
                      </a:pPr>
                      <a:r>
                        <a:rPr lang="en-US" sz="2400" b="0" i="0" u="none" strike="noStrike" dirty="0">
                          <a:solidFill>
                            <a:srgbClr val="000000"/>
                          </a:solidFill>
                          <a:effectLst/>
                          <a:latin typeface="Rockwell"/>
                        </a:rPr>
                        <a:t>The ‘</a:t>
                      </a:r>
                      <a:r>
                        <a:rPr lang="en-US" sz="2400" b="0" i="0" u="none" strike="noStrike" dirty="0" err="1">
                          <a:solidFill>
                            <a:srgbClr val="000000"/>
                          </a:solidFill>
                          <a:effectLst/>
                          <a:latin typeface="Rockwell"/>
                        </a:rPr>
                        <a:t>dict</a:t>
                      </a:r>
                      <a:r>
                        <a:rPr lang="en-US" sz="2400" b="0" i="0" u="none" strike="noStrike" dirty="0">
                          <a:solidFill>
                            <a:srgbClr val="000000"/>
                          </a:solidFill>
                          <a:effectLst/>
                          <a:latin typeface="Rockwell"/>
                        </a:rPr>
                        <a:t>’ object type is the return object type in a dictionary.</a:t>
                      </a:r>
                      <a:endParaRPr lang="en-US" sz="5400" dirty="0">
                        <a:effectLst/>
                      </a:endParaRPr>
                    </a:p>
                  </a:txBody>
                  <a:tcPr marL="9525" marR="9525" marT="9525" anchor="ctr">
                    <a:lnL w="12697" cap="flat" cmpd="sng" algn="ctr">
                      <a:solidFill>
                        <a:srgbClr val="FFFFFF"/>
                      </a:solidFill>
                      <a:prstDash val="solid"/>
                      <a:round/>
                      <a:headEnd type="none" w="med" len="med"/>
                      <a:tailEnd type="none" w="med" len="med"/>
                    </a:lnL>
                    <a:lnR w="12697" cap="flat" cmpd="sng" algn="ctr">
                      <a:solidFill>
                        <a:srgbClr val="FFFFFF"/>
                      </a:solidFill>
                      <a:prstDash val="solid"/>
                      <a:round/>
                      <a:headEnd type="none" w="med" len="med"/>
                      <a:tailEnd type="none" w="med" len="med"/>
                    </a:lnR>
                    <a:lnT w="12697" cap="flat" cmpd="sng" algn="ctr">
                      <a:solidFill>
                        <a:srgbClr val="FFFFFF"/>
                      </a:solidFill>
                      <a:prstDash val="solid"/>
                      <a:round/>
                      <a:headEnd type="none" w="med" len="med"/>
                      <a:tailEnd type="none" w="med" len="med"/>
                    </a:lnT>
                    <a:lnB w="12697" cap="flat" cmpd="sng" algn="ctr">
                      <a:solidFill>
                        <a:srgbClr val="FFFFFF"/>
                      </a:solidFill>
                      <a:prstDash val="solid"/>
                      <a:round/>
                      <a:headEnd type="none" w="med" len="med"/>
                      <a:tailEnd type="none" w="med" len="med"/>
                    </a:lnB>
                    <a:solidFill>
                      <a:srgbClr val="FEEDE7"/>
                    </a:solidFill>
                  </a:tcPr>
                </a:tc>
              </a:tr>
            </a:tbl>
          </a:graphicData>
        </a:graphic>
      </p:graphicFrame>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557966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Python Functions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9140964"/>
          </a:xfrm>
          <a:prstGeom prst="rect">
            <a:avLst/>
          </a:prstGeom>
        </p:spPr>
        <p:txBody>
          <a:bodyPr wrap="square">
            <a:spAutoFit/>
          </a:bodyPr>
          <a:lstStyle/>
          <a:p>
            <a:pPr algn="just" fontAlgn="base"/>
            <a:r>
              <a:rPr lang="en-US" sz="4400" b="1" u="sng" dirty="0"/>
              <a:t>Functions</a:t>
            </a:r>
            <a:r>
              <a:rPr lang="en-US" sz="4400" b="1" dirty="0"/>
              <a:t>:</a:t>
            </a:r>
            <a:r>
              <a:rPr lang="en-US" sz="4400" dirty="0"/>
              <a:t> A function is a block of code which only runs when it is called. You can pass data, known as parameters, into a function. A function can return data as a result. In Python a function is defined using the </a:t>
            </a:r>
            <a:r>
              <a:rPr lang="en-US" sz="4400" dirty="0" err="1"/>
              <a:t>def</a:t>
            </a:r>
            <a:r>
              <a:rPr lang="en-US" sz="4400" dirty="0"/>
              <a:t> keyword: </a:t>
            </a:r>
            <a:r>
              <a:rPr lang="en-US" sz="4400" i="1" dirty="0" err="1"/>
              <a:t>def</a:t>
            </a:r>
            <a:r>
              <a:rPr lang="en-US" sz="4400" i="1" dirty="0"/>
              <a:t> </a:t>
            </a:r>
            <a:r>
              <a:rPr lang="en-US" sz="4400" i="1" dirty="0" err="1"/>
              <a:t>my_function</a:t>
            </a:r>
            <a:r>
              <a:rPr lang="en-US" sz="4400" i="1" dirty="0"/>
              <a:t>():</a:t>
            </a:r>
            <a:endParaRPr lang="en-US" sz="4400" b="1" dirty="0"/>
          </a:p>
          <a:p>
            <a:pPr algn="just"/>
            <a:r>
              <a:rPr lang="en-US" sz="4400" dirty="0"/>
              <a:t/>
            </a:r>
            <a:br>
              <a:rPr lang="en-US" sz="4400" dirty="0"/>
            </a:br>
            <a:r>
              <a:rPr lang="en-US" sz="4400" dirty="0"/>
              <a:t>In Python a function is defined using the </a:t>
            </a:r>
            <a:r>
              <a:rPr lang="en-US" sz="4400" dirty="0" err="1"/>
              <a:t>def</a:t>
            </a:r>
            <a:r>
              <a:rPr lang="en-US" sz="4400" dirty="0"/>
              <a:t> keyword:</a:t>
            </a:r>
          </a:p>
          <a:p>
            <a:pPr algn="just"/>
            <a:r>
              <a:rPr lang="en-US" sz="4400" dirty="0"/>
              <a:t>A function is a block of code which only runs when it is called.</a:t>
            </a:r>
          </a:p>
          <a:p>
            <a:pPr algn="just"/>
            <a:r>
              <a:rPr lang="en-US" sz="4400" dirty="0"/>
              <a:t>You can pass data, known as parameters, into a function.</a:t>
            </a:r>
          </a:p>
          <a:p>
            <a:pPr algn="just"/>
            <a:r>
              <a:rPr lang="en-US" sz="4400" dirty="0"/>
              <a:t>A function can return data as a result.</a:t>
            </a:r>
          </a:p>
          <a:p>
            <a:pPr algn="just"/>
            <a:r>
              <a:rPr lang="en-US" sz="4400" dirty="0"/>
              <a:t>Arguments in a Function</a:t>
            </a:r>
          </a:p>
          <a:p>
            <a:r>
              <a:rPr lang="en-US" sz="2800" dirty="0"/>
              <a:t/>
            </a:r>
            <a:br>
              <a:rPr lang="en-US" sz="2800" dirty="0"/>
            </a:br>
            <a:r>
              <a:rPr lang="en-US" sz="4000" dirty="0"/>
              <a:t/>
            </a:r>
            <a:br>
              <a:rPr lang="en-US" sz="40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411681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1056907"/>
            <a:ext cx="13788502" cy="2596999"/>
          </a:xfrm>
          <a:prstGeom prst="rect">
            <a:avLst/>
          </a:prstGeom>
        </p:spPr>
        <p:txBody>
          <a:bodyPr vert="horz" lIns="91440" tIns="45720" rIns="91440" bIns="45720" rtlCol="0" anchor="b">
            <a:normAutofit/>
          </a:bodyPr>
          <a:lstStyle/>
          <a:p>
            <a:pPr rtl="0"/>
            <a:r>
              <a:rPr lang="en-US" sz="6000" dirty="0" smtClean="0">
                <a:latin typeface="+mn-lt"/>
              </a:rPr>
              <a:t>Introduction</a:t>
            </a:r>
            <a:endParaRPr lang="en-US" sz="60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0" y="8657255"/>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5468123" y="859764"/>
            <a:ext cx="6624817" cy="3785652"/>
          </a:xfrm>
          <a:prstGeom prst="rect">
            <a:avLst/>
          </a:prstGeom>
          <a:noFill/>
        </p:spPr>
        <p:txBody>
          <a:bodyPr wrap="square">
            <a:spAutoFit/>
          </a:bodyPr>
          <a:lstStyle/>
          <a:p>
            <a:r>
              <a:rPr lang="en-US" sz="3600" b="1" u="sng" dirty="0"/>
              <a:t>Programming Language: </a:t>
            </a:r>
            <a:endParaRPr lang="en-US" sz="3600" dirty="0"/>
          </a:p>
          <a:p>
            <a:r>
              <a:rPr lang="en-US" sz="3600" dirty="0"/>
              <a:t>A programming language is a way for programmers (developers) to communicate with computers.</a:t>
            </a:r>
          </a:p>
          <a:p>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2" name="TextBox 1"/>
          <p:cNvSpPr txBox="1"/>
          <p:nvPr/>
        </p:nvSpPr>
        <p:spPr>
          <a:xfrm>
            <a:off x="977119" y="4223802"/>
            <a:ext cx="6955301" cy="5078313"/>
          </a:xfrm>
          <a:prstGeom prst="rect">
            <a:avLst/>
          </a:prstGeom>
          <a:noFill/>
        </p:spPr>
        <p:txBody>
          <a:bodyPr wrap="square" rtlCol="0">
            <a:spAutoFit/>
          </a:bodyPr>
          <a:lstStyle/>
          <a:p>
            <a:pPr algn="just"/>
            <a:r>
              <a:rPr lang="en-US" sz="3200" b="1" u="sng" dirty="0"/>
              <a:t>High-Level Language: </a:t>
            </a:r>
            <a:endParaRPr lang="en-US" sz="3200" dirty="0"/>
          </a:p>
          <a:p>
            <a:pPr algn="just"/>
            <a:r>
              <a:rPr lang="en-US" sz="3200" dirty="0"/>
              <a:t>A high-level language is any programming language that allows program development in a much more user-friendly programming context and is generally independent of the computer’s hardware architecture.</a:t>
            </a:r>
          </a:p>
          <a:p>
            <a:pPr algn="just"/>
            <a:r>
              <a:rPr lang="en-US" sz="3200" dirty="0" err="1"/>
              <a:t>Eg</a:t>
            </a:r>
            <a:r>
              <a:rPr lang="en-US" sz="3200" dirty="0"/>
              <a:t>: Python, java script, VBA, </a:t>
            </a:r>
            <a:r>
              <a:rPr lang="en-US" sz="3200" dirty="0" err="1"/>
              <a:t>php</a:t>
            </a:r>
            <a:r>
              <a:rPr lang="en-US" sz="3200" dirty="0"/>
              <a:t>, C#, java</a:t>
            </a:r>
          </a:p>
          <a:p>
            <a:r>
              <a:rPr lang="en-US" dirty="0"/>
              <a:t/>
            </a:r>
            <a:br>
              <a:rPr lang="en-US" dirty="0"/>
            </a:br>
            <a:endParaRPr lang="en-IN" dirty="0"/>
          </a:p>
        </p:txBody>
      </p:sp>
      <p:sp>
        <p:nvSpPr>
          <p:cNvPr id="7" name="TextBox 6"/>
          <p:cNvSpPr txBox="1"/>
          <p:nvPr/>
        </p:nvSpPr>
        <p:spPr>
          <a:xfrm>
            <a:off x="9985010" y="4223802"/>
            <a:ext cx="7137129" cy="5078313"/>
          </a:xfrm>
          <a:prstGeom prst="rect">
            <a:avLst/>
          </a:prstGeom>
          <a:noFill/>
        </p:spPr>
        <p:txBody>
          <a:bodyPr wrap="square" rtlCol="0">
            <a:spAutoFit/>
          </a:bodyPr>
          <a:lstStyle/>
          <a:p>
            <a:pPr algn="just"/>
            <a:r>
              <a:rPr lang="en-US" sz="3200" b="1" u="sng" dirty="0"/>
              <a:t>Low-Level Language:</a:t>
            </a:r>
            <a:endParaRPr lang="en-US" sz="3200" dirty="0"/>
          </a:p>
          <a:p>
            <a:pPr algn="just"/>
            <a:r>
              <a:rPr lang="en-US" sz="3200" dirty="0"/>
              <a:t>A low-level language is a programming language that works with the hardware elements and limitations of a computer. It works to administer a computer’s operational definition and has either a low level of abstraction in relation to a computer or no level of abstraction at all.</a:t>
            </a:r>
          </a:p>
          <a:p>
            <a:pPr algn="just"/>
            <a:r>
              <a:rPr lang="en-US" sz="3200" dirty="0" err="1"/>
              <a:t>Eg</a:t>
            </a:r>
            <a:r>
              <a:rPr lang="en-US" sz="3200" dirty="0"/>
              <a:t>: C, C++, Assembly, and Fortran.</a:t>
            </a:r>
          </a:p>
          <a:p>
            <a:r>
              <a:rPr lang="en-US" dirty="0"/>
              <a:t/>
            </a:r>
            <a:br>
              <a:rPr lang="en-US" dirty="0"/>
            </a:br>
            <a:endParaRPr lang="en-IN" dirty="0"/>
          </a:p>
        </p:txBody>
      </p:sp>
      <p:cxnSp>
        <p:nvCxnSpPr>
          <p:cNvPr id="9" name="Straight Arrow Connector 8"/>
          <p:cNvCxnSpPr/>
          <p:nvPr/>
        </p:nvCxnSpPr>
        <p:spPr>
          <a:xfrm>
            <a:off x="8780531" y="3200400"/>
            <a:ext cx="2558029" cy="10234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5897880" y="3200400"/>
            <a:ext cx="2882651" cy="14450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05595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Introduction - Python Functions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5755422"/>
          </a:xfrm>
          <a:prstGeom prst="rect">
            <a:avLst/>
          </a:prstGeom>
        </p:spPr>
        <p:txBody>
          <a:bodyPr wrap="square">
            <a:spAutoFit/>
          </a:bodyPr>
          <a:lstStyle/>
          <a:p>
            <a:r>
              <a:rPr lang="en-US" sz="4400" b="1" u="sng" dirty="0"/>
              <a:t>Exercise:</a:t>
            </a:r>
            <a:endParaRPr lang="en-US" sz="4400" dirty="0"/>
          </a:p>
          <a:p>
            <a:pPr marL="571500" indent="-571500" fontAlgn="base">
              <a:buFont typeface="Wingdings" pitchFamily="2" charset="2"/>
              <a:buChar char="Ø"/>
            </a:pPr>
            <a:r>
              <a:rPr lang="en-US" sz="4400" dirty="0"/>
              <a:t>Function Basic – (INT21)</a:t>
            </a:r>
          </a:p>
          <a:p>
            <a:pPr marL="571500" indent="-571500" fontAlgn="base">
              <a:buFont typeface="Wingdings" pitchFamily="2" charset="2"/>
              <a:buChar char="Ø"/>
            </a:pPr>
            <a:r>
              <a:rPr lang="en-US" sz="4400" dirty="0"/>
              <a:t>Function with Operators - (INT22)</a:t>
            </a:r>
          </a:p>
          <a:p>
            <a:pPr marL="571500" indent="-571500" fontAlgn="base">
              <a:buFont typeface="Wingdings" pitchFamily="2" charset="2"/>
              <a:buChar char="Ø"/>
            </a:pPr>
            <a:r>
              <a:rPr lang="en-US" sz="4400" dirty="0"/>
              <a:t>Functions with default parameters - (INT23)</a:t>
            </a:r>
          </a:p>
          <a:p>
            <a:pPr marL="571500" indent="-571500" fontAlgn="base">
              <a:buFont typeface="Wingdings" pitchFamily="2" charset="2"/>
              <a:buChar char="Ø"/>
            </a:pPr>
            <a:r>
              <a:rPr lang="en-US" sz="4400" dirty="0"/>
              <a:t>Functions with Variable Number of Arguments - (INT24)</a:t>
            </a:r>
          </a:p>
          <a:p>
            <a:r>
              <a:rPr lang="en-US" sz="2800" dirty="0"/>
              <a:t/>
            </a:r>
            <a:br>
              <a:rPr lang="en-US" sz="2800" dirty="0"/>
            </a:br>
            <a:r>
              <a:rPr lang="en-US" sz="4000" dirty="0"/>
              <a:t/>
            </a:r>
            <a:br>
              <a:rPr lang="en-US" sz="40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323128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Regex</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3354765"/>
          </a:xfrm>
          <a:prstGeom prst="rect">
            <a:avLst/>
          </a:prstGeom>
        </p:spPr>
        <p:txBody>
          <a:bodyPr wrap="square">
            <a:spAutoFit/>
          </a:bodyPr>
          <a:lstStyle/>
          <a:p>
            <a:r>
              <a:rPr lang="en-US" sz="4400" b="1" u="sng" dirty="0"/>
              <a:t>Regex</a:t>
            </a:r>
            <a:r>
              <a:rPr lang="en-US" sz="4400" b="1" dirty="0"/>
              <a:t>: </a:t>
            </a:r>
            <a:r>
              <a:rPr lang="en-US" sz="4400" dirty="0"/>
              <a:t>A </a:t>
            </a:r>
            <a:r>
              <a:rPr lang="en-US" sz="4400" dirty="0" err="1"/>
              <a:t>RegEx</a:t>
            </a:r>
            <a:r>
              <a:rPr lang="en-US" sz="4400" dirty="0"/>
              <a:t>, or Regular Expression, is a sequence of characters that forms a search pattern. </a:t>
            </a:r>
            <a:r>
              <a:rPr lang="en-US" sz="4400" dirty="0" err="1"/>
              <a:t>RegEx</a:t>
            </a:r>
            <a:r>
              <a:rPr lang="en-US" sz="4400" dirty="0"/>
              <a:t> can be used to check if a string contains the specified search pattern.</a:t>
            </a:r>
            <a:br>
              <a:rPr lang="en-US" sz="4400" dirty="0"/>
            </a:br>
            <a:r>
              <a:rPr lang="en-US" sz="4400" b="1" dirty="0" err="1"/>
              <a:t>RegEx</a:t>
            </a:r>
            <a:r>
              <a:rPr lang="en-US" sz="4400" b="1" dirty="0"/>
              <a:t> Functions:</a:t>
            </a: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1129411076"/>
              </p:ext>
            </p:extLst>
          </p:nvPr>
        </p:nvGraphicFramePr>
        <p:xfrm>
          <a:off x="1885950" y="4710113"/>
          <a:ext cx="12392758" cy="3893820"/>
        </p:xfrm>
        <a:graphic>
          <a:graphicData uri="http://schemas.openxmlformats.org/drawingml/2006/table">
            <a:tbl>
              <a:tblPr/>
              <a:tblGrid>
                <a:gridCol w="6196379"/>
                <a:gridCol w="6196379"/>
              </a:tblGrid>
              <a:tr h="523875">
                <a:tc>
                  <a:txBody>
                    <a:bodyPr/>
                    <a:lstStyle/>
                    <a:p>
                      <a:pPr rtl="0" fontAlgn="t">
                        <a:spcBef>
                          <a:spcPts val="0"/>
                        </a:spcBef>
                        <a:spcAft>
                          <a:spcPts val="0"/>
                        </a:spcAft>
                      </a:pPr>
                      <a:r>
                        <a:rPr lang="en-IN" sz="2800" b="1" i="0" u="none" strike="noStrike" dirty="0">
                          <a:solidFill>
                            <a:schemeClr val="tx1"/>
                          </a:solidFill>
                          <a:effectLst/>
                          <a:latin typeface="Rockwell"/>
                        </a:rPr>
                        <a:t>Function</a:t>
                      </a:r>
                      <a:endParaRPr lang="en-IN" sz="4000" dirty="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1" i="0" u="none" strike="noStrike">
                          <a:solidFill>
                            <a:schemeClr val="tx1"/>
                          </a:solidFill>
                          <a:effectLst/>
                          <a:latin typeface="Rockwell"/>
                        </a:rPr>
                        <a:t>Description</a:t>
                      </a:r>
                      <a:endParaRPr lang="en-IN" sz="4000">
                        <a:solidFill>
                          <a:schemeClr val="tx1"/>
                        </a:solidFill>
                        <a:effectLst/>
                      </a:endParaRPr>
                    </a:p>
                  </a:txBody>
                  <a:tcPr marL="952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23875">
                <a:tc>
                  <a:txBody>
                    <a:bodyPr/>
                    <a:lstStyle/>
                    <a:p>
                      <a:pPr rtl="0" fontAlgn="t">
                        <a:spcBef>
                          <a:spcPts val="0"/>
                        </a:spcBef>
                        <a:spcAft>
                          <a:spcPts val="0"/>
                        </a:spcAft>
                      </a:pPr>
                      <a:r>
                        <a:rPr lang="en-IN" sz="2800" b="0" i="0" u="sng" strike="noStrike" dirty="0" err="1">
                          <a:solidFill>
                            <a:schemeClr val="tx1"/>
                          </a:solidFill>
                          <a:effectLst/>
                          <a:latin typeface="Rockwell"/>
                          <a:hlinkClick r:id="rId2"/>
                        </a:rPr>
                        <a:t>findall</a:t>
                      </a:r>
                      <a:endParaRPr lang="en-IN" sz="4000" dirty="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list containing all matches</a:t>
                      </a:r>
                      <a:endParaRPr lang="en-US" sz="4000" dirty="0">
                        <a:solidFill>
                          <a:schemeClr val="tx1"/>
                        </a:solidFill>
                        <a:effectLst/>
                      </a:endParaRPr>
                    </a:p>
                  </a:txBody>
                  <a:tcPr marL="9525" marR="9525" marT="47625" marB="476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23875">
                <a:tc>
                  <a:txBody>
                    <a:bodyPr/>
                    <a:lstStyle/>
                    <a:p>
                      <a:pPr rtl="0" fontAlgn="t">
                        <a:spcBef>
                          <a:spcPts val="0"/>
                        </a:spcBef>
                        <a:spcAft>
                          <a:spcPts val="0"/>
                        </a:spcAft>
                      </a:pPr>
                      <a:r>
                        <a:rPr lang="en-IN" sz="2800" b="0" i="0" u="sng" strike="noStrike">
                          <a:solidFill>
                            <a:schemeClr val="tx1"/>
                          </a:solidFill>
                          <a:effectLst/>
                          <a:latin typeface="Rockwell"/>
                          <a:hlinkClick r:id="rId3"/>
                        </a:rPr>
                        <a:t>search</a:t>
                      </a:r>
                      <a:endParaRPr lang="en-IN" sz="40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sng" strike="noStrike" dirty="0">
                          <a:solidFill>
                            <a:schemeClr val="tx1"/>
                          </a:solidFill>
                          <a:effectLst/>
                          <a:latin typeface="Rockwell"/>
                          <a:hlinkClick r:id="rId4"/>
                        </a:rPr>
                        <a:t>Returns a Match object if there is a match anywhere in the string</a:t>
                      </a:r>
                      <a:endParaRPr lang="en-US" sz="4000" dirty="0">
                        <a:solidFill>
                          <a:schemeClr val="tx1"/>
                        </a:solidFill>
                        <a:effectLst/>
                      </a:endParaRPr>
                    </a:p>
                  </a:txBody>
                  <a:tcPr marL="9525" marR="9525" marT="47625" marB="476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23875">
                <a:tc>
                  <a:txBody>
                    <a:bodyPr/>
                    <a:lstStyle/>
                    <a:p>
                      <a:pPr rtl="0" fontAlgn="t">
                        <a:spcBef>
                          <a:spcPts val="0"/>
                        </a:spcBef>
                        <a:spcAft>
                          <a:spcPts val="0"/>
                        </a:spcAft>
                      </a:pPr>
                      <a:r>
                        <a:rPr lang="en-IN" sz="2800" b="0" i="0" u="sng" strike="noStrike">
                          <a:solidFill>
                            <a:schemeClr val="tx1"/>
                          </a:solidFill>
                          <a:effectLst/>
                          <a:latin typeface="Rockwell"/>
                          <a:hlinkClick r:id="rId5"/>
                        </a:rPr>
                        <a:t>split</a:t>
                      </a:r>
                      <a:endParaRPr lang="en-IN" sz="40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list where the string has been split at each match</a:t>
                      </a:r>
                      <a:endParaRPr lang="en-US" sz="4000" dirty="0">
                        <a:solidFill>
                          <a:schemeClr val="tx1"/>
                        </a:solidFill>
                        <a:effectLst/>
                      </a:endParaRPr>
                    </a:p>
                  </a:txBody>
                  <a:tcPr marL="9525" marR="9525" marT="47625" marB="476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523875">
                <a:tc>
                  <a:txBody>
                    <a:bodyPr/>
                    <a:lstStyle/>
                    <a:p>
                      <a:pPr rtl="0" fontAlgn="t">
                        <a:spcBef>
                          <a:spcPts val="0"/>
                        </a:spcBef>
                        <a:spcAft>
                          <a:spcPts val="0"/>
                        </a:spcAft>
                      </a:pPr>
                      <a:r>
                        <a:rPr lang="en-IN" sz="2800" b="0" i="0" u="sng" strike="noStrike">
                          <a:solidFill>
                            <a:schemeClr val="tx1"/>
                          </a:solidFill>
                          <a:effectLst/>
                          <a:latin typeface="Rockwell"/>
                          <a:hlinkClick r:id="rId6"/>
                        </a:rPr>
                        <a:t>sub</a:t>
                      </a:r>
                      <a:endParaRPr lang="en-IN" sz="4000">
                        <a:solidFill>
                          <a:schemeClr val="tx1"/>
                        </a:solidFill>
                        <a:effectLst/>
                      </a:endParaRPr>
                    </a:p>
                  </a:txBody>
                  <a:tcPr marL="66675" marR="9525" marT="95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Replaces one or many matches with a string</a:t>
                      </a:r>
                      <a:endParaRPr lang="en-US" sz="4000" dirty="0">
                        <a:solidFill>
                          <a:schemeClr val="tx1"/>
                        </a:solidFill>
                        <a:effectLst/>
                      </a:endParaRPr>
                    </a:p>
                  </a:txBody>
                  <a:tcPr marL="9525" marR="9525" marT="47625" marB="4762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5861856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Regex</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2677656"/>
          </a:xfrm>
          <a:prstGeom prst="rect">
            <a:avLst/>
          </a:prstGeom>
        </p:spPr>
        <p:txBody>
          <a:bodyPr wrap="square">
            <a:spAutoFit/>
          </a:bodyPr>
          <a:lstStyle/>
          <a:p>
            <a:r>
              <a:rPr lang="en-IN" sz="4400" b="1" dirty="0"/>
              <a:t>Meta Characters:</a:t>
            </a:r>
            <a:endParaRPr lang="en-IN" sz="4400" dirty="0"/>
          </a:p>
          <a:p>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991430488"/>
              </p:ext>
            </p:extLst>
          </p:nvPr>
        </p:nvGraphicFramePr>
        <p:xfrm>
          <a:off x="796482" y="2554605"/>
          <a:ext cx="16690461" cy="5817870"/>
        </p:xfrm>
        <a:graphic>
          <a:graphicData uri="http://schemas.openxmlformats.org/drawingml/2006/table">
            <a:tbl>
              <a:tblPr/>
              <a:tblGrid>
                <a:gridCol w="2056071"/>
                <a:gridCol w="9070903"/>
                <a:gridCol w="5563487"/>
              </a:tblGrid>
              <a:tr h="228600">
                <a:tc>
                  <a:txBody>
                    <a:bodyPr/>
                    <a:lstStyle/>
                    <a:p>
                      <a:pPr rtl="0" fontAlgn="t">
                        <a:spcBef>
                          <a:spcPts val="0"/>
                        </a:spcBef>
                        <a:spcAft>
                          <a:spcPts val="0"/>
                        </a:spcAft>
                      </a:pPr>
                      <a:r>
                        <a:rPr lang="en-IN" sz="2400" b="1" i="0" u="none" strike="noStrike" dirty="0">
                          <a:solidFill>
                            <a:schemeClr val="tx1"/>
                          </a:solidFill>
                          <a:effectLst/>
                          <a:latin typeface="Rockwell"/>
                        </a:rPr>
                        <a:t>Character</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Description</a:t>
                      </a:r>
                      <a:endParaRPr lang="en-IN" sz="3600">
                        <a:solidFill>
                          <a:schemeClr val="tx1"/>
                        </a:solidFill>
                        <a:effectLst/>
                      </a:endParaRPr>
                    </a:p>
                  </a:txBody>
                  <a:tcPr>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1" i="0" u="none" strike="noStrike">
                          <a:solidFill>
                            <a:schemeClr val="tx1"/>
                          </a:solidFill>
                          <a:effectLst/>
                          <a:latin typeface="Rockwell"/>
                        </a:rPr>
                        <a:t>Example</a:t>
                      </a:r>
                      <a:endParaRPr lang="en-IN" sz="3600">
                        <a:solidFill>
                          <a:schemeClr val="tx1"/>
                        </a:solidFill>
                        <a:effectLst/>
                      </a:endParaRPr>
                    </a:p>
                  </a:txBody>
                  <a:tcPr>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dirty="0">
                          <a:solidFill>
                            <a:schemeClr val="tx1"/>
                          </a:solidFill>
                          <a:effectLst/>
                          <a:latin typeface="Rockwell"/>
                        </a:rPr>
                        <a:t>[]</a:t>
                      </a:r>
                      <a:endParaRPr lang="en-IN" sz="3600" dirty="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A set of characters</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"[a-m]"</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Signals a special sequence (can also be used to escape special characters)</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"\d"</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Any character (except newline character)</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"he..o"</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Starts with</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"^hello"</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Ends with</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"planet$"</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Zero or more occurrences</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"he.*o"</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One or more occurrences</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"he.+o"</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Zero or one occurrences</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"he.?o"</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400" b="0" i="0" u="none" strike="noStrike" dirty="0">
                          <a:solidFill>
                            <a:schemeClr val="tx1"/>
                          </a:solidFill>
                          <a:effectLst/>
                          <a:latin typeface="Rockwell"/>
                        </a:rPr>
                        <a:t>Exactly the specified number of occurrences</a:t>
                      </a:r>
                      <a:endParaRPr lang="en-US"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"he.{2}o"</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Either or</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a:t>
                      </a:r>
                      <a:r>
                        <a:rPr lang="en-IN" sz="2400" b="0" i="0" u="none" strike="noStrike" dirty="0" err="1">
                          <a:solidFill>
                            <a:schemeClr val="tx1"/>
                          </a:solidFill>
                          <a:effectLst/>
                          <a:latin typeface="Rockwell"/>
                        </a:rPr>
                        <a:t>falls|stays</a:t>
                      </a:r>
                      <a:r>
                        <a:rPr lang="en-IN" sz="2400" b="0" i="0" u="none" strike="noStrike" dirty="0">
                          <a:solidFill>
                            <a:schemeClr val="tx1"/>
                          </a:solidFill>
                          <a:effectLst/>
                          <a:latin typeface="Rockwell"/>
                        </a:rPr>
                        <a:t>"</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28600">
                <a:tc>
                  <a:txBody>
                    <a:bodyPr/>
                    <a:lstStyle/>
                    <a:p>
                      <a:pPr rtl="0" fontAlgn="t">
                        <a:spcBef>
                          <a:spcPts val="0"/>
                        </a:spcBef>
                        <a:spcAft>
                          <a:spcPts val="0"/>
                        </a:spcAft>
                      </a:pPr>
                      <a:r>
                        <a:rPr lang="en-IN" sz="2400" b="0" i="0" u="none" strike="noStrike">
                          <a:solidFill>
                            <a:schemeClr val="tx1"/>
                          </a:solidFill>
                          <a:effectLst/>
                          <a:latin typeface="Rockwell"/>
                        </a:rPr>
                        <a:t>()</a:t>
                      </a:r>
                      <a:endParaRPr lang="en-IN" sz="3600">
                        <a:solidFill>
                          <a:schemeClr val="tx1"/>
                        </a:solidFill>
                        <a:effectLst/>
                      </a:endParaRPr>
                    </a:p>
                  </a:txBody>
                  <a:tcPr marL="3810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a:solidFill>
                            <a:schemeClr val="tx1"/>
                          </a:solidFill>
                          <a:effectLst/>
                          <a:latin typeface="Rockwell"/>
                        </a:rPr>
                        <a:t>Capture and group</a:t>
                      </a:r>
                      <a:endParaRPr lang="en-IN" sz="360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400" b="0" i="0" u="none" strike="noStrike" dirty="0">
                          <a:solidFill>
                            <a:schemeClr val="tx1"/>
                          </a:solidFill>
                          <a:effectLst/>
                          <a:latin typeface="Rockwell"/>
                        </a:rPr>
                        <a:t> </a:t>
                      </a:r>
                      <a:endParaRPr lang="en-IN" sz="3600" dirty="0">
                        <a:solidFill>
                          <a:schemeClr val="tx1"/>
                        </a:solidFill>
                        <a:effectLst/>
                      </a:endParaRPr>
                    </a:p>
                  </a:txBody>
                  <a:tcPr marT="28575" marB="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276069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Regex</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2000548"/>
          </a:xfrm>
          <a:prstGeom prst="rect">
            <a:avLst/>
          </a:prstGeom>
        </p:spPr>
        <p:txBody>
          <a:bodyPr wrap="square">
            <a:spAutoFit/>
          </a:bodyPr>
          <a:lstStyle/>
          <a:p>
            <a:r>
              <a:rPr lang="en-IN" sz="4400" b="1" dirty="0"/>
              <a:t>Special Sequences:</a:t>
            </a: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659852797"/>
              </p:ext>
            </p:extLst>
          </p:nvPr>
        </p:nvGraphicFramePr>
        <p:xfrm>
          <a:off x="893112" y="2386191"/>
          <a:ext cx="15214395" cy="7431290"/>
        </p:xfrm>
        <a:graphic>
          <a:graphicData uri="http://schemas.openxmlformats.org/drawingml/2006/table">
            <a:tbl>
              <a:tblPr/>
              <a:tblGrid>
                <a:gridCol w="3357756"/>
                <a:gridCol w="8373490"/>
                <a:gridCol w="3483149"/>
              </a:tblGrid>
              <a:tr h="263887">
                <a:tc>
                  <a:txBody>
                    <a:bodyPr/>
                    <a:lstStyle/>
                    <a:p>
                      <a:pPr rtl="0" fontAlgn="t">
                        <a:spcBef>
                          <a:spcPts val="0"/>
                        </a:spcBef>
                        <a:spcAft>
                          <a:spcPts val="0"/>
                        </a:spcAft>
                      </a:pPr>
                      <a:r>
                        <a:rPr lang="en-IN" sz="2000" b="1" i="0" u="none" strike="noStrike" dirty="0">
                          <a:solidFill>
                            <a:schemeClr val="tx1"/>
                          </a:solidFill>
                          <a:effectLst/>
                          <a:latin typeface="Rockwell"/>
                        </a:rPr>
                        <a:t>Character</a:t>
                      </a:r>
                      <a:endParaRPr lang="en-IN" sz="2800" dirty="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1" i="0" u="none" strike="noStrike">
                          <a:solidFill>
                            <a:schemeClr val="tx1"/>
                          </a:solidFill>
                          <a:effectLst/>
                          <a:latin typeface="Rockwell"/>
                        </a:rPr>
                        <a:t>Description</a:t>
                      </a:r>
                      <a:endParaRPr lang="en-IN" sz="2800">
                        <a:solidFill>
                          <a:schemeClr val="tx1"/>
                        </a:solidFill>
                        <a:effectLst/>
                      </a:endParaRPr>
                    </a:p>
                  </a:txBody>
                  <a:tcPr marL="87962"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1" i="0" u="none" strike="noStrike">
                          <a:solidFill>
                            <a:schemeClr val="tx1"/>
                          </a:solidFill>
                          <a:effectLst/>
                          <a:latin typeface="Rockwell"/>
                        </a:rPr>
                        <a:t>Example</a:t>
                      </a:r>
                      <a:endParaRPr lang="en-IN" sz="2800">
                        <a:solidFill>
                          <a:schemeClr val="tx1"/>
                        </a:solidFill>
                        <a:effectLst/>
                      </a:endParaRPr>
                    </a:p>
                  </a:txBody>
                  <a:tcPr marL="87962"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dirty="0">
                          <a:solidFill>
                            <a:schemeClr val="tx1"/>
                          </a:solidFill>
                          <a:effectLst/>
                          <a:latin typeface="Rockwell"/>
                        </a:rPr>
                        <a:t>\A</a:t>
                      </a:r>
                      <a:endParaRPr lang="en-IN" sz="2800" dirty="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if the specified characters are at the beginning of the string</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a:solidFill>
                            <a:schemeClr val="tx1"/>
                          </a:solidFill>
                          <a:effectLst/>
                          <a:latin typeface="Rockwell"/>
                        </a:rPr>
                        <a:t>"\AThe"</a:t>
                      </a:r>
                      <a:endParaRPr lang="en-IN"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12324">
                <a:tc rowSpan="2">
                  <a:txBody>
                    <a:bodyPr/>
                    <a:lstStyle/>
                    <a:p>
                      <a:pPr rtl="0" fontAlgn="t">
                        <a:spcBef>
                          <a:spcPts val="0"/>
                        </a:spcBef>
                        <a:spcAft>
                          <a:spcPts val="0"/>
                        </a:spcAft>
                      </a:pPr>
                      <a:r>
                        <a:rPr lang="en-IN" sz="2000" b="0" i="0" u="none" strike="noStrike" dirty="0">
                          <a:solidFill>
                            <a:schemeClr val="tx1"/>
                          </a:solidFill>
                          <a:effectLst/>
                          <a:latin typeface="Rockwell"/>
                        </a:rPr>
                        <a:t>\b</a:t>
                      </a:r>
                      <a:endParaRPr lang="en-IN" sz="2800" dirty="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dirty="0">
                          <a:solidFill>
                            <a:schemeClr val="tx1"/>
                          </a:solidFill>
                          <a:effectLst/>
                          <a:latin typeface="Rockwell"/>
                        </a:rPr>
                        <a:t>Returns a match where the specified characters are at the beginning or at the end of a word</a:t>
                      </a:r>
                      <a:endParaRPr lang="en-US"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a:solidFill>
                            <a:schemeClr val="tx1"/>
                          </a:solidFill>
                          <a:effectLst/>
                          <a:latin typeface="Rockwell"/>
                        </a:rPr>
                        <a:t>r"\bain"</a:t>
                      </a:r>
                      <a:endParaRPr lang="en-IN"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39812">
                <a:tc vMerge="1">
                  <a:txBody>
                    <a:bodyPr/>
                    <a:lstStyle/>
                    <a:p>
                      <a:endParaRPr lang="en-IN"/>
                    </a:p>
                  </a:txBody>
                  <a:tcPr/>
                </a:tc>
                <a:tc>
                  <a:txBody>
                    <a:bodyPr/>
                    <a:lstStyle/>
                    <a:p>
                      <a:pPr rtl="0" fontAlgn="t">
                        <a:spcBef>
                          <a:spcPts val="0"/>
                        </a:spcBef>
                        <a:spcAft>
                          <a:spcPts val="0"/>
                        </a:spcAft>
                      </a:pPr>
                      <a:r>
                        <a:rPr lang="en-US" sz="2000" b="0" i="0" u="none" strike="noStrike" dirty="0">
                          <a:solidFill>
                            <a:schemeClr val="tx1"/>
                          </a:solidFill>
                          <a:effectLst/>
                          <a:latin typeface="Rockwell"/>
                        </a:rPr>
                        <a:t>(the "r" in the beginning is making sure that the string is being treated as a "raw string")</a:t>
                      </a:r>
                      <a:endParaRPr lang="en-US" sz="2800" dirty="0">
                        <a:solidFill>
                          <a:schemeClr val="tx1"/>
                        </a:solidFill>
                        <a:effectLst/>
                      </a:endParaRPr>
                    </a:p>
                  </a:txBody>
                  <a:tcPr marL="87962"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a:solidFill>
                            <a:schemeClr val="tx1"/>
                          </a:solidFill>
                          <a:effectLst/>
                          <a:latin typeface="Rockwell"/>
                        </a:rPr>
                        <a:t>r"ain\b"</a:t>
                      </a:r>
                      <a:endParaRPr lang="en-IN" sz="2800">
                        <a:solidFill>
                          <a:schemeClr val="tx1"/>
                        </a:solidFill>
                        <a:effectLst/>
                      </a:endParaRPr>
                    </a:p>
                    <a:p>
                      <a:pPr rtl="0" fontAlgn="t">
                        <a:spcBef>
                          <a:spcPts val="0"/>
                        </a:spcBef>
                        <a:spcAft>
                          <a:spcPts val="0"/>
                        </a:spcAft>
                      </a:pPr>
                      <a:r>
                        <a:rPr lang="en-IN" sz="2000" b="0" i="0" u="none" strike="noStrike">
                          <a:solidFill>
                            <a:schemeClr val="tx1"/>
                          </a:solidFill>
                          <a:effectLst/>
                          <a:latin typeface="Rockwell"/>
                        </a:rPr>
                        <a:t> </a:t>
                      </a:r>
                      <a:endParaRPr lang="en-IN" sz="2800">
                        <a:solidFill>
                          <a:schemeClr val="tx1"/>
                        </a:solidFill>
                        <a:effectLst/>
                      </a:endParaRPr>
                    </a:p>
                  </a:txBody>
                  <a:tcPr marL="87962"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12324">
                <a:tc rowSpan="2">
                  <a:txBody>
                    <a:bodyPr/>
                    <a:lstStyle/>
                    <a:p>
                      <a:pPr rtl="0" fontAlgn="t">
                        <a:spcBef>
                          <a:spcPts val="0"/>
                        </a:spcBef>
                        <a:spcAft>
                          <a:spcPts val="0"/>
                        </a:spcAft>
                      </a:pPr>
                      <a:r>
                        <a:rPr lang="en-IN" sz="2000" b="0" i="0" u="none" strike="noStrike">
                          <a:solidFill>
                            <a:schemeClr val="tx1"/>
                          </a:solidFill>
                          <a:effectLst/>
                          <a:latin typeface="Rockwell"/>
                        </a:rPr>
                        <a:t>\B</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dirty="0">
                          <a:solidFill>
                            <a:schemeClr val="tx1"/>
                          </a:solidFill>
                          <a:effectLst/>
                          <a:latin typeface="Rockwell"/>
                        </a:rPr>
                        <a:t>Returns a match where the specified characters are present, but NOT at the beginning (or at the end) of a word</a:t>
                      </a:r>
                      <a:endParaRPr lang="en-US"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a:solidFill>
                            <a:schemeClr val="tx1"/>
                          </a:solidFill>
                          <a:effectLst/>
                          <a:latin typeface="Rockwell"/>
                        </a:rPr>
                        <a:t>r"\Bain"</a:t>
                      </a:r>
                      <a:endParaRPr lang="en-IN"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39812">
                <a:tc vMerge="1">
                  <a:txBody>
                    <a:bodyPr/>
                    <a:lstStyle/>
                    <a:p>
                      <a:endParaRPr lang="en-IN"/>
                    </a:p>
                  </a:txBody>
                  <a:tcPr/>
                </a:tc>
                <a:tc>
                  <a:txBody>
                    <a:bodyPr/>
                    <a:lstStyle/>
                    <a:p>
                      <a:pPr rtl="0" fontAlgn="t">
                        <a:spcBef>
                          <a:spcPts val="0"/>
                        </a:spcBef>
                        <a:spcAft>
                          <a:spcPts val="0"/>
                        </a:spcAft>
                      </a:pPr>
                      <a:r>
                        <a:rPr lang="en-US" sz="2000" b="0" i="0" u="none" strike="noStrike" dirty="0">
                          <a:solidFill>
                            <a:schemeClr val="tx1"/>
                          </a:solidFill>
                          <a:effectLst/>
                          <a:latin typeface="Rockwell"/>
                        </a:rPr>
                        <a:t>(the "r" in the beginning is making sure that the string is being treated as a "raw string")</a:t>
                      </a:r>
                      <a:endParaRPr lang="en-US" sz="2800" dirty="0">
                        <a:solidFill>
                          <a:schemeClr val="tx1"/>
                        </a:solidFill>
                        <a:effectLst/>
                      </a:endParaRPr>
                    </a:p>
                  </a:txBody>
                  <a:tcPr marL="87962"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err="1">
                          <a:solidFill>
                            <a:schemeClr val="tx1"/>
                          </a:solidFill>
                          <a:effectLst/>
                          <a:latin typeface="Rockwell"/>
                        </a:rPr>
                        <a:t>r"ain</a:t>
                      </a:r>
                      <a:r>
                        <a:rPr lang="en-IN" sz="2000" b="0" i="0" u="none" strike="noStrike" dirty="0">
                          <a:solidFill>
                            <a:schemeClr val="tx1"/>
                          </a:solidFill>
                          <a:effectLst/>
                          <a:latin typeface="Rockwell"/>
                        </a:rPr>
                        <a:t>\B" </a:t>
                      </a:r>
                      <a:endParaRPr lang="en-IN" sz="2800" dirty="0">
                        <a:solidFill>
                          <a:schemeClr val="tx1"/>
                        </a:solidFill>
                        <a:effectLst/>
                      </a:endParaRPr>
                    </a:p>
                  </a:txBody>
                  <a:tcPr marL="87962"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a:solidFill>
                            <a:schemeClr val="tx1"/>
                          </a:solidFill>
                          <a:effectLst/>
                          <a:latin typeface="Rockwell"/>
                        </a:rPr>
                        <a:t>\d</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where the string contains digits (numbers from 0-9)</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"\d"</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a:solidFill>
                            <a:schemeClr val="tx1"/>
                          </a:solidFill>
                          <a:effectLst/>
                          <a:latin typeface="Rockwell"/>
                        </a:rPr>
                        <a:t>\D</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where the string DOES NOT contain digits</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"\D"</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a:solidFill>
                            <a:schemeClr val="tx1"/>
                          </a:solidFill>
                          <a:effectLst/>
                          <a:latin typeface="Rockwell"/>
                        </a:rPr>
                        <a:t>\s</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where the string contains a white space character</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"\s"</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a:solidFill>
                            <a:schemeClr val="tx1"/>
                          </a:solidFill>
                          <a:effectLst/>
                          <a:latin typeface="Rockwell"/>
                        </a:rPr>
                        <a:t>\S</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where the string DOES NOT contain a white space character</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"\S"</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412324">
                <a:tc>
                  <a:txBody>
                    <a:bodyPr/>
                    <a:lstStyle/>
                    <a:p>
                      <a:pPr rtl="0" fontAlgn="t">
                        <a:spcBef>
                          <a:spcPts val="0"/>
                        </a:spcBef>
                        <a:spcAft>
                          <a:spcPts val="0"/>
                        </a:spcAft>
                      </a:pPr>
                      <a:r>
                        <a:rPr lang="en-IN" sz="2000" b="0" i="0" u="none" strike="noStrike">
                          <a:solidFill>
                            <a:schemeClr val="tx1"/>
                          </a:solidFill>
                          <a:effectLst/>
                          <a:latin typeface="Rockwell"/>
                        </a:rPr>
                        <a:t>\w</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where the string contains any word characters (characters from a to Z, digits from 0-9, and the underscore _ character)</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"\w"</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a:solidFill>
                            <a:schemeClr val="tx1"/>
                          </a:solidFill>
                          <a:effectLst/>
                          <a:latin typeface="Rockwell"/>
                        </a:rPr>
                        <a:t>\W</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where the string DOES NOT contain any word characters</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"\W"</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284045">
                <a:tc>
                  <a:txBody>
                    <a:bodyPr/>
                    <a:lstStyle/>
                    <a:p>
                      <a:pPr rtl="0" fontAlgn="t">
                        <a:spcBef>
                          <a:spcPts val="0"/>
                        </a:spcBef>
                        <a:spcAft>
                          <a:spcPts val="0"/>
                        </a:spcAft>
                      </a:pPr>
                      <a:r>
                        <a:rPr lang="en-IN" sz="2000" b="0" i="0" u="none" strike="noStrike">
                          <a:solidFill>
                            <a:schemeClr val="tx1"/>
                          </a:solidFill>
                          <a:effectLst/>
                          <a:latin typeface="Rockwell"/>
                        </a:rPr>
                        <a:t>\Z</a:t>
                      </a:r>
                      <a:endParaRPr lang="en-IN" sz="2800">
                        <a:solidFill>
                          <a:schemeClr val="tx1"/>
                        </a:solidFill>
                        <a:effectLst/>
                      </a:endParaRPr>
                    </a:p>
                  </a:txBody>
                  <a:tcPr marL="18326" marR="87962" marT="43981" marB="43981">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000" b="0" i="0" u="none" strike="noStrike">
                          <a:solidFill>
                            <a:schemeClr val="tx1"/>
                          </a:solidFill>
                          <a:effectLst/>
                          <a:latin typeface="Rockwell"/>
                        </a:rPr>
                        <a:t>Returns a match if the specified characters are at the end of the string</a:t>
                      </a:r>
                      <a:endParaRPr lang="en-US" sz="280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000" b="0" i="0" u="none" strike="noStrike" dirty="0">
                          <a:solidFill>
                            <a:schemeClr val="tx1"/>
                          </a:solidFill>
                          <a:effectLst/>
                          <a:latin typeface="Rockwell"/>
                        </a:rPr>
                        <a:t>"Spain\Z"</a:t>
                      </a:r>
                      <a:endParaRPr lang="en-IN" sz="2800" dirty="0">
                        <a:solidFill>
                          <a:schemeClr val="tx1"/>
                        </a:solidFill>
                        <a:effectLst/>
                      </a:endParaRPr>
                    </a:p>
                  </a:txBody>
                  <a:tcPr marL="87962" marR="87962" marT="9163" marB="9163">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316111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Regex</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2677656"/>
          </a:xfrm>
          <a:prstGeom prst="rect">
            <a:avLst/>
          </a:prstGeom>
        </p:spPr>
        <p:txBody>
          <a:bodyPr wrap="square">
            <a:spAutoFit/>
          </a:bodyPr>
          <a:lstStyle/>
          <a:p>
            <a:r>
              <a:rPr lang="en-IN" sz="4400" b="1" dirty="0"/>
              <a:t>Sets:</a:t>
            </a:r>
            <a:endParaRPr lang="en-IN" sz="4400" dirty="0"/>
          </a:p>
          <a:p>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2" name="Table 11"/>
          <p:cNvGraphicFramePr>
            <a:graphicFrameLocks noGrp="1"/>
          </p:cNvGraphicFramePr>
          <p:nvPr>
            <p:extLst>
              <p:ext uri="{D42A27DB-BD31-4B8C-83A1-F6EECF244321}">
                <p14:modId xmlns:p14="http://schemas.microsoft.com/office/powerpoint/2010/main" val="1284226331"/>
              </p:ext>
            </p:extLst>
          </p:nvPr>
        </p:nvGraphicFramePr>
        <p:xfrm>
          <a:off x="1247775" y="2596999"/>
          <a:ext cx="15117640" cy="7057858"/>
        </p:xfrm>
        <a:graphic>
          <a:graphicData uri="http://schemas.openxmlformats.org/drawingml/2006/table">
            <a:tbl>
              <a:tblPr/>
              <a:tblGrid>
                <a:gridCol w="2620840"/>
                <a:gridCol w="12496800"/>
              </a:tblGrid>
              <a:tr h="540905">
                <a:tc>
                  <a:txBody>
                    <a:bodyPr/>
                    <a:lstStyle/>
                    <a:p>
                      <a:pPr rtl="0" fontAlgn="t">
                        <a:spcBef>
                          <a:spcPts val="0"/>
                        </a:spcBef>
                        <a:spcAft>
                          <a:spcPts val="0"/>
                        </a:spcAft>
                      </a:pPr>
                      <a:r>
                        <a:rPr lang="en-IN" sz="2800" b="1" i="0" u="none" strike="noStrike" dirty="0">
                          <a:solidFill>
                            <a:schemeClr val="tx1"/>
                          </a:solidFill>
                          <a:effectLst/>
                          <a:latin typeface="Rockwell"/>
                        </a:rPr>
                        <a:t>Set</a:t>
                      </a:r>
                      <a:endParaRPr lang="en-IN" sz="4000" dirty="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IN" sz="2800" b="1" i="0" u="none" strike="noStrike">
                          <a:solidFill>
                            <a:schemeClr val="tx1"/>
                          </a:solidFill>
                          <a:effectLst/>
                          <a:latin typeface="Rockwell"/>
                        </a:rPr>
                        <a:t>Description</a:t>
                      </a:r>
                      <a:endParaRPr lang="en-IN" sz="4000">
                        <a:solidFill>
                          <a:schemeClr val="tx1"/>
                        </a:solidFill>
                        <a:effectLst/>
                      </a:endParaRPr>
                    </a:p>
                  </a:txBody>
                  <a:tcPr>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708931">
                <a:tc>
                  <a:txBody>
                    <a:bodyPr/>
                    <a:lstStyle/>
                    <a:p>
                      <a:pPr rtl="0" fontAlgn="t">
                        <a:spcBef>
                          <a:spcPts val="0"/>
                        </a:spcBef>
                        <a:spcAft>
                          <a:spcPts val="0"/>
                        </a:spcAft>
                      </a:pPr>
                      <a:r>
                        <a:rPr lang="en-IN" sz="2800" b="0" i="0" u="none" strike="noStrike" dirty="0">
                          <a:solidFill>
                            <a:schemeClr val="tx1"/>
                          </a:solidFill>
                          <a:effectLst/>
                          <a:latin typeface="Rockwell"/>
                        </a:rPr>
                        <a:t>[</a:t>
                      </a:r>
                      <a:r>
                        <a:rPr lang="en-IN" sz="2800" b="0" i="0" u="none" strike="noStrike" dirty="0" err="1">
                          <a:solidFill>
                            <a:schemeClr val="tx1"/>
                          </a:solidFill>
                          <a:effectLst/>
                          <a:latin typeface="Rockwell"/>
                        </a:rPr>
                        <a:t>arn</a:t>
                      </a:r>
                      <a:r>
                        <a:rPr lang="en-IN" sz="2800" b="0" i="0" u="none" strike="noStrike" dirty="0">
                          <a:solidFill>
                            <a:schemeClr val="tx1"/>
                          </a:solidFill>
                          <a:effectLst/>
                          <a:latin typeface="Rockwell"/>
                        </a:rPr>
                        <a:t>]</a:t>
                      </a:r>
                      <a:endParaRPr lang="en-IN" sz="4000" dirty="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where one of the specified characters (a, r, or n) is present</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708931">
                <a:tc>
                  <a:txBody>
                    <a:bodyPr/>
                    <a:lstStyle/>
                    <a:p>
                      <a:pPr rtl="0" fontAlgn="t">
                        <a:spcBef>
                          <a:spcPts val="0"/>
                        </a:spcBef>
                        <a:spcAft>
                          <a:spcPts val="0"/>
                        </a:spcAft>
                      </a:pPr>
                      <a:r>
                        <a:rPr lang="en-IN" sz="2800" b="0" i="0" u="none" strike="noStrike">
                          <a:solidFill>
                            <a:schemeClr val="tx1"/>
                          </a:solidFill>
                          <a:effectLst/>
                          <a:latin typeface="Rockwell"/>
                        </a:rPr>
                        <a:t>[a-n]</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for any lower case character, alphabetically between a and n</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708931">
                <a:tc>
                  <a:txBody>
                    <a:bodyPr/>
                    <a:lstStyle/>
                    <a:p>
                      <a:pPr rtl="0" fontAlgn="t">
                        <a:spcBef>
                          <a:spcPts val="0"/>
                        </a:spcBef>
                        <a:spcAft>
                          <a:spcPts val="0"/>
                        </a:spcAft>
                      </a:pPr>
                      <a:r>
                        <a:rPr lang="en-IN" sz="2800" b="0" i="0" u="none" strike="noStrike">
                          <a:solidFill>
                            <a:schemeClr val="tx1"/>
                          </a:solidFill>
                          <a:effectLst/>
                          <a:latin typeface="Rockwell"/>
                        </a:rPr>
                        <a:t>[^arn]</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for any character EXCEPT a, r, and n</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708931">
                <a:tc>
                  <a:txBody>
                    <a:bodyPr/>
                    <a:lstStyle/>
                    <a:p>
                      <a:pPr rtl="0" fontAlgn="t">
                        <a:spcBef>
                          <a:spcPts val="0"/>
                        </a:spcBef>
                        <a:spcAft>
                          <a:spcPts val="0"/>
                        </a:spcAft>
                      </a:pPr>
                      <a:r>
                        <a:rPr lang="en-IN" sz="2800" b="0" i="0" u="none" strike="noStrike">
                          <a:solidFill>
                            <a:schemeClr val="tx1"/>
                          </a:solidFill>
                          <a:effectLst/>
                          <a:latin typeface="Rockwell"/>
                        </a:rPr>
                        <a:t>[0123]</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where any of the specified digits (0, 1, 2, or 3) are present</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708931">
                <a:tc>
                  <a:txBody>
                    <a:bodyPr/>
                    <a:lstStyle/>
                    <a:p>
                      <a:pPr rtl="0" fontAlgn="t">
                        <a:spcBef>
                          <a:spcPts val="0"/>
                        </a:spcBef>
                        <a:spcAft>
                          <a:spcPts val="0"/>
                        </a:spcAft>
                      </a:pPr>
                      <a:r>
                        <a:rPr lang="en-IN" sz="2800" b="0" i="0" u="none" strike="noStrike">
                          <a:solidFill>
                            <a:schemeClr val="tx1"/>
                          </a:solidFill>
                          <a:effectLst/>
                          <a:latin typeface="Rockwell"/>
                        </a:rPr>
                        <a:t>[0-9]</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for any digit between 0 and 9</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708931">
                <a:tc>
                  <a:txBody>
                    <a:bodyPr/>
                    <a:lstStyle/>
                    <a:p>
                      <a:pPr rtl="0" fontAlgn="t">
                        <a:spcBef>
                          <a:spcPts val="0"/>
                        </a:spcBef>
                        <a:spcAft>
                          <a:spcPts val="0"/>
                        </a:spcAft>
                      </a:pPr>
                      <a:r>
                        <a:rPr lang="en-IN" sz="2800" b="0" i="0" u="none" strike="noStrike">
                          <a:solidFill>
                            <a:schemeClr val="tx1"/>
                          </a:solidFill>
                          <a:effectLst/>
                          <a:latin typeface="Rockwell"/>
                        </a:rPr>
                        <a:t>[0-5][0-9]</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for any two-digit numbers from 00 and 59</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1040379">
                <a:tc>
                  <a:txBody>
                    <a:bodyPr/>
                    <a:lstStyle/>
                    <a:p>
                      <a:pPr rtl="0" fontAlgn="t">
                        <a:spcBef>
                          <a:spcPts val="0"/>
                        </a:spcBef>
                        <a:spcAft>
                          <a:spcPts val="0"/>
                        </a:spcAft>
                      </a:pPr>
                      <a:r>
                        <a:rPr lang="en-IN" sz="2800" b="0" i="0" u="none" strike="noStrike">
                          <a:solidFill>
                            <a:schemeClr val="tx1"/>
                          </a:solidFill>
                          <a:effectLst/>
                          <a:latin typeface="Rockwell"/>
                        </a:rPr>
                        <a:t>[a-zA-Z]</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Returns a match for any character alphabetically between a and z, lower case OR upper case</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r h="1040379">
                <a:tc>
                  <a:txBody>
                    <a:bodyPr/>
                    <a:lstStyle/>
                    <a:p>
                      <a:pPr rtl="0" fontAlgn="t">
                        <a:spcBef>
                          <a:spcPts val="0"/>
                        </a:spcBef>
                        <a:spcAft>
                          <a:spcPts val="0"/>
                        </a:spcAft>
                      </a:pPr>
                      <a:r>
                        <a:rPr lang="en-IN" sz="2800" b="0" i="0" u="none" strike="noStrike">
                          <a:solidFill>
                            <a:schemeClr val="tx1"/>
                          </a:solidFill>
                          <a:effectLst/>
                          <a:latin typeface="Rockwell"/>
                        </a:rPr>
                        <a:t>[+]</a:t>
                      </a:r>
                      <a:endParaRPr lang="en-IN" sz="4000">
                        <a:solidFill>
                          <a:schemeClr val="tx1"/>
                        </a:solidFill>
                        <a:effectLst/>
                      </a:endParaRPr>
                    </a:p>
                  </a:txBody>
                  <a:tcPr marL="28575">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c>
                  <a:txBody>
                    <a:bodyPr/>
                    <a:lstStyle/>
                    <a:p>
                      <a:pPr rtl="0" fontAlgn="t">
                        <a:spcBef>
                          <a:spcPts val="0"/>
                        </a:spcBef>
                        <a:spcAft>
                          <a:spcPts val="0"/>
                        </a:spcAft>
                      </a:pPr>
                      <a:r>
                        <a:rPr lang="en-US" sz="2800" b="0" i="0" u="none" strike="noStrike" dirty="0">
                          <a:solidFill>
                            <a:schemeClr val="tx1"/>
                          </a:solidFill>
                          <a:effectLst/>
                          <a:latin typeface="Rockwell"/>
                        </a:rPr>
                        <a:t>In sets, +, *, ., |, (), $,{} has no special meaning, so [+] means: return a match for any + character in the string</a:t>
                      </a:r>
                      <a:endParaRPr lang="en-US" sz="4000" dirty="0">
                        <a:solidFill>
                          <a:schemeClr val="tx1"/>
                        </a:solidFill>
                        <a:effectLst/>
                      </a:endParaRPr>
                    </a:p>
                  </a:txBody>
                  <a:tcPr marT="19050" marB="19050">
                    <a:lnL w="12697" cap="flat" cmpd="sng" algn="ctr">
                      <a:solidFill>
                        <a:srgbClr val="FB8C29"/>
                      </a:solidFill>
                      <a:prstDash val="solid"/>
                      <a:round/>
                      <a:headEnd type="none" w="med" len="med"/>
                      <a:tailEnd type="none" w="med" len="med"/>
                    </a:lnL>
                    <a:lnR w="12697" cap="flat" cmpd="sng" algn="ctr">
                      <a:solidFill>
                        <a:srgbClr val="FB8C29"/>
                      </a:solidFill>
                      <a:prstDash val="solid"/>
                      <a:round/>
                      <a:headEnd type="none" w="med" len="med"/>
                      <a:tailEnd type="none" w="med" len="med"/>
                    </a:lnR>
                    <a:lnT w="12697" cap="flat" cmpd="sng" algn="ctr">
                      <a:solidFill>
                        <a:srgbClr val="FB8C29"/>
                      </a:solidFill>
                      <a:prstDash val="solid"/>
                      <a:round/>
                      <a:headEnd type="none" w="med" len="med"/>
                      <a:tailEnd type="none" w="med" len="med"/>
                    </a:lnT>
                    <a:lnB w="12697" cap="flat" cmpd="sng" algn="ctr">
                      <a:solidFill>
                        <a:srgbClr val="FB8C29"/>
                      </a:solidFill>
                      <a:prstDash val="solid"/>
                      <a:round/>
                      <a:headEnd type="none" w="med" len="med"/>
                      <a:tailEnd type="none" w="med" len="med"/>
                    </a:lnB>
                    <a:solidFill>
                      <a:srgbClr val="FFFFFF"/>
                    </a:solidFill>
                  </a:tcPr>
                </a:tc>
              </a:tr>
            </a:tbl>
          </a:graphicData>
        </a:graphic>
      </p:graphicFrame>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1310199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IN" sz="5400" dirty="0">
                <a:latin typeface="+mn-lt"/>
              </a:rPr>
              <a:t>Regex</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5386090"/>
          </a:xfrm>
          <a:prstGeom prst="rect">
            <a:avLst/>
          </a:prstGeom>
        </p:spPr>
        <p:txBody>
          <a:bodyPr wrap="square">
            <a:spAutoFit/>
          </a:bodyPr>
          <a:lstStyle/>
          <a:p>
            <a:r>
              <a:rPr lang="en-IN" sz="4400" b="1" dirty="0"/>
              <a:t>Exercises:</a:t>
            </a:r>
            <a:endParaRPr lang="en-IN" sz="4400" dirty="0"/>
          </a:p>
          <a:p>
            <a:pPr marL="571500" indent="-571500" fontAlgn="base">
              <a:buFont typeface="Wingdings" pitchFamily="2" charset="2"/>
              <a:buChar char="Ø"/>
            </a:pPr>
            <a:r>
              <a:rPr lang="en-IN" sz="4400" dirty="0"/>
              <a:t>Regex Simple Match (REG01) – Search</a:t>
            </a:r>
          </a:p>
          <a:p>
            <a:pPr marL="571500" indent="-571500" fontAlgn="base">
              <a:buFont typeface="Wingdings" pitchFamily="2" charset="2"/>
              <a:buChar char="Ø"/>
            </a:pPr>
            <a:r>
              <a:rPr lang="en-IN" sz="4400" dirty="0"/>
              <a:t>Regex extract Email - (REG02)</a:t>
            </a:r>
          </a:p>
          <a:p>
            <a:pPr marL="571500" indent="-571500" fontAlgn="base">
              <a:buFont typeface="Wingdings" pitchFamily="2" charset="2"/>
              <a:buChar char="Ø"/>
            </a:pPr>
            <a:r>
              <a:rPr lang="en-IN" sz="4400" dirty="0"/>
              <a:t>Regex Split REG03</a:t>
            </a:r>
          </a:p>
          <a:p>
            <a:pPr marL="571500" indent="-571500" fontAlgn="base">
              <a:buFont typeface="Wingdings" pitchFamily="2" charset="2"/>
              <a:buChar char="Ø"/>
            </a:pPr>
            <a:r>
              <a:rPr lang="en-IN" sz="4400" dirty="0"/>
              <a:t>Regex Date Split REG04</a:t>
            </a:r>
          </a:p>
          <a:p>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6483732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Date and Time in Python</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6881231" cy="9448740"/>
          </a:xfrm>
          <a:prstGeom prst="rect">
            <a:avLst/>
          </a:prstGeom>
        </p:spPr>
        <p:txBody>
          <a:bodyPr wrap="square">
            <a:spAutoFit/>
          </a:bodyPr>
          <a:lstStyle/>
          <a:p>
            <a:pPr algn="just"/>
            <a:r>
              <a:rPr lang="en-US" sz="4000" dirty="0"/>
              <a:t>In Python, date and time are not data types of their own, but a module named </a:t>
            </a:r>
            <a:r>
              <a:rPr lang="en-US" sz="4000" dirty="0" err="1"/>
              <a:t>DateTime</a:t>
            </a:r>
            <a:r>
              <a:rPr lang="en-US" sz="4000" dirty="0"/>
              <a:t> in Python can be imported to work with the date as well as time. </a:t>
            </a:r>
          </a:p>
          <a:p>
            <a:pPr algn="just"/>
            <a:r>
              <a:rPr lang="en-US" sz="4000" dirty="0"/>
              <a:t/>
            </a:r>
            <a:br>
              <a:rPr lang="en-US" sz="4000" dirty="0"/>
            </a:br>
            <a:r>
              <a:rPr lang="en-US" sz="4000" dirty="0"/>
              <a:t>Python </a:t>
            </a:r>
            <a:r>
              <a:rPr lang="en-US" sz="4000" dirty="0" err="1"/>
              <a:t>Datetime</a:t>
            </a:r>
            <a:r>
              <a:rPr lang="en-US" sz="4000" dirty="0"/>
              <a:t> module comes built into Python, so there is no need to install it externally.</a:t>
            </a:r>
          </a:p>
          <a:p>
            <a:pPr algn="just"/>
            <a:r>
              <a:rPr lang="en-US" sz="4000" dirty="0"/>
              <a:t>Examples</a:t>
            </a:r>
          </a:p>
          <a:p>
            <a:pPr algn="just"/>
            <a:r>
              <a:rPr lang="en-US" sz="4000" dirty="0"/>
              <a:t>Date  – 01</a:t>
            </a:r>
          </a:p>
          <a:p>
            <a:pPr algn="just"/>
            <a:r>
              <a:rPr lang="en-US" sz="4000" dirty="0"/>
              <a:t>Date -02</a:t>
            </a:r>
          </a:p>
          <a:p>
            <a:pPr algn="just"/>
            <a:r>
              <a:rPr lang="en-US" sz="4000" dirty="0"/>
              <a:t>Date - 03</a:t>
            </a:r>
          </a:p>
          <a:p>
            <a:pPr algn="just"/>
            <a:r>
              <a:rPr lang="en-US" sz="4000" dirty="0"/>
              <a:t>For further Reading :</a:t>
            </a:r>
          </a:p>
          <a:p>
            <a:pPr algn="just"/>
            <a:r>
              <a:rPr lang="en-US" sz="4000" u="sng" dirty="0">
                <a:hlinkClick r:id="rId2"/>
              </a:rPr>
              <a:t>https://www.w3schools.com/python/python_datetime.asp</a:t>
            </a:r>
            <a:endParaRPr lang="en-US" sz="4000" dirty="0"/>
          </a:p>
          <a:p>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377777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Regex – Ai </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9804063" cy="6370975"/>
          </a:xfrm>
          <a:prstGeom prst="rect">
            <a:avLst/>
          </a:prstGeom>
        </p:spPr>
        <p:txBody>
          <a:bodyPr wrap="square">
            <a:spAutoFit/>
          </a:bodyPr>
          <a:lstStyle/>
          <a:p>
            <a:r>
              <a:rPr lang="en-US" sz="4000" dirty="0"/>
              <a:t>Use any Ai tool like </a:t>
            </a:r>
            <a:r>
              <a:rPr lang="en-US" sz="4000" u="sng" dirty="0">
                <a:hlinkClick r:id="rId2"/>
              </a:rPr>
              <a:t>https://chat.openai.com</a:t>
            </a:r>
            <a:endParaRPr lang="en-US" sz="4000" dirty="0"/>
          </a:p>
          <a:p>
            <a:r>
              <a:rPr lang="en-US" sz="4000" dirty="0"/>
              <a:t>Prompt</a:t>
            </a:r>
          </a:p>
          <a:p>
            <a:r>
              <a:rPr lang="en-US" sz="4000" dirty="0"/>
              <a:t>Explain the below attached regex </a:t>
            </a:r>
            <a:r>
              <a:rPr lang="en-US" sz="4000" dirty="0" err="1"/>
              <a:t>patten</a:t>
            </a:r>
            <a:endParaRPr lang="en-US" sz="4000" dirty="0"/>
          </a:p>
          <a:p>
            <a:r>
              <a:rPr lang="en-US" sz="4000" dirty="0"/>
              <a:t>pattern = r'\b[A-Za-z0-9._%+-]+@[A-Za-z0-9.-]+\.[</a:t>
            </a:r>
            <a:r>
              <a:rPr lang="en-US" sz="4000" dirty="0" err="1"/>
              <a:t>A-Z|a-z</a:t>
            </a:r>
            <a:r>
              <a:rPr lang="en-US" sz="4000" dirty="0"/>
              <a:t>]{2,}\b'</a:t>
            </a:r>
          </a:p>
          <a:p>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5842" name="Picture 2" descr="https://lh7-rt.googleusercontent.com/slidesz/AGV_vUdh8VAxCaIpQG74GJaP_bcEO0TkLYAmfJMTKlSZCKcmJYykVd1BVLFCXEYVuoatLooXK4AqJ7PCDNw68uyMcSYInUO4jjJVZG4AYAfSec8xfF0MJppJX0T72bX2fVDtfwuAbTYSWYOg3PDPl0CslMQV0h1XZZKkwupnM-aeP7LCB3-Bnppt2Q=s2048?key=dzwCdFolWtNjzrhZhHbtz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7900" y="1412875"/>
            <a:ext cx="7543800" cy="639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8952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1295400"/>
          </a:xfrm>
          <a:prstGeom prst="rect">
            <a:avLst/>
          </a:prstGeom>
        </p:spPr>
        <p:txBody>
          <a:bodyPr wrap="square">
            <a:spAutoFit/>
          </a:bodyPr>
          <a:lstStyle/>
          <a:p>
            <a:pPr algn="just"/>
            <a:r>
              <a:rPr lang="en-US" sz="4000" dirty="0"/>
              <a:t>Python supports the usual logical conditions from mathematics</a:t>
            </a:r>
            <a:r>
              <a:rPr lang="en-US" sz="4000" dirty="0" smtClean="0"/>
              <a:t>:</a:t>
            </a:r>
          </a:p>
          <a:p>
            <a:pPr algn="just"/>
            <a:endParaRPr lang="en-US" sz="4000" dirty="0"/>
          </a:p>
          <a:p>
            <a:pPr marL="571500" indent="-571500" algn="just" fontAlgn="base">
              <a:buFont typeface="Wingdings" pitchFamily="2" charset="2"/>
              <a:buChar char="Ø"/>
            </a:pPr>
            <a:r>
              <a:rPr lang="en-US" sz="4000" dirty="0"/>
              <a:t>Equals: a == b</a:t>
            </a:r>
          </a:p>
          <a:p>
            <a:pPr marL="571500" indent="-571500" algn="just" fontAlgn="base">
              <a:buFont typeface="Wingdings" pitchFamily="2" charset="2"/>
              <a:buChar char="Ø"/>
            </a:pPr>
            <a:r>
              <a:rPr lang="en-US" sz="4000" dirty="0"/>
              <a:t>Not Equals: a != b</a:t>
            </a:r>
          </a:p>
          <a:p>
            <a:pPr marL="571500" indent="-571500" algn="just" fontAlgn="base">
              <a:buFont typeface="Wingdings" pitchFamily="2" charset="2"/>
              <a:buChar char="Ø"/>
            </a:pPr>
            <a:r>
              <a:rPr lang="en-US" sz="4000" dirty="0"/>
              <a:t>Less than: a &lt; b</a:t>
            </a:r>
          </a:p>
          <a:p>
            <a:pPr marL="571500" indent="-571500" algn="just" fontAlgn="base">
              <a:buFont typeface="Wingdings" pitchFamily="2" charset="2"/>
              <a:buChar char="Ø"/>
            </a:pPr>
            <a:r>
              <a:rPr lang="en-US" sz="4000" dirty="0"/>
              <a:t>Less than or equal to: a &lt;= b</a:t>
            </a:r>
          </a:p>
          <a:p>
            <a:pPr marL="571500" indent="-571500" algn="just" fontAlgn="base">
              <a:buFont typeface="Wingdings" pitchFamily="2" charset="2"/>
              <a:buChar char="Ø"/>
            </a:pPr>
            <a:r>
              <a:rPr lang="en-US" sz="4000" dirty="0"/>
              <a:t>Greater than: a &gt; b</a:t>
            </a:r>
          </a:p>
          <a:p>
            <a:pPr marL="571500" indent="-571500" algn="just" fontAlgn="base">
              <a:buFont typeface="Wingdings" pitchFamily="2" charset="2"/>
              <a:buChar char="Ø"/>
            </a:pPr>
            <a:r>
              <a:rPr lang="en-US" sz="4000" dirty="0"/>
              <a:t>Greater than or equal to: a &gt;= </a:t>
            </a:r>
            <a:r>
              <a:rPr lang="en-US" sz="4000" dirty="0" smtClean="0"/>
              <a:t>b</a:t>
            </a:r>
          </a:p>
          <a:p>
            <a:pPr algn="just" fontAlgn="base"/>
            <a:endParaRPr lang="en-US" sz="4000" dirty="0"/>
          </a:p>
          <a:p>
            <a:pPr algn="just"/>
            <a:r>
              <a:rPr lang="en-US" sz="4000" dirty="0"/>
              <a:t>These conditions can be used in several ways, most commonly in "if statements" and loops. Python relies on indentation (whitespace at the beginning of a line) to define scope in the code.</a:t>
            </a:r>
          </a:p>
          <a:p>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95887516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1295400"/>
          </a:xfrm>
          <a:prstGeom prst="rect">
            <a:avLst/>
          </a:prstGeom>
        </p:spPr>
        <p:txBody>
          <a:bodyPr wrap="square">
            <a:spAutoFit/>
          </a:bodyPr>
          <a:lstStyle/>
          <a:p>
            <a:pPr marL="571500" indent="-571500" fontAlgn="base">
              <a:buFont typeface="Wingdings" pitchFamily="2" charset="2"/>
              <a:buChar char="Ø"/>
            </a:pPr>
            <a:r>
              <a:rPr lang="en-US" sz="4000" dirty="0"/>
              <a:t>An "if statement" is written by using the if keyword.</a:t>
            </a:r>
          </a:p>
          <a:p>
            <a:r>
              <a:rPr lang="en-US" sz="4000" dirty="0"/>
              <a:t>Example: </a:t>
            </a:r>
            <a:r>
              <a:rPr lang="en-US" sz="4000" i="1" dirty="0"/>
              <a:t>a = 55</a:t>
            </a:r>
            <a:endParaRPr lang="en-US" sz="4000" dirty="0"/>
          </a:p>
          <a:p>
            <a:r>
              <a:rPr lang="en-US" sz="4000" i="1" dirty="0"/>
              <a:t>b = 400</a:t>
            </a:r>
            <a:endParaRPr lang="en-US" sz="4000" dirty="0"/>
          </a:p>
          <a:p>
            <a:r>
              <a:rPr lang="en-US" sz="4000" i="1" dirty="0"/>
              <a:t>if b &gt; a:</a:t>
            </a:r>
            <a:endParaRPr lang="en-US" sz="4000" dirty="0"/>
          </a:p>
          <a:p>
            <a:r>
              <a:rPr lang="en-US" sz="4000" i="1" dirty="0"/>
              <a:t>  print("b is greater than a")</a:t>
            </a:r>
            <a:endParaRPr lang="en-US" sz="4000" dirty="0"/>
          </a:p>
          <a:p>
            <a:pPr marL="571500" indent="-571500" fontAlgn="base">
              <a:buFont typeface="Wingdings" pitchFamily="2" charset="2"/>
              <a:buChar char="Ø"/>
            </a:pPr>
            <a:r>
              <a:rPr lang="en-US" sz="4000" dirty="0"/>
              <a:t>The </a:t>
            </a:r>
            <a:r>
              <a:rPr lang="en-US" sz="4000" dirty="0" err="1"/>
              <a:t>elif</a:t>
            </a:r>
            <a:r>
              <a:rPr lang="en-US" sz="4000" dirty="0"/>
              <a:t> keyword is Python's way of saying "if the previous conditions were not true, then try this condition".</a:t>
            </a:r>
          </a:p>
          <a:p>
            <a:r>
              <a:rPr lang="en-US" sz="4000" dirty="0"/>
              <a:t>Example: </a:t>
            </a:r>
            <a:r>
              <a:rPr lang="en-US" sz="4000" i="1" dirty="0"/>
              <a:t>a = 55</a:t>
            </a:r>
            <a:endParaRPr lang="en-US" sz="4000" dirty="0"/>
          </a:p>
          <a:p>
            <a:r>
              <a:rPr lang="en-US" sz="4000" i="1" dirty="0"/>
              <a:t>b = 55</a:t>
            </a:r>
            <a:endParaRPr lang="en-US" sz="4000" dirty="0"/>
          </a:p>
          <a:p>
            <a:r>
              <a:rPr lang="en-US" sz="4000" i="1" dirty="0"/>
              <a:t>if b &gt; a:</a:t>
            </a:r>
            <a:endParaRPr lang="en-US" sz="4000" dirty="0"/>
          </a:p>
          <a:p>
            <a:r>
              <a:rPr lang="en-US" sz="4000" i="1" dirty="0"/>
              <a:t>  print("b is greater than a")</a:t>
            </a:r>
            <a:endParaRPr lang="en-US" sz="4000" dirty="0"/>
          </a:p>
          <a:p>
            <a:r>
              <a:rPr lang="en-US" sz="4000" i="1" dirty="0" err="1"/>
              <a:t>elif</a:t>
            </a:r>
            <a:r>
              <a:rPr lang="en-US" sz="4000" i="1" dirty="0"/>
              <a:t> a == b:</a:t>
            </a:r>
            <a:endParaRPr lang="en-US" sz="4000" dirty="0"/>
          </a:p>
          <a:p>
            <a:r>
              <a:rPr lang="en-US" sz="4000" i="1" dirty="0"/>
              <a:t>  print("a and b are equal")</a:t>
            </a: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9586358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531127"/>
            <a:ext cx="13788502" cy="2596999"/>
          </a:xfrm>
          <a:prstGeom prst="rect">
            <a:avLst/>
          </a:prstGeom>
        </p:spPr>
        <p:txBody>
          <a:bodyPr vert="horz" lIns="91440" tIns="45720" rIns="91440" bIns="45720" rtlCol="0" anchor="b">
            <a:normAutofit/>
          </a:bodyPr>
          <a:lstStyle/>
          <a:p>
            <a:pPr rtl="0"/>
            <a:r>
              <a:rPr lang="en-US" sz="4800" dirty="0">
                <a:latin typeface="+mn-lt"/>
              </a:rPr>
              <a:t>How Python is a high-level Programming Language </a:t>
            </a: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7663636"/>
          </a:xfrm>
          <a:prstGeom prst="rect">
            <a:avLst/>
          </a:prstGeom>
          <a:noFill/>
        </p:spPr>
        <p:txBody>
          <a:bodyPr wrap="square">
            <a:spAutoFit/>
          </a:bodyPr>
          <a:lstStyle/>
          <a:p>
            <a:r>
              <a:rPr lang="en-US" sz="3200" dirty="0"/>
              <a:t>Example of high level programming language: The below code emails sales report from system.</a:t>
            </a:r>
          </a:p>
          <a:p>
            <a:r>
              <a:rPr lang="en-US" sz="4000" dirty="0"/>
              <a:t/>
            </a:r>
            <a:br>
              <a:rPr lang="en-US" sz="4000" dirty="0"/>
            </a:br>
            <a:r>
              <a:rPr lang="en-US" sz="2800" i="1" dirty="0"/>
              <a:t>#</a:t>
            </a:r>
            <a:r>
              <a:rPr lang="en-US" sz="2800" dirty="0"/>
              <a:t>Example of a Script</a:t>
            </a:r>
          </a:p>
          <a:p>
            <a:r>
              <a:rPr lang="en-US" sz="2800" i="1" dirty="0"/>
              <a:t>import </a:t>
            </a:r>
            <a:r>
              <a:rPr lang="en-US" sz="2800" i="1" dirty="0" err="1"/>
              <a:t>yagmail</a:t>
            </a:r>
            <a:endParaRPr lang="en-US" sz="2800" dirty="0"/>
          </a:p>
          <a:p>
            <a:r>
              <a:rPr lang="en-US" sz="2800" i="1" dirty="0"/>
              <a:t/>
            </a:r>
            <a:br>
              <a:rPr lang="en-US" sz="2800" i="1" dirty="0"/>
            </a:br>
            <a:r>
              <a:rPr lang="en-US" sz="2800" i="1" dirty="0"/>
              <a:t>user = </a:t>
            </a:r>
            <a:r>
              <a:rPr lang="en-US" sz="2800" i="1" dirty="0" err="1"/>
              <a:t>yagmail.SMTP</a:t>
            </a:r>
            <a:r>
              <a:rPr lang="en-US" sz="2800" i="1" dirty="0"/>
              <a:t>(user=‘</a:t>
            </a:r>
            <a:r>
              <a:rPr lang="en-US" sz="2800" i="1" dirty="0" err="1"/>
              <a:t>testmail</a:t>
            </a:r>
            <a:r>
              <a:rPr lang="en-US" sz="2800" i="1" u="sng" dirty="0" err="1">
                <a:hlinkClick r:id="rId3"/>
              </a:rPr>
              <a:t>@gmail.com</a:t>
            </a:r>
            <a:r>
              <a:rPr lang="en-US" sz="2800" i="1" dirty="0" err="1"/>
              <a:t>',password</a:t>
            </a:r>
            <a:r>
              <a:rPr lang="en-US" sz="2800" i="1" dirty="0"/>
              <a:t>='</a:t>
            </a:r>
            <a:r>
              <a:rPr lang="en-US" sz="2800" i="1" dirty="0" err="1"/>
              <a:t>zpsgowuwqlansmfv</a:t>
            </a:r>
            <a:r>
              <a:rPr lang="en-US" sz="2800" i="1" dirty="0"/>
              <a:t>’)</a:t>
            </a:r>
            <a:endParaRPr lang="en-US" sz="2800" dirty="0"/>
          </a:p>
          <a:p>
            <a:r>
              <a:rPr lang="en-US" sz="2800" dirty="0"/>
              <a:t/>
            </a:r>
            <a:br>
              <a:rPr lang="en-US" sz="2800" dirty="0"/>
            </a:br>
            <a:r>
              <a:rPr lang="en-US" sz="2800" i="1" dirty="0" err="1"/>
              <a:t>user.send</a:t>
            </a:r>
            <a:r>
              <a:rPr lang="en-US" sz="2800" i="1" dirty="0"/>
              <a:t>(to ='</a:t>
            </a:r>
            <a:r>
              <a:rPr lang="en-US" sz="2800" i="1" u="sng" dirty="0" err="1"/>
              <a:t>accounts@techca.app</a:t>
            </a:r>
            <a:r>
              <a:rPr lang="en-US" sz="2800" i="1" dirty="0"/>
              <a:t>', subject ='</a:t>
            </a:r>
            <a:r>
              <a:rPr lang="en-US" sz="2800" i="1" dirty="0" err="1"/>
              <a:t>Sales_Reports',contents</a:t>
            </a:r>
            <a:r>
              <a:rPr lang="en-US" sz="2800" i="1" dirty="0"/>
              <a:t> ='This is test mail for python automation', attachments = 'Sales.xlsx</a:t>
            </a:r>
            <a:r>
              <a:rPr lang="en-US" sz="2800" i="1" dirty="0" smtClean="0"/>
              <a:t>')</a:t>
            </a:r>
          </a:p>
          <a:p>
            <a:endParaRPr lang="en-US" sz="2800" i="1" dirty="0" smtClean="0"/>
          </a:p>
          <a:p>
            <a:r>
              <a:rPr lang="en-US" sz="2800" i="1" dirty="0"/>
              <a:t>From above piece of code its easy to guess in Line no 1 </a:t>
            </a:r>
            <a:r>
              <a:rPr lang="en-US" sz="2800" i="1" dirty="0" err="1"/>
              <a:t>yagmail</a:t>
            </a:r>
            <a:r>
              <a:rPr lang="en-US" sz="2800" i="1" dirty="0"/>
              <a:t> </a:t>
            </a:r>
            <a:r>
              <a:rPr lang="en-US" sz="2800" i="1" dirty="0" err="1"/>
              <a:t>laibrary</a:t>
            </a:r>
            <a:r>
              <a:rPr lang="en-US" sz="2800" i="1" dirty="0"/>
              <a:t> is imported</a:t>
            </a:r>
            <a:endParaRPr lang="en-US" sz="2800" dirty="0"/>
          </a:p>
          <a:p>
            <a:r>
              <a:rPr lang="en-US" sz="2800" dirty="0"/>
              <a:t/>
            </a:r>
            <a:br>
              <a:rPr lang="en-US" sz="2800" dirty="0"/>
            </a:br>
            <a:r>
              <a:rPr lang="en-US" sz="2800" i="1" dirty="0"/>
              <a:t>In Line 2 the from mail id ‘testmail</a:t>
            </a:r>
            <a:r>
              <a:rPr lang="en-US" sz="2800" i="1" u="sng" dirty="0">
                <a:hlinkClick r:id="rId3"/>
              </a:rPr>
              <a:t>@gmail.com</a:t>
            </a:r>
            <a:r>
              <a:rPr lang="en-US" sz="2800" i="1" dirty="0"/>
              <a:t>’, and password is set as '</a:t>
            </a:r>
            <a:r>
              <a:rPr lang="en-US" sz="2800" i="1" dirty="0" err="1"/>
              <a:t>zpsgowuwqlansmfv</a:t>
            </a:r>
            <a:r>
              <a:rPr lang="en-US" sz="2800" i="1" dirty="0"/>
              <a:t>’</a:t>
            </a:r>
            <a:endParaRPr lang="en-US" sz="2800" dirty="0"/>
          </a:p>
          <a:p>
            <a:r>
              <a:rPr lang="en-US" sz="2800" dirty="0"/>
              <a:t/>
            </a:r>
            <a:br>
              <a:rPr lang="en-US" sz="2800" dirty="0"/>
            </a:br>
            <a:r>
              <a:rPr lang="en-US" sz="2800" i="1" dirty="0"/>
              <a:t>Line 3 send the email to '</a:t>
            </a:r>
            <a:r>
              <a:rPr lang="en-US" sz="2800" i="1" u="sng" dirty="0" err="1"/>
              <a:t>accounts@techca.app</a:t>
            </a:r>
            <a:r>
              <a:rPr lang="en-US" sz="2800" i="1" dirty="0"/>
              <a:t>’,  with subject Sales report and with body of email and attachment of file named Sales.xlsx</a:t>
            </a:r>
            <a:r>
              <a:rPr lang="en-US" sz="2800" dirty="0"/>
              <a:t/>
            </a:r>
            <a:br>
              <a:rPr lang="en-US" sz="2800" dirty="0"/>
            </a:br>
            <a:endParaRPr lang="en-GB" sz="2800" b="0" i="0" u="none" strike="noStrike" dirty="0">
              <a:solidFill>
                <a:srgbClr val="5FCBEF"/>
              </a:solidFill>
              <a:effectLst/>
              <a:latin typeface="Noto Sans Symbols"/>
            </a:endParaRPr>
          </a:p>
        </p:txBody>
      </p:sp>
      <p:sp>
        <p:nvSpPr>
          <p:cNvPr id="2" name="Oval Callout 1"/>
          <p:cNvSpPr/>
          <p:nvPr/>
        </p:nvSpPr>
        <p:spPr>
          <a:xfrm>
            <a:off x="14744700" y="6147974"/>
            <a:ext cx="3086100" cy="1805940"/>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smtClean="0"/>
          </a:p>
          <a:p>
            <a:endParaRPr lang="en-US" b="1" dirty="0"/>
          </a:p>
          <a:p>
            <a:pPr algn="just"/>
            <a:r>
              <a:rPr lang="en-US" sz="2000" b="1" dirty="0" smtClean="0"/>
              <a:t>Chat </a:t>
            </a:r>
            <a:r>
              <a:rPr lang="en-US" sz="2000" b="1" dirty="0"/>
              <a:t>GPT Prompt </a:t>
            </a:r>
            <a:endParaRPr lang="en-US" sz="2000" dirty="0"/>
          </a:p>
          <a:p>
            <a:pPr algn="just"/>
            <a:r>
              <a:rPr lang="en-US" sz="2000" dirty="0"/>
              <a:t>Explain how the code &lt;Paste code here&gt; works in Python..</a:t>
            </a:r>
          </a:p>
          <a:p>
            <a:r>
              <a:rPr lang="en-US" dirty="0"/>
              <a:t/>
            </a:r>
            <a:br>
              <a:rPr lang="en-US" dirty="0"/>
            </a:br>
            <a:endParaRPr lang="en-IN" dirty="0"/>
          </a:p>
        </p:txBody>
      </p:sp>
    </p:spTree>
    <p:extLst>
      <p:ext uri="{BB962C8B-B14F-4D97-AF65-F5344CB8AC3E}">
        <p14:creationId xmlns:p14="http://schemas.microsoft.com/office/powerpoint/2010/main" val="41207300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0679847"/>
          </a:xfrm>
          <a:prstGeom prst="rect">
            <a:avLst/>
          </a:prstGeom>
        </p:spPr>
        <p:txBody>
          <a:bodyPr wrap="square">
            <a:spAutoFit/>
          </a:bodyPr>
          <a:lstStyle/>
          <a:p>
            <a:pPr marL="571500" indent="-571500" fontAlgn="base">
              <a:buFont typeface="Wingdings" pitchFamily="2" charset="2"/>
              <a:buChar char="Ø"/>
            </a:pPr>
            <a:r>
              <a:rPr lang="en-US" sz="4000" dirty="0"/>
              <a:t>The else keyword catches anything which isn't caught by the preceding conditions.</a:t>
            </a:r>
          </a:p>
          <a:p>
            <a:r>
              <a:rPr lang="en-US" sz="4000" dirty="0"/>
              <a:t>Example: </a:t>
            </a:r>
            <a:r>
              <a:rPr lang="en-US" sz="4000" i="1" dirty="0"/>
              <a:t>a = 400</a:t>
            </a:r>
            <a:endParaRPr lang="en-US" sz="4000" dirty="0"/>
          </a:p>
          <a:p>
            <a:r>
              <a:rPr lang="en-US" sz="4000" i="1" dirty="0"/>
              <a:t>b = 55</a:t>
            </a:r>
            <a:endParaRPr lang="en-US" sz="4000" dirty="0"/>
          </a:p>
          <a:p>
            <a:r>
              <a:rPr lang="en-US" sz="4000" i="1" dirty="0"/>
              <a:t>if b &gt; a:</a:t>
            </a:r>
            <a:endParaRPr lang="en-US" sz="4000" dirty="0"/>
          </a:p>
          <a:p>
            <a:r>
              <a:rPr lang="en-US" sz="4000" i="1" dirty="0"/>
              <a:t>  print("b is greater than a")</a:t>
            </a:r>
            <a:endParaRPr lang="en-US" sz="4000" dirty="0"/>
          </a:p>
          <a:p>
            <a:r>
              <a:rPr lang="en-US" sz="4000" i="1" dirty="0" err="1"/>
              <a:t>elif</a:t>
            </a:r>
            <a:r>
              <a:rPr lang="en-US" sz="4000" i="1" dirty="0"/>
              <a:t> a == b:</a:t>
            </a:r>
            <a:endParaRPr lang="en-US" sz="4000" dirty="0"/>
          </a:p>
          <a:p>
            <a:r>
              <a:rPr lang="en-US" sz="4000" i="1" dirty="0"/>
              <a:t>  print("a and b are equal")</a:t>
            </a:r>
            <a:endParaRPr lang="en-US" sz="4000" dirty="0"/>
          </a:p>
          <a:p>
            <a:r>
              <a:rPr lang="en-US" sz="4000" i="1" dirty="0"/>
              <a:t>else:</a:t>
            </a:r>
            <a:endParaRPr lang="en-US" sz="4000" dirty="0"/>
          </a:p>
          <a:p>
            <a:r>
              <a:rPr lang="en-US" sz="4000" i="1" dirty="0"/>
              <a:t>  print("a is greater than b")</a:t>
            </a:r>
            <a:endParaRPr lang="en-US" sz="4000" dirty="0"/>
          </a:p>
          <a:p>
            <a:r>
              <a:rPr lang="en-US" sz="4000" dirty="0"/>
              <a:t/>
            </a:r>
            <a:br>
              <a:rPr lang="en-US" sz="4000" dirty="0"/>
            </a:b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099586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3449836"/>
          </a:xfrm>
          <a:prstGeom prst="rect">
            <a:avLst/>
          </a:prstGeom>
        </p:spPr>
        <p:txBody>
          <a:bodyPr wrap="square">
            <a:spAutoFit/>
          </a:bodyPr>
          <a:lstStyle/>
          <a:p>
            <a:pPr marL="571500" indent="-571500" fontAlgn="base">
              <a:buFont typeface="Wingdings" pitchFamily="2" charset="2"/>
              <a:buChar char="Ø"/>
            </a:pPr>
            <a:r>
              <a:rPr lang="en-US" sz="3600" dirty="0"/>
              <a:t>If you have only one statement to execute, you can put it on the same line as the if statement. (Short hand if)</a:t>
            </a:r>
          </a:p>
          <a:p>
            <a:r>
              <a:rPr lang="en-US" sz="3600" dirty="0"/>
              <a:t>Example: </a:t>
            </a:r>
            <a:r>
              <a:rPr lang="en-US" sz="3600" i="1" dirty="0"/>
              <a:t>if a &gt; b: print("a is greater than b")</a:t>
            </a:r>
            <a:endParaRPr lang="en-US" sz="3600" dirty="0"/>
          </a:p>
          <a:p>
            <a:pPr marL="571500" indent="-571500" fontAlgn="base">
              <a:buFont typeface="Wingdings" pitchFamily="2" charset="2"/>
              <a:buChar char="Ø"/>
            </a:pPr>
            <a:r>
              <a:rPr lang="en-US" sz="3600" dirty="0"/>
              <a:t>If you have only one statement to execute, one for if, and one for else, you can put it all on the same line. (Short Hand If ... Else)</a:t>
            </a:r>
          </a:p>
          <a:p>
            <a:r>
              <a:rPr lang="en-US" sz="3600" dirty="0"/>
              <a:t>Example: </a:t>
            </a:r>
            <a:r>
              <a:rPr lang="en-US" sz="3600" i="1" dirty="0"/>
              <a:t>a = 4</a:t>
            </a:r>
            <a:endParaRPr lang="en-US" sz="3600" dirty="0"/>
          </a:p>
          <a:p>
            <a:r>
              <a:rPr lang="en-US" sz="3600" i="1" dirty="0"/>
              <a:t>b = 550</a:t>
            </a:r>
            <a:endParaRPr lang="en-US" sz="3600" dirty="0"/>
          </a:p>
          <a:p>
            <a:r>
              <a:rPr lang="en-US" sz="3600" i="1" dirty="0"/>
              <a:t>print("A") if a &gt; b else print("B")</a:t>
            </a:r>
            <a:endParaRPr lang="en-US" sz="3600" dirty="0"/>
          </a:p>
          <a:p>
            <a:pPr marL="571500" indent="-571500" fontAlgn="base">
              <a:buFont typeface="Wingdings" pitchFamily="2" charset="2"/>
              <a:buChar char="Ø"/>
            </a:pPr>
            <a:r>
              <a:rPr lang="en-US" sz="3600" dirty="0"/>
              <a:t>And - The and keyword is a logical operator, and is used to combine conditional statements:</a:t>
            </a:r>
          </a:p>
          <a:p>
            <a:r>
              <a:rPr lang="en-US" sz="3600" dirty="0"/>
              <a:t>Example: </a:t>
            </a:r>
            <a:r>
              <a:rPr lang="en-US" sz="3600" i="1" dirty="0"/>
              <a:t>a = 200</a:t>
            </a:r>
            <a:endParaRPr lang="en-US" sz="3600" dirty="0"/>
          </a:p>
          <a:p>
            <a:r>
              <a:rPr lang="en-US" sz="3600" i="1" dirty="0"/>
              <a:t>b = 33</a:t>
            </a:r>
            <a:endParaRPr lang="en-US" sz="3600" dirty="0"/>
          </a:p>
          <a:p>
            <a:r>
              <a:rPr lang="en-US" sz="3600" i="1" dirty="0"/>
              <a:t>c = 500</a:t>
            </a:r>
            <a:endParaRPr lang="en-US" sz="3600" dirty="0"/>
          </a:p>
          <a:p>
            <a:r>
              <a:rPr lang="en-US" sz="3600" i="1" dirty="0"/>
              <a:t>if a &gt; b and c &gt; a:</a:t>
            </a:r>
            <a:endParaRPr lang="en-US" sz="3600" dirty="0"/>
          </a:p>
          <a:p>
            <a:r>
              <a:rPr lang="en-US" sz="3600" i="1" dirty="0"/>
              <a:t>  print("Both conditions are True")</a:t>
            </a:r>
            <a:endParaRPr lang="en-US" sz="3600"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0053441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2341840"/>
          </a:xfrm>
          <a:prstGeom prst="rect">
            <a:avLst/>
          </a:prstGeom>
        </p:spPr>
        <p:txBody>
          <a:bodyPr wrap="square">
            <a:spAutoFit/>
          </a:bodyPr>
          <a:lstStyle/>
          <a:p>
            <a:pPr marL="571500" indent="-571500" fontAlgn="base">
              <a:buFont typeface="Wingdings" pitchFamily="2" charset="2"/>
              <a:buChar char="Ø"/>
            </a:pPr>
            <a:r>
              <a:rPr lang="en-US" sz="3600" dirty="0"/>
              <a:t>OR - The or keyword is a logical operator, and is used to combine conditional statements:</a:t>
            </a:r>
          </a:p>
          <a:p>
            <a:r>
              <a:rPr lang="en-US" sz="3600" dirty="0"/>
              <a:t>Example: </a:t>
            </a:r>
            <a:r>
              <a:rPr lang="en-US" sz="3600" i="1" dirty="0"/>
              <a:t>a = 200</a:t>
            </a:r>
            <a:endParaRPr lang="en-US" sz="3600" dirty="0"/>
          </a:p>
          <a:p>
            <a:r>
              <a:rPr lang="en-US" sz="3600" i="1" dirty="0"/>
              <a:t>b = 33</a:t>
            </a:r>
            <a:endParaRPr lang="en-US" sz="3600" dirty="0"/>
          </a:p>
          <a:p>
            <a:r>
              <a:rPr lang="en-US" sz="3600" i="1" dirty="0"/>
              <a:t>c = 500</a:t>
            </a:r>
            <a:endParaRPr lang="en-US" sz="3600" dirty="0"/>
          </a:p>
          <a:p>
            <a:r>
              <a:rPr lang="en-US" sz="3600" i="1" dirty="0"/>
              <a:t>if a &gt; b or a &gt; c:</a:t>
            </a:r>
            <a:endParaRPr lang="en-US" sz="3600" dirty="0"/>
          </a:p>
          <a:p>
            <a:r>
              <a:rPr lang="en-US" sz="3600" i="1" dirty="0"/>
              <a:t>  print("At least one of the conditions is True")</a:t>
            </a:r>
            <a:endParaRPr lang="en-US" sz="3600" dirty="0"/>
          </a:p>
          <a:p>
            <a:pPr marL="571500" indent="-571500" fontAlgn="base">
              <a:buFont typeface="Wingdings" pitchFamily="2" charset="2"/>
              <a:buChar char="Ø"/>
            </a:pPr>
            <a:r>
              <a:rPr lang="en-US" sz="3600" dirty="0"/>
              <a:t>Not - The not keyword is a logical operator, and is used to reverse the result of the conditional statement:</a:t>
            </a:r>
          </a:p>
          <a:p>
            <a:r>
              <a:rPr lang="en-US" sz="3600" dirty="0"/>
              <a:t>Example: </a:t>
            </a:r>
            <a:r>
              <a:rPr lang="en-US" sz="3600" i="1" dirty="0"/>
              <a:t>a = 33</a:t>
            </a:r>
            <a:endParaRPr lang="en-US" sz="3600" dirty="0"/>
          </a:p>
          <a:p>
            <a:r>
              <a:rPr lang="en-US" sz="3600" i="1" dirty="0"/>
              <a:t>b = 200</a:t>
            </a:r>
            <a:endParaRPr lang="en-US" sz="3600" dirty="0"/>
          </a:p>
          <a:p>
            <a:r>
              <a:rPr lang="en-US" sz="3600" i="1" dirty="0"/>
              <a:t>if not a &gt; b:</a:t>
            </a:r>
            <a:endParaRPr lang="en-US" sz="3600" dirty="0"/>
          </a:p>
          <a:p>
            <a:r>
              <a:rPr lang="en-US" sz="3600" i="1" dirty="0"/>
              <a:t>  print("a is NOT greater than b")</a:t>
            </a:r>
            <a:endParaRPr lang="en-US" sz="3600" dirty="0"/>
          </a:p>
          <a:p>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66220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1233845"/>
          </a:xfrm>
          <a:prstGeom prst="rect">
            <a:avLst/>
          </a:prstGeom>
        </p:spPr>
        <p:txBody>
          <a:bodyPr wrap="square">
            <a:spAutoFit/>
          </a:bodyPr>
          <a:lstStyle/>
          <a:p>
            <a:pPr marL="571500" indent="-571500" fontAlgn="base">
              <a:buFont typeface="Wingdings" pitchFamily="2" charset="2"/>
              <a:buChar char="Ø"/>
            </a:pPr>
            <a:r>
              <a:rPr lang="en-US" sz="3600" dirty="0"/>
              <a:t>Nested If - You can have if statements inside if statements, this is called nested if statements.</a:t>
            </a:r>
          </a:p>
          <a:p>
            <a:r>
              <a:rPr lang="en-US" sz="3600" dirty="0"/>
              <a:t>Example: </a:t>
            </a:r>
            <a:r>
              <a:rPr lang="en-US" sz="3600" i="1" dirty="0"/>
              <a:t>x = 41</a:t>
            </a:r>
            <a:endParaRPr lang="en-US" sz="3600" dirty="0"/>
          </a:p>
          <a:p>
            <a:r>
              <a:rPr lang="en-US" sz="3600" i="1" dirty="0"/>
              <a:t>if x &gt; 10:</a:t>
            </a:r>
            <a:endParaRPr lang="en-US" sz="3600" dirty="0"/>
          </a:p>
          <a:p>
            <a:r>
              <a:rPr lang="en-US" sz="3600" i="1" dirty="0"/>
              <a:t>  print("Above ten,")</a:t>
            </a:r>
            <a:endParaRPr lang="en-US" sz="3600" dirty="0"/>
          </a:p>
          <a:p>
            <a:r>
              <a:rPr lang="en-US" sz="3600" i="1" dirty="0"/>
              <a:t>   if x &gt; 20:</a:t>
            </a:r>
            <a:endParaRPr lang="en-US" sz="3600" dirty="0"/>
          </a:p>
          <a:p>
            <a:r>
              <a:rPr lang="en-US" sz="3600" i="1" dirty="0"/>
              <a:t>     print("and also above 20!")</a:t>
            </a:r>
            <a:endParaRPr lang="en-US" sz="3600" dirty="0"/>
          </a:p>
          <a:p>
            <a:r>
              <a:rPr lang="en-US" sz="3600" i="1" dirty="0"/>
              <a:t>  else:</a:t>
            </a:r>
            <a:endParaRPr lang="en-US" sz="3600" dirty="0"/>
          </a:p>
          <a:p>
            <a:r>
              <a:rPr lang="en-US" sz="3600" i="1" dirty="0"/>
              <a:t>    print("but not above 20.")</a:t>
            </a:r>
            <a:endParaRPr lang="en-US" sz="3600" dirty="0"/>
          </a:p>
          <a:p>
            <a:r>
              <a:rPr lang="en-US" sz="3600" dirty="0"/>
              <a:t/>
            </a:r>
            <a:br>
              <a:rPr lang="en-US" sz="3600" dirty="0"/>
            </a:br>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2063486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If and Else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1356955"/>
          </a:xfrm>
          <a:prstGeom prst="rect">
            <a:avLst/>
          </a:prstGeom>
        </p:spPr>
        <p:txBody>
          <a:bodyPr wrap="square">
            <a:spAutoFit/>
          </a:bodyPr>
          <a:lstStyle/>
          <a:p>
            <a:r>
              <a:rPr lang="en-US" sz="4400" b="1" u="sng" dirty="0"/>
              <a:t>Exercises:</a:t>
            </a:r>
            <a:endParaRPr lang="en-US" sz="4400" dirty="0"/>
          </a:p>
          <a:p>
            <a:pPr marL="571500" indent="-571500" fontAlgn="base">
              <a:buFont typeface="Wingdings" pitchFamily="2" charset="2"/>
              <a:buChar char="Ø"/>
            </a:pPr>
            <a:r>
              <a:rPr lang="en-US" sz="3600" dirty="0"/>
              <a:t>Basic if statement (IFEL01)</a:t>
            </a:r>
          </a:p>
          <a:p>
            <a:pPr marL="571500" indent="-571500" fontAlgn="base">
              <a:buFont typeface="Wingdings" pitchFamily="2" charset="2"/>
              <a:buChar char="Ø"/>
            </a:pPr>
            <a:r>
              <a:rPr lang="en-US" sz="3600" dirty="0"/>
              <a:t>Indentation in if (code to explain error) (IFEL02)</a:t>
            </a:r>
          </a:p>
          <a:p>
            <a:pPr marL="571500" indent="-571500" fontAlgn="base">
              <a:buFont typeface="Wingdings" pitchFamily="2" charset="2"/>
              <a:buChar char="Ø"/>
            </a:pPr>
            <a:r>
              <a:rPr lang="en-US" sz="3600" dirty="0" err="1"/>
              <a:t>Elif</a:t>
            </a:r>
            <a:r>
              <a:rPr lang="en-US" sz="3600" dirty="0"/>
              <a:t>  (IFEL03)</a:t>
            </a:r>
          </a:p>
          <a:p>
            <a:pPr marL="571500" indent="-571500" fontAlgn="base">
              <a:buFont typeface="Wingdings" pitchFamily="2" charset="2"/>
              <a:buChar char="Ø"/>
            </a:pPr>
            <a:r>
              <a:rPr lang="en-US" sz="3600" dirty="0"/>
              <a:t>Else  (IFEL04)</a:t>
            </a:r>
          </a:p>
          <a:p>
            <a:pPr marL="571500" indent="-571500" fontAlgn="base">
              <a:buFont typeface="Wingdings" pitchFamily="2" charset="2"/>
              <a:buChar char="Ø"/>
            </a:pPr>
            <a:r>
              <a:rPr lang="en-US" sz="3600" dirty="0"/>
              <a:t>IF And  (IFEL05)</a:t>
            </a:r>
          </a:p>
          <a:p>
            <a:pPr marL="571500" indent="-571500" fontAlgn="base">
              <a:buFont typeface="Wingdings" pitchFamily="2" charset="2"/>
              <a:buChar char="Ø"/>
            </a:pPr>
            <a:r>
              <a:rPr lang="en-US" sz="3600" dirty="0"/>
              <a:t>IF Or (IFEL06)</a:t>
            </a:r>
          </a:p>
          <a:p>
            <a:pPr marL="571500" indent="-571500" fontAlgn="base">
              <a:buFont typeface="Wingdings" pitchFamily="2" charset="2"/>
              <a:buChar char="Ø"/>
            </a:pPr>
            <a:r>
              <a:rPr lang="en-US" sz="3600" dirty="0"/>
              <a:t>IF Not (IFEL07)</a:t>
            </a:r>
          </a:p>
          <a:p>
            <a:pPr marL="571500" indent="-571500" fontAlgn="base">
              <a:buFont typeface="Wingdings" pitchFamily="2" charset="2"/>
              <a:buChar char="Ø"/>
            </a:pPr>
            <a:r>
              <a:rPr lang="en-US" sz="3600" dirty="0"/>
              <a:t>Nested IF (IFEL08)</a:t>
            </a:r>
          </a:p>
          <a:p>
            <a:r>
              <a:rPr lang="en-US" sz="3600" dirty="0"/>
              <a:t/>
            </a:r>
            <a:br>
              <a:rPr lang="en-US" sz="3600" dirty="0"/>
            </a:br>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10217726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Loop – For and While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230891" y="1385917"/>
            <a:ext cx="17236494" cy="13449836"/>
          </a:xfrm>
          <a:prstGeom prst="rect">
            <a:avLst/>
          </a:prstGeom>
        </p:spPr>
        <p:txBody>
          <a:bodyPr wrap="square">
            <a:spAutoFit/>
          </a:bodyPr>
          <a:lstStyle/>
          <a:p>
            <a:r>
              <a:rPr lang="en-US" sz="3600" b="1" u="sng" dirty="0"/>
              <a:t>Loop</a:t>
            </a:r>
            <a:r>
              <a:rPr lang="en-US" sz="3600" b="1" dirty="0"/>
              <a:t>: </a:t>
            </a:r>
            <a:r>
              <a:rPr lang="en-US" sz="3600" dirty="0"/>
              <a:t>Python has two primitive loop commands:</a:t>
            </a:r>
          </a:p>
          <a:p>
            <a:pPr fontAlgn="base"/>
            <a:r>
              <a:rPr lang="en-US" sz="3600" dirty="0"/>
              <a:t>while loops</a:t>
            </a:r>
          </a:p>
          <a:p>
            <a:pPr fontAlgn="base"/>
            <a:r>
              <a:rPr lang="en-US" sz="3600" dirty="0"/>
              <a:t>for loops</a:t>
            </a:r>
          </a:p>
          <a:p>
            <a:r>
              <a:rPr lang="en-US" sz="3600" b="1" u="sng" dirty="0"/>
              <a:t>The while loop: </a:t>
            </a:r>
            <a:r>
              <a:rPr lang="en-US" sz="3600" dirty="0"/>
              <a:t>With the while loop we can execute a set of statements as long as a condition is true.</a:t>
            </a:r>
          </a:p>
          <a:p>
            <a:r>
              <a:rPr lang="en-US" sz="3600" dirty="0"/>
              <a:t>Example: </a:t>
            </a:r>
            <a:r>
              <a:rPr lang="en-US" sz="3600" i="1" dirty="0"/>
              <a:t>i = 1</a:t>
            </a:r>
            <a:endParaRPr lang="en-US" sz="3600" dirty="0"/>
          </a:p>
          <a:p>
            <a:r>
              <a:rPr lang="en-US" sz="3600" i="1" dirty="0"/>
              <a:t>while i &lt; 6:</a:t>
            </a:r>
            <a:endParaRPr lang="en-US" sz="3600" dirty="0"/>
          </a:p>
          <a:p>
            <a:r>
              <a:rPr lang="en-US" sz="3600" i="1" dirty="0"/>
              <a:t>   print(i)</a:t>
            </a:r>
            <a:endParaRPr lang="en-US" sz="3600" dirty="0"/>
          </a:p>
          <a:p>
            <a:r>
              <a:rPr lang="en-US" sz="3600" i="1" dirty="0"/>
              <a:t>   i += 1</a:t>
            </a:r>
            <a:endParaRPr lang="en-US" sz="3600" dirty="0"/>
          </a:p>
          <a:p>
            <a:r>
              <a:rPr lang="en-US" sz="3600" b="1" u="sng" dirty="0"/>
              <a:t>The For loop:</a:t>
            </a:r>
            <a:r>
              <a:rPr lang="en-US" sz="3600" b="1" dirty="0"/>
              <a:t> </a:t>
            </a:r>
            <a:r>
              <a:rPr lang="en-US" sz="3600" dirty="0"/>
              <a:t>A for loop is used for iterating over a sequence (that is either a list, a tuple, a dictionary, a set, or a string).</a:t>
            </a:r>
          </a:p>
          <a:p>
            <a:r>
              <a:rPr lang="en-US" sz="3600" dirty="0"/>
              <a:t>Example: </a:t>
            </a:r>
            <a:r>
              <a:rPr lang="en-US" sz="3600" i="1" dirty="0"/>
              <a:t>fruits = ["apple", "banana", "cherry"]</a:t>
            </a:r>
            <a:endParaRPr lang="en-US" sz="3600" dirty="0"/>
          </a:p>
          <a:p>
            <a:r>
              <a:rPr lang="en-US" sz="3600" i="1" dirty="0"/>
              <a:t>for x in fruits:</a:t>
            </a:r>
            <a:endParaRPr lang="en-US" sz="3600" dirty="0"/>
          </a:p>
          <a:p>
            <a:r>
              <a:rPr lang="en-US" sz="3600" i="1" dirty="0"/>
              <a:t>   print(x)</a:t>
            </a:r>
            <a:r>
              <a:rPr lang="en-US" sz="3600" dirty="0"/>
              <a:t/>
            </a:r>
            <a:br>
              <a:rPr lang="en-US" sz="3600" dirty="0"/>
            </a:br>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400" dirty="0"/>
              <a:t/>
            </a:r>
            <a:br>
              <a:rPr lang="en-US" sz="4400" dirty="0"/>
            </a:br>
            <a:r>
              <a:rPr lang="en-IN" sz="4400" dirty="0"/>
              <a:t/>
            </a:r>
            <a:br>
              <a:rPr lang="en-IN" sz="4400" dirty="0"/>
            </a:br>
            <a:r>
              <a:rPr lang="en-US" sz="4400" dirty="0"/>
              <a:t/>
            </a:r>
            <a:br>
              <a:rPr lang="en-US" sz="4400" dirty="0"/>
            </a:br>
            <a:r>
              <a:rPr lang="en-US" dirty="0"/>
              <a:t/>
            </a:r>
            <a:br>
              <a:rPr lang="en-US" dirty="0"/>
            </a:br>
            <a:endParaRPr lang="en-IN" dirty="0"/>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534931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Loop – For and While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38914" name="Picture 2" descr="Python While Loo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813" y="2330450"/>
            <a:ext cx="7997206" cy="4914412"/>
          </a:xfrm>
          <a:prstGeom prst="rect">
            <a:avLst/>
          </a:prstGeom>
          <a:noFill/>
          <a:extLst>
            <a:ext uri="{909E8E84-426E-40DD-AFC4-6F175D3DCCD1}">
              <a14:hiddenFill xmlns:a14="http://schemas.microsoft.com/office/drawing/2010/main">
                <a:solidFill>
                  <a:srgbClr val="FFFFFF"/>
                </a:solidFill>
              </a14:hiddenFill>
            </a:ext>
          </a:extLst>
        </p:spPr>
      </p:pic>
      <p:pic>
        <p:nvPicPr>
          <p:cNvPr id="38916" name="Picture 4" descr="For Loop Flowch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5559" y="2438400"/>
            <a:ext cx="7821539" cy="4806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48322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Python Loop – For and While</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942975" y="2135334"/>
            <a:ext cx="9144000" cy="2123658"/>
          </a:xfrm>
          <a:prstGeom prst="rect">
            <a:avLst/>
          </a:prstGeom>
        </p:spPr>
        <p:txBody>
          <a:bodyPr>
            <a:spAutoFit/>
          </a:bodyPr>
          <a:lstStyle/>
          <a:p>
            <a:r>
              <a:rPr lang="en-IN" sz="4400" b="1" u="sng" dirty="0"/>
              <a:t>Exercises:</a:t>
            </a:r>
            <a:endParaRPr lang="en-IN" sz="4400" dirty="0"/>
          </a:p>
          <a:p>
            <a:pPr marL="571500" indent="-571500" fontAlgn="base">
              <a:buFont typeface="Wingdings" pitchFamily="2" charset="2"/>
              <a:buChar char="Ø"/>
            </a:pPr>
            <a:r>
              <a:rPr lang="en-IN" sz="4400" dirty="0"/>
              <a:t>While loop (FW01)</a:t>
            </a:r>
          </a:p>
          <a:p>
            <a:pPr marL="571500" indent="-571500" fontAlgn="base">
              <a:buFont typeface="Wingdings" pitchFamily="2" charset="2"/>
              <a:buChar char="Ø"/>
            </a:pPr>
            <a:r>
              <a:rPr lang="en-IN" sz="4400" dirty="0"/>
              <a:t>For loop (FW02)</a:t>
            </a:r>
          </a:p>
        </p:txBody>
      </p:sp>
    </p:spTree>
    <p:extLst>
      <p:ext uri="{BB962C8B-B14F-4D97-AF65-F5344CB8AC3E}">
        <p14:creationId xmlns:p14="http://schemas.microsoft.com/office/powerpoint/2010/main" val="3262468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30891" y="-1298500"/>
            <a:ext cx="13788502" cy="2596999"/>
          </a:xfrm>
          <a:prstGeom prst="rect">
            <a:avLst/>
          </a:prstGeom>
        </p:spPr>
        <p:txBody>
          <a:bodyPr vert="horz" lIns="91440" tIns="45720" rIns="91440" bIns="45720" rtlCol="0" anchor="b">
            <a:normAutofit/>
          </a:bodyPr>
          <a:lstStyle/>
          <a:p>
            <a:pPr rtl="0"/>
            <a:r>
              <a:rPr lang="en-US" sz="5400" dirty="0">
                <a:latin typeface="+mn-lt"/>
              </a:rPr>
              <a:t>File operations</a:t>
            </a:r>
          </a:p>
        </p:txBody>
      </p:sp>
      <p:sp>
        <p:nvSpPr>
          <p:cNvPr id="6" name="TextBox 5">
            <a:extLst>
              <a:ext uri="{FF2B5EF4-FFF2-40B4-BE49-F238E27FC236}">
                <a16:creationId xmlns="" xmlns:a16="http://schemas.microsoft.com/office/drawing/2014/main" id="{83C11AB1-F9D2-A188-5047-606A0CAE7B88}"/>
              </a:ext>
            </a:extLst>
          </p:cNvPr>
          <p:cNvSpPr txBox="1"/>
          <p:nvPr/>
        </p:nvSpPr>
        <p:spPr>
          <a:xfrm>
            <a:off x="230891" y="1262836"/>
            <a:ext cx="17821645" cy="7109639"/>
          </a:xfrm>
          <a:prstGeom prst="rect">
            <a:avLst/>
          </a:prstGeom>
          <a:noFill/>
        </p:spPr>
        <p:txBody>
          <a:bodyPr wrap="square">
            <a:spAutoFit/>
          </a:bodyPr>
          <a:lstStyle/>
          <a:p>
            <a:endParaRPr lang="en-IN" sz="4000" dirty="0"/>
          </a:p>
          <a:p>
            <a:r>
              <a:rPr lang="en-IN" sz="4000" dirty="0"/>
              <a:t/>
            </a:r>
            <a:br>
              <a:rPr lang="en-IN"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
        <p:nvSpPr>
          <p:cNvPr id="4" name="Rectangle 1"/>
          <p:cNvSpPr>
            <a:spLocks noChangeArrowheads="1"/>
          </p:cNvSpPr>
          <p:nvPr/>
        </p:nvSpPr>
        <p:spPr bwMode="auto">
          <a:xfrm>
            <a:off x="4400550" y="36417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 name="Rectangle 1"/>
          <p:cNvSpPr>
            <a:spLocks noChangeArrowheads="1"/>
          </p:cNvSpPr>
          <p:nvPr/>
        </p:nvSpPr>
        <p:spPr bwMode="auto">
          <a:xfrm>
            <a:off x="4319588" y="34194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2"/>
          <p:cNvSpPr>
            <a:spLocks noChangeArrowheads="1"/>
          </p:cNvSpPr>
          <p:nvPr/>
        </p:nvSpPr>
        <p:spPr bwMode="auto">
          <a:xfrm>
            <a:off x="6619875" y="41068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
          <p:cNvSpPr>
            <a:spLocks noChangeArrowheads="1"/>
          </p:cNvSpPr>
          <p:nvPr/>
        </p:nvSpPr>
        <p:spPr bwMode="auto">
          <a:xfrm>
            <a:off x="5895975" y="46085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Rectangle 1"/>
          <p:cNvSpPr>
            <a:spLocks noChangeArrowheads="1"/>
          </p:cNvSpPr>
          <p:nvPr/>
        </p:nvSpPr>
        <p:spPr bwMode="auto">
          <a:xfrm>
            <a:off x="6291263" y="388937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Rectangle 1"/>
          <p:cNvSpPr>
            <a:spLocks noChangeArrowheads="1"/>
          </p:cNvSpPr>
          <p:nvPr/>
        </p:nvSpPr>
        <p:spPr bwMode="auto">
          <a:xfrm>
            <a:off x="5514975" y="425291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Rectangle 1"/>
          <p:cNvSpPr>
            <a:spLocks noChangeArrowheads="1"/>
          </p:cNvSpPr>
          <p:nvPr/>
        </p:nvSpPr>
        <p:spPr bwMode="auto">
          <a:xfrm>
            <a:off x="3886200" y="39163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
          <p:cNvSpPr>
            <a:spLocks noChangeArrowheads="1"/>
          </p:cNvSpPr>
          <p:nvPr/>
        </p:nvSpPr>
        <p:spPr bwMode="auto">
          <a:xfrm>
            <a:off x="4141788" y="3311525"/>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5" name="Rectangle 1"/>
          <p:cNvSpPr>
            <a:spLocks noChangeArrowheads="1"/>
          </p:cNvSpPr>
          <p:nvPr/>
        </p:nvSpPr>
        <p:spPr bwMode="auto">
          <a:xfrm>
            <a:off x="4495800" y="3548063"/>
            <a:ext cx="1828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 name="Rectangle 1"/>
          <p:cNvSpPr/>
          <p:nvPr/>
        </p:nvSpPr>
        <p:spPr>
          <a:xfrm>
            <a:off x="942975" y="2135334"/>
            <a:ext cx="9144000" cy="8217634"/>
          </a:xfrm>
          <a:prstGeom prst="rect">
            <a:avLst/>
          </a:prstGeom>
        </p:spPr>
        <p:txBody>
          <a:bodyPr>
            <a:spAutoFit/>
          </a:bodyPr>
          <a:lstStyle/>
          <a:p>
            <a:r>
              <a:rPr lang="en-US" sz="4400" dirty="0"/>
              <a:t>“r” – Read</a:t>
            </a:r>
          </a:p>
          <a:p>
            <a:r>
              <a:rPr lang="en-US" sz="4400" dirty="0"/>
              <a:t>“w” – Write</a:t>
            </a:r>
          </a:p>
          <a:p>
            <a:r>
              <a:rPr lang="en-US" sz="4400" dirty="0"/>
              <a:t>“a” – Append</a:t>
            </a:r>
          </a:p>
          <a:p>
            <a:r>
              <a:rPr lang="en-US" sz="4400" dirty="0"/>
              <a:t>“x” – Create</a:t>
            </a:r>
          </a:p>
          <a:p>
            <a:r>
              <a:rPr lang="en-US" sz="4400" dirty="0"/>
              <a:t/>
            </a:r>
            <a:br>
              <a:rPr lang="en-US" sz="4400" dirty="0"/>
            </a:br>
            <a:r>
              <a:rPr lang="en-US" sz="4400" b="1" u="sng" dirty="0"/>
              <a:t>Exercises:</a:t>
            </a:r>
            <a:endParaRPr lang="en-US" sz="4400" dirty="0"/>
          </a:p>
          <a:p>
            <a:r>
              <a:rPr lang="en-US" sz="4400" dirty="0"/>
              <a:t>“ r“ – FAR 01</a:t>
            </a:r>
          </a:p>
          <a:p>
            <a:r>
              <a:rPr lang="en-US" sz="4400" dirty="0"/>
              <a:t>“w”  - FAR 02</a:t>
            </a:r>
          </a:p>
          <a:p>
            <a:r>
              <a:rPr lang="en-US" sz="4400" dirty="0"/>
              <a:t>“a” – FAR 03</a:t>
            </a:r>
          </a:p>
          <a:p>
            <a:r>
              <a:rPr lang="en-US" sz="4400" dirty="0"/>
              <a:t>“x” – FAR 04</a:t>
            </a:r>
          </a:p>
          <a:p>
            <a:r>
              <a:rPr lang="en-US" sz="4400" dirty="0"/>
              <a:t/>
            </a:r>
            <a:br>
              <a:rPr lang="en-US" sz="4400" dirty="0"/>
            </a:br>
            <a:endParaRPr lang="en-IN" sz="4400" dirty="0"/>
          </a:p>
        </p:txBody>
      </p:sp>
    </p:spTree>
    <p:extLst>
      <p:ext uri="{BB962C8B-B14F-4D97-AF65-F5344CB8AC3E}">
        <p14:creationId xmlns:p14="http://schemas.microsoft.com/office/powerpoint/2010/main" val="37738803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658264" y="1873796"/>
            <a:ext cx="13112150" cy="1081706"/>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a16="http://schemas.microsoft.com/office/drawing/2014/main" xmlns="" id="{E29CA393-219F-76B6-FFDA-0A73F4DA1162}"/>
              </a:ext>
            </a:extLst>
          </p:cNvPr>
          <p:cNvSpPr txBox="1"/>
          <p:nvPr/>
        </p:nvSpPr>
        <p:spPr>
          <a:xfrm>
            <a:off x="7573992" y="5143499"/>
            <a:ext cx="8126728" cy="2308324"/>
          </a:xfrm>
          <a:prstGeom prst="rect">
            <a:avLst/>
          </a:prstGeom>
          <a:noFill/>
        </p:spPr>
        <p:txBody>
          <a:bodyPr wrap="square">
            <a:spAutoFit/>
          </a:bodyPr>
          <a:lstStyle/>
          <a:p>
            <a:pPr algn="ctr"/>
            <a:r>
              <a:rPr lang="en-IN" sz="7200" b="1" dirty="0">
                <a:solidFill>
                  <a:schemeClr val="bg1"/>
                </a:solidFill>
              </a:rPr>
              <a:t>DATA ANALYSIS FOR PYTHON</a:t>
            </a:r>
            <a:endParaRPr lang="en-GB" sz="7200" b="1" dirty="0">
              <a:solidFill>
                <a:schemeClr val="bg1"/>
              </a:solidFill>
            </a:endParaRPr>
          </a:p>
        </p:txBody>
      </p:sp>
      <p:grpSp>
        <p:nvGrpSpPr>
          <p:cNvPr id="5" name="object 8">
            <a:extLst>
              <a:ext uri="{FF2B5EF4-FFF2-40B4-BE49-F238E27FC236}">
                <a16:creationId xmlns:a16="http://schemas.microsoft.com/office/drawing/2014/main" xmlns=""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a16="http://schemas.microsoft.com/office/drawing/2014/main" xmlns=""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a16="http://schemas.microsoft.com/office/drawing/2014/main" xmlns=""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a16="http://schemas.microsoft.com/office/drawing/2014/main" xmlns=""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a16="http://schemas.microsoft.com/office/drawing/2014/main" xmlns=""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a16="http://schemas.microsoft.com/office/drawing/2014/main" xmlns=""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a16="http://schemas.microsoft.com/office/drawing/2014/main" xmlns=""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a16="http://schemas.microsoft.com/office/drawing/2014/main" xmlns=""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a16="http://schemas.microsoft.com/office/drawing/2014/main" xmlns=""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a16="http://schemas.microsoft.com/office/drawing/2014/main" xmlns=""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6842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Use case scenarios</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7109639"/>
          </a:xfrm>
          <a:prstGeom prst="rect">
            <a:avLst/>
          </a:prstGeom>
          <a:noFill/>
        </p:spPr>
        <p:txBody>
          <a:bodyPr wrap="square">
            <a:spAutoFit/>
          </a:bodyPr>
          <a:lstStyle/>
          <a:p>
            <a:pPr marL="571500" indent="-571500" fontAlgn="base">
              <a:buFont typeface="Wingdings" pitchFamily="2" charset="2"/>
              <a:buChar char="Ø"/>
            </a:pPr>
            <a:r>
              <a:rPr lang="en-US" sz="4000" dirty="0"/>
              <a:t>Data analytics</a:t>
            </a:r>
          </a:p>
          <a:p>
            <a:pPr marL="571500" indent="-571500" fontAlgn="base">
              <a:buFont typeface="Wingdings" pitchFamily="2" charset="2"/>
              <a:buChar char="Ø"/>
            </a:pPr>
            <a:r>
              <a:rPr lang="en-US" sz="4000" dirty="0"/>
              <a:t>Office automation</a:t>
            </a:r>
          </a:p>
          <a:p>
            <a:pPr marL="571500" indent="-571500" fontAlgn="base">
              <a:buFont typeface="Wingdings" pitchFamily="2" charset="2"/>
              <a:buChar char="Ø"/>
            </a:pPr>
            <a:r>
              <a:rPr lang="en-US" sz="4000" dirty="0"/>
              <a:t>Web scrapping</a:t>
            </a:r>
          </a:p>
          <a:p>
            <a:pPr marL="571500" indent="-571500" fontAlgn="base">
              <a:buFont typeface="Wingdings" pitchFamily="2" charset="2"/>
              <a:buChar char="Ø"/>
            </a:pPr>
            <a:r>
              <a:rPr lang="en-US" sz="4000" dirty="0"/>
              <a:t>Machine learning </a:t>
            </a:r>
          </a:p>
          <a:p>
            <a:pPr marL="571500" indent="-571500" fontAlgn="base">
              <a:buFont typeface="Wingdings" pitchFamily="2" charset="2"/>
              <a:buChar char="Ø"/>
            </a:pPr>
            <a:r>
              <a:rPr lang="en-US" sz="4000" dirty="0"/>
              <a:t>Share market (data analytics)</a:t>
            </a:r>
          </a:p>
          <a:p>
            <a:pPr marL="571500" indent="-571500" fontAlgn="base">
              <a:buFont typeface="Wingdings" pitchFamily="2" charset="2"/>
              <a:buChar char="Ø"/>
            </a:pPr>
            <a:r>
              <a:rPr lang="en-US" sz="4000" dirty="0"/>
              <a:t>Application development</a:t>
            </a:r>
          </a:p>
          <a:p>
            <a:pPr marL="571500" indent="-571500" fontAlgn="base">
              <a:buFont typeface="Wingdings" pitchFamily="2" charset="2"/>
              <a:buChar char="Ø"/>
            </a:pPr>
            <a:r>
              <a:rPr lang="en-US" sz="4000" dirty="0"/>
              <a:t>Web  applications (</a:t>
            </a:r>
            <a:r>
              <a:rPr lang="en-US" sz="4000" dirty="0" err="1"/>
              <a:t>Django</a:t>
            </a:r>
            <a:r>
              <a:rPr lang="en-US" sz="4000" dirty="0"/>
              <a:t> and Flask)</a:t>
            </a:r>
          </a:p>
          <a:p>
            <a:r>
              <a:rPr lang="en-US" sz="4000" dirty="0"/>
              <a:t/>
            </a:r>
            <a:br>
              <a:rPr lang="en-US" sz="4000" dirty="0"/>
            </a:br>
            <a:r>
              <a:rPr lang="en-US" sz="4000" dirty="0"/>
              <a:t>For further reading refer </a:t>
            </a:r>
            <a:r>
              <a:rPr lang="en-US" sz="4000" u="sng" dirty="0">
                <a:hlinkClick r:id="rId4"/>
              </a:rPr>
              <a:t>https://brochure.getpython.info/media/releases/python-brochure-current</a:t>
            </a: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14497700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1"/>
            <a:ext cx="8384651" cy="2596999"/>
          </a:xfrm>
          <a:prstGeom prst="rect">
            <a:avLst/>
          </a:prstGeom>
        </p:spPr>
        <p:txBody>
          <a:bodyPr vert="horz" lIns="91440" tIns="45720" rIns="91440" bIns="45720" rtlCol="0" anchor="b">
            <a:normAutofit/>
          </a:bodyPr>
          <a:lstStyle/>
          <a:p>
            <a:pPr rtl="0"/>
            <a:r>
              <a:rPr lang="en-IN" sz="6600" dirty="0">
                <a:latin typeface="+mn-lt"/>
              </a:rPr>
              <a:t>Learning </a:t>
            </a:r>
            <a:r>
              <a:rPr lang="en-IN" sz="6600" dirty="0" smtClean="0">
                <a:latin typeface="+mn-lt"/>
              </a:rPr>
              <a:t>Objectives</a:t>
            </a:r>
            <a:r>
              <a:rPr lang="en-US" sz="6600" kern="1200" spc="285" dirty="0">
                <a:solidFill>
                  <a:schemeClr val="tx1"/>
                </a:solidFill>
                <a:latin typeface="+mj-lt"/>
                <a:cs typeface="Calibri"/>
              </a:rPr>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6863417"/>
          </a:xfrm>
          <a:prstGeom prst="rect">
            <a:avLst/>
          </a:prstGeom>
          <a:noFill/>
        </p:spPr>
        <p:txBody>
          <a:bodyPr wrap="square">
            <a:spAutoFit/>
          </a:bodyPr>
          <a:lstStyle/>
          <a:p>
            <a:r>
              <a:rPr lang="en-US" sz="3200" dirty="0"/>
              <a:t>TO UNDERSTAND THE IMPORTANCE OF PYTHON LIBRARIES IN DATA ANALYSIS.</a:t>
            </a:r>
          </a:p>
          <a:p>
            <a:r>
              <a:rPr lang="en-US" sz="3200" dirty="0"/>
              <a:t/>
            </a:r>
            <a:br>
              <a:rPr lang="en-US" sz="3200" dirty="0"/>
            </a:br>
            <a:r>
              <a:rPr lang="en-US" sz="3200" dirty="0"/>
              <a:t>LEARN HOW TO IMPORT AND UTILIZE EXTERNAL LIBRARIES IN PYTHON.</a:t>
            </a:r>
          </a:p>
          <a:p>
            <a:r>
              <a:rPr lang="en-US" sz="3200" dirty="0"/>
              <a:t/>
            </a:r>
            <a:br>
              <a:rPr lang="en-US" sz="3200" dirty="0"/>
            </a:br>
            <a:r>
              <a:rPr lang="en-US" sz="3200" dirty="0"/>
              <a:t>MASTER NUMPY'S ROLE IN NUMERICAL COMPUTING AND ARRAY MANIPULATION.</a:t>
            </a:r>
          </a:p>
          <a:p>
            <a:r>
              <a:rPr lang="en-US" sz="3200" dirty="0"/>
              <a:t/>
            </a:r>
            <a:br>
              <a:rPr lang="en-US" sz="3200" dirty="0"/>
            </a:br>
            <a:r>
              <a:rPr lang="en-US" sz="3200" dirty="0"/>
              <a:t>TO UNDERSTAND PANDAS' IMPORTANCE FOR STRUCTURED DATA MANIPULATION AND ANALYSIS.</a:t>
            </a:r>
          </a:p>
          <a:p>
            <a:r>
              <a:rPr lang="en-US" sz="3200" dirty="0"/>
              <a:t/>
            </a:r>
            <a:br>
              <a:rPr lang="en-US" sz="3200" dirty="0"/>
            </a:br>
            <a:r>
              <a:rPr lang="en-US" sz="3200" dirty="0"/>
              <a:t>TO UNDERSTAND THE IMPORTANCE OF DATA PREPROCESSING IN PREPARING DATA.</a:t>
            </a:r>
          </a:p>
          <a:p>
            <a:r>
              <a:rPr lang="en-US" sz="3200" dirty="0"/>
              <a:t/>
            </a:r>
            <a:br>
              <a:rPr lang="en-US" sz="3200" dirty="0"/>
            </a:br>
            <a:r>
              <a:rPr lang="en-US" sz="3200" dirty="0"/>
              <a:t>RECOGNIZE EDA'S ROLE IN DATA UNDERSTANDING AND </a:t>
            </a:r>
            <a:r>
              <a:rPr lang="en-US" sz="3200" dirty="0" smtClean="0"/>
              <a:t>VISUALIZATION.</a:t>
            </a:r>
            <a:endParaRPr lang="en-US" sz="3200" dirty="0"/>
          </a:p>
          <a:p>
            <a:r>
              <a:rPr lang="en-US" sz="3200" dirty="0"/>
              <a:t/>
            </a:r>
            <a:br>
              <a:rPr lang="en-US" sz="32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6725903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0"/>
            <a:ext cx="13788502" cy="2596999"/>
          </a:xfrm>
          <a:prstGeom prst="rect">
            <a:avLst/>
          </a:prstGeom>
        </p:spPr>
        <p:txBody>
          <a:bodyPr vert="horz" lIns="91440" tIns="45720" rIns="91440" bIns="45720" rtlCol="0" anchor="b">
            <a:normAutofit/>
          </a:bodyPr>
          <a:lstStyle/>
          <a:p>
            <a:pPr rtl="0"/>
            <a:r>
              <a:rPr lang="en-US" sz="6600" dirty="0">
                <a:latin typeface="+mn-lt"/>
              </a:rPr>
              <a:t>Introduction – </a:t>
            </a:r>
            <a:r>
              <a:rPr lang="en-IN" sz="6600" dirty="0">
                <a:latin typeface="+mn-lt"/>
              </a:rPr>
              <a:t>Libraries</a:t>
            </a:r>
            <a:br>
              <a:rPr lang="en-IN" sz="6600" dirty="0">
                <a:latin typeface="+mn-lt"/>
              </a:rPr>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5262979"/>
          </a:xfrm>
          <a:prstGeom prst="rect">
            <a:avLst/>
          </a:prstGeom>
          <a:noFill/>
        </p:spPr>
        <p:txBody>
          <a:bodyPr wrap="square">
            <a:spAutoFit/>
          </a:bodyPr>
          <a:lstStyle/>
          <a:p>
            <a:pPr marL="457200" indent="-457200" algn="just" fontAlgn="base">
              <a:buFont typeface="Wingdings" pitchFamily="2" charset="2"/>
              <a:buChar char="Ø"/>
            </a:pPr>
            <a:r>
              <a:rPr lang="en-US" sz="4000" dirty="0"/>
              <a:t>A python library is a collection of related modules. </a:t>
            </a:r>
          </a:p>
          <a:p>
            <a:pPr marL="457200" indent="-457200" algn="just" fontAlgn="base">
              <a:buFont typeface="Wingdings" pitchFamily="2" charset="2"/>
              <a:buChar char="Ø"/>
            </a:pPr>
            <a:r>
              <a:rPr lang="en-US" sz="4000" dirty="0"/>
              <a:t>It contains bundles of code that can be used repeatedly in different programs. </a:t>
            </a:r>
          </a:p>
          <a:p>
            <a:pPr marL="457200" indent="-457200" algn="just" fontAlgn="base">
              <a:buFont typeface="Wingdings" pitchFamily="2" charset="2"/>
              <a:buChar char="Ø"/>
            </a:pPr>
            <a:r>
              <a:rPr lang="en-US" sz="4000" dirty="0"/>
              <a:t>It makes python programming simpler and convenient for the programmer</a:t>
            </a:r>
            <a:r>
              <a:rPr lang="en-US" sz="4000" dirty="0" smtClean="0"/>
              <a:t>.</a:t>
            </a:r>
            <a:r>
              <a:rPr lang="en-US" sz="4000" dirty="0"/>
              <a:t/>
            </a:r>
            <a:br>
              <a:rPr lang="en-US" sz="4000" dirty="0"/>
            </a:br>
            <a:r>
              <a:rPr lang="en-US" sz="4000" dirty="0"/>
              <a:t> As we don’t need to write the same code again and again for different programs. </a:t>
            </a:r>
            <a:endParaRPr lang="en-US" sz="4000" dirty="0" smtClean="0"/>
          </a:p>
          <a:p>
            <a:pPr marL="457200" indent="-457200" algn="just" fontAlgn="base">
              <a:buFont typeface="Wingdings" pitchFamily="2" charset="2"/>
              <a:buChar char="Ø"/>
            </a:pPr>
            <a:r>
              <a:rPr lang="en-US" sz="4000" dirty="0" smtClean="0"/>
              <a:t>Python </a:t>
            </a:r>
            <a:r>
              <a:rPr lang="en-US" sz="4000" dirty="0"/>
              <a:t>libraries play a very vital role in fields of machine learning, data science, data visualization, etc.</a:t>
            </a:r>
          </a:p>
          <a:p>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545513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0" y="-531127"/>
            <a:ext cx="13788502" cy="2596999"/>
          </a:xfrm>
          <a:prstGeom prst="rect">
            <a:avLst/>
          </a:prstGeom>
        </p:spPr>
        <p:txBody>
          <a:bodyPr vert="horz" lIns="91440" tIns="45720" rIns="91440" bIns="45720" rtlCol="0" anchor="b">
            <a:normAutofit/>
          </a:bodyPr>
          <a:lstStyle/>
          <a:p>
            <a:pPr rtl="0"/>
            <a:r>
              <a:rPr lang="en-US" sz="5400" dirty="0">
                <a:latin typeface="+mn-lt"/>
              </a:rPr>
              <a:t>Introduction – </a:t>
            </a:r>
            <a:r>
              <a:rPr lang="en-IN" sz="5400" dirty="0">
                <a:latin typeface="+mn-lt"/>
              </a:rPr>
              <a:t>Important Libraries/Packages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7725192"/>
          </a:xfrm>
          <a:prstGeom prst="rect">
            <a:avLst/>
          </a:prstGeom>
          <a:noFill/>
        </p:spPr>
        <p:txBody>
          <a:bodyPr wrap="square">
            <a:spAutoFit/>
          </a:bodyPr>
          <a:lstStyle/>
          <a:p>
            <a:pPr marL="571500" indent="-571500" fontAlgn="base">
              <a:buFont typeface="Wingdings" pitchFamily="2" charset="2"/>
              <a:buChar char="Ø"/>
            </a:pPr>
            <a:r>
              <a:rPr lang="en-IN" sz="4000" dirty="0"/>
              <a:t>Pandas  - Data Analysis</a:t>
            </a:r>
          </a:p>
          <a:p>
            <a:pPr marL="571500" indent="-571500" fontAlgn="base">
              <a:buFont typeface="Wingdings" pitchFamily="2" charset="2"/>
              <a:buChar char="Ø"/>
            </a:pPr>
            <a:r>
              <a:rPr lang="en-IN" sz="4000" dirty="0" err="1"/>
              <a:t>Numpy</a:t>
            </a:r>
            <a:r>
              <a:rPr lang="en-IN" sz="4000" dirty="0"/>
              <a:t> – Data Analysis</a:t>
            </a:r>
          </a:p>
          <a:p>
            <a:pPr marL="571500" indent="-571500" fontAlgn="base">
              <a:buFont typeface="Wingdings" pitchFamily="2" charset="2"/>
              <a:buChar char="Ø"/>
            </a:pPr>
            <a:r>
              <a:rPr lang="en-IN" sz="4000" dirty="0" err="1"/>
              <a:t>Matplotlib</a:t>
            </a:r>
            <a:r>
              <a:rPr lang="en-IN" sz="4000" dirty="0"/>
              <a:t> - Visualisation</a:t>
            </a:r>
          </a:p>
          <a:p>
            <a:pPr marL="571500" indent="-571500" fontAlgn="base">
              <a:buFont typeface="Wingdings" pitchFamily="2" charset="2"/>
              <a:buChar char="Ø"/>
            </a:pPr>
            <a:r>
              <a:rPr lang="en-IN" sz="4000" dirty="0" err="1"/>
              <a:t>Seaborn</a:t>
            </a:r>
            <a:r>
              <a:rPr lang="en-IN" sz="4000" dirty="0"/>
              <a:t>  - Visualisation</a:t>
            </a:r>
          </a:p>
          <a:p>
            <a:pPr marL="571500" indent="-571500" fontAlgn="base">
              <a:buFont typeface="Wingdings" pitchFamily="2" charset="2"/>
              <a:buChar char="Ø"/>
            </a:pPr>
            <a:r>
              <a:rPr lang="en-IN" sz="4000" dirty="0" err="1"/>
              <a:t>Scikit</a:t>
            </a:r>
            <a:r>
              <a:rPr lang="en-IN" sz="4000" dirty="0"/>
              <a:t>-learn - ML</a:t>
            </a:r>
          </a:p>
          <a:p>
            <a:pPr marL="571500" indent="-571500" fontAlgn="base">
              <a:buFont typeface="Wingdings" pitchFamily="2" charset="2"/>
              <a:buChar char="Ø"/>
            </a:pPr>
            <a:r>
              <a:rPr lang="en-IN" sz="4000" dirty="0"/>
              <a:t>Requests – </a:t>
            </a:r>
            <a:r>
              <a:rPr lang="en-IN" sz="4000" dirty="0" err="1"/>
              <a:t>Api</a:t>
            </a:r>
            <a:endParaRPr lang="en-IN" sz="4000" dirty="0"/>
          </a:p>
          <a:p>
            <a:pPr marL="571500" indent="-571500" fontAlgn="base">
              <a:buFont typeface="Wingdings" pitchFamily="2" charset="2"/>
              <a:buChar char="Ø"/>
            </a:pPr>
            <a:r>
              <a:rPr lang="en-IN" sz="4000" dirty="0"/>
              <a:t>Selenium – Web scrapping / Browser Automation</a:t>
            </a:r>
          </a:p>
          <a:p>
            <a:pPr marL="571500" indent="-571500" fontAlgn="base">
              <a:buFont typeface="Wingdings" pitchFamily="2" charset="2"/>
              <a:buChar char="Ø"/>
            </a:pPr>
            <a:r>
              <a:rPr lang="en-IN" sz="4000" dirty="0" err="1"/>
              <a:t>Pyodbc</a:t>
            </a:r>
            <a:endParaRPr lang="en-IN" sz="4000" dirty="0"/>
          </a:p>
          <a:p>
            <a:pPr marL="571500" indent="-571500" fontAlgn="base">
              <a:buFont typeface="Wingdings" pitchFamily="2" charset="2"/>
              <a:buChar char="Ø"/>
            </a:pPr>
            <a:r>
              <a:rPr lang="en-IN" sz="4000" dirty="0" err="1"/>
              <a:t>xml.etree.ElementTree</a:t>
            </a:r>
            <a:r>
              <a:rPr lang="en-IN" sz="4000" dirty="0"/>
              <a:t> </a:t>
            </a:r>
          </a:p>
          <a:p>
            <a:pPr marL="571500" indent="-571500" fontAlgn="base">
              <a:buFont typeface="Wingdings" pitchFamily="2" charset="2"/>
              <a:buChar char="Ø"/>
            </a:pPr>
            <a:r>
              <a:rPr lang="en-IN" sz="4000" dirty="0" err="1"/>
              <a:t>Openpyxl</a:t>
            </a:r>
            <a:endParaRPr lang="en-IN" sz="4000" dirty="0"/>
          </a:p>
          <a:p>
            <a:pPr marL="571500" indent="-571500" fontAlgn="base">
              <a:buFont typeface="Wingdings" pitchFamily="2" charset="2"/>
              <a:buChar char="Ø"/>
            </a:pPr>
            <a:r>
              <a:rPr lang="en-IN" sz="4000" dirty="0" err="1"/>
              <a:t>Xlsxwriter</a:t>
            </a:r>
            <a:endParaRPr lang="en-IN" sz="4000" dirty="0"/>
          </a:p>
          <a:p>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5268746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err="1">
                <a:latin typeface="+mn-lt"/>
              </a:rPr>
              <a:t>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5262979"/>
          </a:xfrm>
          <a:prstGeom prst="rect">
            <a:avLst/>
          </a:prstGeom>
          <a:noFill/>
        </p:spPr>
        <p:txBody>
          <a:bodyPr wrap="square">
            <a:spAutoFit/>
          </a:bodyPr>
          <a:lstStyle/>
          <a:p>
            <a:pPr algn="just"/>
            <a:r>
              <a:rPr lang="en-US" sz="4000" dirty="0" err="1"/>
              <a:t>NumPy</a:t>
            </a:r>
            <a:r>
              <a:rPr lang="en-US" sz="4000" dirty="0"/>
              <a:t>, short for "Numerical Python," is a foundational library for numerical and scientific computing in the Python programming language.</a:t>
            </a:r>
          </a:p>
          <a:p>
            <a:pPr algn="just"/>
            <a:r>
              <a:rPr lang="en-US" sz="4000" dirty="0"/>
              <a:t/>
            </a:r>
            <a:br>
              <a:rPr lang="en-US" sz="4000" dirty="0"/>
            </a:br>
            <a:r>
              <a:rPr lang="en-US" sz="4000" dirty="0"/>
              <a:t>It is the go-to library for performing efficient numerical operations on large datasets, and it serves as the backbone for numerous other scientific and data-related libraries</a:t>
            </a:r>
          </a:p>
          <a:p>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8023808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err="1">
                <a:latin typeface="+mn-lt"/>
              </a:rPr>
              <a:t>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5878532"/>
          </a:xfrm>
          <a:prstGeom prst="rect">
            <a:avLst/>
          </a:prstGeom>
          <a:noFill/>
        </p:spPr>
        <p:txBody>
          <a:bodyPr wrap="square">
            <a:spAutoFit/>
          </a:bodyPr>
          <a:lstStyle/>
          <a:p>
            <a:pPr marL="571500" indent="-571500" fontAlgn="base">
              <a:buFont typeface="Wingdings" pitchFamily="2" charset="2"/>
              <a:buChar char="Ø"/>
            </a:pPr>
            <a:r>
              <a:rPr lang="en-US" sz="4000" dirty="0"/>
              <a:t>Array Representation</a:t>
            </a:r>
          </a:p>
          <a:p>
            <a:pPr marL="571500" indent="-571500" fontAlgn="base">
              <a:buFont typeface="Wingdings" pitchFamily="2" charset="2"/>
              <a:buChar char="Ø"/>
            </a:pPr>
            <a:r>
              <a:rPr lang="en-US" sz="4000" dirty="0"/>
              <a:t>Data Storage</a:t>
            </a:r>
          </a:p>
          <a:p>
            <a:pPr marL="571500" indent="-571500" fontAlgn="base">
              <a:buFont typeface="Wingdings" pitchFamily="2" charset="2"/>
              <a:buChar char="Ø"/>
            </a:pPr>
            <a:r>
              <a:rPr lang="en-US" sz="4000" dirty="0" err="1"/>
              <a:t>Vectorized</a:t>
            </a:r>
            <a:r>
              <a:rPr lang="en-US" sz="4000" dirty="0"/>
              <a:t> Operations</a:t>
            </a:r>
          </a:p>
          <a:p>
            <a:pPr marL="571500" indent="-571500" fontAlgn="base">
              <a:buFont typeface="Wingdings" pitchFamily="2" charset="2"/>
              <a:buChar char="Ø"/>
            </a:pPr>
            <a:r>
              <a:rPr lang="en-US" sz="4000" dirty="0"/>
              <a:t>Universal Functions (</a:t>
            </a:r>
            <a:r>
              <a:rPr lang="en-US" sz="4000" dirty="0" err="1"/>
              <a:t>ufuncs</a:t>
            </a:r>
            <a:r>
              <a:rPr lang="en-US" sz="4000" dirty="0"/>
              <a:t>)</a:t>
            </a:r>
          </a:p>
          <a:p>
            <a:pPr marL="571500" indent="-571500" fontAlgn="base">
              <a:buFont typeface="Wingdings" pitchFamily="2" charset="2"/>
              <a:buChar char="Ø"/>
            </a:pPr>
            <a:r>
              <a:rPr lang="en-US" sz="4000" dirty="0"/>
              <a:t>Broadcasting</a:t>
            </a:r>
          </a:p>
          <a:p>
            <a:pPr marL="571500" indent="-571500" fontAlgn="base">
              <a:buFont typeface="Wingdings" pitchFamily="2" charset="2"/>
              <a:buChar char="Ø"/>
            </a:pPr>
            <a:r>
              <a:rPr lang="en-US" sz="4000" dirty="0"/>
              <a:t>Indexing and Slicing</a:t>
            </a:r>
          </a:p>
          <a:p>
            <a:pPr marL="571500" indent="-571500" fontAlgn="base">
              <a:buFont typeface="Wingdings" pitchFamily="2" charset="2"/>
              <a:buChar char="Ø"/>
            </a:pPr>
            <a:r>
              <a:rPr lang="en-US" sz="4000" dirty="0"/>
              <a:t>Mathematical Functions</a:t>
            </a:r>
          </a:p>
          <a:p>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8143462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3416320"/>
          </a:xfrm>
          <a:prstGeom prst="rect">
            <a:avLst/>
          </a:prstGeom>
          <a:noFill/>
        </p:spPr>
        <p:txBody>
          <a:bodyPr wrap="square">
            <a:spAutoFit/>
          </a:bodyPr>
          <a:lstStyle/>
          <a:p>
            <a:pPr marL="571500" indent="-571500" fontAlgn="base">
              <a:buFont typeface="Wingdings" pitchFamily="2" charset="2"/>
              <a:buChar char="Ø"/>
            </a:pPr>
            <a:r>
              <a:rPr lang="en-US" sz="4000" dirty="0" smtClean="0"/>
              <a:t>1. Importing </a:t>
            </a:r>
            <a:r>
              <a:rPr lang="en-US" sz="4000" dirty="0" err="1"/>
              <a:t>NumPy</a:t>
            </a:r>
            <a:endParaRPr lang="en-US" sz="4000" dirty="0"/>
          </a:p>
          <a:p>
            <a:r>
              <a:rPr lang="en-US" sz="4000" dirty="0"/>
              <a:t>To use </a:t>
            </a:r>
            <a:r>
              <a:rPr lang="en-US" sz="4000" dirty="0" err="1"/>
              <a:t>NumPy</a:t>
            </a:r>
            <a:r>
              <a:rPr lang="en-US" sz="4000" dirty="0"/>
              <a:t> in Python, you first need to import it</a:t>
            </a:r>
          </a:p>
          <a:p>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7383" y="3939274"/>
            <a:ext cx="7999501" cy="1204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011750" y="5484736"/>
            <a:ext cx="11721269" cy="1261884"/>
          </a:xfrm>
          <a:prstGeom prst="rect">
            <a:avLst/>
          </a:prstGeom>
          <a:noFill/>
        </p:spPr>
        <p:txBody>
          <a:bodyPr wrap="square" rtlCol="0">
            <a:spAutoFit/>
          </a:bodyPr>
          <a:lstStyle/>
          <a:p>
            <a:r>
              <a:rPr lang="en-US" sz="4000" dirty="0"/>
              <a:t>The common convention is to alias </a:t>
            </a:r>
            <a:r>
              <a:rPr lang="en-US" sz="4000" dirty="0" err="1"/>
              <a:t>NumPy</a:t>
            </a:r>
            <a:r>
              <a:rPr lang="en-US" sz="4000" dirty="0"/>
              <a:t> as `</a:t>
            </a:r>
            <a:r>
              <a:rPr lang="en-US" sz="4000" dirty="0" err="1"/>
              <a:t>np</a:t>
            </a:r>
            <a:r>
              <a:rPr lang="en-US" sz="4000" dirty="0"/>
              <a:t>`.</a:t>
            </a:r>
          </a:p>
          <a:p>
            <a:r>
              <a:rPr lang="en-US" dirty="0"/>
              <a:t/>
            </a:r>
            <a:br>
              <a:rPr lang="en-US" dirty="0"/>
            </a:br>
            <a:endParaRPr lang="en-IN" dirty="0"/>
          </a:p>
        </p:txBody>
      </p:sp>
    </p:spTree>
    <p:extLst>
      <p:ext uri="{BB962C8B-B14F-4D97-AF65-F5344CB8AC3E}">
        <p14:creationId xmlns:p14="http://schemas.microsoft.com/office/powerpoint/2010/main" val="30894323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4647426"/>
          </a:xfrm>
          <a:prstGeom prst="rect">
            <a:avLst/>
          </a:prstGeom>
          <a:noFill/>
        </p:spPr>
        <p:txBody>
          <a:bodyPr wrap="square">
            <a:spAutoFit/>
          </a:bodyPr>
          <a:lstStyle/>
          <a:p>
            <a:pPr marL="571500" indent="-571500" fontAlgn="base">
              <a:buFont typeface="Wingdings" pitchFamily="2" charset="2"/>
              <a:buChar char="Ø"/>
            </a:pPr>
            <a:r>
              <a:rPr lang="en-US" sz="4000" dirty="0"/>
              <a:t>2. Creating Arrays</a:t>
            </a:r>
          </a:p>
          <a:p>
            <a:r>
              <a:rPr lang="en-US" sz="4000" dirty="0" err="1" smtClean="0"/>
              <a:t>NumPy</a:t>
            </a:r>
            <a:r>
              <a:rPr lang="en-US" sz="4000" dirty="0" smtClean="0"/>
              <a:t> </a:t>
            </a:r>
            <a:r>
              <a:rPr lang="en-US" sz="4000" dirty="0"/>
              <a:t>arrays are the fundamental data structure. You can create arrays using various methods, such as:</a:t>
            </a:r>
          </a:p>
          <a:p>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2050" name="Picture 2" descr="https://lh7-rt.googleusercontent.com/slidesz/AGV_vUfMVwe738_wZoj4R4rvmhWbVg8rP_BSV_pHWPnyPqCZLcd5k7H3kSpM1mC8X7s7UkVr6yezKGIP_IfYq0PKnVAwOl3T3yEIeS6lKcm_W2_v57w7ZojMtjmiluLBwFuvafQl2DzSKMkDpNq4vVe1LWAqP5JKbimt6NH-ObxcKmelvlFP0wAstg=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27473" y="3597109"/>
            <a:ext cx="9943107" cy="66809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5405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4647426"/>
          </a:xfrm>
          <a:prstGeom prst="rect">
            <a:avLst/>
          </a:prstGeom>
          <a:noFill/>
        </p:spPr>
        <p:txBody>
          <a:bodyPr wrap="square">
            <a:spAutoFit/>
          </a:bodyPr>
          <a:lstStyle/>
          <a:p>
            <a:pPr marL="571500" indent="-571500" fontAlgn="base">
              <a:buFont typeface="Wingdings" pitchFamily="2" charset="2"/>
              <a:buChar char="Ø"/>
            </a:pPr>
            <a:r>
              <a:rPr lang="en-US" sz="4000" dirty="0"/>
              <a:t>3. Basic </a:t>
            </a:r>
            <a:r>
              <a:rPr lang="en-US" sz="4000" dirty="0" smtClean="0"/>
              <a:t>Operations</a:t>
            </a:r>
            <a:r>
              <a:rPr lang="en-US" sz="4000" dirty="0"/>
              <a:t>  </a:t>
            </a:r>
          </a:p>
          <a:p>
            <a:r>
              <a:rPr lang="en-US" sz="4000" dirty="0" err="1"/>
              <a:t>NumPy</a:t>
            </a:r>
            <a:r>
              <a:rPr lang="en-US" sz="4000" dirty="0"/>
              <a:t> allows you to perform element-wise operations on arrays. For example:</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3074" name="Picture 2" descr="https://lh7-rt.googleusercontent.com/slidesz/AGV_vUfYC-qHeDihVD9z9RI98s5O478sKEjoavm5WZhqp4BFgqzMq9cgzylt7DSgJNQAc_weP00N_1u_WbF3z4BfmZr_IQEGEkc8yH5MuMhE9Gd0UoovK6RVyBwRXZmB0_shFZnKN9jO34G-aDoFuQAZ2DqNlqRg_dU6K5OwfNy0TFWEu5NIobTR=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469" y="3485596"/>
            <a:ext cx="10674489" cy="6199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93907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821645" cy="5262979"/>
          </a:xfrm>
          <a:prstGeom prst="rect">
            <a:avLst/>
          </a:prstGeom>
          <a:noFill/>
        </p:spPr>
        <p:txBody>
          <a:bodyPr wrap="square">
            <a:spAutoFit/>
          </a:bodyPr>
          <a:lstStyle/>
          <a:p>
            <a:pPr marL="571500" indent="-571500" fontAlgn="base">
              <a:buFont typeface="Wingdings" pitchFamily="2" charset="2"/>
              <a:buChar char="Ø"/>
            </a:pPr>
            <a:r>
              <a:rPr lang="en-US" sz="4000" dirty="0"/>
              <a:t>4. Array Shape and Dimensions:</a:t>
            </a:r>
          </a:p>
          <a:p>
            <a:r>
              <a:rPr lang="en-US" sz="4000" dirty="0" smtClean="0"/>
              <a:t>Check </a:t>
            </a:r>
            <a:r>
              <a:rPr lang="en-US" sz="4000" dirty="0"/>
              <a:t>the shape and dimensions of an array using the `shape` and `</a:t>
            </a:r>
            <a:r>
              <a:rPr lang="en-US" sz="4000" dirty="0" err="1"/>
              <a:t>ndim</a:t>
            </a:r>
            <a:r>
              <a:rPr lang="en-US" sz="4000" dirty="0"/>
              <a:t>` attributes:</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4098" name="Picture 2" descr="https://lh7-rt.googleusercontent.com/slidesz/AGV_vUduWeu_mqGbcrJuma1iHksqBbYgahdZxtkUbK67P5R4cXzeFMBxO3AyrCCEB7UX4iJYJ9spse3vf2sgoYhFzrvO62OsMKi5ROXuKN_v49tAFk4lZNwPaXnK7D0i_JeXh9Jci_Mok2DuHY5ip4V4AAQM6rskag2UM59OOy5oSX4Kky4B4Wnw=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697" y="4410076"/>
            <a:ext cx="17006948" cy="4253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063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821645" cy="6494085"/>
          </a:xfrm>
          <a:prstGeom prst="rect">
            <a:avLst/>
          </a:prstGeom>
          <a:noFill/>
        </p:spPr>
        <p:txBody>
          <a:bodyPr wrap="square">
            <a:spAutoFit/>
          </a:bodyPr>
          <a:lstStyle/>
          <a:p>
            <a:pPr marL="571500" indent="-571500" fontAlgn="base">
              <a:buFont typeface="Wingdings" pitchFamily="2" charset="2"/>
              <a:buChar char="Ø"/>
            </a:pPr>
            <a:r>
              <a:rPr lang="en-US" sz="4000" dirty="0"/>
              <a:t>5. Indexing and Slicing</a:t>
            </a:r>
          </a:p>
          <a:p>
            <a:r>
              <a:rPr lang="en-US" sz="4000" dirty="0" err="1" smtClean="0"/>
              <a:t>NumPy</a:t>
            </a:r>
            <a:r>
              <a:rPr lang="en-US" sz="4000" dirty="0" smtClean="0"/>
              <a:t> </a:t>
            </a:r>
            <a:r>
              <a:rPr lang="en-US" sz="4000" dirty="0"/>
              <a:t>supports indexing and slicing to access elements or subsets of arrays. </a:t>
            </a:r>
          </a:p>
          <a:p>
            <a:r>
              <a:rPr lang="en-US" sz="4000" dirty="0"/>
              <a:t>Indexing starts at:</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5122" name="Picture 2" descr="https://lh7-rt.googleusercontent.com/slidesz/AGV_vUecLQqQ1u_mg8M1CWsvBRaDsldvAnSGpzxpZx9VaSxrGfOZ9QHs6eXsmiF7jJFHkLu22ZFTuPSp7B9M5HWD2PwlWe9pOFyag1n0WgNmTv7nciUfE3P5A_vGOpvrZdo_GCu4F6tiqDd3oPFYREvfw0LXZwiJ67G7hF7oC51iZPhhjVp0DY8ryw=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783" y="4959645"/>
            <a:ext cx="15128737" cy="3412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9972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Use case scenarios</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2800767"/>
          </a:xfrm>
          <a:prstGeom prst="rect">
            <a:avLst/>
          </a:prstGeom>
          <a:noFill/>
        </p:spPr>
        <p:txBody>
          <a:bodyPr wrap="square">
            <a:spAutoFit/>
          </a:bodyPr>
          <a:lstStyle/>
          <a:p>
            <a:r>
              <a:rPr lang="en-US" sz="4000" dirty="0"/>
              <a:t>How web scraping works!  - Refer RPA Chapter for more Examples</a:t>
            </a:r>
          </a:p>
          <a:p>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026" name="Picture 2" descr="A web scraping tool and globe&#10;&#10;Description automatically generat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4" y="3254692"/>
            <a:ext cx="13446125" cy="44475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39478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821645" cy="7109639"/>
          </a:xfrm>
          <a:prstGeom prst="rect">
            <a:avLst/>
          </a:prstGeom>
          <a:noFill/>
        </p:spPr>
        <p:txBody>
          <a:bodyPr wrap="square">
            <a:spAutoFit/>
          </a:bodyPr>
          <a:lstStyle/>
          <a:p>
            <a:pPr marL="571500" indent="-571500" fontAlgn="base">
              <a:buFont typeface="Wingdings" pitchFamily="2" charset="2"/>
              <a:buChar char="Ø"/>
            </a:pPr>
            <a:r>
              <a:rPr lang="en-US" sz="4000" dirty="0"/>
              <a:t>6. Aggregation and </a:t>
            </a:r>
            <a:r>
              <a:rPr lang="en-US" sz="4000" dirty="0" smtClean="0"/>
              <a:t>Statistics</a:t>
            </a:r>
            <a:r>
              <a:rPr lang="en-US" sz="4000" dirty="0"/>
              <a:t> </a:t>
            </a:r>
          </a:p>
          <a:p>
            <a:r>
              <a:rPr lang="en-US" sz="4000" dirty="0" err="1"/>
              <a:t>NumPy</a:t>
            </a:r>
            <a:r>
              <a:rPr lang="en-US" sz="4000" dirty="0"/>
              <a:t> provides functions for computing various statistics on </a:t>
            </a:r>
            <a:r>
              <a:rPr lang="en-US" sz="4000" dirty="0" smtClean="0"/>
              <a:t>arrays</a:t>
            </a:r>
            <a:r>
              <a:rPr lang="en-US" sz="4000" dirty="0"/>
              <a:t/>
            </a:r>
            <a:br>
              <a:rPr lang="en-US" sz="4000" dirty="0"/>
            </a:br>
            <a:r>
              <a:rPr lang="en-US" sz="4000" b="1" dirty="0"/>
              <a:t>i. Aggregation</a:t>
            </a:r>
            <a:endParaRPr lang="en-US" sz="4000"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6146" name="Picture 2" descr="https://lh7-rt.googleusercontent.com/slidesz/AGV_vUdUFv32lIWZZGywozD2tufsQ3qwLgXXId-dzPu6rUqiULYsQ15QKkW2_dUtrMmo5WS6hac8XbxevuI2eC9eItbMDos5zi1epBf_CLfeH7XyfYUAX8Jzz_S6EQNJj9Mxpkb6c20IvIXT1hTtsMBVB4Tvm3Bx-Pq8nv8lIY8CUoJAshhwudT7Dg=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20994" y="3679928"/>
            <a:ext cx="11870794" cy="605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38249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BASIC METHODS IN NUMPY</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821645" cy="5878532"/>
          </a:xfrm>
          <a:prstGeom prst="rect">
            <a:avLst/>
          </a:prstGeom>
          <a:noFill/>
        </p:spPr>
        <p:txBody>
          <a:bodyPr wrap="square">
            <a:spAutoFit/>
          </a:bodyPr>
          <a:lstStyle/>
          <a:p>
            <a:pPr fontAlgn="base"/>
            <a:r>
              <a:rPr lang="en-US" sz="4000" b="1" dirty="0" smtClean="0"/>
              <a:t>ii. Statistics</a:t>
            </a:r>
            <a:endParaRPr lang="en-US" sz="4000"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7170" name="Picture 2" descr="https://lh7-rt.googleusercontent.com/slidesz/AGV_vUeplZLi0XyB2Y5fbNKMts-OP9bQB2Y5ukJgwAMGaP9b_iQL6ZhPv8Zi-VLLfz5eThrIzpk08yp3c90hm-JXu7IJtPqtI3-2gHSeH1RMKxQafkhBeXpGK-pbF93--QJXIgzEViUKJ-78X89dUkjeeuRJPJNdDfs15ZMl2U68bsuyVQ70ldjRJw=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018248"/>
            <a:ext cx="12692380" cy="6208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6373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xmlns="" id="{83C11AB1-F9D2-A188-5047-606A0CAE7B88}"/>
              </a:ext>
            </a:extLst>
          </p:cNvPr>
          <p:cNvSpPr txBox="1"/>
          <p:nvPr/>
        </p:nvSpPr>
        <p:spPr>
          <a:xfrm>
            <a:off x="48011" y="0"/>
            <a:ext cx="17821645" cy="10310515"/>
          </a:xfrm>
          <a:prstGeom prst="rect">
            <a:avLst/>
          </a:prstGeom>
          <a:noFill/>
        </p:spPr>
        <p:txBody>
          <a:bodyPr wrap="square">
            <a:spAutoFit/>
          </a:bodyPr>
          <a:lstStyle/>
          <a:p>
            <a:pPr marL="571500" indent="-571500" algn="just" fontAlgn="base">
              <a:buFont typeface="Wingdings" pitchFamily="2" charset="2"/>
              <a:buChar char="Ø"/>
            </a:pPr>
            <a:r>
              <a:rPr lang="en-US" sz="3600" dirty="0"/>
              <a:t>7. Reshaping and Transposing</a:t>
            </a:r>
          </a:p>
          <a:p>
            <a:pPr algn="just"/>
            <a:r>
              <a:rPr lang="en-US" sz="3600" dirty="0"/>
              <a:t>Reshaping and transposing are fundamental operations when working with multi-dimensional data, such as matrices or arrays. These operations allow you to change the structure or dimensions of your data</a:t>
            </a:r>
            <a:r>
              <a:rPr lang="en-US" sz="3600" dirty="0" smtClean="0"/>
              <a:t>.</a:t>
            </a:r>
            <a:r>
              <a:rPr lang="en-US" sz="3600" dirty="0"/>
              <a:t> </a:t>
            </a:r>
          </a:p>
          <a:p>
            <a:pPr algn="just"/>
            <a:r>
              <a:rPr lang="en-US" sz="3600" b="1" dirty="0"/>
              <a:t>i.  Reshaping: </a:t>
            </a:r>
            <a:endParaRPr lang="en-US" sz="3600" dirty="0"/>
          </a:p>
          <a:p>
            <a:pPr algn="just"/>
            <a:r>
              <a:rPr lang="en-US" sz="3600" dirty="0"/>
              <a:t>Reshaping involves changing the shape or dimensions of your data while maintaining the total number of elements. This operation is often used in machine learning and data preprocessing to prepare data for modeling</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8194" name="Picture 2" descr="https://lh7-rt.googleusercontent.com/slidesz/AGV_vUfj0Bzgy6R5nfy2xta3zZ-rULyu8JEmVLEFEWpinS7S-nntS0bmR4RNPTsmWjas9ogGnAvbBdnZxuYmg9mIrFpfC-UFy3yhQXiuB5EhcSsdVLARKh_uA8ZWOf1tZ4vFCQ54KzMUNeLRhRh9iXquw2m19iA6FLGyhxXnPWzZqVSvt-8RP0Lbtw=s2048?key=EoJIkk3P7KFYtY8a4EA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720" y="4089311"/>
            <a:ext cx="12068949" cy="48551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32737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xmlns="" id="{83C11AB1-F9D2-A188-5047-606A0CAE7B88}"/>
              </a:ext>
            </a:extLst>
          </p:cNvPr>
          <p:cNvSpPr txBox="1"/>
          <p:nvPr/>
        </p:nvSpPr>
        <p:spPr>
          <a:xfrm>
            <a:off x="48011" y="0"/>
            <a:ext cx="17821645" cy="7478970"/>
          </a:xfrm>
          <a:prstGeom prst="rect">
            <a:avLst/>
          </a:prstGeom>
          <a:noFill/>
        </p:spPr>
        <p:txBody>
          <a:bodyPr wrap="square">
            <a:spAutoFit/>
          </a:bodyPr>
          <a:lstStyle/>
          <a:p>
            <a:pPr fontAlgn="base"/>
            <a:r>
              <a:rPr lang="en-US" sz="3600" b="1" dirty="0" smtClean="0"/>
              <a:t>ii. Transposing:</a:t>
            </a:r>
            <a:r>
              <a:rPr lang="en-US" sz="3600" dirty="0"/>
              <a:t/>
            </a:r>
            <a:br>
              <a:rPr lang="en-US" sz="3600" dirty="0"/>
            </a:br>
            <a:r>
              <a:rPr lang="en-US" sz="3600" dirty="0"/>
              <a:t>Transposing involves switching the rows and columns of a two-dimensional data structure like a matrix or array. This operation is particularly useful for linear algebra operations or when working with tabular data.</a:t>
            </a: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9218" name="Picture 2" descr="https://lh7-rt.googleusercontent.com/slidesz/AGV_vUdElA2f4coXm3QBm5IpYi9XlllJjycBvLvXOZDCmf37LMjvVXjq9i92YJT5lWeaAIuscJN3pifH2qa0GEUBVObGOHCzfXET3czUyKnxHxlpkGe2A3pS3p3SZFht1f-_CX9kTxIfYPkST3Zd2N1a8_P5Vcj3D6yHnpkvqPpEY3MaCFFNitSP=s2048?key=EoJIkk3P7KFYtY8a4EA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4995" y="2596999"/>
            <a:ext cx="15687675" cy="5781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4281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xmlns="" id="{83C11AB1-F9D2-A188-5047-606A0CAE7B88}"/>
              </a:ext>
            </a:extLst>
          </p:cNvPr>
          <p:cNvSpPr txBox="1"/>
          <p:nvPr/>
        </p:nvSpPr>
        <p:spPr>
          <a:xfrm>
            <a:off x="48011" y="0"/>
            <a:ext cx="17821645" cy="8094524"/>
          </a:xfrm>
          <a:prstGeom prst="rect">
            <a:avLst/>
          </a:prstGeom>
          <a:noFill/>
        </p:spPr>
        <p:txBody>
          <a:bodyPr wrap="square">
            <a:spAutoFit/>
          </a:bodyPr>
          <a:lstStyle/>
          <a:p>
            <a:pPr marL="571500" indent="-571500" algn="just" fontAlgn="base">
              <a:buFont typeface="Wingdings" pitchFamily="2" charset="2"/>
              <a:buChar char="Ø"/>
            </a:pPr>
            <a:r>
              <a:rPr lang="en-US" sz="3600" dirty="0"/>
              <a:t>8. Universal Functions (</a:t>
            </a:r>
            <a:r>
              <a:rPr lang="en-US" sz="3600" dirty="0" err="1"/>
              <a:t>ufuncs</a:t>
            </a:r>
            <a:r>
              <a:rPr lang="en-US" sz="3600" dirty="0"/>
              <a:t>)</a:t>
            </a:r>
          </a:p>
          <a:p>
            <a:pPr algn="just"/>
            <a:r>
              <a:rPr lang="en-US" sz="3600" dirty="0" err="1"/>
              <a:t>NumPy</a:t>
            </a:r>
            <a:r>
              <a:rPr lang="en-US" sz="3600" dirty="0"/>
              <a:t> provides universal functions that operate element-wise on arrays, including trigonometric, logarithmic, and exponential functions.</a:t>
            </a:r>
          </a:p>
          <a:p>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0242" name="Picture 2" descr="https://lh7-rt.googleusercontent.com/slidesz/AGV_vUdSzb05qLeQ_wJQxJFW8YkZJNV0_5Id1tfcLXfEqll8aJjRGYBvqJs_ZY79VcYGo9tWZn9hqxGPLoWi4YY4TQzlG94EEX0Dj2uytZ8SHRKeQvI3XWwbYspNOriYw5ZSTYdn6PpgVeBTGKeYvZyhvrWq-LBwLOmTJQA2cZas_dQZiBp7xS2HEQ=s2048?key=EoJIkk3P7KFYtY8a4EA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67155" y="2266950"/>
            <a:ext cx="14859000" cy="6105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22791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xmlns="" id="{83C11AB1-F9D2-A188-5047-606A0CAE7B88}"/>
              </a:ext>
            </a:extLst>
          </p:cNvPr>
          <p:cNvSpPr txBox="1"/>
          <p:nvPr/>
        </p:nvSpPr>
        <p:spPr>
          <a:xfrm>
            <a:off x="48011" y="0"/>
            <a:ext cx="17821645" cy="9202519"/>
          </a:xfrm>
          <a:prstGeom prst="rect">
            <a:avLst/>
          </a:prstGeom>
          <a:noFill/>
        </p:spPr>
        <p:txBody>
          <a:bodyPr wrap="square">
            <a:spAutoFit/>
          </a:bodyPr>
          <a:lstStyle/>
          <a:p>
            <a:pPr marL="571500" indent="-571500" fontAlgn="base">
              <a:buFont typeface="Wingdings" pitchFamily="2" charset="2"/>
              <a:buChar char="Ø"/>
            </a:pPr>
            <a:endParaRPr lang="en-US" sz="3600" dirty="0" smtClean="0"/>
          </a:p>
          <a:p>
            <a:pPr marL="571500" indent="-571500" fontAlgn="base">
              <a:buFont typeface="Wingdings" pitchFamily="2" charset="2"/>
              <a:buChar char="Ø"/>
            </a:pPr>
            <a:r>
              <a:rPr lang="en-US" sz="3600" dirty="0" smtClean="0"/>
              <a:t>9</a:t>
            </a:r>
            <a:r>
              <a:rPr lang="en-US" sz="3600" dirty="0"/>
              <a:t>. Random Number Generation</a:t>
            </a:r>
          </a:p>
          <a:p>
            <a:pPr algn="just"/>
            <a:r>
              <a:rPr lang="en-US" sz="3600" dirty="0" err="1"/>
              <a:t>NumPy</a:t>
            </a:r>
            <a:r>
              <a:rPr lang="en-US" sz="3600" dirty="0"/>
              <a:t> includes functions for generating random numbers from </a:t>
            </a:r>
            <a:r>
              <a:rPr lang="en-US" sz="3600" dirty="0" smtClean="0"/>
              <a:t>various distributions</a:t>
            </a:r>
            <a:r>
              <a:rPr lang="en-US" sz="3600" dirty="0"/>
              <a:t>, such as `</a:t>
            </a:r>
            <a:r>
              <a:rPr lang="en-US" sz="3600" dirty="0" err="1"/>
              <a:t>np</a:t>
            </a:r>
            <a:r>
              <a:rPr lang="en-US" sz="3600" dirty="0"/>
              <a:t>. random. rand`, `</a:t>
            </a:r>
            <a:r>
              <a:rPr lang="en-US" sz="3600" dirty="0" err="1"/>
              <a:t>np</a:t>
            </a:r>
            <a:r>
              <a:rPr lang="en-US" sz="3600" dirty="0"/>
              <a:t>. random. rand`, and `</a:t>
            </a:r>
            <a:r>
              <a:rPr lang="en-US" sz="3600" dirty="0" err="1"/>
              <a:t>np</a:t>
            </a:r>
            <a:r>
              <a:rPr lang="en-US" sz="3600" dirty="0"/>
              <a:t>. random. rand`.</a:t>
            </a:r>
          </a:p>
          <a:p>
            <a:r>
              <a:rPr lang="en-US" sz="3600" dirty="0"/>
              <a:t/>
            </a:r>
            <a:br>
              <a:rPr lang="en-US" sz="3600" dirty="0"/>
            </a:br>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1266" name="Picture 2" descr="https://lh7-rt.googleusercontent.com/slidesz/AGV_vUfOJW0pb0zLZJFA_RQZSTafwwiTaIN1m2BiieFfsjuv5VSDcrmX0r84ERZ7dfY2_qib8DXszNx6M6HCyfe109UXuGbpPwPh9J693-triSch_nRV0VwCN7GR1UH1LlleX1IwRfaEp-uqGONuu8M2Eq0tDQGP6e4cls5DtvdAZsagUIFhMj1NCw=s2048?key=EoJIkk3P7KFYtY8a4EA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166" y="3558458"/>
            <a:ext cx="17651095" cy="3852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483340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The common convention is to alias </a:t>
            </a:r>
            <a:r>
              <a:rPr lang="en-US" dirty="0" err="1"/>
              <a:t>NumPy</a:t>
            </a:r>
            <a:r>
              <a:rPr lang="en-US" dirty="0"/>
              <a:t> as `</a:t>
            </a:r>
            <a:r>
              <a:rPr lang="en-US" dirty="0" err="1"/>
              <a:t>np</a:t>
            </a:r>
            <a:r>
              <a:rPr lang="en-US" dirty="0"/>
              <a:t>`.</a:t>
            </a:r>
          </a:p>
          <a:p>
            <a:r>
              <a:rPr lang="en-US" dirty="0"/>
              <a:t/>
            </a:r>
            <a:br>
              <a:rPr lang="en-US" dirty="0"/>
            </a:b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6" name="TextBox 5">
            <a:extLst>
              <a:ext uri="{FF2B5EF4-FFF2-40B4-BE49-F238E27FC236}">
                <a16:creationId xmlns:a16="http://schemas.microsoft.com/office/drawing/2014/main" xmlns="" id="{83C11AB1-F9D2-A188-5047-606A0CAE7B88}"/>
              </a:ext>
            </a:extLst>
          </p:cNvPr>
          <p:cNvSpPr txBox="1"/>
          <p:nvPr/>
        </p:nvSpPr>
        <p:spPr>
          <a:xfrm>
            <a:off x="48011" y="0"/>
            <a:ext cx="17821645" cy="9202519"/>
          </a:xfrm>
          <a:prstGeom prst="rect">
            <a:avLst/>
          </a:prstGeom>
          <a:noFill/>
        </p:spPr>
        <p:txBody>
          <a:bodyPr wrap="square">
            <a:spAutoFit/>
          </a:bodyPr>
          <a:lstStyle/>
          <a:p>
            <a:pPr marL="571500" indent="-571500" fontAlgn="base">
              <a:buFont typeface="Wingdings" pitchFamily="2" charset="2"/>
              <a:buChar char="Ø"/>
            </a:pPr>
            <a:r>
              <a:rPr lang="en-US" sz="3600" dirty="0" smtClean="0"/>
              <a:t>10</a:t>
            </a:r>
            <a:r>
              <a:rPr lang="en-US" sz="3600" dirty="0"/>
              <a:t>. Broadcasting</a:t>
            </a:r>
          </a:p>
          <a:p>
            <a:r>
              <a:rPr lang="en-US" sz="3600" dirty="0" err="1"/>
              <a:t>NumPy</a:t>
            </a:r>
            <a:r>
              <a:rPr lang="en-US" sz="3600" dirty="0"/>
              <a:t> allows you to perform operations on arrays of different shapes, </a:t>
            </a:r>
            <a:r>
              <a:rPr lang="en-US" sz="3600" dirty="0" smtClean="0"/>
              <a:t>often automatically </a:t>
            </a:r>
            <a:r>
              <a:rPr lang="en-US" sz="3600" dirty="0"/>
              <a:t>aligning their shapes, thanks to broadcasting rules.</a:t>
            </a:r>
          </a:p>
          <a:p>
            <a:r>
              <a:rPr lang="en-US" sz="3600" dirty="0"/>
              <a:t/>
            </a:r>
            <a:br>
              <a:rPr lang="en-US" sz="3600" dirty="0"/>
            </a:br>
            <a:r>
              <a:rPr lang="en-US" sz="3600" dirty="0"/>
              <a:t/>
            </a:r>
            <a:br>
              <a:rPr lang="en-US" sz="3600" dirty="0"/>
            </a:br>
            <a:r>
              <a:rPr lang="en-US" sz="3600" dirty="0"/>
              <a:t/>
            </a:r>
            <a:br>
              <a:rPr lang="en-US" sz="36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2290" name="Picture 2" descr="https://lh7-rt.googleusercontent.com/slidesz/AGV_vUeLVvatOBqYheg_X4Fc5C3jxsoEdro582p3OFasIhLXAUH7-Thf9QaxWIxcpVk7qDZgq40WFr1DEmtFHz3d1TTaFiEDmSRyapk-9LLOlw8eHRrVEx0NWltfEi5FSbtJzyuQjDueAhv8ZWbrErd7AqjW3igAK-Q4NBvlvh8RTfiV0I9MtX9P2g=s2048?key=EoJIkk3P7KFYtY8a4EAgm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75" y="1901471"/>
            <a:ext cx="16896715" cy="20130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010" y="4503421"/>
            <a:ext cx="17359179" cy="1938992"/>
          </a:xfrm>
          <a:prstGeom prst="rect">
            <a:avLst/>
          </a:prstGeom>
        </p:spPr>
        <p:txBody>
          <a:bodyPr wrap="square">
            <a:spAutoFit/>
          </a:bodyPr>
          <a:lstStyle/>
          <a:p>
            <a:pPr marL="571500" indent="-571500" fontAlgn="base">
              <a:buFont typeface="Wingdings" pitchFamily="2" charset="2"/>
              <a:buChar char="Ø"/>
            </a:pPr>
            <a:r>
              <a:rPr lang="en-US" sz="3600" dirty="0"/>
              <a:t>11. Reshaping Arrays</a:t>
            </a:r>
          </a:p>
          <a:p>
            <a:r>
              <a:rPr lang="en-US" sz="3600" dirty="0"/>
              <a:t>Reshape arrays into different dimensions using </a:t>
            </a:r>
            <a:r>
              <a:rPr lang="en-US" sz="3600" dirty="0" err="1"/>
              <a:t>np</a:t>
            </a:r>
            <a:r>
              <a:rPr lang="en-US" sz="3600" dirty="0"/>
              <a:t>. reshape or the reshape method.</a:t>
            </a:r>
          </a:p>
          <a:p>
            <a:r>
              <a:rPr lang="en-US" sz="2400" dirty="0"/>
              <a:t/>
            </a:r>
            <a:br>
              <a:rPr lang="en-US" sz="2400" dirty="0"/>
            </a:br>
            <a:endParaRPr lang="en-IN" sz="2400" dirty="0"/>
          </a:p>
        </p:txBody>
      </p:sp>
      <p:pic>
        <p:nvPicPr>
          <p:cNvPr id="12292" name="Picture 4" descr="https://lh7-rt.googleusercontent.com/slidesz/AGV_vUfhRL3vM6ZGuMso8KEmq5orcr5WMH-K2NcEZfjLeXCuH5zP6UD0mhNJRtn_pBSc1c1n0UbEHdn6Vfyz6HV9rymBmUg2GeqrGn69UUWHPzt5xrvJwgsa7ZGaEkh2Fei-MGTZJf7UfhqKDN86XfcobsdUPs3zLgwxfMDH_1WDk8zCOQ-yA3AU=s2048?key=EoJIkk3P7KFYtY8a4EAgm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475" y="6195544"/>
            <a:ext cx="17216755" cy="2631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608132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Pandas  - Data Analysis</a:t>
            </a:r>
            <a:endParaRPr lang="en-US" sz="5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5878532"/>
          </a:xfrm>
          <a:prstGeom prst="rect">
            <a:avLst/>
          </a:prstGeom>
          <a:noFill/>
        </p:spPr>
        <p:txBody>
          <a:bodyPr wrap="square">
            <a:spAutoFit/>
          </a:bodyPr>
          <a:lstStyle/>
          <a:p>
            <a:pPr algn="just"/>
            <a:r>
              <a:rPr lang="en-US" sz="4000" dirty="0"/>
              <a:t>Pandas is a Python library used for working with data sets.</a:t>
            </a:r>
          </a:p>
          <a:p>
            <a:pPr algn="just"/>
            <a:r>
              <a:rPr lang="en-US" sz="4000" dirty="0"/>
              <a:t/>
            </a:r>
            <a:br>
              <a:rPr lang="en-US" sz="4000" dirty="0"/>
            </a:br>
            <a:r>
              <a:rPr lang="en-US" sz="4000" dirty="0"/>
              <a:t>It has functions for analyzing, cleaning, exploring, and manipulating data.</a:t>
            </a:r>
          </a:p>
          <a:p>
            <a:pPr algn="just"/>
            <a:r>
              <a:rPr lang="en-US" sz="4000" dirty="0"/>
              <a:t/>
            </a:r>
            <a:br>
              <a:rPr lang="en-US" sz="4000" dirty="0"/>
            </a:br>
            <a:r>
              <a:rPr lang="en-US" sz="4000" dirty="0"/>
              <a:t>The name "Pandas" has a reference to both "Panel Data", and "Python Data Analysis" and was created by Wes McKinney in 2008</a:t>
            </a:r>
          </a:p>
          <a:p>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223594427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IN" sz="5400" dirty="0">
                <a:latin typeface="+mn-lt"/>
              </a:rPr>
              <a:t>Pandas  - Data Analysis - Contents</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279190"/>
          </a:xfrm>
          <a:prstGeom prst="rect">
            <a:avLst/>
          </a:prstGeom>
          <a:noFill/>
        </p:spPr>
        <p:txBody>
          <a:bodyPr wrap="square">
            <a:spAutoFit/>
          </a:bodyPr>
          <a:lstStyle/>
          <a:p>
            <a:pPr marL="571500" indent="-571500" fontAlgn="base">
              <a:buFont typeface="Wingdings" pitchFamily="2" charset="2"/>
              <a:buChar char="Ø"/>
            </a:pPr>
            <a:r>
              <a:rPr lang="en-IN" sz="4400" dirty="0"/>
              <a:t>Data Structures</a:t>
            </a:r>
          </a:p>
          <a:p>
            <a:pPr lvl="1" fontAlgn="base"/>
            <a:r>
              <a:rPr lang="en-IN" sz="4400" dirty="0"/>
              <a:t>- Series</a:t>
            </a:r>
          </a:p>
          <a:p>
            <a:pPr lvl="1" fontAlgn="base"/>
            <a:r>
              <a:rPr lang="en-IN" sz="4400" dirty="0"/>
              <a:t>- Data Frame</a:t>
            </a:r>
          </a:p>
          <a:p>
            <a:pPr marL="571500" indent="-571500" fontAlgn="base">
              <a:buFont typeface="Wingdings" pitchFamily="2" charset="2"/>
              <a:buChar char="Ø"/>
            </a:pPr>
            <a:r>
              <a:rPr lang="en-IN" sz="4400" dirty="0" smtClean="0"/>
              <a:t>Data </a:t>
            </a:r>
            <a:r>
              <a:rPr lang="en-IN" sz="4400" dirty="0"/>
              <a:t>Alignment</a:t>
            </a:r>
          </a:p>
          <a:p>
            <a:pPr marL="571500" indent="-571500" fontAlgn="base">
              <a:buFont typeface="Wingdings" pitchFamily="2" charset="2"/>
              <a:buChar char="Ø"/>
            </a:pPr>
            <a:r>
              <a:rPr lang="en-IN" sz="4400" dirty="0"/>
              <a:t>Label Based Indexing</a:t>
            </a:r>
          </a:p>
          <a:p>
            <a:pPr marL="571500" indent="-571500" fontAlgn="base">
              <a:buFont typeface="Wingdings" pitchFamily="2" charset="2"/>
              <a:buChar char="Ø"/>
            </a:pPr>
            <a:r>
              <a:rPr lang="en-IN" sz="4400" dirty="0"/>
              <a:t>Data Cleaning</a:t>
            </a:r>
          </a:p>
          <a:p>
            <a:pPr marL="571500" indent="-571500" fontAlgn="base">
              <a:buFont typeface="Wingdings" pitchFamily="2" charset="2"/>
              <a:buChar char="Ø"/>
            </a:pPr>
            <a:r>
              <a:rPr lang="en-IN" sz="4400" dirty="0"/>
              <a:t>Data Aggregation</a:t>
            </a:r>
          </a:p>
          <a:p>
            <a:pPr marL="571500" indent="-571500" fontAlgn="base">
              <a:buFont typeface="Wingdings" pitchFamily="2" charset="2"/>
              <a:buChar char="Ø"/>
            </a:pPr>
            <a:r>
              <a:rPr lang="en-IN" sz="4400" dirty="0"/>
              <a:t>Data Merging and Joining</a:t>
            </a:r>
          </a:p>
          <a:p>
            <a:pPr marL="571500" indent="-571500" fontAlgn="base">
              <a:buFont typeface="Wingdings" pitchFamily="2" charset="2"/>
              <a:buChar char="Ø"/>
            </a:pPr>
            <a:r>
              <a:rPr lang="en-IN" sz="4400" dirty="0"/>
              <a:t>Data Visualisation Integration</a:t>
            </a:r>
          </a:p>
          <a:p>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73423687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IN" sz="5400" dirty="0">
                <a:latin typeface="+mn-lt"/>
              </a:rPr>
              <a:t>Pandas  - Data Analysis </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9017853"/>
          </a:xfrm>
          <a:prstGeom prst="rect">
            <a:avLst/>
          </a:prstGeom>
          <a:noFill/>
        </p:spPr>
        <p:txBody>
          <a:bodyPr wrap="square">
            <a:spAutoFit/>
          </a:bodyPr>
          <a:lstStyle/>
          <a:p>
            <a:pPr marL="571500" indent="-571500" fontAlgn="base">
              <a:buFont typeface="Wingdings" pitchFamily="2" charset="2"/>
              <a:buChar char="Ø"/>
            </a:pPr>
            <a:r>
              <a:rPr lang="en-US" sz="4000" dirty="0"/>
              <a:t>Examples – Creating and Loading </a:t>
            </a:r>
            <a:r>
              <a:rPr lang="en-US" sz="4000" dirty="0" err="1"/>
              <a:t>Dataframe</a:t>
            </a:r>
            <a:endParaRPr lang="en-US" sz="4000" dirty="0"/>
          </a:p>
          <a:p>
            <a:pPr marL="571500" indent="-571500" fontAlgn="base">
              <a:buFont typeface="Wingdings" pitchFamily="2" charset="2"/>
              <a:buChar char="Ø"/>
            </a:pPr>
            <a:r>
              <a:rPr lang="en-US" sz="4000" dirty="0" smtClean="0"/>
              <a:t>Creating </a:t>
            </a:r>
            <a:r>
              <a:rPr lang="en-US" sz="4000" dirty="0"/>
              <a:t>Data Frame</a:t>
            </a:r>
          </a:p>
          <a:p>
            <a:r>
              <a:rPr lang="en-US" sz="4000" dirty="0"/>
              <a:t>- From Dictionary</a:t>
            </a:r>
          </a:p>
          <a:p>
            <a:pPr marL="571500" indent="-571500">
              <a:buFont typeface="Wingdings" pitchFamily="2" charset="2"/>
              <a:buChar char="Ø"/>
            </a:pPr>
            <a:r>
              <a:rPr lang="en-US" sz="4000" dirty="0" smtClean="0"/>
              <a:t>Loading </a:t>
            </a:r>
            <a:r>
              <a:rPr lang="en-US" sz="4000" dirty="0"/>
              <a:t>Data to </a:t>
            </a:r>
            <a:r>
              <a:rPr lang="en-US" sz="4000" dirty="0" err="1"/>
              <a:t>Dataframe</a:t>
            </a:r>
            <a:endParaRPr lang="en-US" sz="4000" dirty="0"/>
          </a:p>
          <a:p>
            <a:r>
              <a:rPr lang="en-US" sz="4000" dirty="0"/>
              <a:t>- From External Data Sources</a:t>
            </a:r>
          </a:p>
          <a:p>
            <a:r>
              <a:rPr lang="en-US" sz="4000" dirty="0"/>
              <a:t>- CSV</a:t>
            </a:r>
          </a:p>
          <a:p>
            <a:r>
              <a:rPr lang="en-US" sz="4000" dirty="0"/>
              <a:t>- JSON</a:t>
            </a:r>
          </a:p>
          <a:p>
            <a:r>
              <a:rPr lang="en-US" sz="4000" dirty="0"/>
              <a:t>- XML </a:t>
            </a:r>
          </a:p>
          <a:p>
            <a:r>
              <a:rPr lang="en-US" sz="4000" dirty="0"/>
              <a:t>- Excel</a:t>
            </a:r>
          </a:p>
          <a:p>
            <a:r>
              <a:rPr lang="en-US" sz="4000" dirty="0"/>
              <a:t>- Database (Tally / Access) using </a:t>
            </a:r>
            <a:r>
              <a:rPr lang="en-US" sz="4000" dirty="0" err="1"/>
              <a:t>Sql</a:t>
            </a:r>
            <a:r>
              <a:rPr lang="en-US" sz="4000" dirty="0"/>
              <a:t> </a:t>
            </a:r>
          </a:p>
          <a:p>
            <a:r>
              <a:rPr lang="en-US" sz="4400" dirty="0"/>
              <a:t/>
            </a:r>
            <a:br>
              <a:rPr lang="en-US" sz="44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0688908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Use case scenarios</a:t>
            </a:r>
          </a:p>
        </p:txBody>
      </p:sp>
      <p:pic>
        <p:nvPicPr>
          <p:cNvPr id="5" name="object 5"/>
          <p:cNvPicPr/>
          <p:nvPr/>
        </p:nvPicPr>
        <p:blipFill>
          <a:blip r:embed="rId2" cstate="print"/>
          <a:stretch>
            <a:fillRect/>
          </a:stretch>
        </p:blipFill>
        <p:spPr>
          <a:xfrm>
            <a:off x="11731267" y="0"/>
            <a:ext cx="6556733" cy="2029193"/>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461783" y="2191109"/>
            <a:ext cx="17186137" cy="2185214"/>
          </a:xfrm>
          <a:prstGeom prst="rect">
            <a:avLst/>
          </a:prstGeom>
          <a:noFill/>
        </p:spPr>
        <p:txBody>
          <a:bodyPr wrap="square">
            <a:spAutoFit/>
          </a:bodyPr>
          <a:lstStyle/>
          <a:p>
            <a:r>
              <a:rPr lang="en-US" sz="4000" dirty="0"/>
              <a:t>Methodology for DA and ML</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66863" y="3002571"/>
            <a:ext cx="12080557" cy="7005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150313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IN" sz="5400" dirty="0">
                <a:latin typeface="+mn-lt"/>
              </a:rPr>
              <a:t>Pandas  - Data Analysis - Viewing Data</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10248960"/>
          </a:xfrm>
          <a:prstGeom prst="rect">
            <a:avLst/>
          </a:prstGeom>
          <a:noFill/>
        </p:spPr>
        <p:txBody>
          <a:bodyPr wrap="square">
            <a:spAutoFit/>
          </a:bodyPr>
          <a:lstStyle/>
          <a:p>
            <a:pPr marL="571500" indent="-571500" fontAlgn="base">
              <a:buFont typeface="Wingdings" pitchFamily="2" charset="2"/>
              <a:buChar char="Ø"/>
            </a:pPr>
            <a:r>
              <a:rPr lang="en-IN" sz="4000" dirty="0"/>
              <a:t>Examples - Viewing </a:t>
            </a:r>
            <a:r>
              <a:rPr lang="en-IN" sz="4000" dirty="0" smtClean="0"/>
              <a:t>Data</a:t>
            </a:r>
          </a:p>
          <a:p>
            <a:pPr fontAlgn="base"/>
            <a:endParaRPr lang="en-IN" sz="4000" dirty="0"/>
          </a:p>
          <a:p>
            <a:pPr marL="571500" indent="-571500" fontAlgn="base">
              <a:buFont typeface="Wingdings" pitchFamily="2" charset="2"/>
              <a:buChar char="Ø"/>
            </a:pPr>
            <a:r>
              <a:rPr lang="en-IN" sz="4000" dirty="0" err="1" smtClean="0"/>
              <a:t>df.head</a:t>
            </a:r>
            <a:r>
              <a:rPr lang="en-IN" sz="4000" dirty="0"/>
              <a:t>()</a:t>
            </a:r>
          </a:p>
          <a:p>
            <a:pPr marL="571500" indent="-571500" fontAlgn="base">
              <a:buFont typeface="Wingdings" pitchFamily="2" charset="2"/>
              <a:buChar char="Ø"/>
            </a:pPr>
            <a:r>
              <a:rPr lang="en-IN" sz="4000" dirty="0" err="1"/>
              <a:t>df.tail</a:t>
            </a:r>
            <a:r>
              <a:rPr lang="en-IN" sz="4000" dirty="0"/>
              <a:t>()</a:t>
            </a:r>
          </a:p>
          <a:p>
            <a:pPr marL="571500" indent="-571500" fontAlgn="base">
              <a:buFont typeface="Wingdings" pitchFamily="2" charset="2"/>
              <a:buChar char="Ø"/>
            </a:pPr>
            <a:r>
              <a:rPr lang="en-IN" sz="4000" dirty="0" err="1"/>
              <a:t>df.shape</a:t>
            </a:r>
            <a:endParaRPr lang="en-IN" sz="4000" dirty="0"/>
          </a:p>
          <a:p>
            <a:pPr marL="571500" indent="-571500" fontAlgn="base">
              <a:buFont typeface="Wingdings" pitchFamily="2" charset="2"/>
              <a:buChar char="Ø"/>
            </a:pPr>
            <a:r>
              <a:rPr lang="en-IN" sz="4000" dirty="0"/>
              <a:t>df.info()</a:t>
            </a:r>
          </a:p>
          <a:p>
            <a:pPr marL="571500" indent="-571500" fontAlgn="base">
              <a:buFont typeface="Wingdings" pitchFamily="2" charset="2"/>
              <a:buChar char="Ø"/>
            </a:pPr>
            <a:r>
              <a:rPr lang="en-IN" sz="4000" dirty="0" err="1"/>
              <a:t>df.describe</a:t>
            </a:r>
            <a:r>
              <a:rPr lang="en-IN" sz="4000" dirty="0"/>
              <a:t>()</a:t>
            </a:r>
          </a:p>
          <a:p>
            <a:pPr marL="571500" indent="-571500" fontAlgn="base">
              <a:buFont typeface="Wingdings" pitchFamily="2" charset="2"/>
              <a:buChar char="Ø"/>
            </a:pPr>
            <a:r>
              <a:rPr lang="en-IN" sz="4000" dirty="0" err="1"/>
              <a:t>df.sample</a:t>
            </a:r>
            <a:r>
              <a:rPr lang="en-IN" sz="4000" dirty="0"/>
              <a:t>(~)</a:t>
            </a:r>
          </a:p>
          <a:p>
            <a:r>
              <a:rPr lang="en-IN" sz="4000" dirty="0"/>
              <a:t/>
            </a:r>
            <a:br>
              <a:rPr lang="en-IN" sz="4000" dirty="0"/>
            </a:br>
            <a:r>
              <a:rPr lang="en-IN" sz="4000" dirty="0"/>
              <a:t>These methods are invaluable for getting an initial sense of your data's structure </a:t>
            </a:r>
            <a:r>
              <a:rPr lang="en-IN" sz="4000" dirty="0" smtClean="0"/>
              <a:t>and Content</a:t>
            </a:r>
            <a:r>
              <a:rPr lang="en-IN" sz="4000" dirty="0"/>
              <a:t>.</a:t>
            </a:r>
          </a:p>
          <a:p>
            <a:r>
              <a:rPr lang="en-IN" sz="4000" dirty="0"/>
              <a:t/>
            </a:r>
            <a:br>
              <a:rPr lang="en-IN" sz="4000" dirty="0"/>
            </a:br>
            <a:r>
              <a:rPr lang="en-US" sz="4400" dirty="0"/>
              <a:t/>
            </a:r>
            <a:br>
              <a:rPr lang="en-US" sz="4400" dirty="0"/>
            </a:br>
            <a:r>
              <a:rPr lang="en-US" sz="4000" dirty="0"/>
              <a:t/>
            </a:r>
            <a:br>
              <a:rPr lang="en-US"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0967109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US" sz="4800" dirty="0">
                <a:latin typeface="+mn-lt"/>
              </a:rPr>
              <a:t>Pandas  - Data Analysis - Indexing and Selecting Data</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094524"/>
          </a:xfrm>
          <a:prstGeom prst="rect">
            <a:avLst/>
          </a:prstGeom>
          <a:noFill/>
        </p:spPr>
        <p:txBody>
          <a:bodyPr wrap="square">
            <a:spAutoFit/>
          </a:bodyPr>
          <a:lstStyle/>
          <a:p>
            <a:pPr marL="571500" indent="-571500" fontAlgn="base">
              <a:buFont typeface="Wingdings" pitchFamily="2" charset="2"/>
              <a:buChar char="Ø"/>
            </a:pPr>
            <a:r>
              <a:rPr lang="en-US" sz="3600" dirty="0"/>
              <a:t>Examples - Indexing and Selecting </a:t>
            </a:r>
            <a:r>
              <a:rPr lang="en-US" sz="3600" dirty="0" smtClean="0"/>
              <a:t>Data</a:t>
            </a:r>
          </a:p>
          <a:p>
            <a:pPr fontAlgn="base"/>
            <a:endParaRPr lang="en-US" sz="3600" dirty="0"/>
          </a:p>
          <a:p>
            <a:pPr marL="571500" indent="-571500" fontAlgn="base">
              <a:buFont typeface="Wingdings" pitchFamily="2" charset="2"/>
              <a:buChar char="Ø"/>
            </a:pPr>
            <a:r>
              <a:rPr lang="en-US" sz="3600" dirty="0" smtClean="0"/>
              <a:t>Viewing Data</a:t>
            </a:r>
          </a:p>
          <a:p>
            <a:pPr fontAlgn="base"/>
            <a:endParaRPr lang="en-US" sz="3600" dirty="0" smtClean="0"/>
          </a:p>
          <a:p>
            <a:pPr marL="571500" indent="-571500" fontAlgn="base">
              <a:buFont typeface="Wingdings" pitchFamily="2" charset="2"/>
              <a:buChar char="Ø"/>
            </a:pPr>
            <a:r>
              <a:rPr lang="en-US" sz="3600" dirty="0" err="1" smtClean="0"/>
              <a:t>Name_Column</a:t>
            </a:r>
            <a:r>
              <a:rPr lang="en-US" sz="3600" dirty="0" smtClean="0"/>
              <a:t> = </a:t>
            </a:r>
            <a:r>
              <a:rPr lang="en-US" sz="3600" dirty="0" err="1" smtClean="0"/>
              <a:t>df</a:t>
            </a:r>
            <a:r>
              <a:rPr lang="en-US" sz="3600" dirty="0" smtClean="0"/>
              <a:t>[`Name`</a:t>
            </a:r>
          </a:p>
          <a:p>
            <a:pPr marL="571500" indent="-571500" fontAlgn="base">
              <a:buFont typeface="Wingdings" pitchFamily="2" charset="2"/>
              <a:buChar char="Ø"/>
            </a:pPr>
            <a:r>
              <a:rPr lang="en-US" sz="3600" dirty="0" smtClean="0"/>
              <a:t>Subset = </a:t>
            </a:r>
            <a:r>
              <a:rPr lang="en-US" sz="3600" dirty="0" err="1" smtClean="0"/>
              <a:t>df</a:t>
            </a:r>
            <a:r>
              <a:rPr lang="en-US" sz="3600" dirty="0" smtClean="0"/>
              <a:t>[[‘Name’,  ‘Age’]]</a:t>
            </a:r>
          </a:p>
          <a:p>
            <a:pPr marL="571500" indent="-571500" fontAlgn="base">
              <a:buFont typeface="Wingdings" pitchFamily="2" charset="2"/>
              <a:buChar char="Ø"/>
            </a:pPr>
            <a:r>
              <a:rPr lang="en-US" sz="3600" dirty="0" err="1" smtClean="0"/>
              <a:t>Young_People</a:t>
            </a:r>
            <a:r>
              <a:rPr lang="en-US" sz="3600" dirty="0" smtClean="0"/>
              <a:t> = </a:t>
            </a:r>
            <a:r>
              <a:rPr lang="en-US" sz="3600" dirty="0" err="1" smtClean="0"/>
              <a:t>df</a:t>
            </a:r>
            <a:r>
              <a:rPr lang="en-US" sz="3600" dirty="0" smtClean="0"/>
              <a:t>[</a:t>
            </a:r>
            <a:r>
              <a:rPr lang="en-US" sz="3600" dirty="0" err="1" smtClean="0"/>
              <a:t>df</a:t>
            </a:r>
            <a:r>
              <a:rPr lang="en-US" sz="3600" dirty="0" smtClean="0"/>
              <a:t>[“age”] &lt;30]</a:t>
            </a:r>
          </a:p>
          <a:p>
            <a:pPr fontAlgn="base"/>
            <a:endParaRPr lang="en-US" sz="3600" dirty="0" smtClean="0"/>
          </a:p>
          <a:p>
            <a:pPr marL="571500" indent="-571500">
              <a:buFont typeface="Wingdings" pitchFamily="2" charset="2"/>
              <a:buChar char="Ø"/>
            </a:pPr>
            <a:r>
              <a:rPr lang="en-US" sz="3600" dirty="0" smtClean="0"/>
              <a:t>Hint </a:t>
            </a:r>
            <a:r>
              <a:rPr lang="en-US" sz="3600" dirty="0"/>
              <a:t>: For further reference </a:t>
            </a:r>
            <a:br>
              <a:rPr lang="en-US" sz="3600" dirty="0"/>
            </a:br>
            <a:r>
              <a:rPr lang="en-US" sz="3600" u="sng" dirty="0">
                <a:hlinkClick r:id="rId4"/>
              </a:rPr>
              <a:t>https://pandas.pydata.org/Pandas_Cheat_Sheet.pdf</a:t>
            </a:r>
            <a:r>
              <a:rPr lang="en-IN" sz="6000" dirty="0"/>
              <a:t/>
            </a:r>
            <a:br>
              <a:rPr lang="en-IN" sz="6000" dirty="0"/>
            </a:br>
            <a:r>
              <a:rPr lang="en-US" sz="4000" dirty="0"/>
              <a:t/>
            </a:r>
            <a:br>
              <a:rPr lang="en-US" sz="4000" dirty="0"/>
            </a:br>
            <a:r>
              <a:rPr lang="en-US" sz="3600" dirty="0"/>
              <a:t/>
            </a:r>
            <a:br>
              <a:rPr lang="en-US" sz="3600" dirty="0"/>
            </a:br>
            <a:r>
              <a:rPr lang="en-US" sz="3600" dirty="0"/>
              <a:t/>
            </a:r>
            <a:br>
              <a:rPr lang="en-US" sz="3600" dirty="0"/>
            </a:br>
            <a:r>
              <a:rPr lang="en-US" sz="2400" dirty="0"/>
              <a:t/>
            </a:r>
            <a:br>
              <a:rPr lang="en-US" sz="2400" dirty="0"/>
            </a:br>
            <a:endParaRPr lang="en-GB" sz="2400" b="0" i="0" u="none" strike="noStrike" dirty="0">
              <a:solidFill>
                <a:srgbClr val="5FCBEF"/>
              </a:solidFill>
              <a:effectLst/>
              <a:latin typeface="Noto Sans Symbols"/>
            </a:endParaRPr>
          </a:p>
        </p:txBody>
      </p:sp>
    </p:spTree>
    <p:extLst>
      <p:ext uri="{BB962C8B-B14F-4D97-AF65-F5344CB8AC3E}">
        <p14:creationId xmlns:p14="http://schemas.microsoft.com/office/powerpoint/2010/main" val="72150381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IN" sz="4800" dirty="0">
                <a:latin typeface="+mn-lt"/>
              </a:rPr>
              <a:t>Pandas  - Data Analysis – Sorting Data</a:t>
            </a:r>
            <a:endParaRPr lang="en-US" sz="48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032968"/>
          </a:xfrm>
          <a:prstGeom prst="rect">
            <a:avLst/>
          </a:prstGeom>
          <a:noFill/>
        </p:spPr>
        <p:txBody>
          <a:bodyPr wrap="square">
            <a:spAutoFit/>
          </a:bodyPr>
          <a:lstStyle/>
          <a:p>
            <a:pPr marL="571500" indent="-571500" fontAlgn="base">
              <a:buFont typeface="Wingdings" pitchFamily="2" charset="2"/>
              <a:buChar char="Ø"/>
            </a:pPr>
            <a:r>
              <a:rPr lang="en-US" sz="3600" dirty="0"/>
              <a:t>Examples - Sorting Data</a:t>
            </a:r>
          </a:p>
          <a:p>
            <a:pPr marL="571500" indent="-571500" fontAlgn="base">
              <a:buFont typeface="Wingdings" pitchFamily="2" charset="2"/>
              <a:buChar char="Ø"/>
            </a:pPr>
            <a:r>
              <a:rPr lang="en-US" sz="3600" dirty="0"/>
              <a:t>Viewing Data</a:t>
            </a:r>
          </a:p>
          <a:p>
            <a:pPr marL="571500" indent="-571500">
              <a:buFont typeface="Wingdings" pitchFamily="2" charset="2"/>
              <a:buChar char="Ø"/>
            </a:pPr>
            <a:endParaRPr lang="en-US" sz="3600" dirty="0" smtClean="0"/>
          </a:p>
          <a:p>
            <a:pPr marL="571500" indent="-571500">
              <a:buFont typeface="Wingdings" pitchFamily="2" charset="2"/>
              <a:buChar char="Ø"/>
            </a:pPr>
            <a:endParaRPr lang="en-US" sz="3600" dirty="0"/>
          </a:p>
          <a:p>
            <a:pPr marL="571500" indent="-571500">
              <a:buFont typeface="Wingdings" pitchFamily="2" charset="2"/>
              <a:buChar char="Ø"/>
            </a:pPr>
            <a:endParaRPr lang="en-US" sz="3600" dirty="0" smtClean="0"/>
          </a:p>
          <a:p>
            <a:pPr marL="571500" indent="-571500">
              <a:buFont typeface="Wingdings" pitchFamily="2" charset="2"/>
              <a:buChar char="Ø"/>
            </a:pPr>
            <a:endParaRPr lang="en-US" sz="3600" dirty="0"/>
          </a:p>
          <a:p>
            <a:pPr marL="571500" indent="-571500">
              <a:buFont typeface="Wingdings" pitchFamily="2" charset="2"/>
              <a:buChar char="Ø"/>
            </a:pPr>
            <a:endParaRPr lang="en-US" sz="3600" dirty="0" smtClean="0"/>
          </a:p>
          <a:p>
            <a:pPr marL="571500" indent="-571500">
              <a:buFont typeface="Wingdings" pitchFamily="2" charset="2"/>
              <a:buChar char="Ø"/>
            </a:pPr>
            <a:endParaRPr lang="en-US" sz="3600" dirty="0"/>
          </a:p>
          <a:p>
            <a:pPr marL="571500" indent="-571500">
              <a:buFont typeface="Wingdings" pitchFamily="2" charset="2"/>
              <a:buChar char="Ø"/>
            </a:pPr>
            <a:endParaRPr lang="en-US" sz="3600" dirty="0" smtClean="0"/>
          </a:p>
          <a:p>
            <a:pPr marL="571500" indent="-571500">
              <a:buFont typeface="Wingdings" pitchFamily="2" charset="2"/>
              <a:buChar char="Ø"/>
            </a:pPr>
            <a:r>
              <a:rPr lang="en-US" sz="3600" dirty="0" smtClean="0"/>
              <a:t>Hint </a:t>
            </a:r>
            <a:r>
              <a:rPr lang="en-US" sz="3600" dirty="0"/>
              <a:t>: For further reference </a:t>
            </a:r>
            <a:br>
              <a:rPr lang="en-US" sz="3600" dirty="0"/>
            </a:br>
            <a:r>
              <a:rPr lang="en-US" sz="3600" u="sng" dirty="0">
                <a:hlinkClick r:id="rId4"/>
              </a:rPr>
              <a:t>https://pandas.pydata.org/Pandas_Cheat_Sheet.pdf</a:t>
            </a:r>
            <a:r>
              <a:rPr lang="en-US" sz="3600" dirty="0">
                <a:hlinkClick r:id="rId4"/>
              </a:rPr>
              <a:t/>
            </a:r>
            <a:br>
              <a:rPr lang="en-US" sz="3600" dirty="0">
                <a:hlinkClick r:id="rId4"/>
              </a:rPr>
            </a:br>
            <a:r>
              <a:rPr lang="en-US" sz="3600" dirty="0"/>
              <a:t/>
            </a:r>
            <a:br>
              <a:rPr lang="en-US" sz="3600" dirty="0"/>
            </a:br>
            <a:r>
              <a:rPr lang="en-US" sz="3600" dirty="0"/>
              <a:t/>
            </a:r>
            <a:br>
              <a:rPr lang="en-US" sz="3600" dirty="0"/>
            </a:br>
            <a:r>
              <a:rPr lang="en-US" sz="2400" dirty="0"/>
              <a:t/>
            </a:r>
            <a:br>
              <a:rPr lang="en-US" sz="2400" dirty="0"/>
            </a:br>
            <a:endParaRPr lang="en-GB" sz="2400" b="0" i="0" u="none" strike="noStrike" dirty="0">
              <a:solidFill>
                <a:srgbClr val="5FCBEF"/>
              </a:solidFill>
              <a:effectLst/>
              <a:latin typeface="Noto Sans Symbols"/>
            </a:endParaRPr>
          </a:p>
        </p:txBody>
      </p:sp>
      <p:pic>
        <p:nvPicPr>
          <p:cNvPr id="1026" name="Picture 2" descr="https://lh7-rt.googleusercontent.com/slidesz/AGV_vUfQrkbVpANeuKvBjGn-KRXFjiYta43KBPpcaRhquO7WPxGmZHVtp76LdTZb12Di5N3lDAU8XDs7C09Sq9JNrCPKaKRpoh8OHQl9vc3QMY1uC7NeyVS00OrQiKmizj2-UsgQwdFMbkzUzyTbTx3uCNMa1yvAXfacgL59FIhZBGGag0x7reyyqQ=s2048?key=EoJIkk3P7KFYtY8a4EAgm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38555" y="3860766"/>
            <a:ext cx="15229205" cy="2565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09117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US" sz="4400" dirty="0">
                <a:latin typeface="+mn-lt"/>
              </a:rPr>
              <a:t>Pandas  – DATA AGGREGATION AND SUMMARY STATISTICS</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pic>
        <p:nvPicPr>
          <p:cNvPr id="2050" name="Picture 2" descr="https://lh7-rt.googleusercontent.com/slidesz/AGV_vUfHgdEqepGPF4Qk3JJy1tYW8RDd_Idq79s0jkUFX0WCo04E_68CdK3zYlhieU0CQSEiihxJKWx1YRcVkV8bGye7psfay0QWcfk6LYyy8x4lUH8tOgKy1nRFjYObFPAK33Xaf7jaFsybJXcmHU5Gz-BdgxJZubtTZxoEvAEKQ8GwwZvJ6DEL=s2048?key=EoJIkk3P7KFYtY8a4EA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35621" y="3288244"/>
            <a:ext cx="16212185" cy="3016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637411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US" sz="4400" dirty="0">
                <a:latin typeface="+mn-lt"/>
              </a:rPr>
              <a:t>Pandas  – ADDING AND DROPPING COLUMNS</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pic>
        <p:nvPicPr>
          <p:cNvPr id="3074" name="Picture 2" descr="https://lh7-rt.googleusercontent.com/slidesz/AGV_vUfegyQtJA5Cr6PyH6kphEI6JKasDuRPaK72Mq2zSpR5OQSVbgPNffg9r9TMuvpAP-6kQomd2qdeO7uIiXSWDjUs7bHr19-Ms6AjWKScab3DaEX9FTR-aByLjcWCzpj0Vbj4z4g3N2TOumWiULtXNDUO6_sK_R72gfVLf7EpkwFqV6lAawjjRA=s2048?key=EoJIkk3P7KFYtY8a4EA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935" y="3561135"/>
            <a:ext cx="15594965" cy="2832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544406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IN" sz="4400" dirty="0">
                <a:latin typeface="+mn-lt"/>
              </a:rPr>
              <a:t>Pandas  – Handling Missing Data</a:t>
            </a:r>
            <a:endParaRPr lang="en-US" sz="4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pic>
        <p:nvPicPr>
          <p:cNvPr id="4098" name="Picture 2" descr="https://lh7-rt.googleusercontent.com/slidesz/AGV_vUdoLRYuJn2ia5Y7WDaFqFn1uIjEH1uExPcgokzBmI_cZvKsruFE6IoaGUjZEHJkROMWW9aXCQAMjf7Mykx38ANEr1pnovVbsH1r7H4bJCYIFPVKHQUI2feTdoinARe-sVpWUMZyDCLWZjg8BZR7ySqmbGtY-xJJzRnIGLOMqRJfjAdvpxagWQ=s2048?key=EoJIkk3P7KFYtY8a4EA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1863" y="2813885"/>
            <a:ext cx="15380197" cy="417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540488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US" sz="4400" dirty="0">
                <a:latin typeface="+mn-lt"/>
              </a:rPr>
              <a:t>Pandas  –  Merging and Concatenating </a:t>
            </a:r>
            <a:r>
              <a:rPr lang="en-US" sz="4400" dirty="0" smtClean="0">
                <a:latin typeface="+mn-lt"/>
              </a:rPr>
              <a:t>Data Frames</a:t>
            </a:r>
            <a:endParaRPr lang="en-US" sz="4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pic>
        <p:nvPicPr>
          <p:cNvPr id="5122" name="Picture 2" descr="https://lh7-rt.googleusercontent.com/slidesz/AGV_vUfdljRi0jbKLdqoUixwk4tG0LVZ6yIVkEvQJNsMToU4ClMkf6yhnMkia0Aiwk4hFye8niPOiU91BO0-Shf_rl6sr5T9B7eZFvAbuZ3VBgPFdRdF7AnpP9HOqJyu_gKkmfKIU7wgR-AOiARUZd9HOvWhhC0B68Euv_5dxIDV2l064H43nvGt=s2048?key=EoJIkk3P7KFYtY8a4EA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2815" y="3279857"/>
            <a:ext cx="15800705" cy="287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52721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US" sz="4400" dirty="0">
                <a:latin typeface="+mn-lt"/>
              </a:rPr>
              <a:t>Pandas  – Saving and Loading Data</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pic>
        <p:nvPicPr>
          <p:cNvPr id="6146" name="Picture 2" descr="https://lh7-rt.googleusercontent.com/slidesz/AGV_vUeMoG6O028eCtKiCbJXPW975-Ogqoi556kCprUq4JeLaC-fUP9_R3d5SVCBvvhWPbFi62zPBx86MFM0GzkAzPkjlbGBynqf_afQDYqbm74ev615SJtwmmCyyRLBklxg8sMmBFJ-DeAvI8_gD5a9w98DHVOW4BCf6LA3JEjUQxRTtHihaBeAMQ=s2048?key=EoJIkk3P7KFYtY8a4EA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874" y="3437485"/>
            <a:ext cx="14845162" cy="26457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95265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fontAlgn="base"/>
            <a:r>
              <a:rPr lang="en-IN" sz="4400" dirty="0">
                <a:latin typeface="+mn-lt"/>
              </a:rPr>
              <a:t>Pandas  – Saving </a:t>
            </a:r>
            <a:r>
              <a:rPr lang="en-IN" sz="4400" dirty="0" smtClean="0">
                <a:latin typeface="+mn-lt"/>
              </a:rPr>
              <a:t>Data </a:t>
            </a:r>
            <a:r>
              <a:rPr lang="en-IN" sz="4400" dirty="0">
                <a:latin typeface="+mn-lt"/>
              </a:rPr>
              <a:t>from </a:t>
            </a:r>
            <a:r>
              <a:rPr lang="en-IN" sz="4400" dirty="0" smtClean="0">
                <a:latin typeface="+mn-lt"/>
              </a:rPr>
              <a:t>Data Frame</a:t>
            </a:r>
            <a:endParaRPr lang="en-IN" sz="44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1303020" y="2191109"/>
            <a:ext cx="14607540" cy="7048083"/>
          </a:xfrm>
          <a:prstGeom prst="rect">
            <a:avLst/>
          </a:prstGeom>
        </p:spPr>
        <p:txBody>
          <a:bodyPr wrap="square">
            <a:spAutoFit/>
          </a:bodyPr>
          <a:lstStyle/>
          <a:p>
            <a:r>
              <a:rPr lang="en-IN" sz="3200" dirty="0"/>
              <a:t>Saving the data to a </a:t>
            </a:r>
            <a:r>
              <a:rPr lang="en-IN" sz="3200" dirty="0" err="1"/>
              <a:t>csv</a:t>
            </a:r>
            <a:r>
              <a:rPr lang="en-IN" sz="3200" dirty="0"/>
              <a:t> file</a:t>
            </a:r>
          </a:p>
          <a:p>
            <a:r>
              <a:rPr lang="en-IN" sz="3200" dirty="0" err="1"/>
              <a:t>df.to_csv</a:t>
            </a:r>
            <a:r>
              <a:rPr lang="en-IN" sz="3200" dirty="0"/>
              <a:t>(</a:t>
            </a:r>
            <a:r>
              <a:rPr lang="en-IN" sz="3200" dirty="0" err="1"/>
              <a:t>r'C</a:t>
            </a:r>
            <a:r>
              <a:rPr lang="en-IN" sz="3200" dirty="0"/>
              <a:t>:\Users\Ram Office\Desktop\file3.csv’)</a:t>
            </a:r>
          </a:p>
          <a:p>
            <a:r>
              <a:rPr lang="en-IN" sz="3200" dirty="0"/>
              <a:t/>
            </a:r>
            <a:br>
              <a:rPr lang="en-IN" sz="3200" dirty="0"/>
            </a:br>
            <a:r>
              <a:rPr lang="en-IN" sz="3200" dirty="0"/>
              <a:t/>
            </a:r>
            <a:br>
              <a:rPr lang="en-IN" sz="3200" dirty="0"/>
            </a:br>
            <a:r>
              <a:rPr lang="en-IN" sz="3200" dirty="0"/>
              <a:t>Saving the data to a excel file</a:t>
            </a:r>
          </a:p>
          <a:p>
            <a:r>
              <a:rPr lang="en-IN" sz="3200" dirty="0" err="1"/>
              <a:t>df.to_excel</a:t>
            </a:r>
            <a:r>
              <a:rPr lang="en-IN" sz="3200" dirty="0"/>
              <a:t>("output.xlsx")</a:t>
            </a:r>
          </a:p>
          <a:p>
            <a:r>
              <a:rPr lang="en-IN" sz="3200" dirty="0"/>
              <a:t/>
            </a:r>
            <a:br>
              <a:rPr lang="en-IN" sz="3200" dirty="0"/>
            </a:br>
            <a:r>
              <a:rPr lang="en-IN" sz="3200" dirty="0"/>
              <a:t/>
            </a:r>
            <a:br>
              <a:rPr lang="en-IN" sz="3200" dirty="0"/>
            </a:br>
            <a:r>
              <a:rPr lang="en-IN" sz="3200" dirty="0"/>
              <a:t/>
            </a:r>
            <a:br>
              <a:rPr lang="en-IN" sz="3200" dirty="0"/>
            </a:br>
            <a:r>
              <a:rPr lang="en-IN" sz="3200" dirty="0"/>
              <a:t>Further reading on formatting excel file </a:t>
            </a:r>
          </a:p>
          <a:p>
            <a:r>
              <a:rPr lang="en-IN" sz="3200" u="sng" dirty="0">
                <a:hlinkClick r:id="rId4"/>
              </a:rPr>
              <a:t>https://xlsxwriter.readthedocs.io/working_with_pandas.html</a:t>
            </a:r>
            <a:endParaRPr lang="en-IN" sz="3200" dirty="0"/>
          </a:p>
          <a:p>
            <a:r>
              <a:rPr lang="en-IN" sz="3200" dirty="0"/>
              <a:t/>
            </a:r>
            <a:br>
              <a:rPr lang="en-IN" sz="3200" dirty="0"/>
            </a:br>
            <a:r>
              <a:rPr lang="en-IN" sz="3200" dirty="0"/>
              <a:t>Note: Loading data already discussed under Creating and Loading </a:t>
            </a:r>
            <a:r>
              <a:rPr lang="en-IN" sz="3200" dirty="0" smtClean="0"/>
              <a:t>Data Frame</a:t>
            </a:r>
            <a:endParaRPr lang="en-IN" dirty="0"/>
          </a:p>
          <a:p>
            <a:r>
              <a:rPr lang="en-IN" dirty="0"/>
              <a:t/>
            </a:r>
            <a:br>
              <a:rPr lang="en-IN" dirty="0"/>
            </a:br>
            <a:endParaRPr lang="en-IN" dirty="0"/>
          </a:p>
        </p:txBody>
      </p:sp>
    </p:spTree>
    <p:extLst>
      <p:ext uri="{BB962C8B-B14F-4D97-AF65-F5344CB8AC3E}">
        <p14:creationId xmlns:p14="http://schemas.microsoft.com/office/powerpoint/2010/main" val="271442331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736867"/>
            <a:ext cx="13788502" cy="2596999"/>
          </a:xfrm>
          <a:prstGeom prst="rect">
            <a:avLst/>
          </a:prstGeom>
        </p:spPr>
        <p:txBody>
          <a:bodyPr vert="horz" lIns="91440" tIns="45720" rIns="91440" bIns="45720" rtlCol="0" anchor="b">
            <a:normAutofit/>
          </a:bodyPr>
          <a:lstStyle/>
          <a:p>
            <a:pPr rtl="0" fontAlgn="base"/>
            <a:r>
              <a:rPr lang="en-IN" sz="4800" dirty="0">
                <a:latin typeface="+mn-lt"/>
              </a:rPr>
              <a:t>Data </a:t>
            </a:r>
            <a:r>
              <a:rPr lang="en-IN" sz="4800" dirty="0" err="1">
                <a:latin typeface="+mn-lt"/>
              </a:rPr>
              <a:t>Preprocessing</a:t>
            </a:r>
            <a:r>
              <a:rPr lang="en-IN" sz="4800" dirty="0">
                <a:latin typeface="+mn-lt"/>
              </a:rPr>
              <a:t> </a:t>
            </a:r>
            <a:r>
              <a:rPr lang="en-IN" sz="4800" dirty="0" smtClean="0">
                <a:latin typeface="+mn-lt"/>
              </a:rPr>
              <a:t>Steps</a:t>
            </a:r>
            <a:endParaRPr lang="en-IN" sz="48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1303020" y="2629409"/>
            <a:ext cx="14607540" cy="5078313"/>
          </a:xfrm>
          <a:prstGeom prst="rect">
            <a:avLst/>
          </a:prstGeom>
        </p:spPr>
        <p:txBody>
          <a:bodyPr wrap="square">
            <a:spAutoFit/>
          </a:bodyPr>
          <a:lstStyle/>
          <a:p>
            <a:r>
              <a:rPr lang="en-US" sz="3600" b="1" dirty="0"/>
              <a:t>IMPORTANCE OF DATA </a:t>
            </a:r>
            <a:r>
              <a:rPr lang="en-US" sz="3600" b="1" dirty="0" smtClean="0"/>
              <a:t>PREPROCESSING</a:t>
            </a:r>
          </a:p>
          <a:p>
            <a:endParaRPr lang="en-US" sz="3600" dirty="0"/>
          </a:p>
          <a:p>
            <a:pPr marL="571500" indent="-571500" fontAlgn="base">
              <a:buFont typeface="Wingdings" pitchFamily="2" charset="2"/>
              <a:buChar char="Ø"/>
            </a:pPr>
            <a:r>
              <a:rPr lang="en-US" sz="3600" dirty="0"/>
              <a:t>Data Quality Improvement:</a:t>
            </a:r>
          </a:p>
          <a:p>
            <a:pPr marL="571500" indent="-571500" fontAlgn="base">
              <a:buFont typeface="Wingdings" pitchFamily="2" charset="2"/>
              <a:buChar char="Ø"/>
            </a:pPr>
            <a:r>
              <a:rPr lang="en-US" sz="3600" dirty="0"/>
              <a:t>Enhanced Model Performance</a:t>
            </a:r>
          </a:p>
          <a:p>
            <a:pPr marL="571500" indent="-571500" fontAlgn="base">
              <a:buFont typeface="Wingdings" pitchFamily="2" charset="2"/>
              <a:buChar char="Ø"/>
            </a:pPr>
            <a:r>
              <a:rPr lang="en-US" sz="3600" dirty="0"/>
              <a:t>Extraction and Engineering</a:t>
            </a:r>
          </a:p>
          <a:p>
            <a:pPr marL="571500" indent="-571500" fontAlgn="base">
              <a:buFont typeface="Wingdings" pitchFamily="2" charset="2"/>
              <a:buChar char="Ø"/>
            </a:pPr>
            <a:r>
              <a:rPr lang="en-US" sz="3600" dirty="0"/>
              <a:t>Normalization and Scaling</a:t>
            </a:r>
          </a:p>
          <a:p>
            <a:pPr marL="571500" indent="-571500" fontAlgn="base">
              <a:buFont typeface="Wingdings" pitchFamily="2" charset="2"/>
              <a:buChar char="Ø"/>
            </a:pPr>
            <a:r>
              <a:rPr lang="en-US" sz="3600" dirty="0"/>
              <a:t>Handling Categorical Data:</a:t>
            </a:r>
          </a:p>
          <a:p>
            <a:pPr marL="571500" indent="-571500" fontAlgn="base">
              <a:buFont typeface="Wingdings" pitchFamily="2" charset="2"/>
              <a:buChar char="Ø"/>
            </a:pPr>
            <a:r>
              <a:rPr lang="en-US" sz="3600" dirty="0"/>
              <a:t>Dimensionality Reduction:</a:t>
            </a:r>
          </a:p>
          <a:p>
            <a:pPr marL="571500" indent="-571500" fontAlgn="base">
              <a:buFont typeface="Wingdings" pitchFamily="2" charset="2"/>
              <a:buChar char="Ø"/>
            </a:pPr>
            <a:r>
              <a:rPr lang="en-US" sz="3600" dirty="0"/>
              <a:t>Improved Interpretability:</a:t>
            </a:r>
          </a:p>
        </p:txBody>
      </p:sp>
    </p:spTree>
    <p:extLst>
      <p:ext uri="{BB962C8B-B14F-4D97-AF65-F5344CB8AC3E}">
        <p14:creationId xmlns:p14="http://schemas.microsoft.com/office/powerpoint/2010/main" val="141584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28600" y="-736867"/>
            <a:ext cx="13788502" cy="2596999"/>
          </a:xfrm>
          <a:prstGeom prst="rect">
            <a:avLst/>
          </a:prstGeom>
        </p:spPr>
        <p:txBody>
          <a:bodyPr vert="horz" lIns="91440" tIns="45720" rIns="91440" bIns="45720" rtlCol="0" anchor="b">
            <a:normAutofit/>
          </a:bodyPr>
          <a:lstStyle/>
          <a:p>
            <a:pPr rtl="0"/>
            <a:r>
              <a:rPr lang="en-IN" sz="5400" dirty="0">
                <a:latin typeface="+mn-lt"/>
              </a:rPr>
              <a:t>Introduction – Use case scenarios</a:t>
            </a: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3074" name="Picture 2" descr="A screen shot of a compu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334" y="2195512"/>
            <a:ext cx="15320645" cy="720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19472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736867"/>
            <a:ext cx="13788502" cy="2596999"/>
          </a:xfrm>
          <a:prstGeom prst="rect">
            <a:avLst/>
          </a:prstGeom>
        </p:spPr>
        <p:txBody>
          <a:bodyPr vert="horz" lIns="91440" tIns="45720" rIns="91440" bIns="45720" rtlCol="0" anchor="b">
            <a:normAutofit/>
          </a:bodyPr>
          <a:lstStyle/>
          <a:p>
            <a:pPr rtl="0" fontAlgn="base"/>
            <a:r>
              <a:rPr lang="en-IN" sz="4800" dirty="0">
                <a:latin typeface="+mn-lt"/>
              </a:rPr>
              <a:t>Data </a:t>
            </a:r>
            <a:r>
              <a:rPr lang="en-IN" sz="4800" dirty="0" err="1">
                <a:latin typeface="+mn-lt"/>
              </a:rPr>
              <a:t>Preprocessing</a:t>
            </a:r>
            <a:r>
              <a:rPr lang="en-IN" sz="4800" dirty="0">
                <a:latin typeface="+mn-lt"/>
              </a:rPr>
              <a:t> </a:t>
            </a:r>
            <a:r>
              <a:rPr lang="en-IN" sz="4800" dirty="0" smtClean="0">
                <a:latin typeface="+mn-lt"/>
              </a:rPr>
              <a:t>Steps</a:t>
            </a:r>
            <a:endParaRPr lang="en-IN" sz="48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191109"/>
            <a:ext cx="17186137" cy="3877985"/>
          </a:xfrm>
          <a:prstGeom prst="rect">
            <a:avLst/>
          </a:prstGeom>
        </p:spPr>
        <p:txBody>
          <a:bodyPr wrap="square">
            <a:spAutoFit/>
          </a:bodyPr>
          <a:lstStyle/>
          <a:p>
            <a:pPr marL="457200" indent="-457200" algn="just" fontAlgn="base">
              <a:buFont typeface="Wingdings" pitchFamily="2" charset="2"/>
              <a:buChar char="Ø"/>
            </a:pPr>
            <a:r>
              <a:rPr lang="en-US" sz="3200" b="1" dirty="0"/>
              <a:t>DATA COLLECTION</a:t>
            </a:r>
          </a:p>
          <a:p>
            <a:pPr algn="just"/>
            <a:r>
              <a:rPr lang="en-US" sz="3200" dirty="0"/>
              <a:t>GATHER THE RAW DATA FROM VARIOUS SOURCES, SUCH AS DATABASES, FILES, APIS, OR SENSORS.</a:t>
            </a:r>
          </a:p>
          <a:p>
            <a:pPr marL="457200" indent="-457200" algn="just" fontAlgn="base">
              <a:buFont typeface="Wingdings" pitchFamily="2" charset="2"/>
              <a:buChar char="Ø"/>
            </a:pPr>
            <a:r>
              <a:rPr lang="en-US" sz="3200" b="1" dirty="0"/>
              <a:t>DATA CLEANING</a:t>
            </a:r>
          </a:p>
          <a:p>
            <a:pPr marL="914400" lvl="1" indent="-457200" algn="just" fontAlgn="base">
              <a:buFont typeface="Wingdings" pitchFamily="2" charset="2"/>
              <a:buChar char="Ø"/>
            </a:pPr>
            <a:r>
              <a:rPr lang="en-US" sz="3200" b="1" dirty="0"/>
              <a:t>Handling Missing Values</a:t>
            </a:r>
          </a:p>
          <a:p>
            <a:pPr algn="just"/>
            <a:r>
              <a:rPr lang="en-US" sz="3200" dirty="0"/>
              <a:t>IDENTIFY AND HANDLE MISSING DATA, WHICH CAN INVOLVE FILLING IN MISSING VALUES WITH DEFAULT VALUES, USING INTERPOLATION, OR REMOVING ROWS/COLUMNS WITH MISSING DATA.</a:t>
            </a:r>
          </a:p>
          <a:p>
            <a:r>
              <a:rPr lang="en-US" dirty="0"/>
              <a:t/>
            </a:r>
            <a:br>
              <a:rPr lang="en-US" dirty="0"/>
            </a:br>
            <a:endParaRPr lang="en-US" sz="3600" dirty="0"/>
          </a:p>
        </p:txBody>
      </p:sp>
      <p:pic>
        <p:nvPicPr>
          <p:cNvPr id="7170" name="Picture 2" descr="https://lh7-rt.googleusercontent.com/slidesz/AGV_vUdkABU2XkmvXfVDDTmlwxxmwHdG66-daidWrHu9nOlB6ebhQr75jX-cIpnfV4a8H8LlzKvTo6VnbF1fbQFjCt9VjgU8i-Z6nohEQIWGFIOTq-8T2PRIbv_4nt8gvD6_MaK63W5yOYU9Iroc4VEYYvM37PVCBUd28fIumHvQ75sz91j9xr5v9g=s2048?key=EoJIkk3P7KFYtY8a4EAgm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835" y="5575998"/>
            <a:ext cx="9652359" cy="4207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362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736867"/>
            <a:ext cx="13788502" cy="2596999"/>
          </a:xfrm>
          <a:prstGeom prst="rect">
            <a:avLst/>
          </a:prstGeom>
        </p:spPr>
        <p:txBody>
          <a:bodyPr vert="horz" lIns="91440" tIns="45720" rIns="91440" bIns="45720" rtlCol="0" anchor="b">
            <a:normAutofit/>
          </a:bodyPr>
          <a:lstStyle/>
          <a:p>
            <a:pPr rtl="0" fontAlgn="base"/>
            <a:r>
              <a:rPr lang="en-IN" sz="4800" dirty="0">
                <a:latin typeface="+mn-lt"/>
              </a:rPr>
              <a:t>Data </a:t>
            </a:r>
            <a:r>
              <a:rPr lang="en-IN" sz="4800" dirty="0" err="1">
                <a:latin typeface="+mn-lt"/>
              </a:rPr>
              <a:t>Preprocessing</a:t>
            </a:r>
            <a:r>
              <a:rPr lang="en-IN" sz="4800" dirty="0">
                <a:latin typeface="+mn-lt"/>
              </a:rPr>
              <a:t> </a:t>
            </a:r>
            <a:r>
              <a:rPr lang="en-IN" sz="4800" dirty="0" smtClean="0">
                <a:latin typeface="+mn-lt"/>
              </a:rPr>
              <a:t>Steps</a:t>
            </a:r>
            <a:endParaRPr lang="en-IN" sz="48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568866"/>
            <a:ext cx="17186137" cy="5909310"/>
          </a:xfrm>
          <a:prstGeom prst="rect">
            <a:avLst/>
          </a:prstGeom>
        </p:spPr>
        <p:txBody>
          <a:bodyPr wrap="square">
            <a:spAutoFit/>
          </a:bodyPr>
          <a:lstStyle/>
          <a:p>
            <a:pPr marL="571500" indent="-571500" fontAlgn="base">
              <a:buFont typeface="Wingdings" pitchFamily="2" charset="2"/>
              <a:buChar char="Ø"/>
            </a:pPr>
            <a:r>
              <a:rPr lang="en-IN" sz="3600" b="1" dirty="0"/>
              <a:t>DATA REDUCTION</a:t>
            </a:r>
          </a:p>
          <a:p>
            <a:pPr marL="1028700" lvl="1" indent="-571500" fontAlgn="base">
              <a:buFont typeface="Wingdings" pitchFamily="2" charset="2"/>
              <a:buChar char="Ø"/>
            </a:pPr>
            <a:r>
              <a:rPr lang="en-IN" sz="3600" b="1" dirty="0"/>
              <a:t>Dimensionality Reduction</a:t>
            </a:r>
          </a:p>
          <a:p>
            <a:pPr marL="1028700" lvl="1" indent="-571500" fontAlgn="base">
              <a:buFont typeface="Wingdings" pitchFamily="2" charset="2"/>
              <a:buChar char="Ø"/>
            </a:pPr>
            <a:r>
              <a:rPr lang="en-IN" sz="3600" b="1" dirty="0"/>
              <a:t>Principal Component Analysis (PCA)</a:t>
            </a:r>
          </a:p>
          <a:p>
            <a:pPr marL="1028700" lvl="1" indent="-571500" fontAlgn="base">
              <a:buFont typeface="Wingdings" pitchFamily="2" charset="2"/>
              <a:buChar char="Ø"/>
            </a:pPr>
            <a:r>
              <a:rPr lang="en-IN" sz="3600" b="1" dirty="0"/>
              <a:t>Feature Selection</a:t>
            </a:r>
          </a:p>
          <a:p>
            <a:pPr marL="1028700" lvl="1" indent="-571500" fontAlgn="base">
              <a:buFont typeface="Wingdings" pitchFamily="2" charset="2"/>
              <a:buChar char="Ø"/>
            </a:pPr>
            <a:r>
              <a:rPr lang="en-IN" sz="3600" b="1" dirty="0"/>
              <a:t>Recursive Feature Elimination (RFE)</a:t>
            </a:r>
          </a:p>
          <a:p>
            <a:pPr marL="571500" indent="-571500" fontAlgn="base">
              <a:buFont typeface="Wingdings" pitchFamily="2" charset="2"/>
              <a:buChar char="Ø"/>
            </a:pPr>
            <a:r>
              <a:rPr lang="en-IN" sz="3600" b="1" dirty="0"/>
              <a:t>DATA IMBALANCE HANDLING</a:t>
            </a:r>
          </a:p>
          <a:p>
            <a:pPr marL="1028700" lvl="1" indent="-571500" fontAlgn="base">
              <a:buFont typeface="Wingdings" pitchFamily="2" charset="2"/>
              <a:buChar char="Ø"/>
            </a:pPr>
            <a:r>
              <a:rPr lang="en-IN" sz="3600" b="1" dirty="0"/>
              <a:t>Oversampling</a:t>
            </a:r>
          </a:p>
          <a:p>
            <a:pPr marL="1028700" lvl="1" indent="-571500" fontAlgn="base">
              <a:buFont typeface="Wingdings" pitchFamily="2" charset="2"/>
              <a:buChar char="Ø"/>
            </a:pPr>
            <a:r>
              <a:rPr lang="en-IN" sz="3600" b="1" dirty="0" err="1"/>
              <a:t>Undersampling</a:t>
            </a:r>
            <a:endParaRPr lang="en-IN" sz="3600" b="1" dirty="0"/>
          </a:p>
          <a:p>
            <a:pPr marL="1028700" lvl="1" indent="-571500" fontAlgn="base">
              <a:buFont typeface="Wingdings" pitchFamily="2" charset="2"/>
              <a:buChar char="Ø"/>
            </a:pPr>
            <a:r>
              <a:rPr lang="en-IN" sz="3600" b="1" dirty="0"/>
              <a:t>Synthetic Data Generation (SMOTE)</a:t>
            </a:r>
          </a:p>
          <a:p>
            <a:r>
              <a:rPr lang="en-US" dirty="0"/>
              <a:t/>
            </a:r>
            <a:br>
              <a:rPr lang="en-US" dirty="0"/>
            </a:br>
            <a:endParaRPr lang="en-US" sz="3600" dirty="0"/>
          </a:p>
        </p:txBody>
      </p:sp>
    </p:spTree>
    <p:extLst>
      <p:ext uri="{BB962C8B-B14F-4D97-AF65-F5344CB8AC3E}">
        <p14:creationId xmlns:p14="http://schemas.microsoft.com/office/powerpoint/2010/main" val="198325256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251217"/>
            <a:ext cx="13788502" cy="2596999"/>
          </a:xfrm>
          <a:prstGeom prst="rect">
            <a:avLst/>
          </a:prstGeom>
        </p:spPr>
        <p:txBody>
          <a:bodyPr vert="horz" lIns="91440" tIns="45720" rIns="91440" bIns="45720" rtlCol="0" anchor="b">
            <a:normAutofit/>
          </a:bodyPr>
          <a:lstStyle/>
          <a:p>
            <a:pPr rtl="0" fontAlgn="base"/>
            <a:r>
              <a:rPr lang="en-US" sz="4800" dirty="0">
                <a:latin typeface="+mn-lt"/>
              </a:rPr>
              <a:t>Pandas  – Extracting data from different data sources</a:t>
            </a:r>
            <a:br>
              <a:rPr lang="en-US" sz="4800" dirty="0">
                <a:latin typeface="+mn-lt"/>
              </a:rPr>
            </a:br>
            <a:r>
              <a:rPr lang="en-US" sz="4800" dirty="0">
                <a:latin typeface="+mn-lt"/>
              </a:rPr>
              <a:t>Practical Approach</a:t>
            </a:r>
          </a:p>
        </p:txBody>
      </p:sp>
      <p:pic>
        <p:nvPicPr>
          <p:cNvPr id="5" name="object 5"/>
          <p:cNvPicPr/>
          <p:nvPr/>
        </p:nvPicPr>
        <p:blipFill>
          <a:blip r:embed="rId2" cstate="print"/>
          <a:stretch>
            <a:fillRect/>
          </a:stretch>
        </p:blipFill>
        <p:spPr>
          <a:xfrm>
            <a:off x="12390120" y="1"/>
            <a:ext cx="5897880" cy="1851660"/>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568866"/>
            <a:ext cx="17186137" cy="7571303"/>
          </a:xfrm>
          <a:prstGeom prst="rect">
            <a:avLst/>
          </a:prstGeom>
        </p:spPr>
        <p:txBody>
          <a:bodyPr wrap="square">
            <a:spAutoFit/>
          </a:bodyPr>
          <a:lstStyle/>
          <a:p>
            <a:pPr marL="571500" indent="-571500" fontAlgn="base">
              <a:buFont typeface="Wingdings" pitchFamily="2" charset="2"/>
              <a:buChar char="Ø"/>
            </a:pPr>
            <a:r>
              <a:rPr lang="en-US" sz="4000" b="1" dirty="0"/>
              <a:t>Module Case Study - 1</a:t>
            </a:r>
          </a:p>
          <a:p>
            <a:r>
              <a:rPr lang="en-US" sz="3600" dirty="0"/>
              <a:t/>
            </a:r>
            <a:br>
              <a:rPr lang="en-US" sz="3600" dirty="0"/>
            </a:br>
            <a:r>
              <a:rPr lang="en-US" sz="3600" dirty="0"/>
              <a:t>Conversion of JSON Data to Excel </a:t>
            </a:r>
          </a:p>
          <a:p>
            <a:r>
              <a:rPr lang="en-US" sz="3600" dirty="0"/>
              <a:t/>
            </a:r>
            <a:br>
              <a:rPr lang="en-US" sz="3600" dirty="0"/>
            </a:br>
            <a:r>
              <a:rPr lang="en-US" sz="3600" dirty="0"/>
              <a:t>Students may use any </a:t>
            </a:r>
          </a:p>
          <a:p>
            <a:r>
              <a:rPr lang="en-US" sz="3600" dirty="0"/>
              <a:t>GSTR2A or GSTR2 or GSTR3B File to Convert data to Excel</a:t>
            </a:r>
          </a:p>
          <a:p>
            <a:r>
              <a:rPr lang="en-US" sz="3600" dirty="0"/>
              <a:t/>
            </a:r>
            <a:br>
              <a:rPr lang="en-US" sz="3600" dirty="0"/>
            </a:br>
            <a:r>
              <a:rPr lang="en-US" sz="3200" dirty="0"/>
              <a:t>Approach - 1</a:t>
            </a:r>
          </a:p>
          <a:p>
            <a:r>
              <a:rPr lang="en-US" sz="3200" dirty="0"/>
              <a:t>Using pandas data frame to read </a:t>
            </a:r>
            <a:r>
              <a:rPr lang="en-US" sz="3200" dirty="0" err="1"/>
              <a:t>Json</a:t>
            </a:r>
            <a:r>
              <a:rPr lang="en-US" sz="3200" dirty="0"/>
              <a:t> file and then write to excel</a:t>
            </a:r>
          </a:p>
          <a:p>
            <a:r>
              <a:rPr lang="en-US" sz="3200" dirty="0"/>
              <a:t>Approach – 2</a:t>
            </a:r>
          </a:p>
          <a:p>
            <a:r>
              <a:rPr lang="en-US" sz="3200" dirty="0"/>
              <a:t>Using </a:t>
            </a:r>
            <a:r>
              <a:rPr lang="en-US" sz="3200" dirty="0" err="1"/>
              <a:t>openpyxl</a:t>
            </a:r>
            <a:r>
              <a:rPr lang="en-US" sz="3200" dirty="0"/>
              <a:t> library read </a:t>
            </a:r>
            <a:r>
              <a:rPr lang="en-US" sz="3200" dirty="0" err="1"/>
              <a:t>json</a:t>
            </a:r>
            <a:r>
              <a:rPr lang="en-US" sz="3200" dirty="0"/>
              <a:t> parts and write to excel directly</a:t>
            </a:r>
          </a:p>
          <a:p>
            <a:r>
              <a:rPr lang="en-US" sz="3600" dirty="0"/>
              <a:t/>
            </a:r>
            <a:br>
              <a:rPr lang="en-US" sz="3600" dirty="0"/>
            </a:br>
            <a:r>
              <a:rPr lang="en-US" dirty="0"/>
              <a:t/>
            </a:r>
            <a:br>
              <a:rPr lang="en-US" dirty="0"/>
            </a:br>
            <a:endParaRPr lang="en-US" sz="3600" dirty="0"/>
          </a:p>
        </p:txBody>
      </p:sp>
    </p:spTree>
    <p:extLst>
      <p:ext uri="{BB962C8B-B14F-4D97-AF65-F5344CB8AC3E}">
        <p14:creationId xmlns:p14="http://schemas.microsoft.com/office/powerpoint/2010/main" val="223935139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251217"/>
            <a:ext cx="13788502" cy="2596999"/>
          </a:xfrm>
          <a:prstGeom prst="rect">
            <a:avLst/>
          </a:prstGeom>
        </p:spPr>
        <p:txBody>
          <a:bodyPr vert="horz" lIns="91440" tIns="45720" rIns="91440" bIns="45720" rtlCol="0" anchor="b">
            <a:normAutofit/>
          </a:bodyPr>
          <a:lstStyle/>
          <a:p>
            <a:pPr rtl="0" fontAlgn="base"/>
            <a:r>
              <a:rPr lang="en-US" sz="4800" dirty="0">
                <a:latin typeface="+mn-lt"/>
              </a:rPr>
              <a:t>Pandas  – Extracting data from different data sources</a:t>
            </a:r>
            <a:br>
              <a:rPr lang="en-US" sz="4800" dirty="0">
                <a:latin typeface="+mn-lt"/>
              </a:rPr>
            </a:br>
            <a:r>
              <a:rPr lang="en-US" sz="4800" dirty="0">
                <a:latin typeface="+mn-lt"/>
              </a:rPr>
              <a:t>Practical Approach</a:t>
            </a:r>
          </a:p>
        </p:txBody>
      </p:sp>
      <p:pic>
        <p:nvPicPr>
          <p:cNvPr id="5" name="object 5"/>
          <p:cNvPicPr/>
          <p:nvPr/>
        </p:nvPicPr>
        <p:blipFill>
          <a:blip r:embed="rId2" cstate="print"/>
          <a:stretch>
            <a:fillRect/>
          </a:stretch>
        </p:blipFill>
        <p:spPr>
          <a:xfrm>
            <a:off x="12390120" y="1"/>
            <a:ext cx="5897880" cy="1851660"/>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568866"/>
            <a:ext cx="17186137" cy="8248412"/>
          </a:xfrm>
          <a:prstGeom prst="rect">
            <a:avLst/>
          </a:prstGeom>
        </p:spPr>
        <p:txBody>
          <a:bodyPr wrap="square">
            <a:spAutoFit/>
          </a:bodyPr>
          <a:lstStyle/>
          <a:p>
            <a:pPr marL="571500" indent="-571500" fontAlgn="base">
              <a:buFont typeface="Wingdings" pitchFamily="2" charset="2"/>
              <a:buChar char="Ø"/>
            </a:pPr>
            <a:r>
              <a:rPr lang="en-US" sz="4000" b="1" dirty="0"/>
              <a:t>Module Case Study - 2</a:t>
            </a:r>
          </a:p>
          <a:p>
            <a:r>
              <a:rPr lang="en-US" sz="4000" dirty="0"/>
              <a:t/>
            </a:r>
            <a:br>
              <a:rPr lang="en-US" sz="4000" dirty="0"/>
            </a:br>
            <a:r>
              <a:rPr lang="en-US" sz="4000" dirty="0"/>
              <a:t>Conversion of XML Data to Excel </a:t>
            </a:r>
          </a:p>
          <a:p>
            <a:r>
              <a:rPr lang="en-US" sz="4000" dirty="0"/>
              <a:t/>
            </a:r>
            <a:br>
              <a:rPr lang="en-US" sz="4000" dirty="0"/>
            </a:br>
            <a:r>
              <a:rPr lang="en-US" sz="4000" dirty="0"/>
              <a:t>Students may use any </a:t>
            </a:r>
          </a:p>
          <a:p>
            <a:r>
              <a:rPr lang="en-US" sz="4000" dirty="0"/>
              <a:t>Income Tax return file to extract ITR Balance sheet and profit and loss data to excel</a:t>
            </a:r>
          </a:p>
          <a:p>
            <a:r>
              <a:rPr lang="en-US" sz="4000" dirty="0"/>
              <a:t/>
            </a:r>
            <a:br>
              <a:rPr lang="en-US" sz="4000" dirty="0"/>
            </a:br>
            <a:r>
              <a:rPr lang="en-US" sz="3600" dirty="0"/>
              <a:t>Approach - 1</a:t>
            </a:r>
          </a:p>
          <a:p>
            <a:r>
              <a:rPr lang="en-US" sz="3600" dirty="0"/>
              <a:t>Use XML Element tree Module</a:t>
            </a:r>
          </a:p>
          <a:p>
            <a:r>
              <a:rPr lang="en-US" sz="3600" u="sng" dirty="0">
                <a:hlinkClick r:id="rId4"/>
              </a:rPr>
              <a:t>https://docs.python.org/3/library/xml.etree.elementtree.html</a:t>
            </a:r>
            <a:endParaRPr lang="en-US" sz="3600" dirty="0"/>
          </a:p>
          <a:p>
            <a:r>
              <a:rPr lang="en-US" sz="4000" dirty="0"/>
              <a:t/>
            </a:r>
            <a:br>
              <a:rPr lang="en-US" sz="4000" dirty="0"/>
            </a:br>
            <a:r>
              <a:rPr lang="en-US" sz="3600" dirty="0"/>
              <a:t/>
            </a:r>
            <a:br>
              <a:rPr lang="en-US" sz="3600" dirty="0"/>
            </a:br>
            <a:r>
              <a:rPr lang="en-US" dirty="0"/>
              <a:t/>
            </a:r>
            <a:br>
              <a:rPr lang="en-US" dirty="0"/>
            </a:br>
            <a:endParaRPr lang="en-US" sz="3600" dirty="0"/>
          </a:p>
        </p:txBody>
      </p:sp>
    </p:spTree>
    <p:extLst>
      <p:ext uri="{BB962C8B-B14F-4D97-AF65-F5344CB8AC3E}">
        <p14:creationId xmlns:p14="http://schemas.microsoft.com/office/powerpoint/2010/main" val="21210716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251217"/>
            <a:ext cx="13788502" cy="2596999"/>
          </a:xfrm>
          <a:prstGeom prst="rect">
            <a:avLst/>
          </a:prstGeom>
        </p:spPr>
        <p:txBody>
          <a:bodyPr vert="horz" lIns="91440" tIns="45720" rIns="91440" bIns="45720" rtlCol="0" anchor="b">
            <a:normAutofit/>
          </a:bodyPr>
          <a:lstStyle/>
          <a:p>
            <a:pPr rtl="0" fontAlgn="base"/>
            <a:r>
              <a:rPr lang="en-US" sz="4800" dirty="0">
                <a:latin typeface="+mn-lt"/>
              </a:rPr>
              <a:t>Pandas  – Extracting data from different data sources</a:t>
            </a:r>
            <a:br>
              <a:rPr lang="en-US" sz="4800" dirty="0">
                <a:latin typeface="+mn-lt"/>
              </a:rPr>
            </a:br>
            <a:r>
              <a:rPr lang="en-US" sz="4800" dirty="0">
                <a:latin typeface="+mn-lt"/>
              </a:rPr>
              <a:t>Practical Approach</a:t>
            </a:r>
          </a:p>
        </p:txBody>
      </p:sp>
      <p:pic>
        <p:nvPicPr>
          <p:cNvPr id="5" name="object 5"/>
          <p:cNvPicPr/>
          <p:nvPr/>
        </p:nvPicPr>
        <p:blipFill>
          <a:blip r:embed="rId2" cstate="print"/>
          <a:stretch>
            <a:fillRect/>
          </a:stretch>
        </p:blipFill>
        <p:spPr>
          <a:xfrm>
            <a:off x="12390120" y="1"/>
            <a:ext cx="5897880" cy="1851660"/>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568866"/>
            <a:ext cx="17186137" cy="8248412"/>
          </a:xfrm>
          <a:prstGeom prst="rect">
            <a:avLst/>
          </a:prstGeom>
        </p:spPr>
        <p:txBody>
          <a:bodyPr wrap="square">
            <a:spAutoFit/>
          </a:bodyPr>
          <a:lstStyle/>
          <a:p>
            <a:pPr marL="571500" indent="-571500" fontAlgn="base">
              <a:buFont typeface="Wingdings" pitchFamily="2" charset="2"/>
              <a:buChar char="Ø"/>
            </a:pPr>
            <a:r>
              <a:rPr lang="en-US" sz="4000" b="1" dirty="0"/>
              <a:t>Module Case Study - 3</a:t>
            </a:r>
          </a:p>
          <a:p>
            <a:r>
              <a:rPr lang="en-US" sz="4000" dirty="0"/>
              <a:t/>
            </a:r>
            <a:br>
              <a:rPr lang="en-US" sz="4000" dirty="0"/>
            </a:br>
            <a:r>
              <a:rPr lang="en-US" sz="4000" dirty="0"/>
              <a:t>Consolidate multiple excel files to single file</a:t>
            </a:r>
          </a:p>
          <a:p>
            <a:r>
              <a:rPr lang="en-US" sz="4000" dirty="0"/>
              <a:t/>
            </a:r>
            <a:br>
              <a:rPr lang="en-US" sz="4000" dirty="0"/>
            </a:br>
            <a:r>
              <a:rPr lang="en-US" sz="4000" dirty="0"/>
              <a:t>Students may use the excel file provided to consolidate into single file</a:t>
            </a:r>
          </a:p>
          <a:p>
            <a:r>
              <a:rPr lang="en-US" sz="4000" dirty="0"/>
              <a:t/>
            </a:r>
            <a:br>
              <a:rPr lang="en-US" sz="4000" dirty="0"/>
            </a:br>
            <a:r>
              <a:rPr lang="en-US" sz="3600" dirty="0"/>
              <a:t>Approach :</a:t>
            </a:r>
          </a:p>
          <a:p>
            <a:r>
              <a:rPr lang="en-US" sz="3600" dirty="0"/>
              <a:t/>
            </a:r>
            <a:br>
              <a:rPr lang="en-US" sz="3600" dirty="0"/>
            </a:br>
            <a:r>
              <a:rPr lang="en-US" sz="3600" dirty="0"/>
              <a:t>Use </a:t>
            </a:r>
            <a:r>
              <a:rPr lang="en-US" sz="3600" dirty="0" err="1"/>
              <a:t>Dataframe</a:t>
            </a:r>
            <a:r>
              <a:rPr lang="en-US" sz="3600" dirty="0"/>
              <a:t> in pandas and merging </a:t>
            </a:r>
            <a:r>
              <a:rPr lang="en-US" sz="3600" dirty="0" smtClean="0"/>
              <a:t>feature.</a:t>
            </a:r>
            <a:endParaRPr lang="en-US" sz="3600" dirty="0"/>
          </a:p>
          <a:p>
            <a:r>
              <a:rPr lang="en-US" sz="4000" dirty="0"/>
              <a:t/>
            </a:r>
            <a:br>
              <a:rPr lang="en-US" sz="4000" dirty="0"/>
            </a:br>
            <a:r>
              <a:rPr lang="en-US" sz="4000" dirty="0"/>
              <a:t/>
            </a:r>
            <a:br>
              <a:rPr lang="en-US" sz="4000" dirty="0"/>
            </a:br>
            <a:r>
              <a:rPr lang="en-US" sz="3600" dirty="0"/>
              <a:t/>
            </a:r>
            <a:br>
              <a:rPr lang="en-US" sz="3600" dirty="0"/>
            </a:br>
            <a:r>
              <a:rPr lang="en-US" dirty="0"/>
              <a:t/>
            </a:r>
            <a:br>
              <a:rPr lang="en-US" dirty="0"/>
            </a:br>
            <a:endParaRPr lang="en-US" sz="3600" dirty="0"/>
          </a:p>
        </p:txBody>
      </p:sp>
    </p:spTree>
    <p:extLst>
      <p:ext uri="{BB962C8B-B14F-4D97-AF65-F5344CB8AC3E}">
        <p14:creationId xmlns:p14="http://schemas.microsoft.com/office/powerpoint/2010/main" val="251115248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251217"/>
            <a:ext cx="13788502" cy="2596999"/>
          </a:xfrm>
          <a:prstGeom prst="rect">
            <a:avLst/>
          </a:prstGeom>
        </p:spPr>
        <p:txBody>
          <a:bodyPr vert="horz" lIns="91440" tIns="45720" rIns="91440" bIns="45720" rtlCol="0" anchor="b">
            <a:normAutofit/>
          </a:bodyPr>
          <a:lstStyle/>
          <a:p>
            <a:pPr rtl="0" fontAlgn="base"/>
            <a:r>
              <a:rPr lang="en-US" sz="4800" dirty="0">
                <a:latin typeface="+mn-lt"/>
              </a:rPr>
              <a:t>Pandas  – Extracting data from different data sources</a:t>
            </a:r>
            <a:br>
              <a:rPr lang="en-US" sz="4800" dirty="0">
                <a:latin typeface="+mn-lt"/>
              </a:rPr>
            </a:br>
            <a:r>
              <a:rPr lang="en-US" sz="4800" dirty="0">
                <a:latin typeface="+mn-lt"/>
              </a:rPr>
              <a:t>Practical Approach</a:t>
            </a:r>
          </a:p>
        </p:txBody>
      </p:sp>
      <p:pic>
        <p:nvPicPr>
          <p:cNvPr id="5" name="object 5"/>
          <p:cNvPicPr/>
          <p:nvPr/>
        </p:nvPicPr>
        <p:blipFill>
          <a:blip r:embed="rId2" cstate="print"/>
          <a:stretch>
            <a:fillRect/>
          </a:stretch>
        </p:blipFill>
        <p:spPr>
          <a:xfrm>
            <a:off x="12390120" y="1"/>
            <a:ext cx="5897880" cy="1851660"/>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568866"/>
            <a:ext cx="17186137" cy="10095071"/>
          </a:xfrm>
          <a:prstGeom prst="rect">
            <a:avLst/>
          </a:prstGeom>
        </p:spPr>
        <p:txBody>
          <a:bodyPr wrap="square">
            <a:spAutoFit/>
          </a:bodyPr>
          <a:lstStyle/>
          <a:p>
            <a:pPr marL="571500" indent="-571500" fontAlgn="base">
              <a:buFont typeface="Wingdings" pitchFamily="2" charset="2"/>
              <a:buChar char="Ø"/>
            </a:pPr>
            <a:r>
              <a:rPr lang="en-US" sz="4000" b="1" dirty="0"/>
              <a:t>Module Case Study - 4</a:t>
            </a:r>
          </a:p>
          <a:p>
            <a:r>
              <a:rPr lang="en-US" sz="4000" dirty="0"/>
              <a:t/>
            </a:r>
            <a:br>
              <a:rPr lang="en-US" sz="4000" dirty="0"/>
            </a:br>
            <a:r>
              <a:rPr lang="en-US" sz="4000" dirty="0"/>
              <a:t>Convert 26As text file to excel</a:t>
            </a:r>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3600" dirty="0"/>
              <a:t>Approach :</a:t>
            </a:r>
          </a:p>
          <a:p>
            <a:r>
              <a:rPr lang="en-US" sz="3600" dirty="0"/>
              <a:t/>
            </a:r>
            <a:br>
              <a:rPr lang="en-US" sz="3600" dirty="0"/>
            </a:br>
            <a:r>
              <a:rPr lang="en-US" sz="3600" dirty="0"/>
              <a:t>Use </a:t>
            </a:r>
            <a:r>
              <a:rPr lang="en-US" sz="3600" dirty="0" err="1"/>
              <a:t>Dataframe</a:t>
            </a:r>
            <a:r>
              <a:rPr lang="en-US" sz="3600" dirty="0"/>
              <a:t> in pandas and merging feature . </a:t>
            </a:r>
          </a:p>
          <a:p>
            <a:r>
              <a:rPr lang="en-US" sz="3600" dirty="0"/>
              <a:t>Use Regex</a:t>
            </a:r>
          </a:p>
          <a:p>
            <a:r>
              <a:rPr lang="en-US" sz="4000" dirty="0"/>
              <a:t/>
            </a:r>
            <a:br>
              <a:rPr lang="en-US" sz="4000" dirty="0"/>
            </a:br>
            <a:r>
              <a:rPr lang="en-US" sz="4000" dirty="0"/>
              <a:t/>
            </a:r>
            <a:br>
              <a:rPr lang="en-US" sz="4000" dirty="0"/>
            </a:br>
            <a:r>
              <a:rPr lang="en-US" sz="4000" dirty="0"/>
              <a:t/>
            </a:r>
            <a:br>
              <a:rPr lang="en-US" sz="4000" dirty="0"/>
            </a:br>
            <a:r>
              <a:rPr lang="en-US" sz="3600" dirty="0"/>
              <a:t/>
            </a:r>
            <a:br>
              <a:rPr lang="en-US" sz="3600" dirty="0"/>
            </a:br>
            <a:r>
              <a:rPr lang="en-US" dirty="0"/>
              <a:t/>
            </a:r>
            <a:br>
              <a:rPr lang="en-US" dirty="0"/>
            </a:br>
            <a:endParaRPr lang="en-US" sz="3600" dirty="0"/>
          </a:p>
        </p:txBody>
      </p:sp>
    </p:spTree>
    <p:extLst>
      <p:ext uri="{BB962C8B-B14F-4D97-AF65-F5344CB8AC3E}">
        <p14:creationId xmlns:p14="http://schemas.microsoft.com/office/powerpoint/2010/main" val="295092676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xmlns="" id="{34790F99-C881-47C9-B3DC-C959D4418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xmlns="" id="{EED8D03E-F375-4E67-B932-FF9B007BB42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461783" y="-251217"/>
            <a:ext cx="13788502" cy="2596999"/>
          </a:xfrm>
          <a:prstGeom prst="rect">
            <a:avLst/>
          </a:prstGeom>
        </p:spPr>
        <p:txBody>
          <a:bodyPr vert="horz" lIns="91440" tIns="45720" rIns="91440" bIns="45720" rtlCol="0" anchor="b">
            <a:normAutofit/>
          </a:bodyPr>
          <a:lstStyle/>
          <a:p>
            <a:pPr rtl="0" fontAlgn="base"/>
            <a:r>
              <a:rPr lang="en-US" sz="4800" dirty="0">
                <a:latin typeface="+mn-lt"/>
              </a:rPr>
              <a:t>Pandas  – Extracting data from different data sources</a:t>
            </a:r>
            <a:br>
              <a:rPr lang="en-US" sz="4800" dirty="0">
                <a:latin typeface="+mn-lt"/>
              </a:rPr>
            </a:br>
            <a:r>
              <a:rPr lang="en-US" sz="4800" dirty="0">
                <a:latin typeface="+mn-lt"/>
              </a:rPr>
              <a:t>Practical Approach</a:t>
            </a:r>
          </a:p>
        </p:txBody>
      </p:sp>
      <p:pic>
        <p:nvPicPr>
          <p:cNvPr id="5" name="object 5"/>
          <p:cNvPicPr/>
          <p:nvPr/>
        </p:nvPicPr>
        <p:blipFill>
          <a:blip r:embed="rId2" cstate="print"/>
          <a:stretch>
            <a:fillRect/>
          </a:stretch>
        </p:blipFill>
        <p:spPr>
          <a:xfrm>
            <a:off x="12390120" y="1"/>
            <a:ext cx="5897880" cy="1851660"/>
          </a:xfrm>
          <a:prstGeom prst="rect">
            <a:avLst/>
          </a:prstGeom>
        </p:spPr>
      </p:pic>
      <p:pic>
        <p:nvPicPr>
          <p:cNvPr id="4" name="object 4"/>
          <p:cNvPicPr/>
          <p:nvPr/>
        </p:nvPicPr>
        <p:blipFill>
          <a:blip r:embed="rId3" cstate="print"/>
          <a:stretch>
            <a:fillRect/>
          </a:stretch>
        </p:blipFill>
        <p:spPr>
          <a:xfrm>
            <a:off x="11722371" y="8657255"/>
            <a:ext cx="6556733" cy="1629745"/>
          </a:xfrm>
          <a:prstGeom prst="rect">
            <a:avLst/>
          </a:prstGeom>
        </p:spPr>
      </p:pic>
      <p:sp>
        <p:nvSpPr>
          <p:cNvPr id="6" name="TextBox 5">
            <a:extLst>
              <a:ext uri="{FF2B5EF4-FFF2-40B4-BE49-F238E27FC236}">
                <a16:creationId xmlns:a16="http://schemas.microsoft.com/office/drawing/2014/main" xmlns="" id="{83C11AB1-F9D2-A188-5047-606A0CAE7B88}"/>
              </a:ext>
            </a:extLst>
          </p:cNvPr>
          <p:cNvSpPr txBox="1"/>
          <p:nvPr/>
        </p:nvSpPr>
        <p:spPr>
          <a:xfrm>
            <a:off x="461783" y="2191109"/>
            <a:ext cx="17186137" cy="830997"/>
          </a:xfrm>
          <a:prstGeom prst="rect">
            <a:avLst/>
          </a:prstGeom>
          <a:noFill/>
        </p:spPr>
        <p:txBody>
          <a:bodyPr wrap="square">
            <a:spAutoFit/>
          </a:bodyPr>
          <a:lstStyle/>
          <a:p>
            <a:pPr fontAlgn="base"/>
            <a:r>
              <a:rPr lang="en-US" sz="2400" dirty="0"/>
              <a:t/>
            </a:r>
            <a:br>
              <a:rPr lang="en-US" sz="2400" dirty="0"/>
            </a:br>
            <a:endParaRPr lang="en-GB" sz="2400" b="0" i="0" u="none" strike="noStrike" dirty="0">
              <a:solidFill>
                <a:srgbClr val="5FCBEF"/>
              </a:solidFill>
              <a:effectLst/>
              <a:latin typeface="Noto Sans Symbols"/>
            </a:endParaRPr>
          </a:p>
        </p:txBody>
      </p:sp>
      <p:sp>
        <p:nvSpPr>
          <p:cNvPr id="2" name="Rectangle 1"/>
          <p:cNvSpPr/>
          <p:nvPr/>
        </p:nvSpPr>
        <p:spPr>
          <a:xfrm>
            <a:off x="461783" y="2568866"/>
            <a:ext cx="17186137" cy="10710624"/>
          </a:xfrm>
          <a:prstGeom prst="rect">
            <a:avLst/>
          </a:prstGeom>
        </p:spPr>
        <p:txBody>
          <a:bodyPr wrap="square">
            <a:spAutoFit/>
          </a:bodyPr>
          <a:lstStyle/>
          <a:p>
            <a:pPr marL="571500" indent="-571500" fontAlgn="base">
              <a:buFont typeface="Wingdings" pitchFamily="2" charset="2"/>
              <a:buChar char="Ø"/>
            </a:pPr>
            <a:r>
              <a:rPr lang="en-US" sz="4000" b="1" dirty="0"/>
              <a:t>Module Case Study - 5</a:t>
            </a:r>
          </a:p>
          <a:p>
            <a:r>
              <a:rPr lang="en-US" sz="4000" dirty="0"/>
              <a:t/>
            </a:r>
            <a:br>
              <a:rPr lang="en-US" sz="4000" dirty="0"/>
            </a:br>
            <a:r>
              <a:rPr lang="en-US" sz="4000" dirty="0"/>
              <a:t>Get Ledger Master Data from Tally data using </a:t>
            </a:r>
            <a:r>
              <a:rPr lang="en-US" sz="4000" dirty="0" err="1"/>
              <a:t>sql</a:t>
            </a:r>
            <a:r>
              <a:rPr lang="en-US" sz="4000" dirty="0"/>
              <a:t> Query</a:t>
            </a:r>
          </a:p>
          <a:p>
            <a:r>
              <a:rPr lang="en-US" sz="4000" dirty="0"/>
              <a:t/>
            </a:r>
            <a:br>
              <a:rPr lang="en-US" sz="4000" dirty="0"/>
            </a:br>
            <a:r>
              <a:rPr lang="en-US" sz="4000" dirty="0"/>
              <a:t>Query</a:t>
            </a:r>
          </a:p>
          <a:p>
            <a:r>
              <a:rPr lang="en-US" sz="4000" dirty="0"/>
              <a:t>Select $Name, $Parent, $_</a:t>
            </a:r>
            <a:r>
              <a:rPr lang="en-US" sz="4000" dirty="0" err="1"/>
              <a:t>PRimaryGroup</a:t>
            </a:r>
            <a:r>
              <a:rPr lang="en-US" sz="4000" dirty="0"/>
              <a:t>, $</a:t>
            </a:r>
            <a:r>
              <a:rPr lang="en-US" sz="4000" dirty="0" err="1"/>
              <a:t>OpeningBalance</a:t>
            </a:r>
            <a:r>
              <a:rPr lang="en-US" sz="4000" dirty="0"/>
              <a:t>, $_</a:t>
            </a:r>
            <a:r>
              <a:rPr lang="en-US" sz="4000" dirty="0" err="1"/>
              <a:t>ClosingBalance</a:t>
            </a:r>
            <a:r>
              <a:rPr lang="en-US" sz="4000" dirty="0"/>
              <a:t> from Ledger</a:t>
            </a:r>
          </a:p>
          <a:p>
            <a:r>
              <a:rPr lang="en-US" sz="4000" dirty="0"/>
              <a:t/>
            </a:r>
            <a:br>
              <a:rPr lang="en-US" sz="4000" dirty="0"/>
            </a:br>
            <a:r>
              <a:rPr lang="en-US" sz="4000" dirty="0"/>
              <a:t>Libraries used </a:t>
            </a:r>
          </a:p>
          <a:p>
            <a:r>
              <a:rPr lang="en-US" sz="4000" dirty="0"/>
              <a:t/>
            </a:r>
            <a:br>
              <a:rPr lang="en-US" sz="4000" dirty="0"/>
            </a:br>
            <a:r>
              <a:rPr lang="en-US" sz="4000" dirty="0" err="1"/>
              <a:t>Pyodbc</a:t>
            </a:r>
            <a:endParaRPr lang="en-US" sz="4000" dirty="0"/>
          </a:p>
          <a:p>
            <a:r>
              <a:rPr lang="en-US" sz="4000" dirty="0"/>
              <a:t/>
            </a:r>
            <a:br>
              <a:rPr lang="en-US" sz="4000" dirty="0"/>
            </a:br>
            <a:r>
              <a:rPr lang="en-US" sz="4000" dirty="0"/>
              <a:t/>
            </a:r>
            <a:br>
              <a:rPr lang="en-US" sz="4000" dirty="0"/>
            </a:br>
            <a:r>
              <a:rPr lang="en-US" sz="4000" dirty="0"/>
              <a:t/>
            </a:r>
            <a:br>
              <a:rPr lang="en-US" sz="4000" dirty="0"/>
            </a:br>
            <a:r>
              <a:rPr lang="en-US" sz="4000" dirty="0"/>
              <a:t/>
            </a:r>
            <a:br>
              <a:rPr lang="en-US" sz="4000" dirty="0"/>
            </a:br>
            <a:r>
              <a:rPr lang="en-US" sz="3600" dirty="0"/>
              <a:t/>
            </a:r>
            <a:br>
              <a:rPr lang="en-US" sz="3600" dirty="0"/>
            </a:br>
            <a:r>
              <a:rPr lang="en-US" dirty="0"/>
              <a:t/>
            </a:r>
            <a:br>
              <a:rPr lang="en-US" dirty="0"/>
            </a:br>
            <a:endParaRPr lang="en-US" sz="3600" dirty="0"/>
          </a:p>
        </p:txBody>
      </p:sp>
    </p:spTree>
    <p:extLst>
      <p:ext uri="{BB962C8B-B14F-4D97-AF65-F5344CB8AC3E}">
        <p14:creationId xmlns:p14="http://schemas.microsoft.com/office/powerpoint/2010/main" val="307387500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5700720" y="8669447"/>
            <a:ext cx="2587278" cy="1617551"/>
          </a:xfrm>
          <a:prstGeom prst="rect">
            <a:avLst/>
          </a:prstGeom>
        </p:spPr>
      </p:pic>
      <p:pic>
        <p:nvPicPr>
          <p:cNvPr id="3" name="object 3"/>
          <p:cNvPicPr/>
          <p:nvPr/>
        </p:nvPicPr>
        <p:blipFill>
          <a:blip r:embed="rId3" cstate="print"/>
          <a:stretch>
            <a:fillRect/>
          </a:stretch>
        </p:blipFill>
        <p:spPr>
          <a:xfrm>
            <a:off x="0" y="0"/>
            <a:ext cx="17358127" cy="8511661"/>
          </a:xfrm>
          <a:prstGeom prst="rect">
            <a:avLst/>
          </a:prstGeom>
        </p:spPr>
      </p:pic>
      <p:sp>
        <p:nvSpPr>
          <p:cNvPr id="4" name="object 4"/>
          <p:cNvSpPr txBox="1">
            <a:spLocks noGrp="1"/>
          </p:cNvSpPr>
          <p:nvPr>
            <p:ph type="title"/>
          </p:nvPr>
        </p:nvSpPr>
        <p:spPr>
          <a:xfrm>
            <a:off x="4658264" y="1873796"/>
            <a:ext cx="13112150" cy="1081706"/>
          </a:xfrm>
          <a:prstGeom prst="rect">
            <a:avLst/>
          </a:prstGeom>
        </p:spPr>
        <p:txBody>
          <a:bodyPr vert="horz" wrap="square" lIns="0" tIns="12065" rIns="0" bIns="0" rtlCol="0" anchor="t">
            <a:spAutoFit/>
          </a:bodyPr>
          <a:lstStyle/>
          <a:p>
            <a:pPr marL="12700" algn="ctr">
              <a:lnSpc>
                <a:spcPct val="100000"/>
              </a:lnSpc>
              <a:spcBef>
                <a:spcPts val="95"/>
              </a:spcBef>
              <a:tabLst>
                <a:tab pos="4612005" algn="l"/>
              </a:tabLst>
            </a:pPr>
            <a:r>
              <a:rPr lang="en-US" sz="6950" spc="110" dirty="0">
                <a:solidFill>
                  <a:srgbClr val="000000"/>
                </a:solidFill>
                <a:latin typeface="Arial"/>
                <a:cs typeface="Arial"/>
              </a:rPr>
              <a:t> </a:t>
            </a:r>
          </a:p>
        </p:txBody>
      </p:sp>
      <p:sp>
        <p:nvSpPr>
          <p:cNvPr id="8" name="TextBox 7">
            <a:extLst>
              <a:ext uri="{FF2B5EF4-FFF2-40B4-BE49-F238E27FC236}">
                <a16:creationId xmlns="" xmlns:a16="http://schemas.microsoft.com/office/drawing/2014/main" id="{E29CA393-219F-76B6-FFDA-0A73F4DA1162}"/>
              </a:ext>
            </a:extLst>
          </p:cNvPr>
          <p:cNvSpPr txBox="1"/>
          <p:nvPr/>
        </p:nvSpPr>
        <p:spPr>
          <a:xfrm>
            <a:off x="7573992" y="4732019"/>
            <a:ext cx="8126728" cy="3416320"/>
          </a:xfrm>
          <a:prstGeom prst="rect">
            <a:avLst/>
          </a:prstGeom>
          <a:noFill/>
        </p:spPr>
        <p:txBody>
          <a:bodyPr wrap="square">
            <a:spAutoFit/>
          </a:bodyPr>
          <a:lstStyle/>
          <a:p>
            <a:pPr algn="ctr"/>
            <a:r>
              <a:rPr lang="en-IN" sz="7200" b="1" dirty="0">
                <a:solidFill>
                  <a:schemeClr val="bg1"/>
                </a:solidFill>
              </a:rPr>
              <a:t>DATA VISUALIZATION WITH PYTHON</a:t>
            </a:r>
            <a:endParaRPr lang="en-GB" sz="7200" b="1" dirty="0">
              <a:solidFill>
                <a:schemeClr val="bg1"/>
              </a:solidFill>
            </a:endParaRPr>
          </a:p>
        </p:txBody>
      </p:sp>
      <p:grpSp>
        <p:nvGrpSpPr>
          <p:cNvPr id="5" name="object 8">
            <a:extLst>
              <a:ext uri="{FF2B5EF4-FFF2-40B4-BE49-F238E27FC236}">
                <a16:creationId xmlns="" xmlns:a16="http://schemas.microsoft.com/office/drawing/2014/main" id="{3C68C95B-EE02-4EAE-F548-634CFEEF13C1}"/>
              </a:ext>
            </a:extLst>
          </p:cNvPr>
          <p:cNvGrpSpPr/>
          <p:nvPr/>
        </p:nvGrpSpPr>
        <p:grpSpPr>
          <a:xfrm>
            <a:off x="0" y="0"/>
            <a:ext cx="4055745" cy="10287000"/>
            <a:chOff x="0" y="0"/>
            <a:chExt cx="4055745" cy="10287000"/>
          </a:xfrm>
        </p:grpSpPr>
        <p:sp>
          <p:nvSpPr>
            <p:cNvPr id="6" name="object 9">
              <a:extLst>
                <a:ext uri="{FF2B5EF4-FFF2-40B4-BE49-F238E27FC236}">
                  <a16:creationId xmlns="" xmlns:a16="http://schemas.microsoft.com/office/drawing/2014/main" id="{6644FB53-07D5-A47B-C491-77F5CD38DDA0}"/>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7" name="object 10">
              <a:extLst>
                <a:ext uri="{FF2B5EF4-FFF2-40B4-BE49-F238E27FC236}">
                  <a16:creationId xmlns="" xmlns:a16="http://schemas.microsoft.com/office/drawing/2014/main" id="{6396E911-148A-B963-E860-4568D155C1CB}"/>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9" name="object 11">
              <a:extLst>
                <a:ext uri="{FF2B5EF4-FFF2-40B4-BE49-F238E27FC236}">
                  <a16:creationId xmlns="" xmlns:a16="http://schemas.microsoft.com/office/drawing/2014/main" id="{08989487-0A8E-014C-E337-630155885A04}"/>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0" name="object 12">
              <a:extLst>
                <a:ext uri="{FF2B5EF4-FFF2-40B4-BE49-F238E27FC236}">
                  <a16:creationId xmlns="" xmlns:a16="http://schemas.microsoft.com/office/drawing/2014/main" id="{E9B8D35E-4CBB-2964-3C21-42424A844BB8}"/>
                </a:ext>
              </a:extLst>
            </p:cNvPr>
            <p:cNvPicPr/>
            <p:nvPr/>
          </p:nvPicPr>
          <p:blipFill>
            <a:blip r:embed="rId4" cstate="print"/>
            <a:stretch>
              <a:fillRect/>
            </a:stretch>
          </p:blipFill>
          <p:spPr>
            <a:xfrm>
              <a:off x="1578758" y="0"/>
              <a:ext cx="2476499" cy="2314482"/>
            </a:xfrm>
            <a:prstGeom prst="rect">
              <a:avLst/>
            </a:prstGeom>
          </p:spPr>
        </p:pic>
      </p:grpSp>
      <p:grpSp>
        <p:nvGrpSpPr>
          <p:cNvPr id="11" name="object 8">
            <a:extLst>
              <a:ext uri="{FF2B5EF4-FFF2-40B4-BE49-F238E27FC236}">
                <a16:creationId xmlns="" xmlns:a16="http://schemas.microsoft.com/office/drawing/2014/main" id="{55BF40F6-AE5B-BECC-1BEF-717AD4CB2C20}"/>
              </a:ext>
            </a:extLst>
          </p:cNvPr>
          <p:cNvGrpSpPr/>
          <p:nvPr/>
        </p:nvGrpSpPr>
        <p:grpSpPr>
          <a:xfrm>
            <a:off x="118959" y="0"/>
            <a:ext cx="4055745" cy="10287000"/>
            <a:chOff x="0" y="0"/>
            <a:chExt cx="4055745" cy="10287000"/>
          </a:xfrm>
        </p:grpSpPr>
        <p:sp>
          <p:nvSpPr>
            <p:cNvPr id="12" name="object 9">
              <a:extLst>
                <a:ext uri="{FF2B5EF4-FFF2-40B4-BE49-F238E27FC236}">
                  <a16:creationId xmlns="" xmlns:a16="http://schemas.microsoft.com/office/drawing/2014/main" id="{8C9E9220-7D0D-AF67-8FB8-90E2A284ED6A}"/>
                </a:ext>
              </a:extLst>
            </p:cNvPr>
            <p:cNvSpPr/>
            <p:nvPr/>
          </p:nvSpPr>
          <p:spPr>
            <a:xfrm>
              <a:off x="0" y="0"/>
              <a:ext cx="1543050" cy="10287000"/>
            </a:xfrm>
            <a:custGeom>
              <a:avLst/>
              <a:gdLst/>
              <a:ahLst/>
              <a:cxnLst/>
              <a:rect l="l" t="t" r="r" b="b"/>
              <a:pathLst>
                <a:path w="1543050" h="10287000">
                  <a:moveTo>
                    <a:pt x="0" y="10287000"/>
                  </a:moveTo>
                  <a:lnTo>
                    <a:pt x="0" y="0"/>
                  </a:lnTo>
                  <a:lnTo>
                    <a:pt x="1543049" y="0"/>
                  </a:lnTo>
                  <a:lnTo>
                    <a:pt x="1543049" y="10287000"/>
                  </a:lnTo>
                  <a:lnTo>
                    <a:pt x="0" y="10287000"/>
                  </a:lnTo>
                  <a:close/>
                </a:path>
              </a:pathLst>
            </a:custGeom>
            <a:solidFill>
              <a:srgbClr val="1B5738"/>
            </a:solidFill>
          </p:spPr>
          <p:txBody>
            <a:bodyPr wrap="square" lIns="0" tIns="0" rIns="0" bIns="0" rtlCol="0"/>
            <a:lstStyle/>
            <a:p>
              <a:endParaRPr dirty="0"/>
            </a:p>
          </p:txBody>
        </p:sp>
        <p:sp>
          <p:nvSpPr>
            <p:cNvPr id="13" name="object 10">
              <a:extLst>
                <a:ext uri="{FF2B5EF4-FFF2-40B4-BE49-F238E27FC236}">
                  <a16:creationId xmlns="" xmlns:a16="http://schemas.microsoft.com/office/drawing/2014/main" id="{72E44CD7-FD3B-AC89-90C3-2DA0D5D0DAB6}"/>
                </a:ext>
              </a:extLst>
            </p:cNvPr>
            <p:cNvSpPr/>
            <p:nvPr/>
          </p:nvSpPr>
          <p:spPr>
            <a:xfrm>
              <a:off x="1227773" y="4163621"/>
              <a:ext cx="110489" cy="2819400"/>
            </a:xfrm>
            <a:custGeom>
              <a:avLst/>
              <a:gdLst/>
              <a:ahLst/>
              <a:cxnLst/>
              <a:rect l="l" t="t" r="r" b="b"/>
              <a:pathLst>
                <a:path w="110490" h="2819400">
                  <a:moveTo>
                    <a:pt x="110236" y="2819206"/>
                  </a:moveTo>
                  <a:lnTo>
                    <a:pt x="0" y="2819206"/>
                  </a:lnTo>
                  <a:lnTo>
                    <a:pt x="0" y="0"/>
                  </a:lnTo>
                  <a:lnTo>
                    <a:pt x="110236" y="0"/>
                  </a:lnTo>
                  <a:lnTo>
                    <a:pt x="110236" y="2819206"/>
                  </a:lnTo>
                  <a:close/>
                </a:path>
              </a:pathLst>
            </a:custGeom>
            <a:solidFill>
              <a:srgbClr val="FFFFFF"/>
            </a:solidFill>
          </p:spPr>
          <p:txBody>
            <a:bodyPr wrap="square" lIns="0" tIns="0" rIns="0" bIns="0" rtlCol="0"/>
            <a:lstStyle/>
            <a:p>
              <a:endParaRPr dirty="0"/>
            </a:p>
          </p:txBody>
        </p:sp>
        <p:sp>
          <p:nvSpPr>
            <p:cNvPr id="14" name="object 11">
              <a:extLst>
                <a:ext uri="{FF2B5EF4-FFF2-40B4-BE49-F238E27FC236}">
                  <a16:creationId xmlns="" xmlns:a16="http://schemas.microsoft.com/office/drawing/2014/main" id="{A6F2DACE-278E-8956-80F4-AE5C26A05CD6}"/>
                </a:ext>
              </a:extLst>
            </p:cNvPr>
            <p:cNvSpPr/>
            <p:nvPr/>
          </p:nvSpPr>
          <p:spPr>
            <a:xfrm>
              <a:off x="118959" y="195491"/>
              <a:ext cx="904875" cy="1678305"/>
            </a:xfrm>
            <a:custGeom>
              <a:avLst/>
              <a:gdLst/>
              <a:ahLst/>
              <a:cxnLst/>
              <a:rect l="l" t="t" r="r" b="b"/>
              <a:pathLst>
                <a:path w="904875" h="1678305">
                  <a:moveTo>
                    <a:pt x="44445" y="78210"/>
                  </a:moveTo>
                  <a:lnTo>
                    <a:pt x="34084" y="78210"/>
                  </a:lnTo>
                  <a:lnTo>
                    <a:pt x="29101" y="77218"/>
                  </a:lnTo>
                  <a:lnTo>
                    <a:pt x="1190" y="49308"/>
                  </a:lnTo>
                  <a:lnTo>
                    <a:pt x="199" y="44325"/>
                  </a:lnTo>
                  <a:lnTo>
                    <a:pt x="203" y="33947"/>
                  </a:lnTo>
                  <a:lnTo>
                    <a:pt x="29101" y="1070"/>
                  </a:lnTo>
                  <a:lnTo>
                    <a:pt x="44263" y="52"/>
                  </a:lnTo>
                  <a:lnTo>
                    <a:pt x="49266" y="1024"/>
                  </a:lnTo>
                  <a:lnTo>
                    <a:pt x="77339" y="28981"/>
                  </a:lnTo>
                  <a:lnTo>
                    <a:pt x="78330" y="33947"/>
                  </a:lnTo>
                  <a:lnTo>
                    <a:pt x="78330" y="44325"/>
                  </a:lnTo>
                  <a:lnTo>
                    <a:pt x="49428" y="77218"/>
                  </a:lnTo>
                  <a:lnTo>
                    <a:pt x="44445" y="78210"/>
                  </a:lnTo>
                  <a:close/>
                </a:path>
                <a:path w="904875" h="1678305">
                  <a:moveTo>
                    <a:pt x="457677" y="78210"/>
                  </a:moveTo>
                  <a:lnTo>
                    <a:pt x="447316" y="78210"/>
                  </a:lnTo>
                  <a:lnTo>
                    <a:pt x="442333" y="77218"/>
                  </a:lnTo>
                  <a:lnTo>
                    <a:pt x="414423" y="49308"/>
                  </a:lnTo>
                  <a:lnTo>
                    <a:pt x="413431" y="44325"/>
                  </a:lnTo>
                  <a:lnTo>
                    <a:pt x="413435" y="33947"/>
                  </a:lnTo>
                  <a:lnTo>
                    <a:pt x="442333" y="1070"/>
                  </a:lnTo>
                  <a:lnTo>
                    <a:pt x="457495" y="52"/>
                  </a:lnTo>
                  <a:lnTo>
                    <a:pt x="462499" y="1024"/>
                  </a:lnTo>
                  <a:lnTo>
                    <a:pt x="490571" y="28981"/>
                  </a:lnTo>
                  <a:lnTo>
                    <a:pt x="491562" y="33947"/>
                  </a:lnTo>
                  <a:lnTo>
                    <a:pt x="491562" y="44325"/>
                  </a:lnTo>
                  <a:lnTo>
                    <a:pt x="462660" y="77218"/>
                  </a:lnTo>
                  <a:lnTo>
                    <a:pt x="457677" y="78210"/>
                  </a:lnTo>
                  <a:close/>
                </a:path>
                <a:path w="904875" h="1678305">
                  <a:moveTo>
                    <a:pt x="869986" y="78248"/>
                  </a:moveTo>
                  <a:lnTo>
                    <a:pt x="833592" y="62769"/>
                  </a:lnTo>
                  <a:lnTo>
                    <a:pt x="826130" y="33481"/>
                  </a:lnTo>
                  <a:lnTo>
                    <a:pt x="827185" y="28500"/>
                  </a:lnTo>
                  <a:lnTo>
                    <a:pt x="855530" y="918"/>
                  </a:lnTo>
                  <a:lnTo>
                    <a:pt x="860538" y="0"/>
                  </a:lnTo>
                  <a:lnTo>
                    <a:pt x="865729" y="79"/>
                  </a:lnTo>
                  <a:lnTo>
                    <a:pt x="865530" y="79"/>
                  </a:lnTo>
                  <a:lnTo>
                    <a:pt x="870693" y="132"/>
                  </a:lnTo>
                  <a:lnTo>
                    <a:pt x="903263" y="29208"/>
                  </a:lnTo>
                  <a:lnTo>
                    <a:pt x="904222" y="34181"/>
                  </a:lnTo>
                  <a:lnTo>
                    <a:pt x="904168" y="44536"/>
                  </a:lnTo>
                  <a:lnTo>
                    <a:pt x="874988" y="77296"/>
                  </a:lnTo>
                  <a:lnTo>
                    <a:pt x="869986" y="78248"/>
                  </a:lnTo>
                  <a:close/>
                </a:path>
                <a:path w="904875" h="1678305">
                  <a:moveTo>
                    <a:pt x="33949" y="478362"/>
                  </a:moveTo>
                  <a:lnTo>
                    <a:pt x="1001" y="449490"/>
                  </a:lnTo>
                  <a:lnTo>
                    <a:pt x="4" y="444505"/>
                  </a:lnTo>
                  <a:lnTo>
                    <a:pt x="20" y="434017"/>
                  </a:lnTo>
                  <a:lnTo>
                    <a:pt x="28917" y="401211"/>
                  </a:lnTo>
                  <a:lnTo>
                    <a:pt x="33881" y="400223"/>
                  </a:lnTo>
                  <a:lnTo>
                    <a:pt x="44237" y="400223"/>
                  </a:lnTo>
                  <a:lnTo>
                    <a:pt x="77116" y="429044"/>
                  </a:lnTo>
                  <a:lnTo>
                    <a:pt x="78117" y="434017"/>
                  </a:lnTo>
                  <a:lnTo>
                    <a:pt x="78117" y="444505"/>
                  </a:lnTo>
                  <a:lnTo>
                    <a:pt x="49299" y="477344"/>
                  </a:lnTo>
                  <a:lnTo>
                    <a:pt x="33949" y="478362"/>
                  </a:lnTo>
                  <a:close/>
                </a:path>
                <a:path w="904875" h="1678305">
                  <a:moveTo>
                    <a:pt x="447181" y="478362"/>
                  </a:moveTo>
                  <a:lnTo>
                    <a:pt x="414233" y="449490"/>
                  </a:lnTo>
                  <a:lnTo>
                    <a:pt x="413237" y="444505"/>
                  </a:lnTo>
                  <a:lnTo>
                    <a:pt x="413252" y="434017"/>
                  </a:lnTo>
                  <a:lnTo>
                    <a:pt x="442150" y="401211"/>
                  </a:lnTo>
                  <a:lnTo>
                    <a:pt x="447114" y="400223"/>
                  </a:lnTo>
                  <a:lnTo>
                    <a:pt x="457469" y="400223"/>
                  </a:lnTo>
                  <a:lnTo>
                    <a:pt x="490349" y="429044"/>
                  </a:lnTo>
                  <a:lnTo>
                    <a:pt x="491350" y="444505"/>
                  </a:lnTo>
                  <a:lnTo>
                    <a:pt x="490396" y="449360"/>
                  </a:lnTo>
                  <a:lnTo>
                    <a:pt x="462532" y="477344"/>
                  </a:lnTo>
                  <a:lnTo>
                    <a:pt x="447181" y="478362"/>
                  </a:lnTo>
                  <a:close/>
                </a:path>
                <a:path w="904875" h="1678305">
                  <a:moveTo>
                    <a:pt x="869912" y="478403"/>
                  </a:moveTo>
                  <a:lnTo>
                    <a:pt x="833602" y="462925"/>
                  </a:lnTo>
                  <a:lnTo>
                    <a:pt x="826122" y="433707"/>
                  </a:lnTo>
                  <a:lnTo>
                    <a:pt x="827164" y="428735"/>
                  </a:lnTo>
                  <a:lnTo>
                    <a:pt x="855357" y="401111"/>
                  </a:lnTo>
                  <a:lnTo>
                    <a:pt x="860350" y="400170"/>
                  </a:lnTo>
                  <a:lnTo>
                    <a:pt x="870710" y="400276"/>
                  </a:lnTo>
                  <a:lnTo>
                    <a:pt x="903308" y="429514"/>
                  </a:lnTo>
                  <a:lnTo>
                    <a:pt x="904249" y="434508"/>
                  </a:lnTo>
                  <a:lnTo>
                    <a:pt x="904142" y="444868"/>
                  </a:lnTo>
                  <a:lnTo>
                    <a:pt x="874905" y="477462"/>
                  </a:lnTo>
                  <a:lnTo>
                    <a:pt x="869912" y="478403"/>
                  </a:lnTo>
                  <a:close/>
                </a:path>
                <a:path w="904875" h="1678305">
                  <a:moveTo>
                    <a:pt x="44245" y="877998"/>
                  </a:moveTo>
                  <a:lnTo>
                    <a:pt x="33884" y="877998"/>
                  </a:lnTo>
                  <a:lnTo>
                    <a:pt x="28901" y="877007"/>
                  </a:lnTo>
                  <a:lnTo>
                    <a:pt x="991" y="849096"/>
                  </a:lnTo>
                  <a:lnTo>
                    <a:pt x="0" y="844113"/>
                  </a:lnTo>
                  <a:lnTo>
                    <a:pt x="0" y="833753"/>
                  </a:lnTo>
                  <a:lnTo>
                    <a:pt x="28901" y="800859"/>
                  </a:lnTo>
                  <a:lnTo>
                    <a:pt x="33884" y="799868"/>
                  </a:lnTo>
                  <a:lnTo>
                    <a:pt x="39065" y="799868"/>
                  </a:lnTo>
                  <a:lnTo>
                    <a:pt x="39065" y="800067"/>
                  </a:lnTo>
                  <a:lnTo>
                    <a:pt x="44229" y="800067"/>
                  </a:lnTo>
                  <a:lnTo>
                    <a:pt x="77093" y="828807"/>
                  </a:lnTo>
                  <a:lnTo>
                    <a:pt x="78130" y="844113"/>
                  </a:lnTo>
                  <a:lnTo>
                    <a:pt x="77138" y="849096"/>
                  </a:lnTo>
                  <a:lnTo>
                    <a:pt x="49229" y="877007"/>
                  </a:lnTo>
                  <a:lnTo>
                    <a:pt x="44245" y="877998"/>
                  </a:lnTo>
                  <a:close/>
                </a:path>
                <a:path w="904875" h="1678305">
                  <a:moveTo>
                    <a:pt x="457477" y="877998"/>
                  </a:moveTo>
                  <a:lnTo>
                    <a:pt x="447117" y="877998"/>
                  </a:lnTo>
                  <a:lnTo>
                    <a:pt x="442133" y="877007"/>
                  </a:lnTo>
                  <a:lnTo>
                    <a:pt x="414223" y="849096"/>
                  </a:lnTo>
                  <a:lnTo>
                    <a:pt x="413232" y="844113"/>
                  </a:lnTo>
                  <a:lnTo>
                    <a:pt x="413232" y="833753"/>
                  </a:lnTo>
                  <a:lnTo>
                    <a:pt x="442133" y="800859"/>
                  </a:lnTo>
                  <a:lnTo>
                    <a:pt x="447117" y="799868"/>
                  </a:lnTo>
                  <a:lnTo>
                    <a:pt x="452297" y="799868"/>
                  </a:lnTo>
                  <a:lnTo>
                    <a:pt x="452297" y="800067"/>
                  </a:lnTo>
                  <a:lnTo>
                    <a:pt x="457461" y="800067"/>
                  </a:lnTo>
                  <a:lnTo>
                    <a:pt x="490326" y="828807"/>
                  </a:lnTo>
                  <a:lnTo>
                    <a:pt x="491362" y="844113"/>
                  </a:lnTo>
                  <a:lnTo>
                    <a:pt x="490371" y="849096"/>
                  </a:lnTo>
                  <a:lnTo>
                    <a:pt x="462460" y="877007"/>
                  </a:lnTo>
                  <a:lnTo>
                    <a:pt x="457477" y="877998"/>
                  </a:lnTo>
                  <a:close/>
                </a:path>
                <a:path w="904875" h="1678305">
                  <a:moveTo>
                    <a:pt x="869912" y="878047"/>
                  </a:moveTo>
                  <a:lnTo>
                    <a:pt x="833602" y="862570"/>
                  </a:lnTo>
                  <a:lnTo>
                    <a:pt x="826122" y="833352"/>
                  </a:lnTo>
                  <a:lnTo>
                    <a:pt x="827164" y="828379"/>
                  </a:lnTo>
                  <a:lnTo>
                    <a:pt x="855357" y="800755"/>
                  </a:lnTo>
                  <a:lnTo>
                    <a:pt x="860350" y="799815"/>
                  </a:lnTo>
                  <a:lnTo>
                    <a:pt x="865530" y="799868"/>
                  </a:lnTo>
                  <a:lnTo>
                    <a:pt x="865530" y="800067"/>
                  </a:lnTo>
                  <a:lnTo>
                    <a:pt x="870693" y="800120"/>
                  </a:lnTo>
                  <a:lnTo>
                    <a:pt x="903263" y="829196"/>
                  </a:lnTo>
                  <a:lnTo>
                    <a:pt x="904222" y="834169"/>
                  </a:lnTo>
                  <a:lnTo>
                    <a:pt x="904142" y="844512"/>
                  </a:lnTo>
                  <a:lnTo>
                    <a:pt x="874905" y="877107"/>
                  </a:lnTo>
                  <a:lnTo>
                    <a:pt x="869912" y="878047"/>
                  </a:lnTo>
                  <a:close/>
                </a:path>
                <a:path w="904875" h="1678305">
                  <a:moveTo>
                    <a:pt x="33949" y="1278151"/>
                  </a:moveTo>
                  <a:lnTo>
                    <a:pt x="1001" y="1249279"/>
                  </a:lnTo>
                  <a:lnTo>
                    <a:pt x="5" y="1244294"/>
                  </a:lnTo>
                  <a:lnTo>
                    <a:pt x="20" y="1233805"/>
                  </a:lnTo>
                  <a:lnTo>
                    <a:pt x="28917" y="1201000"/>
                  </a:lnTo>
                  <a:lnTo>
                    <a:pt x="33882" y="1200012"/>
                  </a:lnTo>
                  <a:lnTo>
                    <a:pt x="44237" y="1200012"/>
                  </a:lnTo>
                  <a:lnTo>
                    <a:pt x="77116" y="1228833"/>
                  </a:lnTo>
                  <a:lnTo>
                    <a:pt x="78117" y="1233805"/>
                  </a:lnTo>
                  <a:lnTo>
                    <a:pt x="78117" y="1244294"/>
                  </a:lnTo>
                  <a:lnTo>
                    <a:pt x="49299" y="1277133"/>
                  </a:lnTo>
                  <a:lnTo>
                    <a:pt x="33949" y="1278151"/>
                  </a:lnTo>
                  <a:close/>
                </a:path>
                <a:path w="904875" h="1678305">
                  <a:moveTo>
                    <a:pt x="447181" y="1278152"/>
                  </a:moveTo>
                  <a:lnTo>
                    <a:pt x="414233" y="1249279"/>
                  </a:lnTo>
                  <a:lnTo>
                    <a:pt x="413237" y="1244294"/>
                  </a:lnTo>
                  <a:lnTo>
                    <a:pt x="413252" y="1233805"/>
                  </a:lnTo>
                  <a:lnTo>
                    <a:pt x="442152" y="1201000"/>
                  </a:lnTo>
                  <a:lnTo>
                    <a:pt x="447114" y="1200012"/>
                  </a:lnTo>
                  <a:lnTo>
                    <a:pt x="457470" y="1200012"/>
                  </a:lnTo>
                  <a:lnTo>
                    <a:pt x="490349" y="1228833"/>
                  </a:lnTo>
                  <a:lnTo>
                    <a:pt x="491350" y="1244294"/>
                  </a:lnTo>
                  <a:lnTo>
                    <a:pt x="490396" y="1249149"/>
                  </a:lnTo>
                  <a:lnTo>
                    <a:pt x="462532" y="1277133"/>
                  </a:lnTo>
                  <a:lnTo>
                    <a:pt x="447181" y="1278152"/>
                  </a:lnTo>
                  <a:close/>
                </a:path>
                <a:path w="904875" h="1678305">
                  <a:moveTo>
                    <a:pt x="870257" y="1278149"/>
                  </a:moveTo>
                  <a:lnTo>
                    <a:pt x="833742" y="1262904"/>
                  </a:lnTo>
                  <a:lnTo>
                    <a:pt x="826061" y="1244172"/>
                  </a:lnTo>
                  <a:lnTo>
                    <a:pt x="826096" y="1233647"/>
                  </a:lnTo>
                  <a:lnTo>
                    <a:pt x="855329" y="1200904"/>
                  </a:lnTo>
                  <a:lnTo>
                    <a:pt x="860335" y="1199959"/>
                  </a:lnTo>
                  <a:lnTo>
                    <a:pt x="870667" y="1200064"/>
                  </a:lnTo>
                  <a:lnTo>
                    <a:pt x="903195" y="1228897"/>
                  </a:lnTo>
                  <a:lnTo>
                    <a:pt x="904208" y="1244172"/>
                  </a:lnTo>
                  <a:lnTo>
                    <a:pt x="903225" y="1249170"/>
                  </a:lnTo>
                  <a:lnTo>
                    <a:pt x="875255" y="1277162"/>
                  </a:lnTo>
                  <a:lnTo>
                    <a:pt x="870257" y="1278149"/>
                  </a:lnTo>
                  <a:close/>
                </a:path>
                <a:path w="904875" h="1678305">
                  <a:moveTo>
                    <a:pt x="44245" y="1677787"/>
                  </a:moveTo>
                  <a:lnTo>
                    <a:pt x="33884" y="1677787"/>
                  </a:lnTo>
                  <a:lnTo>
                    <a:pt x="28901" y="1676796"/>
                  </a:lnTo>
                  <a:lnTo>
                    <a:pt x="991" y="1648885"/>
                  </a:lnTo>
                  <a:lnTo>
                    <a:pt x="0" y="1643902"/>
                  </a:lnTo>
                  <a:lnTo>
                    <a:pt x="0" y="1633541"/>
                  </a:lnTo>
                  <a:lnTo>
                    <a:pt x="28901" y="1600648"/>
                  </a:lnTo>
                  <a:lnTo>
                    <a:pt x="33884" y="1599656"/>
                  </a:lnTo>
                  <a:lnTo>
                    <a:pt x="39065" y="1599656"/>
                  </a:lnTo>
                  <a:lnTo>
                    <a:pt x="39065" y="1599856"/>
                  </a:lnTo>
                  <a:lnTo>
                    <a:pt x="44229" y="1599856"/>
                  </a:lnTo>
                  <a:lnTo>
                    <a:pt x="77093" y="1628596"/>
                  </a:lnTo>
                  <a:lnTo>
                    <a:pt x="78130" y="1643902"/>
                  </a:lnTo>
                  <a:lnTo>
                    <a:pt x="77138" y="1648885"/>
                  </a:lnTo>
                  <a:lnTo>
                    <a:pt x="49229" y="1676796"/>
                  </a:lnTo>
                  <a:lnTo>
                    <a:pt x="44245" y="1677787"/>
                  </a:lnTo>
                  <a:close/>
                </a:path>
                <a:path w="904875" h="1678305">
                  <a:moveTo>
                    <a:pt x="457477" y="1677787"/>
                  </a:moveTo>
                  <a:lnTo>
                    <a:pt x="447117" y="1677787"/>
                  </a:lnTo>
                  <a:lnTo>
                    <a:pt x="442133" y="1676796"/>
                  </a:lnTo>
                  <a:lnTo>
                    <a:pt x="414223" y="1648885"/>
                  </a:lnTo>
                  <a:lnTo>
                    <a:pt x="413232" y="1643902"/>
                  </a:lnTo>
                  <a:lnTo>
                    <a:pt x="413232" y="1633541"/>
                  </a:lnTo>
                  <a:lnTo>
                    <a:pt x="442133" y="1600647"/>
                  </a:lnTo>
                  <a:lnTo>
                    <a:pt x="447117" y="1599656"/>
                  </a:lnTo>
                  <a:lnTo>
                    <a:pt x="452297" y="1599656"/>
                  </a:lnTo>
                  <a:lnTo>
                    <a:pt x="452297" y="1599856"/>
                  </a:lnTo>
                  <a:lnTo>
                    <a:pt x="457461" y="1599856"/>
                  </a:lnTo>
                  <a:lnTo>
                    <a:pt x="490326" y="1628596"/>
                  </a:lnTo>
                  <a:lnTo>
                    <a:pt x="491362" y="1643902"/>
                  </a:lnTo>
                  <a:lnTo>
                    <a:pt x="490371" y="1648885"/>
                  </a:lnTo>
                  <a:lnTo>
                    <a:pt x="462460" y="1676796"/>
                  </a:lnTo>
                  <a:lnTo>
                    <a:pt x="457477" y="1677787"/>
                  </a:lnTo>
                  <a:close/>
                </a:path>
                <a:path w="904875" h="1678305">
                  <a:moveTo>
                    <a:pt x="870257" y="1677794"/>
                  </a:moveTo>
                  <a:lnTo>
                    <a:pt x="833742" y="1662549"/>
                  </a:lnTo>
                  <a:lnTo>
                    <a:pt x="826061" y="1643816"/>
                  </a:lnTo>
                  <a:lnTo>
                    <a:pt x="826096" y="1633292"/>
                  </a:lnTo>
                  <a:lnTo>
                    <a:pt x="855329" y="1600549"/>
                  </a:lnTo>
                  <a:lnTo>
                    <a:pt x="860335" y="1599603"/>
                  </a:lnTo>
                  <a:lnTo>
                    <a:pt x="865530" y="1599656"/>
                  </a:lnTo>
                  <a:lnTo>
                    <a:pt x="865530" y="1599856"/>
                  </a:lnTo>
                  <a:lnTo>
                    <a:pt x="870649" y="1599908"/>
                  </a:lnTo>
                  <a:lnTo>
                    <a:pt x="903149" y="1628580"/>
                  </a:lnTo>
                  <a:lnTo>
                    <a:pt x="904208" y="1643816"/>
                  </a:lnTo>
                  <a:lnTo>
                    <a:pt x="903225" y="1648815"/>
                  </a:lnTo>
                  <a:lnTo>
                    <a:pt x="875255" y="1676806"/>
                  </a:lnTo>
                  <a:lnTo>
                    <a:pt x="870257" y="1677794"/>
                  </a:lnTo>
                  <a:close/>
                </a:path>
              </a:pathLst>
            </a:custGeom>
            <a:solidFill>
              <a:srgbClr val="FDFAFA"/>
            </a:solidFill>
          </p:spPr>
          <p:txBody>
            <a:bodyPr wrap="square" lIns="0" tIns="0" rIns="0" bIns="0" rtlCol="0"/>
            <a:lstStyle/>
            <a:p>
              <a:endParaRPr dirty="0"/>
            </a:p>
          </p:txBody>
        </p:sp>
        <p:pic>
          <p:nvPicPr>
            <p:cNvPr id="15" name="object 12">
              <a:extLst>
                <a:ext uri="{FF2B5EF4-FFF2-40B4-BE49-F238E27FC236}">
                  <a16:creationId xmlns="" xmlns:a16="http://schemas.microsoft.com/office/drawing/2014/main" id="{080425B6-F5AD-CADB-02F7-9E82D8061DAC}"/>
                </a:ext>
              </a:extLst>
            </p:cNvPr>
            <p:cNvPicPr/>
            <p:nvPr/>
          </p:nvPicPr>
          <p:blipFill>
            <a:blip r:embed="rId4" cstate="print"/>
            <a:stretch>
              <a:fillRect/>
            </a:stretch>
          </p:blipFill>
          <p:spPr>
            <a:xfrm>
              <a:off x="1578758" y="0"/>
              <a:ext cx="2476499" cy="2314482"/>
            </a:xfrm>
            <a:prstGeom prst="rect">
              <a:avLst/>
            </a:prstGeom>
          </p:spPr>
        </p:pic>
      </p:grpSp>
    </p:spTree>
    <p:extLst>
      <p:ext uri="{BB962C8B-B14F-4D97-AF65-F5344CB8AC3E}">
        <p14:creationId xmlns:p14="http://schemas.microsoft.com/office/powerpoint/2010/main" val="33457854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759348" y="-1"/>
            <a:ext cx="8384651" cy="2596999"/>
          </a:xfrm>
          <a:prstGeom prst="rect">
            <a:avLst/>
          </a:prstGeom>
        </p:spPr>
        <p:txBody>
          <a:bodyPr vert="horz" lIns="91440" tIns="45720" rIns="91440" bIns="45720" rtlCol="0" anchor="b">
            <a:normAutofit/>
          </a:bodyPr>
          <a:lstStyle/>
          <a:p>
            <a:pPr rtl="0"/>
            <a:r>
              <a:rPr lang="en-IN" sz="6600" dirty="0">
                <a:latin typeface="+mn-lt"/>
              </a:rPr>
              <a:t>Learning </a:t>
            </a:r>
            <a:r>
              <a:rPr lang="en-IN" sz="6600" dirty="0" smtClean="0">
                <a:latin typeface="+mn-lt"/>
              </a:rPr>
              <a:t>Objectives</a:t>
            </a:r>
            <a:r>
              <a:rPr lang="en-US" sz="6600" kern="1200" spc="285" dirty="0">
                <a:solidFill>
                  <a:schemeClr val="tx1"/>
                </a:solidFill>
                <a:latin typeface="+mj-lt"/>
                <a:cs typeface="Calibri"/>
              </a:rPr>
              <a:t/>
            </a:r>
            <a:br>
              <a:rPr lang="en-US" sz="6600" kern="1200" spc="285" dirty="0">
                <a:solidFill>
                  <a:schemeClr val="tx1"/>
                </a:solidFill>
                <a:latin typeface="+mj-lt"/>
                <a:cs typeface="Calibri"/>
              </a:rPr>
            </a:br>
            <a:endParaRPr lang="en-US" sz="6600" kern="1200" spc="285" dirty="0">
              <a:solidFill>
                <a:schemeClr val="tx1"/>
              </a:solidFill>
              <a:latin typeface="+mj-lt"/>
              <a:cs typeface="Calibri"/>
            </a:endParaRPr>
          </a:p>
        </p:txBody>
      </p:sp>
      <p:pic>
        <p:nvPicPr>
          <p:cNvPr id="5" name="object 5"/>
          <p:cNvPicPr/>
          <p:nvPr/>
        </p:nvPicPr>
        <p:blipFill>
          <a:blip r:embed="rId2" cstate="print"/>
          <a:stretch>
            <a:fillRect/>
          </a:stretch>
        </p:blipFill>
        <p:spPr>
          <a:xfrm>
            <a:off x="11269484" y="283916"/>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640080" y="2663735"/>
            <a:ext cx="17186137" cy="4893647"/>
          </a:xfrm>
          <a:prstGeom prst="rect">
            <a:avLst/>
          </a:prstGeom>
          <a:noFill/>
        </p:spPr>
        <p:txBody>
          <a:bodyPr wrap="square">
            <a:spAutoFit/>
          </a:bodyPr>
          <a:lstStyle/>
          <a:p>
            <a:r>
              <a:rPr lang="en-US" sz="3200" dirty="0"/>
              <a:t>UNDERSTANDING DIFFERENT LIBRARIES USED FOR DATA VISUALIZATION IN PYTHON.</a:t>
            </a:r>
          </a:p>
          <a:p>
            <a:r>
              <a:rPr lang="en-US" sz="3200" dirty="0"/>
              <a:t/>
            </a:r>
            <a:br>
              <a:rPr lang="en-US" sz="3200" dirty="0"/>
            </a:br>
            <a:r>
              <a:rPr lang="en-US" sz="3200" dirty="0"/>
              <a:t>LEARN ABOUT DIFFERENT TYPES OF PLOTS AND THEIR USE.</a:t>
            </a:r>
          </a:p>
          <a:p>
            <a:r>
              <a:rPr lang="en-US" sz="3200" dirty="0"/>
              <a:t/>
            </a:r>
            <a:br>
              <a:rPr lang="en-US" sz="3200" dirty="0"/>
            </a:br>
            <a:r>
              <a:rPr lang="en-US" sz="3200" dirty="0"/>
              <a:t>USE OF MATPLOTLIB, SEABORN, AND PLOTLY FOR DATA VISUALIZATION</a:t>
            </a:r>
          </a:p>
          <a:p>
            <a:r>
              <a:rPr lang="en-US" sz="3200" dirty="0"/>
              <a:t/>
            </a:r>
            <a:br>
              <a:rPr lang="en-US" sz="3200" dirty="0"/>
            </a:br>
            <a:r>
              <a:rPr lang="en-US" sz="3200" dirty="0"/>
              <a:t/>
            </a:r>
            <a:br>
              <a:rPr lang="en-US" sz="3200" dirty="0"/>
            </a:br>
            <a:r>
              <a:rPr lang="en-US" sz="3200" dirty="0"/>
              <a:t/>
            </a:r>
            <a:br>
              <a:rPr lang="en-US" sz="3200" dirty="0"/>
            </a:br>
            <a:r>
              <a:rPr lang="en-US" sz="2800" dirty="0"/>
              <a:t/>
            </a:r>
            <a:br>
              <a:rPr lang="en-US" sz="2800" dirty="0"/>
            </a:br>
            <a:endParaRPr lang="en-GB" sz="2800" b="0" i="0" u="none" strike="noStrike" dirty="0">
              <a:solidFill>
                <a:srgbClr val="5FCBEF"/>
              </a:solidFill>
              <a:effectLst/>
              <a:latin typeface="Noto Sans Symbols"/>
            </a:endParaRPr>
          </a:p>
        </p:txBody>
      </p:sp>
    </p:spTree>
    <p:extLst>
      <p:ext uri="{BB962C8B-B14F-4D97-AF65-F5344CB8AC3E}">
        <p14:creationId xmlns:p14="http://schemas.microsoft.com/office/powerpoint/2010/main" val="379409398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3" name="Rectangle 32">
            <a:extLst>
              <a:ext uri="{FF2B5EF4-FFF2-40B4-BE49-F238E27FC236}">
                <a16:creationId xmlns="" xmlns:a16="http://schemas.microsoft.com/office/drawing/2014/main" id="{34790F99-C881-47C9-B3DC-C959D4418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8283428"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 xmlns:a16="http://schemas.microsoft.com/office/drawing/2014/main" id="{EED8D03E-F375-4E67-B932-FF9B007BB42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rot="16200000" flipH="1">
            <a:off x="2016228" y="580770"/>
            <a:ext cx="5775476" cy="9807935"/>
          </a:xfrm>
          <a:custGeom>
            <a:avLst/>
            <a:gdLst>
              <a:gd name="connsiteX0" fmla="*/ 0 w 3850317"/>
              <a:gd name="connsiteY0" fmla="*/ 0 h 5978116"/>
              <a:gd name="connsiteX1" fmla="*/ 3850317 w 3850317"/>
              <a:gd name="connsiteY1" fmla="*/ 0 h 5978116"/>
              <a:gd name="connsiteX2" fmla="*/ 3840373 w 3850317"/>
              <a:gd name="connsiteY2" fmla="*/ 258313 h 5978116"/>
              <a:gd name="connsiteX3" fmla="*/ 3755448 w 3850317"/>
              <a:gd name="connsiteY3" fmla="*/ 1537847 h 5978116"/>
              <a:gd name="connsiteX4" fmla="*/ 3150490 w 3850317"/>
              <a:gd name="connsiteY4" fmla="*/ 3989537 h 5978116"/>
              <a:gd name="connsiteX5" fmla="*/ 3089544 w 3850317"/>
              <a:gd name="connsiteY5" fmla="*/ 3606200 h 5978116"/>
              <a:gd name="connsiteX6" fmla="*/ 2922635 w 3850317"/>
              <a:gd name="connsiteY6" fmla="*/ 4519351 h 5978116"/>
              <a:gd name="connsiteX7" fmla="*/ 2904628 w 3850317"/>
              <a:gd name="connsiteY7" fmla="*/ 4466023 h 5978116"/>
              <a:gd name="connsiteX8" fmla="*/ 2825329 w 3850317"/>
              <a:gd name="connsiteY8" fmla="*/ 4562983 h 5978116"/>
              <a:gd name="connsiteX9" fmla="*/ 2695127 w 3850317"/>
              <a:gd name="connsiteY9" fmla="*/ 4973329 h 5978116"/>
              <a:gd name="connsiteX10" fmla="*/ 2501208 w 3850317"/>
              <a:gd name="connsiteY10" fmla="*/ 4457366 h 5978116"/>
              <a:gd name="connsiteX11" fmla="*/ 2209291 w 3850317"/>
              <a:gd name="connsiteY11" fmla="*/ 5028388 h 5978116"/>
              <a:gd name="connsiteX12" fmla="*/ 2135532 w 3850317"/>
              <a:gd name="connsiteY12" fmla="*/ 5321344 h 5978116"/>
              <a:gd name="connsiteX13" fmla="*/ 2009139 w 3850317"/>
              <a:gd name="connsiteY13" fmla="*/ 4714655 h 5978116"/>
              <a:gd name="connsiteX14" fmla="*/ 1918759 w 3850317"/>
              <a:gd name="connsiteY14" fmla="*/ 4486454 h 5978116"/>
              <a:gd name="connsiteX15" fmla="*/ 1800676 w 3850317"/>
              <a:gd name="connsiteY15" fmla="*/ 4608346 h 5978116"/>
              <a:gd name="connsiteX16" fmla="*/ 1614721 w 3850317"/>
              <a:gd name="connsiteY16" fmla="*/ 5319612 h 5978116"/>
              <a:gd name="connsiteX17" fmla="*/ 1530921 w 3850317"/>
              <a:gd name="connsiteY17" fmla="*/ 5433540 h 5978116"/>
              <a:gd name="connsiteX18" fmla="*/ 1569705 w 3850317"/>
              <a:gd name="connsiteY18" fmla="*/ 4803650 h 5978116"/>
              <a:gd name="connsiteX19" fmla="*/ 1517416 w 3850317"/>
              <a:gd name="connsiteY19" fmla="*/ 4640204 h 5978116"/>
              <a:gd name="connsiteX20" fmla="*/ 1425997 w 3850317"/>
              <a:gd name="connsiteY20" fmla="*/ 4800187 h 5978116"/>
              <a:gd name="connsiteX21" fmla="*/ 1348083 w 3850317"/>
              <a:gd name="connsiteY21" fmla="*/ 5363245 h 5978116"/>
              <a:gd name="connsiteX22" fmla="*/ 1200566 w 3850317"/>
              <a:gd name="connsiteY22" fmla="*/ 5526691 h 5978116"/>
              <a:gd name="connsiteX23" fmla="*/ 1027770 w 3850317"/>
              <a:gd name="connsiteY23" fmla="*/ 5803718 h 5978116"/>
              <a:gd name="connsiteX24" fmla="*/ 892373 w 3850317"/>
              <a:gd name="connsiteY24" fmla="*/ 5604950 h 5978116"/>
              <a:gd name="connsiteX25" fmla="*/ 681487 w 3850317"/>
              <a:gd name="connsiteY25" fmla="*/ 5914528 h 5978116"/>
              <a:gd name="connsiteX26" fmla="*/ 414155 w 3850317"/>
              <a:gd name="connsiteY26" fmla="*/ 5817569 h 5978116"/>
              <a:gd name="connsiteX27" fmla="*/ 360135 w 3850317"/>
              <a:gd name="connsiteY27" fmla="*/ 5287062 h 5978116"/>
              <a:gd name="connsiteX28" fmla="*/ 281875 w 3850317"/>
              <a:gd name="connsiteY28" fmla="*/ 4677256 h 5978116"/>
              <a:gd name="connsiteX29" fmla="*/ 237897 w 3850317"/>
              <a:gd name="connsiteY29" fmla="*/ 4207696 h 5978116"/>
              <a:gd name="connsiteX30" fmla="*/ 145093 w 3850317"/>
              <a:gd name="connsiteY30" fmla="*/ 3878379 h 5978116"/>
              <a:gd name="connsiteX31" fmla="*/ 72373 w 3850317"/>
              <a:gd name="connsiteY31" fmla="*/ 2447189 h 5978116"/>
              <a:gd name="connsiteX32" fmla="*/ 0 w 3850317"/>
              <a:gd name="connsiteY32" fmla="*/ 0 h 5978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850317" h="5978116">
                <a:moveTo>
                  <a:pt x="0" y="0"/>
                </a:moveTo>
                <a:lnTo>
                  <a:pt x="3850317" y="0"/>
                </a:lnTo>
                <a:lnTo>
                  <a:pt x="3840373" y="258313"/>
                </a:lnTo>
                <a:cubicBezTo>
                  <a:pt x="3816350" y="852957"/>
                  <a:pt x="3786959" y="1372106"/>
                  <a:pt x="3755448" y="1537847"/>
                </a:cubicBezTo>
                <a:cubicBezTo>
                  <a:pt x="3300085" y="3936555"/>
                  <a:pt x="3150490" y="3989537"/>
                  <a:pt x="3150490" y="3989537"/>
                </a:cubicBezTo>
                <a:cubicBezTo>
                  <a:pt x="3150490" y="3989537"/>
                  <a:pt x="3124172" y="3732940"/>
                  <a:pt x="3089544" y="3606200"/>
                </a:cubicBezTo>
                <a:cubicBezTo>
                  <a:pt x="3082618" y="3784537"/>
                  <a:pt x="2946529" y="4491302"/>
                  <a:pt x="2922635" y="4519351"/>
                </a:cubicBezTo>
                <a:cubicBezTo>
                  <a:pt x="2916749" y="4502729"/>
                  <a:pt x="2910515" y="4484030"/>
                  <a:pt x="2904628" y="4466023"/>
                </a:cubicBezTo>
                <a:cubicBezTo>
                  <a:pt x="2884890" y="4501344"/>
                  <a:pt x="2859958" y="4534241"/>
                  <a:pt x="2825329" y="4562983"/>
                </a:cubicBezTo>
                <a:cubicBezTo>
                  <a:pt x="2706208" y="4662020"/>
                  <a:pt x="2743260" y="4833430"/>
                  <a:pt x="2695127" y="4973329"/>
                </a:cubicBezTo>
                <a:cubicBezTo>
                  <a:pt x="2446495" y="4877408"/>
                  <a:pt x="2545186" y="4641589"/>
                  <a:pt x="2501208" y="4457366"/>
                </a:cubicBezTo>
                <a:cubicBezTo>
                  <a:pt x="2341225" y="4936277"/>
                  <a:pt x="2267120" y="4837932"/>
                  <a:pt x="2209291" y="5028388"/>
                </a:cubicBezTo>
                <a:cubicBezTo>
                  <a:pt x="2137610" y="5264900"/>
                  <a:pt x="2135532" y="5321344"/>
                  <a:pt x="2135532" y="5321344"/>
                </a:cubicBezTo>
                <a:cubicBezTo>
                  <a:pt x="2004983" y="5137467"/>
                  <a:pt x="2054502" y="4933506"/>
                  <a:pt x="2009139" y="4714655"/>
                </a:cubicBezTo>
                <a:cubicBezTo>
                  <a:pt x="1956503" y="4642281"/>
                  <a:pt x="1932264" y="4565753"/>
                  <a:pt x="1918759" y="4486454"/>
                </a:cubicBezTo>
                <a:cubicBezTo>
                  <a:pt x="1889671" y="4439359"/>
                  <a:pt x="1848463" y="4656479"/>
                  <a:pt x="1800676" y="4608346"/>
                </a:cubicBezTo>
                <a:cubicBezTo>
                  <a:pt x="1760507" y="4832391"/>
                  <a:pt x="1681208" y="5047087"/>
                  <a:pt x="1614721" y="5319612"/>
                </a:cubicBezTo>
                <a:cubicBezTo>
                  <a:pt x="1580786" y="5457780"/>
                  <a:pt x="1530574" y="5446352"/>
                  <a:pt x="1530921" y="5433540"/>
                </a:cubicBezTo>
                <a:cubicBezTo>
                  <a:pt x="1532998" y="5109418"/>
                  <a:pt x="1600177" y="5128464"/>
                  <a:pt x="1569705" y="4803650"/>
                </a:cubicBezTo>
                <a:cubicBezTo>
                  <a:pt x="1566242" y="4746167"/>
                  <a:pt x="1596022" y="4651631"/>
                  <a:pt x="1517416" y="4640204"/>
                </a:cubicBezTo>
                <a:cubicBezTo>
                  <a:pt x="1415608" y="4628430"/>
                  <a:pt x="1436385" y="4747898"/>
                  <a:pt x="1425997" y="4800187"/>
                </a:cubicBezTo>
                <a:cubicBezTo>
                  <a:pt x="1389291" y="5009342"/>
                  <a:pt x="1370938" y="5149241"/>
                  <a:pt x="1348083" y="5363245"/>
                </a:cubicBezTo>
                <a:cubicBezTo>
                  <a:pt x="1336655" y="5453625"/>
                  <a:pt x="1352931" y="5563743"/>
                  <a:pt x="1200566" y="5526691"/>
                </a:cubicBezTo>
                <a:cubicBezTo>
                  <a:pt x="1051664" y="5551623"/>
                  <a:pt x="1099105" y="5719570"/>
                  <a:pt x="1027770" y="5803718"/>
                </a:cubicBezTo>
                <a:cubicBezTo>
                  <a:pt x="945009" y="5758701"/>
                  <a:pt x="1003184" y="5640964"/>
                  <a:pt x="892373" y="5604950"/>
                </a:cubicBezTo>
                <a:cubicBezTo>
                  <a:pt x="925963" y="5772552"/>
                  <a:pt x="680448" y="5747619"/>
                  <a:pt x="681487" y="5914528"/>
                </a:cubicBezTo>
                <a:cubicBezTo>
                  <a:pt x="534662" y="6049233"/>
                  <a:pt x="467137" y="5947425"/>
                  <a:pt x="414155" y="5817569"/>
                </a:cubicBezTo>
                <a:cubicBezTo>
                  <a:pt x="348015" y="5648929"/>
                  <a:pt x="370177" y="5468515"/>
                  <a:pt x="360135" y="5287062"/>
                </a:cubicBezTo>
                <a:cubicBezTo>
                  <a:pt x="338319" y="5059207"/>
                  <a:pt x="278758" y="4907881"/>
                  <a:pt x="281875" y="4677256"/>
                </a:cubicBezTo>
                <a:cubicBezTo>
                  <a:pt x="237204" y="4527316"/>
                  <a:pt x="250017" y="4367332"/>
                  <a:pt x="237897" y="4207696"/>
                </a:cubicBezTo>
                <a:cubicBezTo>
                  <a:pt x="210194" y="3969452"/>
                  <a:pt x="176258" y="4119047"/>
                  <a:pt x="145093" y="3878379"/>
                </a:cubicBezTo>
                <a:cubicBezTo>
                  <a:pt x="114274" y="3641175"/>
                  <a:pt x="72720" y="2448920"/>
                  <a:pt x="72373" y="2447189"/>
                </a:cubicBezTo>
                <a:cubicBezTo>
                  <a:pt x="72720" y="2447189"/>
                  <a:pt x="12120" y="1233809"/>
                  <a:pt x="0" y="0"/>
                </a:cubicBezTo>
                <a:close/>
              </a:path>
            </a:pathLst>
          </a:custGeom>
          <a:solidFill>
            <a:schemeClr val="bg2">
              <a:alpha val="50000"/>
            </a:schemeClr>
          </a:solidFill>
          <a:ln w="32707" cap="flat">
            <a:noFill/>
            <a:prstDash val="solid"/>
            <a:miter/>
          </a:ln>
        </p:spPr>
        <p:txBody>
          <a:bodyPr rtlCol="0" anchor="ctr"/>
          <a:lstStyle/>
          <a:p>
            <a:pPr defTabSz="457200"/>
            <a:endParaRPr lang="en-US" dirty="0"/>
          </a:p>
        </p:txBody>
      </p:sp>
      <p:sp>
        <p:nvSpPr>
          <p:cNvPr id="3" name="object 3"/>
          <p:cNvSpPr txBox="1">
            <a:spLocks noGrp="1"/>
          </p:cNvSpPr>
          <p:nvPr>
            <p:ph type="title"/>
          </p:nvPr>
        </p:nvSpPr>
        <p:spPr>
          <a:xfrm>
            <a:off x="251458" y="274320"/>
            <a:ext cx="13788502" cy="2596999"/>
          </a:xfrm>
          <a:prstGeom prst="rect">
            <a:avLst/>
          </a:prstGeom>
        </p:spPr>
        <p:txBody>
          <a:bodyPr vert="horz" lIns="91440" tIns="45720" rIns="91440" bIns="45720" rtlCol="0" anchor="b">
            <a:normAutofit fontScale="90000"/>
          </a:bodyPr>
          <a:lstStyle/>
          <a:p>
            <a:pPr rtl="0"/>
            <a:r>
              <a:rPr lang="en-IN" sz="6000" dirty="0">
                <a:latin typeface="+mn-lt"/>
              </a:rPr>
              <a:t>Basic Plots</a:t>
            </a:r>
            <a:r>
              <a:rPr lang="en-IN" sz="6000" b="0" dirty="0"/>
              <a:t/>
            </a:r>
            <a:br>
              <a:rPr lang="en-IN" sz="6000" b="0" dirty="0"/>
            </a:br>
            <a:r>
              <a:rPr lang="en-IN" sz="6000" dirty="0"/>
              <a:t/>
            </a:r>
            <a:br>
              <a:rPr lang="en-IN" sz="6000" dirty="0"/>
            </a:br>
            <a:endParaRPr lang="en-US" sz="6600" dirty="0">
              <a:latin typeface="+mn-lt"/>
            </a:endParaRPr>
          </a:p>
        </p:txBody>
      </p:sp>
      <p:pic>
        <p:nvPicPr>
          <p:cNvPr id="5" name="object 5"/>
          <p:cNvPicPr/>
          <p:nvPr/>
        </p:nvPicPr>
        <p:blipFill>
          <a:blip r:embed="rId2" cstate="print"/>
          <a:stretch>
            <a:fillRect/>
          </a:stretch>
        </p:blipFill>
        <p:spPr>
          <a:xfrm>
            <a:off x="11731267" y="0"/>
            <a:ext cx="6556733" cy="2029193"/>
          </a:xfrm>
          <a:prstGeom prst="rect">
            <a:avLst/>
          </a:prstGeom>
        </p:spPr>
      </p:pic>
      <p:pic>
        <p:nvPicPr>
          <p:cNvPr id="4" name="object 4"/>
          <p:cNvPicPr/>
          <p:nvPr/>
        </p:nvPicPr>
        <p:blipFill>
          <a:blip r:embed="rId3" cstate="print"/>
          <a:stretch>
            <a:fillRect/>
          </a:stretch>
        </p:blipFill>
        <p:spPr>
          <a:xfrm>
            <a:off x="11722371" y="8355591"/>
            <a:ext cx="6556733" cy="1629745"/>
          </a:xfrm>
          <a:prstGeom prst="rect">
            <a:avLst/>
          </a:prstGeom>
        </p:spPr>
      </p:pic>
      <p:sp>
        <p:nvSpPr>
          <p:cNvPr id="6" name="TextBox 5">
            <a:extLst>
              <a:ext uri="{FF2B5EF4-FFF2-40B4-BE49-F238E27FC236}">
                <a16:creationId xmlns="" xmlns:a16="http://schemas.microsoft.com/office/drawing/2014/main" id="{83C11AB1-F9D2-A188-5047-606A0CAE7B88}"/>
              </a:ext>
            </a:extLst>
          </p:cNvPr>
          <p:cNvSpPr txBox="1"/>
          <p:nvPr/>
        </p:nvSpPr>
        <p:spPr>
          <a:xfrm>
            <a:off x="278902" y="1364590"/>
            <a:ext cx="17186137" cy="2800767"/>
          </a:xfrm>
          <a:prstGeom prst="rect">
            <a:avLst/>
          </a:prstGeom>
          <a:noFill/>
        </p:spPr>
        <p:txBody>
          <a:bodyPr wrap="square">
            <a:spAutoFit/>
          </a:bodyPr>
          <a:lstStyle/>
          <a:p>
            <a:r>
              <a:rPr lang="en-IN" sz="4000" b="1" dirty="0"/>
              <a:t>LINE PLOT</a:t>
            </a:r>
            <a:endParaRPr lang="en-IN" sz="4000" dirty="0"/>
          </a:p>
          <a:p>
            <a:r>
              <a:rPr lang="en-IN" sz="4000" dirty="0"/>
              <a:t/>
            </a:r>
            <a:br>
              <a:rPr lang="en-IN" sz="4000" dirty="0"/>
            </a:br>
            <a:r>
              <a:rPr lang="en-US" sz="4000" dirty="0"/>
              <a:t/>
            </a:r>
            <a:br>
              <a:rPr lang="en-US" sz="4000" dirty="0"/>
            </a:br>
            <a:r>
              <a:rPr lang="en-US" sz="2800" dirty="0"/>
              <a:t/>
            </a:r>
            <a:br>
              <a:rPr lang="en-US" sz="2800" dirty="0"/>
            </a:br>
            <a:endParaRPr lang="en-GB" sz="2800" b="0" i="0" u="none" strike="noStrike" dirty="0">
              <a:solidFill>
                <a:srgbClr val="5FCBEF"/>
              </a:solidFill>
              <a:effectLst/>
              <a:latin typeface="Noto Sans Symbols"/>
            </a:endParaRPr>
          </a:p>
        </p:txBody>
      </p:sp>
      <p:pic>
        <p:nvPicPr>
          <p:cNvPr id="1026" name="Picture 2" descr="https://lh7-rt.googleusercontent.com/slidesz/AGV_vUeEFWs0cMi323TqJ_wXf0-JwNxth2i4q51jkaQtyJEdb26de50AkNhoTzVQGz2Vbxusn0YdvMxR2-fseWSRV__R2k721AXbit_KX6p6riHQ4PW-a8U8dj7y7yxpZzp0G6v7maNHoNLNO1ZxIpKu5Ipl2juhrHacpw4GTUSKHDX1MpSCKHv2qQ=s2048?key=I2UUKOQqgF4sOj110Kb8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0727" y="2764973"/>
            <a:ext cx="7326478" cy="498708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lh7-rt.googleusercontent.com/slidesz/AGV_vUc-Vbp4FHVvtb2s0nAjHNEVeTGQ0RQ7E73nvx6BJ9qVrV6pqEYZJFffCKRqhr3Kkh1ZfJbMhk2l0GRPmFtKXL6yDcM1_wKIc2BbBW0LQrM6aZttKC3Rh6hUHQrwy0equkOdDLzVLAkgGNo-aUme9GmtDwg1ctFrDMGsN90HTfcvQIQ6ED2uUw=s2048?key=I2UUKOQqgF4sOj110Kb8E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72931" y="2596997"/>
            <a:ext cx="7969244" cy="4987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63820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525"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3B155E30-B6BD-4051-9212-BDF20D1B1E7F}">
  <we:reference id="f12c312d-282a-4734-8843-05915fdfef0b" version="4.3.3.0" store="EXCatalog" storeType="EXCatalog"/>
  <we:alternateReferences>
    <we:reference id="WA104178141" version="4.3.3.0" store="en-IN"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
  <TotalTime>1365</TotalTime>
  <Words>4823</Words>
  <Application>Microsoft Office PowerPoint</Application>
  <PresentationFormat>Custom</PresentationFormat>
  <Paragraphs>1207</Paragraphs>
  <Slides>115</Slides>
  <Notes>0</Notes>
  <HiddenSlides>0</HiddenSlides>
  <MMClips>0</MMClips>
  <ScaleCrop>false</ScaleCrop>
  <HeadingPairs>
    <vt:vector size="4" baseType="variant">
      <vt:variant>
        <vt:lpstr>Theme</vt:lpstr>
      </vt:variant>
      <vt:variant>
        <vt:i4>1</vt:i4>
      </vt:variant>
      <vt:variant>
        <vt:lpstr>Slide Titles</vt:lpstr>
      </vt:variant>
      <vt:variant>
        <vt:i4>115</vt:i4>
      </vt:variant>
    </vt:vector>
  </HeadingPairs>
  <TitlesOfParts>
    <vt:vector size="116" baseType="lpstr">
      <vt:lpstr>Office Theme</vt:lpstr>
      <vt:lpstr> </vt:lpstr>
      <vt:lpstr>Learning Objectives </vt:lpstr>
      <vt:lpstr>Introduction – Python Basics Why Python</vt:lpstr>
      <vt:lpstr>Introduction</vt:lpstr>
      <vt:lpstr>How Python is a high-level Programming Language </vt:lpstr>
      <vt:lpstr>Introduction – Use case scenarios</vt:lpstr>
      <vt:lpstr>Introduction – Use case scenarios</vt:lpstr>
      <vt:lpstr>Introduction – Use case scenarios</vt:lpstr>
      <vt:lpstr>Introduction – Use case scenarios</vt:lpstr>
      <vt:lpstr>Some Ways to run python code</vt:lpstr>
      <vt:lpstr>How to Install Python</vt:lpstr>
      <vt:lpstr>12. Pip in Python</vt:lpstr>
      <vt:lpstr>13. Jupyter Notebook Deloyment Mode</vt:lpstr>
      <vt:lpstr>14. PYTHON IDLE</vt:lpstr>
      <vt:lpstr>15. COLAB - GOOGLE</vt:lpstr>
      <vt:lpstr>Introduction - Python Comments and Variables</vt:lpstr>
      <vt:lpstr>Introduction - Python Comments and Variables</vt:lpstr>
      <vt:lpstr>Introduction - Python Indendation</vt:lpstr>
      <vt:lpstr>Introduction - Python Operators</vt:lpstr>
      <vt:lpstr>Introduction - Python Operators</vt:lpstr>
      <vt:lpstr>Introduction - Python Operators</vt:lpstr>
      <vt:lpstr>Introduction - Python Operators</vt:lpstr>
      <vt:lpstr>Introduction - Python Operators</vt:lpstr>
      <vt:lpstr>Introduction - Python Operators</vt:lpstr>
      <vt:lpstr>Introduction - Python Operators - Precedence</vt:lpstr>
      <vt:lpstr>Introduction - Python Operators </vt:lpstr>
      <vt:lpstr>Introduction - Python Operators </vt:lpstr>
      <vt:lpstr>Introduction – String operations</vt:lpstr>
      <vt:lpstr>Introduction – String operations</vt:lpstr>
      <vt:lpstr>Introduction – String operations</vt:lpstr>
      <vt:lpstr>Introduction - Numeric</vt:lpstr>
      <vt:lpstr>Introduction - Numeric</vt:lpstr>
      <vt:lpstr>Introduction – Data Strutcture</vt:lpstr>
      <vt:lpstr>Introduction - List</vt:lpstr>
      <vt:lpstr>Introduction - List</vt:lpstr>
      <vt:lpstr>Introduction - Tuples</vt:lpstr>
      <vt:lpstr>Introduction - Tuples</vt:lpstr>
      <vt:lpstr>Introduction – Dictionary</vt:lpstr>
      <vt:lpstr>Introduction - Python Functions</vt:lpstr>
      <vt:lpstr>Introduction - Python Functions</vt:lpstr>
      <vt:lpstr>Regex</vt:lpstr>
      <vt:lpstr>Regex</vt:lpstr>
      <vt:lpstr>Regex</vt:lpstr>
      <vt:lpstr>Regex</vt:lpstr>
      <vt:lpstr>Regex</vt:lpstr>
      <vt:lpstr>Date and Time in Python</vt:lpstr>
      <vt:lpstr>Regex – Ai </vt:lpstr>
      <vt:lpstr>Python If and Else</vt:lpstr>
      <vt:lpstr>Python If and Else</vt:lpstr>
      <vt:lpstr>Python If and Else</vt:lpstr>
      <vt:lpstr>Python If and Else</vt:lpstr>
      <vt:lpstr>Python If and Else</vt:lpstr>
      <vt:lpstr>Python If and Else</vt:lpstr>
      <vt:lpstr>Python If and Else</vt:lpstr>
      <vt:lpstr>Python Loop – For and While</vt:lpstr>
      <vt:lpstr>Python Loop – For and While</vt:lpstr>
      <vt:lpstr>Python Loop – For and While</vt:lpstr>
      <vt:lpstr>File operations</vt:lpstr>
      <vt:lpstr> </vt:lpstr>
      <vt:lpstr>Learning Objectives </vt:lpstr>
      <vt:lpstr>Introduction – Libraries </vt:lpstr>
      <vt:lpstr>Introduction – Important Libraries/Packages</vt:lpstr>
      <vt:lpstr>Numpy</vt:lpstr>
      <vt:lpstr>Numpy</vt:lpstr>
      <vt:lpstr>BASIC METHODS IN NUMPY</vt:lpstr>
      <vt:lpstr>BASIC METHODS IN NUMPY</vt:lpstr>
      <vt:lpstr>BASIC METHODS IN NUMPY</vt:lpstr>
      <vt:lpstr>BASIC METHODS IN NUMPY</vt:lpstr>
      <vt:lpstr>BASIC METHODS IN NUMPY</vt:lpstr>
      <vt:lpstr>BASIC METHODS IN NUMPY</vt:lpstr>
      <vt:lpstr>BASIC METHODS IN NUMPY</vt:lpstr>
      <vt:lpstr>PowerPoint Presentation</vt:lpstr>
      <vt:lpstr>PowerPoint Presentation</vt:lpstr>
      <vt:lpstr>PowerPoint Presentation</vt:lpstr>
      <vt:lpstr>PowerPoint Presentation</vt:lpstr>
      <vt:lpstr>PowerPoint Presentation</vt:lpstr>
      <vt:lpstr>Pandas  - Data Analysis</vt:lpstr>
      <vt:lpstr>Pandas  - Data Analysis - Contents</vt:lpstr>
      <vt:lpstr>Pandas  - Data Analysis </vt:lpstr>
      <vt:lpstr>Pandas  - Data Analysis - Viewing Data</vt:lpstr>
      <vt:lpstr>Pandas  - Data Analysis - Indexing and Selecting Data</vt:lpstr>
      <vt:lpstr>Pandas  - Data Analysis – Sorting Data</vt:lpstr>
      <vt:lpstr>Pandas  – DATA AGGREGATION AND SUMMARY STATISTICS</vt:lpstr>
      <vt:lpstr>Pandas  – ADDING AND DROPPING COLUMNS</vt:lpstr>
      <vt:lpstr>Pandas  – Handling Missing Data</vt:lpstr>
      <vt:lpstr>Pandas  –  Merging and Concatenating Data Frames</vt:lpstr>
      <vt:lpstr>Pandas  – Saving and Loading Data</vt:lpstr>
      <vt:lpstr>Pandas  – Saving Data from Data Frame</vt:lpstr>
      <vt:lpstr>Data Preprocessing Steps</vt:lpstr>
      <vt:lpstr>Data Preprocessing Steps</vt:lpstr>
      <vt:lpstr>Data Preprocessing Steps</vt:lpstr>
      <vt:lpstr>Pandas  – Extracting data from different data sources Practical Approach</vt:lpstr>
      <vt:lpstr>Pandas  – Extracting data from different data sources Practical Approach</vt:lpstr>
      <vt:lpstr>Pandas  – Extracting data from different data sources Practical Approach</vt:lpstr>
      <vt:lpstr>Pandas  – Extracting data from different data sources Practical Approach</vt:lpstr>
      <vt:lpstr>Pandas  – Extracting data from different data sources Practical Approach</vt:lpstr>
      <vt:lpstr> </vt:lpstr>
      <vt:lpstr>Learning Objectives </vt:lpstr>
      <vt:lpstr>Basic Plots  </vt:lpstr>
      <vt:lpstr>Basic Plots  </vt:lpstr>
      <vt:lpstr>Basic Plots  </vt:lpstr>
      <vt:lpstr>Basic Plots  </vt:lpstr>
      <vt:lpstr>Basic Plots  </vt:lpstr>
      <vt:lpstr>DATA PREPARATION FOR MODEL BUILDING</vt:lpstr>
      <vt:lpstr>TYPES OF ML ALGORITHMS</vt:lpstr>
      <vt:lpstr>TYPES OF ML ALGORITHMS</vt:lpstr>
      <vt:lpstr> </vt:lpstr>
      <vt:lpstr>Learning Objectives </vt:lpstr>
      <vt:lpstr>Basic Plots  </vt:lpstr>
      <vt:lpstr>Basic Plots  </vt:lpstr>
      <vt:lpstr>Basic Plots  </vt:lpstr>
      <vt:lpstr>Basic Plots  </vt:lpstr>
      <vt:lpstr>Basic Plots  </vt:lpstr>
      <vt:lpstr>Basic Plots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 minimalist professional Business Proposal Presentation</dc:title>
  <dc:creator>tanujit brahma</dc:creator>
  <cp:keywords>DAGDhpPrOt4,BAE_14c0Nzs</cp:keywords>
  <cp:lastModifiedBy>Dell</cp:lastModifiedBy>
  <cp:revision>123</cp:revision>
  <dcterms:created xsi:type="dcterms:W3CDTF">2024-04-26T17:11:38Z</dcterms:created>
  <dcterms:modified xsi:type="dcterms:W3CDTF">2025-01-29T09:55:28Z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2024-04-26T00:00:00Z</vt:filetime>
  </property>
  <property fmtid="{D5CDD505-2E9C-101B-9397-08002B2CF9AE}" pid="3" name="Creator">
    <vt:lpwstr>Canva</vt:lpwstr>
  </property>
  <property fmtid="{D5CDD505-2E9C-101B-9397-08002B2CF9AE}" pid="4" name="LastSaved">
    <vt:filetime>2024-04-26T00:00:00Z</vt:filetime>
  </property>
</Properties>
</file>