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8" r:id="rId3"/>
    <p:sldId id="266" r:id="rId4"/>
    <p:sldId id="469" r:id="rId5"/>
    <p:sldId id="470" r:id="rId6"/>
    <p:sldId id="471" r:id="rId7"/>
    <p:sldId id="472" r:id="rId8"/>
    <p:sldId id="473" r:id="rId9"/>
    <p:sldId id="474" r:id="rId10"/>
    <p:sldId id="525" r:id="rId11"/>
    <p:sldId id="526" r:id="rId12"/>
    <p:sldId id="527" r:id="rId13"/>
    <p:sldId id="528" r:id="rId14"/>
    <p:sldId id="529" r:id="rId15"/>
    <p:sldId id="475" r:id="rId16"/>
    <p:sldId id="476" r:id="rId17"/>
    <p:sldId id="477" r:id="rId18"/>
    <p:sldId id="478" r:id="rId19"/>
    <p:sldId id="479" r:id="rId20"/>
    <p:sldId id="480" r:id="rId21"/>
    <p:sldId id="325" r:id="rId22"/>
    <p:sldId id="288" r:id="rId23"/>
    <p:sldId id="481" r:id="rId24"/>
    <p:sldId id="488" r:id="rId25"/>
    <p:sldId id="489" r:id="rId26"/>
    <p:sldId id="490" r:id="rId27"/>
    <p:sldId id="491" r:id="rId28"/>
    <p:sldId id="492" r:id="rId29"/>
    <p:sldId id="495" r:id="rId30"/>
    <p:sldId id="493" r:id="rId31"/>
    <p:sldId id="494" r:id="rId32"/>
    <p:sldId id="497" r:id="rId33"/>
    <p:sldId id="496" r:id="rId34"/>
    <p:sldId id="498" r:id="rId35"/>
    <p:sldId id="500" r:id="rId36"/>
    <p:sldId id="501" r:id="rId37"/>
    <p:sldId id="502" r:id="rId38"/>
    <p:sldId id="515" r:id="rId39"/>
    <p:sldId id="516" r:id="rId40"/>
    <p:sldId id="517" r:id="rId41"/>
    <p:sldId id="518" r:id="rId42"/>
    <p:sldId id="530" r:id="rId43"/>
    <p:sldId id="519" r:id="rId44"/>
    <p:sldId id="520" r:id="rId45"/>
    <p:sldId id="503" r:id="rId46"/>
    <p:sldId id="504" r:id="rId47"/>
    <p:sldId id="505" r:id="rId48"/>
    <p:sldId id="510" r:id="rId49"/>
    <p:sldId id="511" r:id="rId50"/>
    <p:sldId id="512" r:id="rId51"/>
    <p:sldId id="513" r:id="rId52"/>
    <p:sldId id="514" r:id="rId53"/>
    <p:sldId id="521" r:id="rId54"/>
    <p:sldId id="522" r:id="rId55"/>
    <p:sldId id="523" r:id="rId56"/>
    <p:sldId id="524" r:id="rId57"/>
    <p:sldId id="263" r:id="rId58"/>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817"/>
    <a:srgbClr val="1A542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55" d="100"/>
          <a:sy n="55" d="100"/>
        </p:scale>
        <p:origin x="710" y="53"/>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8/28/2025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dirty="0"/>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8/28/2025</a:t>
            </a:fld>
            <a:endParaRPr lang="en-US" dirty="0"/>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3662584" y="2747556"/>
            <a:ext cx="13112150" cy="1120178"/>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5143499"/>
            <a:ext cx="8126728" cy="2123658"/>
          </a:xfrm>
          <a:prstGeom prst="rect">
            <a:avLst/>
          </a:prstGeom>
          <a:noFill/>
        </p:spPr>
        <p:txBody>
          <a:bodyPr wrap="square">
            <a:spAutoFit/>
          </a:bodyPr>
          <a:lstStyle/>
          <a:p>
            <a:pPr algn="ctr"/>
            <a:r>
              <a:rPr lang="en-US" sz="6600" b="1" dirty="0">
                <a:solidFill>
                  <a:schemeClr val="bg1"/>
                </a:solidFill>
              </a:rPr>
              <a:t>Robotic Process Automation</a:t>
            </a:r>
            <a:endParaRPr lang="en-GB" sz="6600" b="1" dirty="0">
              <a:solidFill>
                <a:schemeClr val="bg1"/>
              </a:solidFill>
            </a:endParaRP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161897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7AB21-1DE5-E462-E08A-AF54D940F4A5}"/>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AAB73A14-BD76-FD6B-241A-B933458CE716}"/>
              </a:ext>
            </a:extLst>
          </p:cNvPr>
          <p:cNvSpPr txBox="1">
            <a:spLocks noGrp="1"/>
          </p:cNvSpPr>
          <p:nvPr>
            <p:ph type="title"/>
          </p:nvPr>
        </p:nvSpPr>
        <p:spPr>
          <a:xfrm>
            <a:off x="714954" y="1205342"/>
            <a:ext cx="16858092" cy="1232048"/>
          </a:xfrm>
          <a:prstGeom prst="rect">
            <a:avLst/>
          </a:prstGeom>
        </p:spPr>
        <p:txBody>
          <a:bodyPr vert="horz" lIns="91440" tIns="45720" rIns="91440" bIns="45720" rtlCol="0" anchor="b">
            <a:normAutofit/>
          </a:bodyPr>
          <a:lstStyle/>
          <a:p>
            <a:pPr marL="12700" algn="ctr" rtl="0">
              <a:lnSpc>
                <a:spcPct val="90000"/>
              </a:lnSpc>
              <a:spcBef>
                <a:spcPct val="0"/>
              </a:spcBef>
            </a:pPr>
            <a:r>
              <a:rPr lang="en-US" sz="6600" dirty="0">
                <a:latin typeface="+mn-lt"/>
              </a:rPr>
              <a:t>RPA Vs. Normal Coding</a:t>
            </a:r>
            <a:endParaRPr lang="en-US" sz="6600" kern="1200" spc="285" dirty="0">
              <a:solidFill>
                <a:schemeClr val="tx1"/>
              </a:solidFill>
              <a:latin typeface="+mn-lt"/>
              <a:cs typeface="Calibri"/>
            </a:endParaRPr>
          </a:p>
        </p:txBody>
      </p:sp>
      <p:pic>
        <p:nvPicPr>
          <p:cNvPr id="5" name="object 5">
            <a:extLst>
              <a:ext uri="{FF2B5EF4-FFF2-40B4-BE49-F238E27FC236}">
                <a16:creationId xmlns:a16="http://schemas.microsoft.com/office/drawing/2014/main" id="{7890E210-553D-6665-16C6-981C61360B0B}"/>
              </a:ext>
            </a:extLst>
          </p:cNvPr>
          <p:cNvPicPr/>
          <p:nvPr/>
        </p:nvPicPr>
        <p:blipFill>
          <a:blip r:embed="rId2" cstate="print"/>
          <a:stretch>
            <a:fillRect/>
          </a:stretch>
        </p:blipFill>
        <p:spPr>
          <a:xfrm>
            <a:off x="11731266" y="19263"/>
            <a:ext cx="6556733" cy="2029193"/>
          </a:xfrm>
          <a:prstGeom prst="rect">
            <a:avLst/>
          </a:prstGeom>
        </p:spPr>
      </p:pic>
      <p:pic>
        <p:nvPicPr>
          <p:cNvPr id="4" name="object 4">
            <a:extLst>
              <a:ext uri="{FF2B5EF4-FFF2-40B4-BE49-F238E27FC236}">
                <a16:creationId xmlns:a16="http://schemas.microsoft.com/office/drawing/2014/main" id="{111644AD-524E-4EC9-AF11-5CFD34DCBDB6}"/>
              </a:ext>
            </a:extLst>
          </p:cNvPr>
          <p:cNvPicPr/>
          <p:nvPr/>
        </p:nvPicPr>
        <p:blipFill>
          <a:blip r:embed="rId3" cstate="print"/>
          <a:stretch>
            <a:fillRect/>
          </a:stretch>
        </p:blipFill>
        <p:spPr>
          <a:xfrm>
            <a:off x="11731267" y="8612003"/>
            <a:ext cx="6556733" cy="1629745"/>
          </a:xfrm>
          <a:prstGeom prst="rect">
            <a:avLst/>
          </a:prstGeom>
        </p:spPr>
      </p:pic>
      <p:sp>
        <p:nvSpPr>
          <p:cNvPr id="6" name="TextBox 5">
            <a:extLst>
              <a:ext uri="{FF2B5EF4-FFF2-40B4-BE49-F238E27FC236}">
                <a16:creationId xmlns:a16="http://schemas.microsoft.com/office/drawing/2014/main" id="{399EAA36-2A7D-9359-06DF-E688F88E342A}"/>
              </a:ext>
            </a:extLst>
          </p:cNvPr>
          <p:cNvSpPr txBox="1"/>
          <p:nvPr/>
        </p:nvSpPr>
        <p:spPr>
          <a:xfrm>
            <a:off x="815699" y="3923523"/>
            <a:ext cx="16858092" cy="4832092"/>
          </a:xfrm>
          <a:prstGeom prst="rect">
            <a:avLst/>
          </a:prstGeom>
          <a:noFill/>
        </p:spPr>
        <p:txBody>
          <a:bodyPr wrap="square">
            <a:spAutoFit/>
          </a:bodyPr>
          <a:lstStyle/>
          <a:p>
            <a:pPr marL="571500" indent="-571500">
              <a:buFont typeface="Arial" panose="020B0604020202020204" pitchFamily="34" charset="0"/>
              <a:buChar char="•"/>
            </a:pPr>
            <a:r>
              <a:rPr lang="en-US" sz="4400" dirty="0"/>
              <a:t>Mimics human actions on the UI (clicks, keystrokes).</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Great for automating legacy apps that have no APIs.</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Fragile when UI changes (window titles, buttons, layouts).</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Often requires screen resolution/OS-specific tuning.</a:t>
            </a:r>
          </a:p>
        </p:txBody>
      </p:sp>
      <p:sp>
        <p:nvSpPr>
          <p:cNvPr id="2" name="object 3">
            <a:extLst>
              <a:ext uri="{FF2B5EF4-FFF2-40B4-BE49-F238E27FC236}">
                <a16:creationId xmlns:a16="http://schemas.microsoft.com/office/drawing/2014/main" id="{10ED56AE-CE4C-2133-BCE2-2C8B968AE974}"/>
              </a:ext>
            </a:extLst>
          </p:cNvPr>
          <p:cNvSpPr txBox="1">
            <a:spLocks/>
          </p:cNvSpPr>
          <p:nvPr/>
        </p:nvSpPr>
        <p:spPr>
          <a:xfrm>
            <a:off x="815699" y="2348509"/>
            <a:ext cx="16858092" cy="1232048"/>
          </a:xfrm>
          <a:prstGeom prst="rect">
            <a:avLst/>
          </a:prstGeom>
        </p:spPr>
        <p:txBody>
          <a:bodyPr vert="horz" wrap="square" lIns="91440" tIns="45720" rIns="91440" bIns="45720" rtlCol="0" anchor="b">
            <a:normAutofit/>
          </a:bodyPr>
          <a:lstStyle>
            <a:lvl1pPr>
              <a:defRPr sz="7600" b="1" i="0">
                <a:solidFill>
                  <a:srgbClr val="040405"/>
                </a:solidFill>
                <a:latin typeface="Trebuchet MS"/>
                <a:ea typeface="+mj-ea"/>
                <a:cs typeface="Trebuchet MS"/>
              </a:defRPr>
            </a:lvl1pPr>
          </a:lstStyle>
          <a:p>
            <a:pPr marL="12700" rtl="0">
              <a:lnSpc>
                <a:spcPct val="90000"/>
              </a:lnSpc>
              <a:spcBef>
                <a:spcPct val="0"/>
              </a:spcBef>
            </a:pPr>
            <a:r>
              <a:rPr lang="en-US" sz="4800" kern="0" dirty="0">
                <a:latin typeface="+mn-lt"/>
              </a:rPr>
              <a:t>RPA :-</a:t>
            </a:r>
            <a:endParaRPr lang="en-US" sz="4800" kern="1200" spc="285" dirty="0">
              <a:solidFill>
                <a:schemeClr val="tx1"/>
              </a:solidFill>
              <a:latin typeface="+mn-lt"/>
              <a:cs typeface="Calibri"/>
            </a:endParaRPr>
          </a:p>
        </p:txBody>
      </p:sp>
    </p:spTree>
    <p:extLst>
      <p:ext uri="{BB962C8B-B14F-4D97-AF65-F5344CB8AC3E}">
        <p14:creationId xmlns:p14="http://schemas.microsoft.com/office/powerpoint/2010/main" val="429001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68651-DD47-46B9-9C29-4357D1746BF7}"/>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135B9BF-8488-A973-3CB4-4E466FE91F0E}"/>
              </a:ext>
            </a:extLst>
          </p:cNvPr>
          <p:cNvSpPr txBox="1">
            <a:spLocks noGrp="1"/>
          </p:cNvSpPr>
          <p:nvPr>
            <p:ph type="title"/>
          </p:nvPr>
        </p:nvSpPr>
        <p:spPr>
          <a:xfrm>
            <a:off x="714954" y="1205342"/>
            <a:ext cx="16858092" cy="1232048"/>
          </a:xfrm>
          <a:prstGeom prst="rect">
            <a:avLst/>
          </a:prstGeom>
        </p:spPr>
        <p:txBody>
          <a:bodyPr vert="horz" lIns="91440" tIns="45720" rIns="91440" bIns="45720" rtlCol="0" anchor="b">
            <a:normAutofit/>
          </a:bodyPr>
          <a:lstStyle/>
          <a:p>
            <a:pPr marL="12700" algn="ctr" rtl="0">
              <a:lnSpc>
                <a:spcPct val="90000"/>
              </a:lnSpc>
              <a:spcBef>
                <a:spcPct val="0"/>
              </a:spcBef>
            </a:pPr>
            <a:r>
              <a:rPr lang="en-US" sz="6600" dirty="0">
                <a:latin typeface="+mn-lt"/>
              </a:rPr>
              <a:t>RPA Vs. Normal Coding</a:t>
            </a:r>
            <a:endParaRPr lang="en-US" sz="6600" kern="1200" spc="285" dirty="0">
              <a:solidFill>
                <a:schemeClr val="tx1"/>
              </a:solidFill>
              <a:latin typeface="+mn-lt"/>
              <a:cs typeface="Calibri"/>
            </a:endParaRPr>
          </a:p>
        </p:txBody>
      </p:sp>
      <p:pic>
        <p:nvPicPr>
          <p:cNvPr id="5" name="object 5">
            <a:extLst>
              <a:ext uri="{FF2B5EF4-FFF2-40B4-BE49-F238E27FC236}">
                <a16:creationId xmlns:a16="http://schemas.microsoft.com/office/drawing/2014/main" id="{A674136D-B050-6F0B-A090-1BA97ADE6D3A}"/>
              </a:ext>
            </a:extLst>
          </p:cNvPr>
          <p:cNvPicPr/>
          <p:nvPr/>
        </p:nvPicPr>
        <p:blipFill>
          <a:blip r:embed="rId2" cstate="print"/>
          <a:stretch>
            <a:fillRect/>
          </a:stretch>
        </p:blipFill>
        <p:spPr>
          <a:xfrm>
            <a:off x="11731266" y="19263"/>
            <a:ext cx="6556733" cy="2029193"/>
          </a:xfrm>
          <a:prstGeom prst="rect">
            <a:avLst/>
          </a:prstGeom>
        </p:spPr>
      </p:pic>
      <p:pic>
        <p:nvPicPr>
          <p:cNvPr id="4" name="object 4">
            <a:extLst>
              <a:ext uri="{FF2B5EF4-FFF2-40B4-BE49-F238E27FC236}">
                <a16:creationId xmlns:a16="http://schemas.microsoft.com/office/drawing/2014/main" id="{206D0D27-C423-41D8-88EF-D79F5CB3A759}"/>
              </a:ext>
            </a:extLst>
          </p:cNvPr>
          <p:cNvPicPr/>
          <p:nvPr/>
        </p:nvPicPr>
        <p:blipFill>
          <a:blip r:embed="rId3" cstate="print"/>
          <a:stretch>
            <a:fillRect/>
          </a:stretch>
        </p:blipFill>
        <p:spPr>
          <a:xfrm>
            <a:off x="11731267" y="8612003"/>
            <a:ext cx="6556733" cy="1629745"/>
          </a:xfrm>
          <a:prstGeom prst="rect">
            <a:avLst/>
          </a:prstGeom>
        </p:spPr>
      </p:pic>
      <p:sp>
        <p:nvSpPr>
          <p:cNvPr id="6" name="TextBox 5">
            <a:extLst>
              <a:ext uri="{FF2B5EF4-FFF2-40B4-BE49-F238E27FC236}">
                <a16:creationId xmlns:a16="http://schemas.microsoft.com/office/drawing/2014/main" id="{ED229CED-B59F-48CF-64D8-8C6B95DC8B3F}"/>
              </a:ext>
            </a:extLst>
          </p:cNvPr>
          <p:cNvSpPr txBox="1"/>
          <p:nvPr/>
        </p:nvSpPr>
        <p:spPr>
          <a:xfrm>
            <a:off x="815699" y="3923523"/>
            <a:ext cx="16858092" cy="4832092"/>
          </a:xfrm>
          <a:prstGeom prst="rect">
            <a:avLst/>
          </a:prstGeom>
          <a:noFill/>
        </p:spPr>
        <p:txBody>
          <a:bodyPr wrap="square">
            <a:spAutoFit/>
          </a:bodyPr>
          <a:lstStyle/>
          <a:p>
            <a:pPr marL="571500" indent="-571500">
              <a:buFont typeface="Arial" panose="020B0604020202020204" pitchFamily="34" charset="0"/>
              <a:buChar char="•"/>
            </a:pPr>
            <a:r>
              <a:rPr lang="en-US" sz="4400" dirty="0"/>
              <a:t>Uses programmatic libraries (e.g., pandas, </a:t>
            </a:r>
            <a:r>
              <a:rPr lang="en-US" sz="4400" dirty="0" err="1"/>
              <a:t>openpyxl</a:t>
            </a:r>
            <a:r>
              <a:rPr lang="en-US" sz="4400" dirty="0"/>
              <a:t>) and APIs.</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More robust and maintainable; fewer flaky UI dependencies.</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Faster, scalable, and easier to test.</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Preferred when data interfaces (files/APIs/DBs) are available.</a:t>
            </a:r>
          </a:p>
        </p:txBody>
      </p:sp>
      <p:sp>
        <p:nvSpPr>
          <p:cNvPr id="2" name="object 3">
            <a:extLst>
              <a:ext uri="{FF2B5EF4-FFF2-40B4-BE49-F238E27FC236}">
                <a16:creationId xmlns:a16="http://schemas.microsoft.com/office/drawing/2014/main" id="{EEAA9C96-CD66-6BD6-A1B8-1E9E33189DA9}"/>
              </a:ext>
            </a:extLst>
          </p:cNvPr>
          <p:cNvSpPr txBox="1">
            <a:spLocks/>
          </p:cNvSpPr>
          <p:nvPr/>
        </p:nvSpPr>
        <p:spPr>
          <a:xfrm>
            <a:off x="815699" y="2348509"/>
            <a:ext cx="16858092" cy="1232048"/>
          </a:xfrm>
          <a:prstGeom prst="rect">
            <a:avLst/>
          </a:prstGeom>
        </p:spPr>
        <p:txBody>
          <a:bodyPr vert="horz" wrap="square" lIns="91440" tIns="45720" rIns="91440" bIns="45720" rtlCol="0" anchor="b">
            <a:normAutofit/>
          </a:bodyPr>
          <a:lstStyle>
            <a:lvl1pPr>
              <a:defRPr sz="7600" b="1" i="0">
                <a:solidFill>
                  <a:srgbClr val="040405"/>
                </a:solidFill>
                <a:latin typeface="Trebuchet MS"/>
                <a:ea typeface="+mj-ea"/>
                <a:cs typeface="Trebuchet MS"/>
              </a:defRPr>
            </a:lvl1pPr>
          </a:lstStyle>
          <a:p>
            <a:pPr marL="12700">
              <a:lnSpc>
                <a:spcPct val="90000"/>
              </a:lnSpc>
              <a:spcBef>
                <a:spcPct val="0"/>
              </a:spcBef>
            </a:pPr>
            <a:r>
              <a:rPr lang="en-IN" sz="4800" dirty="0"/>
              <a:t>Normal Coding</a:t>
            </a:r>
            <a:r>
              <a:rPr lang="en-US" sz="4800" kern="0" dirty="0">
                <a:latin typeface="+mn-lt"/>
              </a:rPr>
              <a:t> :-</a:t>
            </a:r>
            <a:endParaRPr lang="en-US" sz="4800" kern="1200" spc="285" dirty="0">
              <a:solidFill>
                <a:schemeClr val="tx1"/>
              </a:solidFill>
              <a:latin typeface="+mn-lt"/>
              <a:cs typeface="Calibri"/>
            </a:endParaRPr>
          </a:p>
        </p:txBody>
      </p:sp>
    </p:spTree>
    <p:extLst>
      <p:ext uri="{BB962C8B-B14F-4D97-AF65-F5344CB8AC3E}">
        <p14:creationId xmlns:p14="http://schemas.microsoft.com/office/powerpoint/2010/main" val="377679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C1306-6B45-9B76-B284-D54F3A71D627}"/>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80960A73-078F-2F4B-95CC-C53525531E64}"/>
              </a:ext>
            </a:extLst>
          </p:cNvPr>
          <p:cNvSpPr txBox="1">
            <a:spLocks noGrp="1"/>
          </p:cNvSpPr>
          <p:nvPr>
            <p:ph type="title"/>
          </p:nvPr>
        </p:nvSpPr>
        <p:spPr>
          <a:xfrm>
            <a:off x="714954" y="1205342"/>
            <a:ext cx="16858092" cy="1232048"/>
          </a:xfrm>
          <a:prstGeom prst="rect">
            <a:avLst/>
          </a:prstGeom>
        </p:spPr>
        <p:txBody>
          <a:bodyPr vert="horz" lIns="91440" tIns="45720" rIns="91440" bIns="45720" rtlCol="0" anchor="b">
            <a:normAutofit/>
          </a:bodyPr>
          <a:lstStyle/>
          <a:p>
            <a:pPr marL="12700" algn="ctr" rtl="0">
              <a:lnSpc>
                <a:spcPct val="90000"/>
              </a:lnSpc>
              <a:spcBef>
                <a:spcPct val="0"/>
              </a:spcBef>
            </a:pPr>
            <a:r>
              <a:rPr lang="en-US" sz="6600" dirty="0">
                <a:latin typeface="+mn-lt"/>
              </a:rPr>
              <a:t>RPA Vs. Normal Coding</a:t>
            </a:r>
            <a:endParaRPr lang="en-US" sz="6600" kern="1200" spc="285" dirty="0">
              <a:solidFill>
                <a:schemeClr val="tx1"/>
              </a:solidFill>
              <a:latin typeface="+mn-lt"/>
              <a:cs typeface="Calibri"/>
            </a:endParaRPr>
          </a:p>
        </p:txBody>
      </p:sp>
      <p:pic>
        <p:nvPicPr>
          <p:cNvPr id="5" name="object 5">
            <a:extLst>
              <a:ext uri="{FF2B5EF4-FFF2-40B4-BE49-F238E27FC236}">
                <a16:creationId xmlns:a16="http://schemas.microsoft.com/office/drawing/2014/main" id="{9F930234-F4AE-C007-5100-3C8DE1A736BC}"/>
              </a:ext>
            </a:extLst>
          </p:cNvPr>
          <p:cNvPicPr/>
          <p:nvPr/>
        </p:nvPicPr>
        <p:blipFill>
          <a:blip r:embed="rId2" cstate="print"/>
          <a:stretch>
            <a:fillRect/>
          </a:stretch>
        </p:blipFill>
        <p:spPr>
          <a:xfrm>
            <a:off x="11731266" y="19263"/>
            <a:ext cx="6556733" cy="2029193"/>
          </a:xfrm>
          <a:prstGeom prst="rect">
            <a:avLst/>
          </a:prstGeom>
        </p:spPr>
      </p:pic>
      <p:pic>
        <p:nvPicPr>
          <p:cNvPr id="4" name="object 4">
            <a:extLst>
              <a:ext uri="{FF2B5EF4-FFF2-40B4-BE49-F238E27FC236}">
                <a16:creationId xmlns:a16="http://schemas.microsoft.com/office/drawing/2014/main" id="{3DB90B91-1BD6-B0FE-39BE-CFD9B0810B95}"/>
              </a:ext>
            </a:extLst>
          </p:cNvPr>
          <p:cNvPicPr/>
          <p:nvPr/>
        </p:nvPicPr>
        <p:blipFill>
          <a:blip r:embed="rId3" cstate="print"/>
          <a:stretch>
            <a:fillRect/>
          </a:stretch>
        </p:blipFill>
        <p:spPr>
          <a:xfrm>
            <a:off x="11731267" y="8612003"/>
            <a:ext cx="6556733" cy="1629745"/>
          </a:xfrm>
          <a:prstGeom prst="rect">
            <a:avLst/>
          </a:prstGeom>
        </p:spPr>
      </p:pic>
      <p:sp>
        <p:nvSpPr>
          <p:cNvPr id="2" name="object 3">
            <a:extLst>
              <a:ext uri="{FF2B5EF4-FFF2-40B4-BE49-F238E27FC236}">
                <a16:creationId xmlns:a16="http://schemas.microsoft.com/office/drawing/2014/main" id="{CAA9A649-70EA-422F-286B-725EBDCFBD56}"/>
              </a:ext>
            </a:extLst>
          </p:cNvPr>
          <p:cNvSpPr txBox="1">
            <a:spLocks/>
          </p:cNvSpPr>
          <p:nvPr/>
        </p:nvSpPr>
        <p:spPr>
          <a:xfrm>
            <a:off x="815699" y="2348509"/>
            <a:ext cx="16858092" cy="1232048"/>
          </a:xfrm>
          <a:prstGeom prst="rect">
            <a:avLst/>
          </a:prstGeom>
        </p:spPr>
        <p:txBody>
          <a:bodyPr vert="horz" wrap="square" lIns="91440" tIns="45720" rIns="91440" bIns="45720" rtlCol="0" anchor="b">
            <a:normAutofit/>
          </a:bodyPr>
          <a:lstStyle>
            <a:lvl1pPr>
              <a:defRPr sz="7600" b="1" i="0">
                <a:solidFill>
                  <a:srgbClr val="040405"/>
                </a:solidFill>
                <a:latin typeface="Trebuchet MS"/>
                <a:ea typeface="+mj-ea"/>
                <a:cs typeface="Trebuchet MS"/>
              </a:defRPr>
            </a:lvl1pPr>
          </a:lstStyle>
          <a:p>
            <a:pPr marL="12700">
              <a:lnSpc>
                <a:spcPct val="90000"/>
              </a:lnSpc>
              <a:spcBef>
                <a:spcPct val="0"/>
              </a:spcBef>
            </a:pPr>
            <a:r>
              <a:rPr lang="en-IN" sz="4800" dirty="0"/>
              <a:t>RPA Style (Excel COM Automation in Python)</a:t>
            </a:r>
            <a:r>
              <a:rPr lang="en-US" sz="4800" kern="0" dirty="0">
                <a:latin typeface="+mn-lt"/>
              </a:rPr>
              <a:t> :-</a:t>
            </a:r>
            <a:endParaRPr lang="en-US" sz="4800" kern="1200" spc="285" dirty="0">
              <a:solidFill>
                <a:schemeClr val="tx1"/>
              </a:solidFill>
              <a:latin typeface="+mn-lt"/>
              <a:cs typeface="Calibri"/>
            </a:endParaRPr>
          </a:p>
        </p:txBody>
      </p:sp>
      <p:sp>
        <p:nvSpPr>
          <p:cNvPr id="7" name="TextBox 6">
            <a:extLst>
              <a:ext uri="{FF2B5EF4-FFF2-40B4-BE49-F238E27FC236}">
                <a16:creationId xmlns:a16="http://schemas.microsoft.com/office/drawing/2014/main" id="{5695A0BA-27E9-DDDA-E7AC-C85A84AB4C87}"/>
              </a:ext>
            </a:extLst>
          </p:cNvPr>
          <p:cNvSpPr txBox="1"/>
          <p:nvPr/>
        </p:nvSpPr>
        <p:spPr>
          <a:xfrm>
            <a:off x="815699" y="3880610"/>
            <a:ext cx="12732876" cy="5509200"/>
          </a:xfrm>
          <a:prstGeom prst="rect">
            <a:avLst/>
          </a:prstGeom>
          <a:noFill/>
        </p:spPr>
        <p:txBody>
          <a:bodyPr wrap="square">
            <a:spAutoFit/>
          </a:bodyPr>
          <a:lstStyle/>
          <a:p>
            <a:pPr>
              <a:defRPr sz="1200">
                <a:latin typeface="Consolas"/>
              </a:defRPr>
            </a:pPr>
            <a:r>
              <a:rPr lang="en-IN" sz="1600" dirty="0"/>
              <a:t># Requires: pip install pywin32  (Windows only)</a:t>
            </a:r>
          </a:p>
          <a:p>
            <a:pPr>
              <a:defRPr sz="1200">
                <a:latin typeface="Consolas"/>
              </a:defRPr>
            </a:pPr>
            <a:r>
              <a:rPr lang="en-IN" sz="1600" dirty="0"/>
              <a:t>import win32com.client as win32</a:t>
            </a:r>
          </a:p>
          <a:p>
            <a:pPr>
              <a:defRPr sz="1200">
                <a:latin typeface="Consolas"/>
              </a:defRPr>
            </a:pPr>
            <a:endParaRPr lang="en-IN" sz="1600" dirty="0"/>
          </a:p>
          <a:p>
            <a:pPr>
              <a:defRPr sz="1200">
                <a:latin typeface="Consolas"/>
              </a:defRPr>
            </a:pPr>
            <a:r>
              <a:rPr lang="en-IN" sz="1600" dirty="0"/>
              <a:t>import time</a:t>
            </a:r>
          </a:p>
          <a:p>
            <a:pPr>
              <a:defRPr sz="1200">
                <a:latin typeface="Consolas"/>
              </a:defRPr>
            </a:pPr>
            <a:endParaRPr lang="en-IN" sz="1600" dirty="0"/>
          </a:p>
          <a:p>
            <a:pPr>
              <a:defRPr sz="1200">
                <a:latin typeface="Consolas"/>
              </a:defRPr>
            </a:pPr>
            <a:r>
              <a:rPr lang="en-IN" sz="1600" dirty="0"/>
              <a:t>excel = win32.gencache.EnsureDispatch("</a:t>
            </a:r>
            <a:r>
              <a:rPr lang="en-IN" sz="1600" dirty="0" err="1"/>
              <a:t>Excel.Application</a:t>
            </a:r>
            <a:r>
              <a:rPr lang="en-IN" sz="1600" dirty="0"/>
              <a:t>")</a:t>
            </a:r>
          </a:p>
          <a:p>
            <a:pPr>
              <a:defRPr sz="1200">
                <a:latin typeface="Consolas"/>
              </a:defRPr>
            </a:pPr>
            <a:r>
              <a:rPr lang="en-IN" sz="1600" dirty="0" err="1"/>
              <a:t>excel.Visible</a:t>
            </a:r>
            <a:r>
              <a:rPr lang="en-IN" sz="1600" dirty="0"/>
              <a:t> = True  # make it obvious that we're automating the UI</a:t>
            </a:r>
          </a:p>
          <a:p>
            <a:pPr>
              <a:defRPr sz="1200">
                <a:latin typeface="Consolas"/>
              </a:defRPr>
            </a:pPr>
            <a:r>
              <a:rPr lang="en-IN" sz="1600" dirty="0" err="1"/>
              <a:t>time.sleep</a:t>
            </a:r>
            <a:r>
              <a:rPr lang="en-IN" sz="1600" dirty="0"/>
              <a:t>(2)</a:t>
            </a:r>
          </a:p>
          <a:p>
            <a:pPr>
              <a:defRPr sz="1200">
                <a:latin typeface="Consolas"/>
              </a:defRPr>
            </a:pPr>
            <a:r>
              <a:rPr lang="en-IN" sz="1600" dirty="0" err="1"/>
              <a:t>wb</a:t>
            </a:r>
            <a:r>
              <a:rPr lang="en-IN" sz="1600" dirty="0"/>
              <a:t> = </a:t>
            </a:r>
            <a:r>
              <a:rPr lang="en-IN" sz="1600" dirty="0" err="1"/>
              <a:t>excel.Workbooks.Add</a:t>
            </a:r>
            <a:r>
              <a:rPr lang="en-IN" sz="1600" dirty="0"/>
              <a:t>()</a:t>
            </a:r>
          </a:p>
          <a:p>
            <a:pPr>
              <a:defRPr sz="1200">
                <a:latin typeface="Consolas"/>
              </a:defRPr>
            </a:pPr>
            <a:r>
              <a:rPr lang="en-IN" sz="1600" dirty="0" err="1"/>
              <a:t>ws</a:t>
            </a:r>
            <a:r>
              <a:rPr lang="en-IN" sz="1600" dirty="0"/>
              <a:t> = </a:t>
            </a:r>
            <a:r>
              <a:rPr lang="en-IN" sz="1600" dirty="0" err="1"/>
              <a:t>wb.Worksheets</a:t>
            </a:r>
            <a:r>
              <a:rPr lang="en-IN" sz="1600" dirty="0"/>
              <a:t>(1)</a:t>
            </a:r>
          </a:p>
          <a:p>
            <a:pPr>
              <a:defRPr sz="1200">
                <a:latin typeface="Consolas"/>
              </a:defRPr>
            </a:pPr>
            <a:r>
              <a:rPr lang="en-IN" sz="1600" dirty="0" err="1"/>
              <a:t>time.sleep</a:t>
            </a:r>
            <a:r>
              <a:rPr lang="en-IN" sz="1600" dirty="0"/>
              <a:t>(2)</a:t>
            </a:r>
          </a:p>
          <a:p>
            <a:pPr>
              <a:defRPr sz="1200">
                <a:latin typeface="Consolas"/>
              </a:defRPr>
            </a:pPr>
            <a:r>
              <a:rPr lang="en-IN" sz="1600" dirty="0"/>
              <a:t>data = [("Apple", 10), ("Banana", 20), ("Cherry", 15), ("Date", 7)]</a:t>
            </a:r>
          </a:p>
          <a:p>
            <a:pPr>
              <a:defRPr sz="1200">
                <a:latin typeface="Consolas"/>
              </a:defRPr>
            </a:pPr>
            <a:r>
              <a:rPr lang="en-IN" sz="1600" dirty="0"/>
              <a:t>for </a:t>
            </a:r>
            <a:r>
              <a:rPr lang="en-IN" sz="1600" dirty="0" err="1"/>
              <a:t>i</a:t>
            </a:r>
            <a:r>
              <a:rPr lang="en-IN" sz="1600" dirty="0"/>
              <a:t>, (a, b) in enumerate(data, start=1):</a:t>
            </a:r>
          </a:p>
          <a:p>
            <a:pPr>
              <a:defRPr sz="1200">
                <a:latin typeface="Consolas"/>
              </a:defRPr>
            </a:pPr>
            <a:r>
              <a:rPr lang="en-IN" sz="1600" dirty="0"/>
              <a:t>    </a:t>
            </a:r>
            <a:r>
              <a:rPr lang="en-IN" sz="1600" dirty="0" err="1"/>
              <a:t>ws.Cells</a:t>
            </a:r>
            <a:r>
              <a:rPr lang="en-IN" sz="1600" dirty="0"/>
              <a:t>(</a:t>
            </a:r>
            <a:r>
              <a:rPr lang="en-IN" sz="1600" dirty="0" err="1"/>
              <a:t>i</a:t>
            </a:r>
            <a:r>
              <a:rPr lang="en-IN" sz="1600" dirty="0"/>
              <a:t>, 1).Value = a  # Column A</a:t>
            </a:r>
          </a:p>
          <a:p>
            <a:pPr>
              <a:defRPr sz="1200">
                <a:latin typeface="Consolas"/>
              </a:defRPr>
            </a:pPr>
            <a:r>
              <a:rPr lang="en-IN" sz="1600" dirty="0"/>
              <a:t>    </a:t>
            </a:r>
            <a:r>
              <a:rPr lang="en-IN" sz="1600" dirty="0" err="1"/>
              <a:t>ws.Cells</a:t>
            </a:r>
            <a:r>
              <a:rPr lang="en-IN" sz="1600" dirty="0"/>
              <a:t>(</a:t>
            </a:r>
            <a:r>
              <a:rPr lang="en-IN" sz="1600" dirty="0" err="1"/>
              <a:t>i</a:t>
            </a:r>
            <a:r>
              <a:rPr lang="en-IN" sz="1600" dirty="0"/>
              <a:t>, 2).Value = b  # Column B</a:t>
            </a:r>
          </a:p>
          <a:p>
            <a:pPr>
              <a:defRPr sz="1200">
                <a:latin typeface="Consolas"/>
              </a:defRPr>
            </a:pPr>
            <a:r>
              <a:rPr lang="en-IN" sz="1600" dirty="0" err="1"/>
              <a:t>time.sleep</a:t>
            </a:r>
            <a:r>
              <a:rPr lang="en-IN" sz="1600" dirty="0"/>
              <a:t>(1)</a:t>
            </a:r>
          </a:p>
          <a:p>
            <a:pPr>
              <a:defRPr sz="1200">
                <a:latin typeface="Consolas"/>
              </a:defRPr>
            </a:pPr>
            <a:r>
              <a:rPr lang="en-IN" sz="1600" dirty="0" err="1"/>
              <a:t>save_path</a:t>
            </a:r>
            <a:r>
              <a:rPr lang="en-IN" sz="1600" dirty="0"/>
              <a:t> = </a:t>
            </a:r>
            <a:r>
              <a:rPr lang="en-IN" sz="1600" dirty="0" err="1"/>
              <a:t>r"D</a:t>
            </a:r>
            <a:r>
              <a:rPr lang="en-IN" sz="1600" dirty="0"/>
              <a:t>:\ICAI </a:t>
            </a:r>
            <a:r>
              <a:rPr lang="en-IN" sz="1600" dirty="0" err="1"/>
              <a:t>Lec</a:t>
            </a:r>
            <a:r>
              <a:rPr lang="en-IN" sz="1600" dirty="0"/>
              <a:t>\RPA\</a:t>
            </a:r>
            <a:r>
              <a:rPr lang="en-IN" sz="1600" dirty="0" err="1"/>
              <a:t>class_files</a:t>
            </a:r>
            <a:r>
              <a:rPr lang="en-IN" sz="1600" dirty="0"/>
              <a:t>\rpa_output.xlsx"</a:t>
            </a:r>
          </a:p>
          <a:p>
            <a:pPr>
              <a:defRPr sz="1200">
                <a:latin typeface="Consolas"/>
              </a:defRPr>
            </a:pPr>
            <a:r>
              <a:rPr lang="en-IN" sz="1600" dirty="0" err="1"/>
              <a:t>wb.SaveAs</a:t>
            </a:r>
            <a:r>
              <a:rPr lang="en-IN" sz="1600" dirty="0"/>
              <a:t>(</a:t>
            </a:r>
            <a:r>
              <a:rPr lang="en-IN" sz="1600" dirty="0" err="1"/>
              <a:t>save_path</a:t>
            </a:r>
            <a:r>
              <a:rPr lang="en-IN" sz="1600" dirty="0"/>
              <a:t>)</a:t>
            </a:r>
          </a:p>
          <a:p>
            <a:pPr>
              <a:defRPr sz="1200">
                <a:latin typeface="Consolas"/>
              </a:defRPr>
            </a:pPr>
            <a:r>
              <a:rPr lang="en-IN" sz="1600" dirty="0" err="1"/>
              <a:t>wb.Close</a:t>
            </a:r>
            <a:r>
              <a:rPr lang="en-IN" sz="1600" dirty="0"/>
              <a:t>(</a:t>
            </a:r>
            <a:r>
              <a:rPr lang="en-IN" sz="1600" dirty="0" err="1"/>
              <a:t>SaveChanges</a:t>
            </a:r>
            <a:r>
              <a:rPr lang="en-IN" sz="1600" dirty="0"/>
              <a:t>=True)</a:t>
            </a:r>
          </a:p>
          <a:p>
            <a:pPr>
              <a:defRPr sz="1200">
                <a:latin typeface="Consolas"/>
              </a:defRPr>
            </a:pPr>
            <a:r>
              <a:rPr lang="en-IN" sz="1600" dirty="0" err="1"/>
              <a:t>time.sleep</a:t>
            </a:r>
            <a:r>
              <a:rPr lang="en-IN" sz="1600" dirty="0"/>
              <a:t>(1)</a:t>
            </a:r>
          </a:p>
          <a:p>
            <a:pPr>
              <a:defRPr sz="1200">
                <a:latin typeface="Consolas"/>
              </a:defRPr>
            </a:pPr>
            <a:r>
              <a:rPr lang="en-IN" sz="1600" dirty="0" err="1"/>
              <a:t>excel.Quit</a:t>
            </a:r>
            <a:r>
              <a:rPr lang="en-IN" sz="1600" dirty="0"/>
              <a:t>()</a:t>
            </a:r>
          </a:p>
          <a:p>
            <a:pPr>
              <a:defRPr sz="1200">
                <a:latin typeface="Consolas"/>
              </a:defRPr>
            </a:pPr>
            <a:r>
              <a:rPr lang="en-IN" sz="1600" dirty="0"/>
              <a:t>print("Saved:", </a:t>
            </a:r>
            <a:r>
              <a:rPr lang="en-IN" sz="1600" dirty="0" err="1"/>
              <a:t>save_path</a:t>
            </a:r>
            <a:r>
              <a:rPr lang="en-IN" sz="1600" dirty="0"/>
              <a:t>)</a:t>
            </a:r>
          </a:p>
        </p:txBody>
      </p:sp>
    </p:spTree>
    <p:extLst>
      <p:ext uri="{BB962C8B-B14F-4D97-AF65-F5344CB8AC3E}">
        <p14:creationId xmlns:p14="http://schemas.microsoft.com/office/powerpoint/2010/main" val="189790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6CCFB-1579-2DEF-6331-AC329AD2B8D2}"/>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256E3BBA-7FD2-A8C1-CC6C-293A4767D459}"/>
              </a:ext>
            </a:extLst>
          </p:cNvPr>
          <p:cNvSpPr txBox="1">
            <a:spLocks noGrp="1"/>
          </p:cNvSpPr>
          <p:nvPr>
            <p:ph type="title"/>
          </p:nvPr>
        </p:nvSpPr>
        <p:spPr>
          <a:xfrm>
            <a:off x="714954" y="1205342"/>
            <a:ext cx="16858092" cy="1232048"/>
          </a:xfrm>
          <a:prstGeom prst="rect">
            <a:avLst/>
          </a:prstGeom>
        </p:spPr>
        <p:txBody>
          <a:bodyPr vert="horz" lIns="91440" tIns="45720" rIns="91440" bIns="45720" rtlCol="0" anchor="b">
            <a:normAutofit/>
          </a:bodyPr>
          <a:lstStyle/>
          <a:p>
            <a:pPr marL="12700" algn="ctr" rtl="0">
              <a:lnSpc>
                <a:spcPct val="90000"/>
              </a:lnSpc>
              <a:spcBef>
                <a:spcPct val="0"/>
              </a:spcBef>
            </a:pPr>
            <a:r>
              <a:rPr lang="en-US" sz="6600" dirty="0">
                <a:latin typeface="+mn-lt"/>
              </a:rPr>
              <a:t>RPA Vs. Normal Coding</a:t>
            </a:r>
            <a:endParaRPr lang="en-US" sz="6600" kern="1200" spc="285" dirty="0">
              <a:solidFill>
                <a:schemeClr val="tx1"/>
              </a:solidFill>
              <a:latin typeface="+mn-lt"/>
              <a:cs typeface="Calibri"/>
            </a:endParaRPr>
          </a:p>
        </p:txBody>
      </p:sp>
      <p:pic>
        <p:nvPicPr>
          <p:cNvPr id="5" name="object 5">
            <a:extLst>
              <a:ext uri="{FF2B5EF4-FFF2-40B4-BE49-F238E27FC236}">
                <a16:creationId xmlns:a16="http://schemas.microsoft.com/office/drawing/2014/main" id="{C620CD92-812A-E8B3-D923-0A708B9FCD1D}"/>
              </a:ext>
            </a:extLst>
          </p:cNvPr>
          <p:cNvPicPr/>
          <p:nvPr/>
        </p:nvPicPr>
        <p:blipFill>
          <a:blip r:embed="rId2" cstate="print"/>
          <a:stretch>
            <a:fillRect/>
          </a:stretch>
        </p:blipFill>
        <p:spPr>
          <a:xfrm>
            <a:off x="11731266" y="19263"/>
            <a:ext cx="6556733" cy="2029193"/>
          </a:xfrm>
          <a:prstGeom prst="rect">
            <a:avLst/>
          </a:prstGeom>
        </p:spPr>
      </p:pic>
      <p:pic>
        <p:nvPicPr>
          <p:cNvPr id="4" name="object 4">
            <a:extLst>
              <a:ext uri="{FF2B5EF4-FFF2-40B4-BE49-F238E27FC236}">
                <a16:creationId xmlns:a16="http://schemas.microsoft.com/office/drawing/2014/main" id="{BC2CE0E3-7AE1-7999-9CC3-06193B3A95D7}"/>
              </a:ext>
            </a:extLst>
          </p:cNvPr>
          <p:cNvPicPr/>
          <p:nvPr/>
        </p:nvPicPr>
        <p:blipFill>
          <a:blip r:embed="rId3" cstate="print"/>
          <a:stretch>
            <a:fillRect/>
          </a:stretch>
        </p:blipFill>
        <p:spPr>
          <a:xfrm>
            <a:off x="11731267" y="8612003"/>
            <a:ext cx="6556733" cy="1629745"/>
          </a:xfrm>
          <a:prstGeom prst="rect">
            <a:avLst/>
          </a:prstGeom>
        </p:spPr>
      </p:pic>
      <p:sp>
        <p:nvSpPr>
          <p:cNvPr id="2" name="object 3">
            <a:extLst>
              <a:ext uri="{FF2B5EF4-FFF2-40B4-BE49-F238E27FC236}">
                <a16:creationId xmlns:a16="http://schemas.microsoft.com/office/drawing/2014/main" id="{388810EB-BF71-ED29-48A2-55BBD4C1DAD2}"/>
              </a:ext>
            </a:extLst>
          </p:cNvPr>
          <p:cNvSpPr txBox="1">
            <a:spLocks/>
          </p:cNvSpPr>
          <p:nvPr/>
        </p:nvSpPr>
        <p:spPr>
          <a:xfrm>
            <a:off x="815699" y="2348509"/>
            <a:ext cx="16858092" cy="1232048"/>
          </a:xfrm>
          <a:prstGeom prst="rect">
            <a:avLst/>
          </a:prstGeom>
        </p:spPr>
        <p:txBody>
          <a:bodyPr vert="horz" wrap="square" lIns="91440" tIns="45720" rIns="91440" bIns="45720" rtlCol="0" anchor="b">
            <a:normAutofit/>
          </a:bodyPr>
          <a:lstStyle>
            <a:lvl1pPr>
              <a:defRPr sz="7600" b="1" i="0">
                <a:solidFill>
                  <a:srgbClr val="040405"/>
                </a:solidFill>
                <a:latin typeface="Trebuchet MS"/>
                <a:ea typeface="+mj-ea"/>
                <a:cs typeface="Trebuchet MS"/>
              </a:defRPr>
            </a:lvl1pPr>
          </a:lstStyle>
          <a:p>
            <a:pPr marL="12700">
              <a:lnSpc>
                <a:spcPct val="90000"/>
              </a:lnSpc>
              <a:spcBef>
                <a:spcPct val="0"/>
              </a:spcBef>
            </a:pPr>
            <a:r>
              <a:rPr lang="en-IN" sz="4800" dirty="0"/>
              <a:t>Normal Coding (pandas → Excel)</a:t>
            </a:r>
            <a:r>
              <a:rPr lang="en-US" sz="4800" kern="0" dirty="0">
                <a:latin typeface="+mn-lt"/>
              </a:rPr>
              <a:t> :-</a:t>
            </a:r>
            <a:endParaRPr lang="en-US" sz="4800" kern="1200" spc="285" dirty="0">
              <a:solidFill>
                <a:schemeClr val="tx1"/>
              </a:solidFill>
              <a:latin typeface="+mn-lt"/>
              <a:cs typeface="Calibri"/>
            </a:endParaRPr>
          </a:p>
        </p:txBody>
      </p:sp>
      <p:sp>
        <p:nvSpPr>
          <p:cNvPr id="7" name="TextBox 6">
            <a:extLst>
              <a:ext uri="{FF2B5EF4-FFF2-40B4-BE49-F238E27FC236}">
                <a16:creationId xmlns:a16="http://schemas.microsoft.com/office/drawing/2014/main" id="{025BCC1C-DB1B-6F59-80B5-CAD17B12CD87}"/>
              </a:ext>
            </a:extLst>
          </p:cNvPr>
          <p:cNvSpPr txBox="1"/>
          <p:nvPr/>
        </p:nvSpPr>
        <p:spPr>
          <a:xfrm>
            <a:off x="815699" y="3880610"/>
            <a:ext cx="12732876" cy="2554545"/>
          </a:xfrm>
          <a:prstGeom prst="rect">
            <a:avLst/>
          </a:prstGeom>
          <a:noFill/>
        </p:spPr>
        <p:txBody>
          <a:bodyPr wrap="square">
            <a:spAutoFit/>
          </a:bodyPr>
          <a:lstStyle/>
          <a:p>
            <a:pPr>
              <a:defRPr sz="1200">
                <a:latin typeface="Consolas"/>
              </a:defRPr>
            </a:pPr>
            <a:r>
              <a:rPr lang="en-IN" sz="1600" dirty="0"/>
              <a:t># Requires: pip install pandas </a:t>
            </a:r>
            <a:r>
              <a:rPr lang="en-IN" sz="1600" dirty="0" err="1"/>
              <a:t>xlsxwriter</a:t>
            </a:r>
            <a:endParaRPr lang="en-IN" sz="1600" dirty="0"/>
          </a:p>
          <a:p>
            <a:pPr>
              <a:defRPr sz="1200">
                <a:latin typeface="Consolas"/>
              </a:defRPr>
            </a:pPr>
            <a:r>
              <a:rPr lang="en-IN" sz="1600" dirty="0"/>
              <a:t>import pandas as pd</a:t>
            </a:r>
          </a:p>
          <a:p>
            <a:pPr>
              <a:defRPr sz="1200">
                <a:latin typeface="Consolas"/>
              </a:defRPr>
            </a:pPr>
            <a:endParaRPr lang="en-IN" sz="1600" dirty="0"/>
          </a:p>
          <a:p>
            <a:pPr>
              <a:defRPr sz="1200">
                <a:latin typeface="Consolas"/>
              </a:defRPr>
            </a:pPr>
            <a:r>
              <a:rPr lang="en-IN" sz="1600" dirty="0" err="1"/>
              <a:t>df</a:t>
            </a:r>
            <a:r>
              <a:rPr lang="en-IN" sz="1600" dirty="0"/>
              <a:t> = </a:t>
            </a:r>
            <a:r>
              <a:rPr lang="en-IN" sz="1600" dirty="0" err="1"/>
              <a:t>pd.DataFrame</a:t>
            </a:r>
            <a:r>
              <a:rPr lang="en-IN" sz="1600" dirty="0"/>
              <a:t>({</a:t>
            </a:r>
          </a:p>
          <a:p>
            <a:pPr>
              <a:defRPr sz="1200">
                <a:latin typeface="Consolas"/>
              </a:defRPr>
            </a:pPr>
            <a:r>
              <a:rPr lang="en-IN" sz="1600" dirty="0"/>
              <a:t>    "A": ["Apple", "Banana", "Cherry", "Date"],</a:t>
            </a:r>
          </a:p>
          <a:p>
            <a:pPr>
              <a:defRPr sz="1200">
                <a:latin typeface="Consolas"/>
              </a:defRPr>
            </a:pPr>
            <a:r>
              <a:rPr lang="en-IN" sz="1600" dirty="0"/>
              <a:t>    "B": [10, 20, 15, 7]</a:t>
            </a:r>
          </a:p>
          <a:p>
            <a:pPr>
              <a:defRPr sz="1200">
                <a:latin typeface="Consolas"/>
              </a:defRPr>
            </a:pPr>
            <a:r>
              <a:rPr lang="en-IN" sz="1600" dirty="0"/>
              <a:t>})</a:t>
            </a:r>
          </a:p>
          <a:p>
            <a:pPr>
              <a:defRPr sz="1200">
                <a:latin typeface="Consolas"/>
              </a:defRPr>
            </a:pPr>
            <a:endParaRPr lang="en-IN" sz="1600" dirty="0"/>
          </a:p>
          <a:p>
            <a:pPr>
              <a:defRPr sz="1200">
                <a:latin typeface="Consolas"/>
              </a:defRPr>
            </a:pPr>
            <a:r>
              <a:rPr lang="en-IN" sz="1600" dirty="0" err="1"/>
              <a:t>df.to_excel</a:t>
            </a:r>
            <a:r>
              <a:rPr lang="en-IN" sz="1600" dirty="0"/>
              <a:t>("D:\ICAI </a:t>
            </a:r>
            <a:r>
              <a:rPr lang="en-IN" sz="1600" dirty="0" err="1"/>
              <a:t>Lec</a:t>
            </a:r>
            <a:r>
              <a:rPr lang="en-IN" sz="1600" dirty="0"/>
              <a:t>\RPA\</a:t>
            </a:r>
            <a:r>
              <a:rPr lang="en-IN" sz="1600" dirty="0" err="1"/>
              <a:t>class_files</a:t>
            </a:r>
            <a:r>
              <a:rPr lang="en-IN" sz="1600" dirty="0"/>
              <a:t>\pandas_output.xlsx", index=False)</a:t>
            </a:r>
          </a:p>
          <a:p>
            <a:pPr>
              <a:defRPr sz="1200">
                <a:latin typeface="Consolas"/>
              </a:defRPr>
            </a:pPr>
            <a:r>
              <a:rPr lang="en-IN" sz="1600" dirty="0"/>
              <a:t>print("Saved: pandas_output.xlsx")</a:t>
            </a:r>
          </a:p>
        </p:txBody>
      </p:sp>
    </p:spTree>
    <p:extLst>
      <p:ext uri="{BB962C8B-B14F-4D97-AF65-F5344CB8AC3E}">
        <p14:creationId xmlns:p14="http://schemas.microsoft.com/office/powerpoint/2010/main" val="50939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6374C-7C67-6F5D-50E1-F106509FCF3E}"/>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CF78C4C3-574F-ECE4-5BF2-5C0456E74E38}"/>
              </a:ext>
            </a:extLst>
          </p:cNvPr>
          <p:cNvSpPr txBox="1">
            <a:spLocks noGrp="1"/>
          </p:cNvSpPr>
          <p:nvPr>
            <p:ph type="title"/>
          </p:nvPr>
        </p:nvSpPr>
        <p:spPr>
          <a:xfrm>
            <a:off x="714954" y="1205342"/>
            <a:ext cx="16858092" cy="1232048"/>
          </a:xfrm>
          <a:prstGeom prst="rect">
            <a:avLst/>
          </a:prstGeom>
        </p:spPr>
        <p:txBody>
          <a:bodyPr vert="horz" lIns="91440" tIns="45720" rIns="91440" bIns="45720" rtlCol="0" anchor="b">
            <a:normAutofit/>
          </a:bodyPr>
          <a:lstStyle/>
          <a:p>
            <a:pPr marL="12700" algn="ctr" rtl="0">
              <a:lnSpc>
                <a:spcPct val="90000"/>
              </a:lnSpc>
              <a:spcBef>
                <a:spcPct val="0"/>
              </a:spcBef>
            </a:pPr>
            <a:r>
              <a:rPr lang="en-IN" sz="6600" dirty="0"/>
              <a:t>When to Use Which?</a:t>
            </a:r>
            <a:endParaRPr lang="en-US" sz="6600" kern="1200" spc="285" dirty="0">
              <a:solidFill>
                <a:schemeClr val="tx1"/>
              </a:solidFill>
              <a:latin typeface="+mn-lt"/>
              <a:cs typeface="Calibri"/>
            </a:endParaRPr>
          </a:p>
        </p:txBody>
      </p:sp>
      <p:pic>
        <p:nvPicPr>
          <p:cNvPr id="5" name="object 5">
            <a:extLst>
              <a:ext uri="{FF2B5EF4-FFF2-40B4-BE49-F238E27FC236}">
                <a16:creationId xmlns:a16="http://schemas.microsoft.com/office/drawing/2014/main" id="{E7E51773-555A-B574-235C-644DB7A7054D}"/>
              </a:ext>
            </a:extLst>
          </p:cNvPr>
          <p:cNvPicPr/>
          <p:nvPr/>
        </p:nvPicPr>
        <p:blipFill>
          <a:blip r:embed="rId2" cstate="print"/>
          <a:stretch>
            <a:fillRect/>
          </a:stretch>
        </p:blipFill>
        <p:spPr>
          <a:xfrm>
            <a:off x="11731266" y="19263"/>
            <a:ext cx="6556733" cy="2029193"/>
          </a:xfrm>
          <a:prstGeom prst="rect">
            <a:avLst/>
          </a:prstGeom>
        </p:spPr>
      </p:pic>
      <p:pic>
        <p:nvPicPr>
          <p:cNvPr id="4" name="object 4">
            <a:extLst>
              <a:ext uri="{FF2B5EF4-FFF2-40B4-BE49-F238E27FC236}">
                <a16:creationId xmlns:a16="http://schemas.microsoft.com/office/drawing/2014/main" id="{730E2713-742B-E96F-4295-747C5619CDCA}"/>
              </a:ext>
            </a:extLst>
          </p:cNvPr>
          <p:cNvPicPr/>
          <p:nvPr/>
        </p:nvPicPr>
        <p:blipFill>
          <a:blip r:embed="rId3" cstate="print"/>
          <a:stretch>
            <a:fillRect/>
          </a:stretch>
        </p:blipFill>
        <p:spPr>
          <a:xfrm>
            <a:off x="11731267" y="8612003"/>
            <a:ext cx="6556733" cy="1629745"/>
          </a:xfrm>
          <a:prstGeom prst="rect">
            <a:avLst/>
          </a:prstGeom>
        </p:spPr>
      </p:pic>
      <p:sp>
        <p:nvSpPr>
          <p:cNvPr id="8" name="TextBox 7">
            <a:extLst>
              <a:ext uri="{FF2B5EF4-FFF2-40B4-BE49-F238E27FC236}">
                <a16:creationId xmlns:a16="http://schemas.microsoft.com/office/drawing/2014/main" id="{FAC1477E-6FAE-D729-0D6A-8F2C8F208CB8}"/>
              </a:ext>
            </a:extLst>
          </p:cNvPr>
          <p:cNvSpPr txBox="1"/>
          <p:nvPr/>
        </p:nvSpPr>
        <p:spPr>
          <a:xfrm>
            <a:off x="1163429" y="2723929"/>
            <a:ext cx="16858092" cy="4832092"/>
          </a:xfrm>
          <a:prstGeom prst="rect">
            <a:avLst/>
          </a:prstGeom>
          <a:noFill/>
        </p:spPr>
        <p:txBody>
          <a:bodyPr wrap="square">
            <a:spAutoFit/>
          </a:bodyPr>
          <a:lstStyle/>
          <a:p>
            <a:pPr marL="571500" indent="-571500">
              <a:buFont typeface="Arial" panose="020B0604020202020204" pitchFamily="34" charset="0"/>
              <a:buChar char="•"/>
            </a:pPr>
            <a:r>
              <a:rPr lang="en-US" sz="4400" dirty="0"/>
              <a:t>Use RPA when there is no API and you must drive the UI of a legacy app.</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Use pandas/normal coding when you can read/write files or call APIs.</a:t>
            </a:r>
          </a:p>
          <a:p>
            <a:pPr marL="571500" indent="-571500">
              <a:buFont typeface="Arial" panose="020B0604020202020204" pitchFamily="34" charset="0"/>
              <a:buChar char="•"/>
            </a:pPr>
            <a:endParaRPr lang="en-US" sz="4400" dirty="0"/>
          </a:p>
          <a:p>
            <a:pPr marL="571500" indent="-571500">
              <a:buFont typeface="Arial" panose="020B0604020202020204" pitchFamily="34" charset="0"/>
              <a:buChar char="•"/>
            </a:pPr>
            <a:r>
              <a:rPr lang="en-US" sz="4400" dirty="0"/>
              <a:t>Hybrid approach: RPA to reach a system, then normal code to process data.</a:t>
            </a:r>
          </a:p>
        </p:txBody>
      </p:sp>
    </p:spTree>
    <p:extLst>
      <p:ext uri="{BB962C8B-B14F-4D97-AF65-F5344CB8AC3E}">
        <p14:creationId xmlns:p14="http://schemas.microsoft.com/office/powerpoint/2010/main" val="70198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31267" y="8612003"/>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285948" y="283916"/>
            <a:ext cx="10983536" cy="2308324"/>
          </a:xfrm>
          <a:prstGeom prst="rect">
            <a:avLst/>
          </a:prstGeom>
          <a:noFill/>
        </p:spPr>
        <p:txBody>
          <a:bodyPr wrap="square">
            <a:spAutoFit/>
          </a:bodyPr>
          <a:lstStyle/>
          <a:p>
            <a:pPr algn="just"/>
            <a:r>
              <a:rPr lang="en-US" sz="3600" dirty="0"/>
              <a:t>RPA can be better understood as a Digital Worker trained to tasks performed by humans with no or minimal value. It primarily performs below functions (Refer to Figure 1 below) :</a:t>
            </a:r>
          </a:p>
        </p:txBody>
      </p:sp>
      <p:pic>
        <p:nvPicPr>
          <p:cNvPr id="9" name="Picture 8">
            <a:extLst>
              <a:ext uri="{FF2B5EF4-FFF2-40B4-BE49-F238E27FC236}">
                <a16:creationId xmlns:a16="http://schemas.microsoft.com/office/drawing/2014/main" id="{CAE4E8A3-1922-5714-7FC7-248D59E08465}"/>
              </a:ext>
            </a:extLst>
          </p:cNvPr>
          <p:cNvPicPr>
            <a:picLocks noChangeAspect="1"/>
          </p:cNvPicPr>
          <p:nvPr/>
        </p:nvPicPr>
        <p:blipFill>
          <a:blip r:embed="rId4"/>
          <a:stretch>
            <a:fillRect/>
          </a:stretch>
        </p:blipFill>
        <p:spPr>
          <a:xfrm>
            <a:off x="2355591" y="2308800"/>
            <a:ext cx="13534649" cy="6293610"/>
          </a:xfrm>
          <a:prstGeom prst="rect">
            <a:avLst/>
          </a:prstGeom>
        </p:spPr>
      </p:pic>
    </p:spTree>
    <p:extLst>
      <p:ext uri="{BB962C8B-B14F-4D97-AF65-F5344CB8AC3E}">
        <p14:creationId xmlns:p14="http://schemas.microsoft.com/office/powerpoint/2010/main" val="350334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6" name="TextBox 5">
            <a:extLst>
              <a:ext uri="{FF2B5EF4-FFF2-40B4-BE49-F238E27FC236}">
                <a16:creationId xmlns:a16="http://schemas.microsoft.com/office/drawing/2014/main" id="{F5AE9CE3-3BA4-6D55-02F6-057F72A2B9E4}"/>
              </a:ext>
            </a:extLst>
          </p:cNvPr>
          <p:cNvSpPr txBox="1"/>
          <p:nvPr/>
        </p:nvSpPr>
        <p:spPr>
          <a:xfrm>
            <a:off x="393588" y="788461"/>
            <a:ext cx="16858092" cy="8710077"/>
          </a:xfrm>
          <a:prstGeom prst="rect">
            <a:avLst/>
          </a:prstGeom>
          <a:noFill/>
        </p:spPr>
        <p:txBody>
          <a:bodyPr wrap="square">
            <a:spAutoFit/>
          </a:bodyPr>
          <a:lstStyle/>
          <a:p>
            <a:pPr algn="just"/>
            <a:r>
              <a:rPr lang="en-US" sz="4000" b="1" dirty="0"/>
              <a:t>Collection of Inputs: </a:t>
            </a:r>
            <a:r>
              <a:rPr lang="en-US" sz="4000" dirty="0"/>
              <a:t>RPA can be trained to collect data as input from any digital source.</a:t>
            </a:r>
          </a:p>
          <a:p>
            <a:pPr algn="just"/>
            <a:r>
              <a:rPr lang="en-US" sz="4000" b="1" dirty="0"/>
              <a:t>Processing of raw data collected: </a:t>
            </a:r>
            <a:r>
              <a:rPr lang="en-US" sz="4000" dirty="0"/>
              <a:t>RPA has a strong processing engine, coupled with Artificial Intelligence and Machine Learning, it can process volumes of data with unmatched speed and without any errors.</a:t>
            </a:r>
          </a:p>
          <a:p>
            <a:pPr algn="just"/>
            <a:r>
              <a:rPr lang="en-US" sz="4000" b="1" dirty="0"/>
              <a:t>Entering/ Presenting/ publishing the data in the Target application: </a:t>
            </a:r>
            <a:r>
              <a:rPr lang="en-US" sz="4000" dirty="0"/>
              <a:t>RPA can use the processed data for variety of ways including:</a:t>
            </a:r>
          </a:p>
          <a:p>
            <a:pPr marL="914400" lvl="1" indent="-457200" algn="just">
              <a:buAutoNum type="arabicPeriod"/>
            </a:pPr>
            <a:r>
              <a:rPr lang="en-US" sz="4000" dirty="0"/>
              <a:t>Enter the data in any Target application like Tally, SAP etc.</a:t>
            </a:r>
          </a:p>
          <a:p>
            <a:pPr marL="914400" lvl="1" indent="-457200" algn="just">
              <a:buAutoNum type="arabicPeriod"/>
            </a:pPr>
            <a:r>
              <a:rPr lang="en-US" sz="4000" dirty="0"/>
              <a:t>Filling of forms on web portals like GST portals, Bank portals. </a:t>
            </a:r>
          </a:p>
          <a:p>
            <a:pPr marL="914400" lvl="1" indent="-457200" algn="just">
              <a:buFont typeface="+mj-lt"/>
              <a:buAutoNum type="arabicPeriod"/>
            </a:pPr>
            <a:r>
              <a:rPr lang="en-US" sz="4000" dirty="0"/>
              <a:t>Sending the formatted data to the target users through mails or any other medium of communication.</a:t>
            </a:r>
          </a:p>
          <a:p>
            <a:pPr marL="914400" lvl="1" indent="-457200" algn="just">
              <a:buFont typeface="+mj-lt"/>
              <a:buAutoNum type="arabicPeriod"/>
            </a:pPr>
            <a:r>
              <a:rPr lang="en-US" sz="4000" dirty="0"/>
              <a:t>Engaging with Users and respond to their queries in the form of </a:t>
            </a:r>
            <a:r>
              <a:rPr lang="en-US" sz="4000" dirty="0" err="1"/>
              <a:t>chatbots</a:t>
            </a:r>
            <a:r>
              <a:rPr lang="en-US" sz="4000" dirty="0"/>
              <a:t>.</a:t>
            </a:r>
          </a:p>
          <a:p>
            <a:pPr marL="914400" lvl="1" indent="-457200" algn="just">
              <a:buFont typeface="+mj-lt"/>
              <a:buAutoNum type="arabicPeriod"/>
            </a:pPr>
            <a:r>
              <a:rPr lang="en-US" sz="4000" dirty="0"/>
              <a:t>Publish reports and dashboards based on the processed data to the target users.</a:t>
            </a:r>
            <a:endParaRPr lang="en-IN" sz="4000" dirty="0"/>
          </a:p>
        </p:txBody>
      </p:sp>
    </p:spTree>
    <p:extLst>
      <p:ext uri="{BB962C8B-B14F-4D97-AF65-F5344CB8AC3E}">
        <p14:creationId xmlns:p14="http://schemas.microsoft.com/office/powerpoint/2010/main" val="162887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12668" y="456975"/>
            <a:ext cx="16858092"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dirty="0">
                <a:solidFill>
                  <a:schemeClr val="tx1"/>
                </a:solidFill>
                <a:latin typeface="+mn-lt"/>
              </a:rPr>
              <a:t>THE BENEFITS OF RPA</a:t>
            </a:r>
            <a:endParaRPr lang="en-US" sz="6600" kern="1200" spc="285" dirty="0">
              <a:solidFill>
                <a:schemeClr val="tx1"/>
              </a:solidFill>
              <a:latin typeface="+mn-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31267" y="8612003"/>
            <a:ext cx="6556733" cy="1629745"/>
          </a:xfrm>
          <a:prstGeom prst="rect">
            <a:avLst/>
          </a:prstGeom>
        </p:spPr>
      </p:pic>
      <p:pic>
        <p:nvPicPr>
          <p:cNvPr id="8" name="Content Placeholder 6" descr="A diagram of rpa benefits&#10;&#10;Description automatically generated">
            <a:extLst>
              <a:ext uri="{FF2B5EF4-FFF2-40B4-BE49-F238E27FC236}">
                <a16:creationId xmlns:a16="http://schemas.microsoft.com/office/drawing/2014/main" id="{D0482D39-F2F2-6FFB-D6AA-6B2318564BB4}"/>
              </a:ext>
            </a:extLst>
          </p:cNvPr>
          <p:cNvPicPr>
            <a:picLocks noGrp="1" noChangeAspect="1"/>
          </p:cNvPicPr>
          <p:nvPr>
            <p:ph idx="4294967295"/>
          </p:nvPr>
        </p:nvPicPr>
        <p:blipFill>
          <a:blip r:embed="rId4"/>
          <a:stretch>
            <a:fillRect/>
          </a:stretch>
        </p:blipFill>
        <p:spPr>
          <a:xfrm>
            <a:off x="3537796" y="1851626"/>
            <a:ext cx="9588924" cy="7575249"/>
          </a:xfrm>
          <a:prstGeom prst="rect">
            <a:avLst/>
          </a:prstGeom>
        </p:spPr>
      </p:pic>
    </p:spTree>
    <p:extLst>
      <p:ext uri="{BB962C8B-B14F-4D97-AF65-F5344CB8AC3E}">
        <p14:creationId xmlns:p14="http://schemas.microsoft.com/office/powerpoint/2010/main" val="9159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12668" y="456975"/>
            <a:ext cx="16858092"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kern="1200" dirty="0">
                <a:solidFill>
                  <a:schemeClr val="tx1"/>
                </a:solidFill>
                <a:latin typeface="+mn-lt"/>
              </a:rPr>
              <a:t>CHALLENGES IN RPA</a:t>
            </a:r>
            <a:endParaRPr lang="en-US" sz="6600" kern="1200" spc="285" dirty="0">
              <a:solidFill>
                <a:schemeClr val="tx1"/>
              </a:solidFill>
              <a:latin typeface="+mn-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31267" y="8612003"/>
            <a:ext cx="6556733" cy="1629745"/>
          </a:xfrm>
          <a:prstGeom prst="rect">
            <a:avLst/>
          </a:prstGeom>
        </p:spPr>
      </p:pic>
      <p:pic>
        <p:nvPicPr>
          <p:cNvPr id="9" name="Content Placeholder 4">
            <a:extLst>
              <a:ext uri="{FF2B5EF4-FFF2-40B4-BE49-F238E27FC236}">
                <a16:creationId xmlns:a16="http://schemas.microsoft.com/office/drawing/2014/main" id="{141BB143-5F9F-8A97-EDFD-B24B9FCDBBAF}"/>
              </a:ext>
            </a:extLst>
          </p:cNvPr>
          <p:cNvPicPr>
            <a:picLocks noGrp="1" noChangeAspect="1"/>
          </p:cNvPicPr>
          <p:nvPr>
            <p:ph idx="4294967295"/>
          </p:nvPr>
        </p:nvPicPr>
        <p:blipFill>
          <a:blip r:embed="rId4"/>
          <a:stretch>
            <a:fillRect/>
          </a:stretch>
        </p:blipFill>
        <p:spPr>
          <a:xfrm>
            <a:off x="3007337" y="1781386"/>
            <a:ext cx="7030743" cy="7899712"/>
          </a:xfrm>
          <a:prstGeom prst="rect">
            <a:avLst/>
          </a:prstGeom>
        </p:spPr>
      </p:pic>
    </p:spTree>
    <p:extLst>
      <p:ext uri="{BB962C8B-B14F-4D97-AF65-F5344CB8AC3E}">
        <p14:creationId xmlns:p14="http://schemas.microsoft.com/office/powerpoint/2010/main" val="4024636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3662584" y="2747556"/>
            <a:ext cx="13112150" cy="1120178"/>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4879339"/>
            <a:ext cx="8126728" cy="2585323"/>
          </a:xfrm>
          <a:prstGeom prst="rect">
            <a:avLst/>
          </a:prstGeom>
          <a:noFill/>
        </p:spPr>
        <p:txBody>
          <a:bodyPr wrap="square">
            <a:spAutoFit/>
          </a:bodyPr>
          <a:lstStyle/>
          <a:p>
            <a:pPr algn="ctr"/>
            <a:r>
              <a:rPr lang="en-US" sz="5400" b="1" dirty="0">
                <a:solidFill>
                  <a:schemeClr val="bg1"/>
                </a:solidFill>
              </a:rPr>
              <a:t>CHAPTER 3 </a:t>
            </a:r>
            <a:br>
              <a:rPr lang="en-US" sz="5400" b="1" dirty="0">
                <a:solidFill>
                  <a:schemeClr val="bg1"/>
                </a:solidFill>
              </a:rPr>
            </a:br>
            <a:r>
              <a:rPr lang="en-US" sz="5400" b="1" dirty="0">
                <a:solidFill>
                  <a:schemeClr val="bg1"/>
                </a:solidFill>
              </a:rPr>
              <a:t>RPA AND ITS PRACTICAL USE CASES</a:t>
            </a:r>
            <a:endParaRPr lang="en-GB" sz="5400" b="1" dirty="0">
              <a:solidFill>
                <a:schemeClr val="bg1"/>
              </a:solidFill>
            </a:endParaRP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1916482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59348" y="-1"/>
            <a:ext cx="8384651" cy="2596999"/>
          </a:xfrm>
          <a:prstGeom prst="rect">
            <a:avLst/>
          </a:prstGeom>
        </p:spPr>
        <p:txBody>
          <a:bodyPr vert="horz" lIns="91440" tIns="45720" rIns="91440" bIns="45720" rtlCol="0" anchor="b">
            <a:normAutofit/>
          </a:bodyPr>
          <a:lstStyle/>
          <a:p>
            <a:pPr marL="12700" algn="l" rtl="0">
              <a:lnSpc>
                <a:spcPct val="90000"/>
              </a:lnSpc>
              <a:spcBef>
                <a:spcPct val="0"/>
              </a:spcBef>
            </a:pP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id="{83C11AB1-F9D2-A188-5047-606A0CAE7B88}"/>
              </a:ext>
            </a:extLst>
          </p:cNvPr>
          <p:cNvSpPr txBox="1"/>
          <p:nvPr/>
        </p:nvSpPr>
        <p:spPr>
          <a:xfrm>
            <a:off x="461782" y="3250674"/>
            <a:ext cx="16647658" cy="4401205"/>
          </a:xfrm>
          <a:prstGeom prst="rect">
            <a:avLst/>
          </a:prstGeom>
          <a:noFill/>
        </p:spPr>
        <p:txBody>
          <a:bodyPr wrap="square">
            <a:spAutoFit/>
          </a:bodyPr>
          <a:lstStyle/>
          <a:p>
            <a:r>
              <a:rPr lang="en-US" sz="4000" b="1" dirty="0"/>
              <a:t>Chapter-1 : TECHNOLOGY AND ITS EFFECTIVE USE IN FINANCE &amp; ACCOUNTS</a:t>
            </a:r>
          </a:p>
          <a:p>
            <a:endParaRPr lang="en-US" sz="4000" b="1" dirty="0"/>
          </a:p>
          <a:p>
            <a:r>
              <a:rPr lang="en-US" sz="4000" b="1" dirty="0"/>
              <a:t>Chapter-2 :  INTRODUCTION TO ROBOTIC PROCESS AUTOMATION (RPA)</a:t>
            </a:r>
          </a:p>
          <a:p>
            <a:endParaRPr lang="en-US" sz="4000" b="1" dirty="0"/>
          </a:p>
          <a:p>
            <a:r>
              <a:rPr lang="en-US" sz="4000" b="1" dirty="0"/>
              <a:t>Chapter-3 :  RPA AND ITS PRACTICAL USE CASES</a:t>
            </a:r>
          </a:p>
          <a:p>
            <a:endParaRPr lang="en-US" sz="4000" b="1" dirty="0"/>
          </a:p>
          <a:p>
            <a:r>
              <a:rPr lang="en-US" sz="4000" b="1" dirty="0"/>
              <a:t>Chapter-4 : IMPACT OF RPA</a:t>
            </a:r>
            <a:endParaRPr lang="en-IN" sz="4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HOW DOES RPA WORK?</a:t>
            </a:r>
          </a:p>
          <a:p>
            <a:endParaRPr lang="en-IN" dirty="0"/>
          </a:p>
          <a:p>
            <a:r>
              <a:rPr lang="en-IN" dirty="0"/>
              <a:t> WHERE DOES RPA WORK?</a:t>
            </a:r>
          </a:p>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85948" y="283916"/>
            <a:ext cx="16858092"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000" dirty="0">
                <a:latin typeface="+mn-lt"/>
              </a:rPr>
              <a:t>Key Concepts</a:t>
            </a:r>
            <a:endParaRPr lang="en-US" sz="6000" kern="1200" spc="285" dirty="0">
              <a:solidFill>
                <a:schemeClr val="tx1"/>
              </a:solidFill>
              <a:latin typeface="+mn-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sp>
        <p:nvSpPr>
          <p:cNvPr id="2" name="TextBox 1"/>
          <p:cNvSpPr txBox="1"/>
          <p:nvPr/>
        </p:nvSpPr>
        <p:spPr>
          <a:xfrm>
            <a:off x="386080" y="2032000"/>
            <a:ext cx="5634684" cy="1200329"/>
          </a:xfrm>
          <a:prstGeom prst="rect">
            <a:avLst/>
          </a:prstGeom>
          <a:noFill/>
        </p:spPr>
        <p:txBody>
          <a:bodyPr wrap="none" rtlCol="0">
            <a:spAutoFit/>
          </a:bodyPr>
          <a:lstStyle/>
          <a:p>
            <a:pPr marL="571500" indent="-571500">
              <a:buFont typeface="Wingdings" pitchFamily="2" charset="2"/>
              <a:buChar char="Ø"/>
            </a:pPr>
            <a:r>
              <a:rPr lang="en-IN" sz="3600" dirty="0"/>
              <a:t>HOW DOES RPA WORK?</a:t>
            </a:r>
          </a:p>
          <a:p>
            <a:pPr marL="571500" indent="-571500">
              <a:buFont typeface="Wingdings" pitchFamily="2" charset="2"/>
              <a:buChar char="Ø"/>
            </a:pPr>
            <a:r>
              <a:rPr lang="en-IN" sz="3600" dirty="0"/>
              <a:t>WHERE DOES RPA WORK?</a:t>
            </a:r>
          </a:p>
        </p:txBody>
      </p:sp>
      <p:pic>
        <p:nvPicPr>
          <p:cNvPr id="10" name="Picture 9">
            <a:extLst>
              <a:ext uri="{FF2B5EF4-FFF2-40B4-BE49-F238E27FC236}">
                <a16:creationId xmlns:a16="http://schemas.microsoft.com/office/drawing/2014/main" id="{316AEED5-BD08-E5B9-4D24-9B1429F26C44}"/>
              </a:ext>
            </a:extLst>
          </p:cNvPr>
          <p:cNvPicPr>
            <a:picLocks noChangeAspect="1"/>
          </p:cNvPicPr>
          <p:nvPr/>
        </p:nvPicPr>
        <p:blipFill>
          <a:blip r:embed="rId3"/>
          <a:stretch>
            <a:fillRect/>
          </a:stretch>
        </p:blipFill>
        <p:spPr>
          <a:xfrm>
            <a:off x="386080" y="3276986"/>
            <a:ext cx="17150080" cy="6088278"/>
          </a:xfrm>
          <a:prstGeom prst="rect">
            <a:avLst/>
          </a:prstGeom>
        </p:spPr>
      </p:pic>
    </p:spTree>
    <p:extLst>
      <p:ext uri="{BB962C8B-B14F-4D97-AF65-F5344CB8AC3E}">
        <p14:creationId xmlns:p14="http://schemas.microsoft.com/office/powerpoint/2010/main" val="966828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5745192" y="1873796"/>
            <a:ext cx="12025222" cy="1081706"/>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95950" y="6016336"/>
            <a:ext cx="8747184" cy="830997"/>
          </a:xfrm>
          <a:prstGeom prst="rect">
            <a:avLst/>
          </a:prstGeom>
          <a:noFill/>
        </p:spPr>
        <p:txBody>
          <a:bodyPr wrap="square">
            <a:spAutoFit/>
          </a:bodyPr>
          <a:lstStyle/>
          <a:p>
            <a:pPr algn="ctr"/>
            <a:r>
              <a:rPr lang="en-GB" sz="4800" b="1" dirty="0">
                <a:solidFill>
                  <a:schemeClr val="bg1"/>
                </a:solidFill>
              </a:rPr>
              <a:t>Web Scraping</a:t>
            </a: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294164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a:p>
        </p:txBody>
      </p:sp>
      <p:sp>
        <p:nvSpPr>
          <p:cNvPr id="3" name="object 3"/>
          <p:cNvSpPr txBox="1">
            <a:spLocks noGrp="1"/>
          </p:cNvSpPr>
          <p:nvPr>
            <p:ph type="title"/>
          </p:nvPr>
        </p:nvSpPr>
        <p:spPr>
          <a:xfrm>
            <a:off x="189781" y="283917"/>
            <a:ext cx="11079703" cy="1838182"/>
          </a:xfrm>
          <a:prstGeom prst="rect">
            <a:avLst/>
          </a:prstGeom>
        </p:spPr>
        <p:txBody>
          <a:bodyPr vert="horz" lIns="91440" tIns="45720" rIns="91440" bIns="45720" rtlCol="0" anchor="b">
            <a:normAutofit/>
          </a:bodyPr>
          <a:lstStyle/>
          <a:p>
            <a:pPr marL="12700" algn="l" rtl="0">
              <a:lnSpc>
                <a:spcPct val="90000"/>
              </a:lnSpc>
              <a:spcBef>
                <a:spcPct val="0"/>
              </a:spcBef>
            </a:pPr>
            <a:r>
              <a:rPr lang="en-IN" sz="6000" dirty="0"/>
              <a:t>Introduction to Web Scraping</a:t>
            </a:r>
            <a:endParaRPr lang="en-US" sz="60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pic>
        <p:nvPicPr>
          <p:cNvPr id="6" name="Picture 5">
            <a:extLst>
              <a:ext uri="{FF2B5EF4-FFF2-40B4-BE49-F238E27FC236}">
                <a16:creationId xmlns:a16="http://schemas.microsoft.com/office/drawing/2014/main" id="{9C6712CD-405D-CD0C-E72C-54F0D6725F75}"/>
              </a:ext>
            </a:extLst>
          </p:cNvPr>
          <p:cNvPicPr>
            <a:picLocks noChangeAspect="1"/>
          </p:cNvPicPr>
          <p:nvPr/>
        </p:nvPicPr>
        <p:blipFill>
          <a:blip r:embed="rId4"/>
          <a:stretch>
            <a:fillRect/>
          </a:stretch>
        </p:blipFill>
        <p:spPr>
          <a:xfrm>
            <a:off x="939732" y="4511523"/>
            <a:ext cx="8493585" cy="5775477"/>
          </a:xfrm>
          <a:prstGeom prst="rect">
            <a:avLst/>
          </a:prstGeom>
        </p:spPr>
      </p:pic>
      <p:sp>
        <p:nvSpPr>
          <p:cNvPr id="7" name="TextBox 6">
            <a:extLst>
              <a:ext uri="{FF2B5EF4-FFF2-40B4-BE49-F238E27FC236}">
                <a16:creationId xmlns:a16="http://schemas.microsoft.com/office/drawing/2014/main" id="{1E7D9D1E-35FE-BB18-C042-9A45F6288551}"/>
              </a:ext>
            </a:extLst>
          </p:cNvPr>
          <p:cNvSpPr txBox="1"/>
          <p:nvPr/>
        </p:nvSpPr>
        <p:spPr>
          <a:xfrm>
            <a:off x="290402" y="2406016"/>
            <a:ext cx="11079703" cy="1446550"/>
          </a:xfrm>
          <a:prstGeom prst="rect">
            <a:avLst/>
          </a:prstGeom>
          <a:noFill/>
        </p:spPr>
        <p:txBody>
          <a:bodyPr wrap="square">
            <a:spAutoFit/>
          </a:bodyPr>
          <a:lstStyle/>
          <a:p>
            <a:r>
              <a:rPr lang="en-IN" sz="4400" dirty="0"/>
              <a:t>Automating Compliance &amp; Financial Data Collection</a:t>
            </a:r>
          </a:p>
        </p:txBody>
      </p:sp>
    </p:spTree>
    <p:extLst>
      <p:ext uri="{BB962C8B-B14F-4D97-AF65-F5344CB8AC3E}">
        <p14:creationId xmlns:p14="http://schemas.microsoft.com/office/powerpoint/2010/main" val="106992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0A68E5-FA9F-B5A3-32CE-39654B4CC2B9}"/>
              </a:ext>
            </a:extLst>
          </p:cNvPr>
          <p:cNvSpPr>
            <a:spLocks noGrp="1"/>
          </p:cNvSpPr>
          <p:nvPr>
            <p:ph sz="half" idx="2"/>
          </p:nvPr>
        </p:nvSpPr>
        <p:spPr>
          <a:xfrm>
            <a:off x="461783" y="571154"/>
            <a:ext cx="9776726" cy="1661993"/>
          </a:xfrm>
        </p:spPr>
        <p:txBody>
          <a:bodyPr/>
          <a:lstStyle/>
          <a:p>
            <a:r>
              <a:rPr lang="en-IN" sz="5400" b="1" dirty="0"/>
              <a:t>What is Web Scraping?</a:t>
            </a:r>
          </a:p>
        </p:txBody>
      </p:sp>
      <p:pic>
        <p:nvPicPr>
          <p:cNvPr id="5" name="object 4">
            <a:extLst>
              <a:ext uri="{FF2B5EF4-FFF2-40B4-BE49-F238E27FC236}">
                <a16:creationId xmlns:a16="http://schemas.microsoft.com/office/drawing/2014/main" id="{D5F5440E-80E9-8A6A-1C1E-79F9E26CFAED}"/>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E7833F72-7326-B82F-C94B-060948F71CBA}"/>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7C1CE302-9F17-3570-E824-176B36F9FDA0}"/>
              </a:ext>
            </a:extLst>
          </p:cNvPr>
          <p:cNvSpPr txBox="1"/>
          <p:nvPr/>
        </p:nvSpPr>
        <p:spPr>
          <a:xfrm>
            <a:off x="461783" y="2093581"/>
            <a:ext cx="13794544" cy="7109639"/>
          </a:xfrm>
          <a:prstGeom prst="rect">
            <a:avLst/>
          </a:prstGeom>
          <a:noFill/>
        </p:spPr>
        <p:txBody>
          <a:bodyPr wrap="square" rtlCol="0">
            <a:spAutoFit/>
          </a:bodyPr>
          <a:lstStyle/>
          <a:p>
            <a:r>
              <a:rPr lang="en-IN" sz="4000" b="1" dirty="0"/>
              <a:t>Definition</a:t>
            </a:r>
            <a:r>
              <a:rPr lang="en-IN" sz="4000" dirty="0"/>
              <a:t>:</a:t>
            </a:r>
            <a:br>
              <a:rPr lang="en-IN" sz="2400" dirty="0"/>
            </a:br>
            <a:endParaRPr lang="en-IN" sz="2400" dirty="0"/>
          </a:p>
          <a:p>
            <a:r>
              <a:rPr lang="en-US" sz="4000" dirty="0"/>
              <a:t>Web scraping is the automated process of collecting structured information from websites—saving time, effort, and reducing manual errors.</a:t>
            </a:r>
          </a:p>
          <a:p>
            <a:endParaRPr lang="en-US" sz="2400" b="1" dirty="0"/>
          </a:p>
          <a:p>
            <a:r>
              <a:rPr lang="en-US" sz="4000" b="1" dirty="0"/>
              <a:t>Why It Matters to CAs</a:t>
            </a:r>
            <a:r>
              <a:rPr lang="en-US" sz="40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4000" dirty="0"/>
              <a:t>Streamline compliance checks</a:t>
            </a:r>
          </a:p>
          <a:p>
            <a:pPr marL="342900" indent="-342900">
              <a:buFont typeface="Arial" panose="020B0604020202020204" pitchFamily="34" charset="0"/>
              <a:buChar char="•"/>
            </a:pPr>
            <a:r>
              <a:rPr lang="en-US" sz="4000" dirty="0"/>
              <a:t>Bulk extract GST details, IT data, MCA filings</a:t>
            </a:r>
          </a:p>
          <a:p>
            <a:pPr marL="342900" indent="-342900">
              <a:buFont typeface="Arial" panose="020B0604020202020204" pitchFamily="34" charset="0"/>
              <a:buChar char="•"/>
            </a:pPr>
            <a:r>
              <a:rPr lang="en-US" sz="4000" dirty="0"/>
              <a:t>Enhance due diligence and audits</a:t>
            </a:r>
          </a:p>
          <a:p>
            <a:pPr marL="342900" indent="-342900">
              <a:buFont typeface="Arial" panose="020B0604020202020204" pitchFamily="34" charset="0"/>
              <a:buChar char="•"/>
            </a:pPr>
            <a:r>
              <a:rPr lang="en-US" sz="4000" dirty="0"/>
              <a:t>Integrate real-time data into your accounting systems</a:t>
            </a:r>
          </a:p>
          <a:p>
            <a:endParaRPr lang="en-IN" sz="2400" dirty="0"/>
          </a:p>
        </p:txBody>
      </p:sp>
    </p:spTree>
    <p:extLst>
      <p:ext uri="{BB962C8B-B14F-4D97-AF65-F5344CB8AC3E}">
        <p14:creationId xmlns:p14="http://schemas.microsoft.com/office/powerpoint/2010/main" val="328920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6B983-BE0E-809A-DC56-19D1662C40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C64D2-C401-E6E6-0E9A-E72EF11D0BBB}"/>
              </a:ext>
            </a:extLst>
          </p:cNvPr>
          <p:cNvSpPr>
            <a:spLocks noGrp="1"/>
          </p:cNvSpPr>
          <p:nvPr>
            <p:ph sz="half" idx="2"/>
          </p:nvPr>
        </p:nvSpPr>
        <p:spPr>
          <a:xfrm>
            <a:off x="461783" y="571154"/>
            <a:ext cx="9776726" cy="830997"/>
          </a:xfrm>
        </p:spPr>
        <p:txBody>
          <a:bodyPr/>
          <a:lstStyle/>
          <a:p>
            <a:r>
              <a:rPr lang="en-IN" sz="5400" b="1" dirty="0"/>
              <a:t>Common CA Use Cases</a:t>
            </a:r>
          </a:p>
        </p:txBody>
      </p:sp>
      <p:pic>
        <p:nvPicPr>
          <p:cNvPr id="5" name="object 4">
            <a:extLst>
              <a:ext uri="{FF2B5EF4-FFF2-40B4-BE49-F238E27FC236}">
                <a16:creationId xmlns:a16="http://schemas.microsoft.com/office/drawing/2014/main" id="{F31B97C6-C6AD-4974-868B-1C7DDE568364}"/>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69D06CCB-948F-37CF-7562-5437CD1C7FFE}"/>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D599E717-A27F-9DFD-FBE2-25D774E677E4}"/>
              </a:ext>
            </a:extLst>
          </p:cNvPr>
          <p:cNvSpPr txBox="1"/>
          <p:nvPr/>
        </p:nvSpPr>
        <p:spPr>
          <a:xfrm>
            <a:off x="461783" y="2093581"/>
            <a:ext cx="13794544" cy="6494085"/>
          </a:xfrm>
          <a:prstGeom prst="rect">
            <a:avLst/>
          </a:prstGeom>
          <a:noFill/>
        </p:spPr>
        <p:txBody>
          <a:bodyPr wrap="square" rtlCol="0">
            <a:spAutoFit/>
          </a:bodyPr>
          <a:lstStyle/>
          <a:p>
            <a:r>
              <a:rPr lang="en-IN" sz="4400" b="1" dirty="0"/>
              <a:t>Websites to Target</a:t>
            </a:r>
            <a:r>
              <a:rPr lang="en-IN" sz="4400" dirty="0"/>
              <a:t>:</a:t>
            </a:r>
            <a:br>
              <a:rPr lang="en-IN" sz="2400" dirty="0"/>
            </a:br>
            <a:endParaRPr lang="en-IN" sz="2400" dirty="0"/>
          </a:p>
          <a:p>
            <a:pPr marL="342900" indent="-342900">
              <a:buFont typeface="Arial" panose="020B0604020202020204" pitchFamily="34" charset="0"/>
              <a:buChar char="•"/>
            </a:pPr>
            <a:r>
              <a:rPr lang="en-US" sz="3200" b="1" dirty="0"/>
              <a:t>GST Portal</a:t>
            </a:r>
            <a:r>
              <a:rPr lang="en-US" sz="3200" dirty="0"/>
              <a:t> – Search GSTIN status, return filings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Income Tax Portal</a:t>
            </a:r>
            <a:r>
              <a:rPr lang="en-US" sz="3200" dirty="0"/>
              <a:t> – PAN validation, TDS status, refund tracking</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MCA Portal</a:t>
            </a:r>
            <a:r>
              <a:rPr lang="en-US" sz="3200" dirty="0"/>
              <a:t> – Company master data, filing history, director KYC</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IN" sz="3200" b="1" dirty="0"/>
              <a:t>MSME Udyam Portal</a:t>
            </a:r>
            <a:r>
              <a:rPr lang="en-IN" sz="3200" dirty="0"/>
              <a:t> – MSME registration validation</a:t>
            </a:r>
          </a:p>
          <a:p>
            <a:pPr marL="342900" indent="-342900">
              <a:buFont typeface="Arial" panose="020B0604020202020204" pitchFamily="34" charset="0"/>
              <a:buChar char="•"/>
            </a:pPr>
            <a:endParaRPr lang="en-IN" sz="3200" dirty="0"/>
          </a:p>
          <a:p>
            <a:pPr marL="342900" indent="-342900">
              <a:buFont typeface="Arial" panose="020B0604020202020204" pitchFamily="34" charset="0"/>
              <a:buChar char="•"/>
            </a:pPr>
            <a:r>
              <a:rPr lang="en-US" sz="3200" b="1" dirty="0"/>
              <a:t>EPFO/ESIC Sites</a:t>
            </a:r>
            <a:r>
              <a:rPr lang="en-US" sz="3200" dirty="0"/>
              <a:t> – Establishment search &amp; compliance checks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RERA Portals</a:t>
            </a:r>
            <a:r>
              <a:rPr lang="en-US" sz="3200" dirty="0"/>
              <a:t> – Verify builder registrations &amp; project approvals</a:t>
            </a:r>
            <a:endParaRPr lang="en-IN" sz="3200" dirty="0"/>
          </a:p>
        </p:txBody>
      </p:sp>
    </p:spTree>
    <p:extLst>
      <p:ext uri="{BB962C8B-B14F-4D97-AF65-F5344CB8AC3E}">
        <p14:creationId xmlns:p14="http://schemas.microsoft.com/office/powerpoint/2010/main" val="827815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44A1-6D80-F6E8-3F76-A1D5053C80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6FBA9-9314-8605-6611-48C109778B32}"/>
              </a:ext>
            </a:extLst>
          </p:cNvPr>
          <p:cNvSpPr>
            <a:spLocks noGrp="1"/>
          </p:cNvSpPr>
          <p:nvPr>
            <p:ph sz="half" idx="2"/>
          </p:nvPr>
        </p:nvSpPr>
        <p:spPr>
          <a:xfrm>
            <a:off x="352190" y="709700"/>
            <a:ext cx="12409090" cy="1661993"/>
          </a:xfrm>
        </p:spPr>
        <p:txBody>
          <a:bodyPr/>
          <a:lstStyle/>
          <a:p>
            <a:r>
              <a:rPr lang="en-US" sz="5400" b="1" dirty="0"/>
              <a:t>Example Use Case – GST Portal</a:t>
            </a:r>
            <a:endParaRPr lang="en-IN" sz="5400" b="1" dirty="0"/>
          </a:p>
        </p:txBody>
      </p:sp>
      <p:pic>
        <p:nvPicPr>
          <p:cNvPr id="5" name="object 4">
            <a:extLst>
              <a:ext uri="{FF2B5EF4-FFF2-40B4-BE49-F238E27FC236}">
                <a16:creationId xmlns:a16="http://schemas.microsoft.com/office/drawing/2014/main" id="{F3967247-696C-2C54-E472-FCA2C60B505F}"/>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B7145D51-390F-6F9E-0F56-852FF862DC57}"/>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656A9394-CABC-AF56-03EC-782FAFBB0B49}"/>
              </a:ext>
            </a:extLst>
          </p:cNvPr>
          <p:cNvSpPr txBox="1"/>
          <p:nvPr/>
        </p:nvSpPr>
        <p:spPr>
          <a:xfrm>
            <a:off x="461783" y="2093581"/>
            <a:ext cx="13794544" cy="6863417"/>
          </a:xfrm>
          <a:prstGeom prst="rect">
            <a:avLst/>
          </a:prstGeom>
          <a:noFill/>
        </p:spPr>
        <p:txBody>
          <a:bodyPr wrap="square" rtlCol="0">
            <a:spAutoFit/>
          </a:bodyPr>
          <a:lstStyle/>
          <a:p>
            <a:r>
              <a:rPr lang="en-IN" sz="4400" b="1" dirty="0"/>
              <a:t>Tasks You Can Automate</a:t>
            </a:r>
            <a:r>
              <a:rPr lang="en-IN" sz="4400" dirty="0"/>
              <a:t>:</a:t>
            </a:r>
          </a:p>
          <a:p>
            <a:pPr marL="571500" indent="-571500">
              <a:buFont typeface="Arial" panose="020B0604020202020204" pitchFamily="34" charset="0"/>
              <a:buChar char="•"/>
            </a:pPr>
            <a:r>
              <a:rPr lang="en-IN" sz="4400" dirty="0"/>
              <a:t>Validate bulk GSTINs</a:t>
            </a:r>
          </a:p>
          <a:p>
            <a:pPr marL="571500" indent="-571500">
              <a:buFont typeface="Arial" panose="020B0604020202020204" pitchFamily="34" charset="0"/>
              <a:buChar char="•"/>
            </a:pPr>
            <a:r>
              <a:rPr lang="en-IN" sz="4400" dirty="0"/>
              <a:t>Extract return filing status</a:t>
            </a:r>
          </a:p>
          <a:p>
            <a:pPr marL="571500" indent="-571500">
              <a:buFont typeface="Arial" panose="020B0604020202020204" pitchFamily="34" charset="0"/>
              <a:buChar char="•"/>
            </a:pPr>
            <a:r>
              <a:rPr lang="en-IN" sz="4400" dirty="0"/>
              <a:t>Check compliance for vendors</a:t>
            </a:r>
          </a:p>
          <a:p>
            <a:pPr marL="571500" indent="-571500">
              <a:buFont typeface="Arial" panose="020B0604020202020204" pitchFamily="34" charset="0"/>
              <a:buChar char="•"/>
            </a:pPr>
            <a:r>
              <a:rPr lang="en-IN" sz="4400" dirty="0"/>
              <a:t>Pull contact and business details</a:t>
            </a:r>
          </a:p>
          <a:p>
            <a:pPr marL="571500" indent="-571500">
              <a:buFont typeface="Arial" panose="020B0604020202020204" pitchFamily="34" charset="0"/>
              <a:buChar char="•"/>
            </a:pPr>
            <a:endParaRPr lang="en-IN" sz="4400" dirty="0"/>
          </a:p>
          <a:p>
            <a:r>
              <a:rPr lang="en-IN" sz="4400" b="1" dirty="0"/>
              <a:t>Benefits</a:t>
            </a:r>
            <a:r>
              <a:rPr lang="en-IN" sz="4400" dirty="0"/>
              <a:t>:</a:t>
            </a:r>
          </a:p>
          <a:p>
            <a:pPr marL="571500" indent="-571500">
              <a:buFont typeface="Arial" panose="020B0604020202020204" pitchFamily="34" charset="0"/>
              <a:buChar char="•"/>
            </a:pPr>
            <a:r>
              <a:rPr lang="en-IN" sz="4400" dirty="0"/>
              <a:t>Avoid input tax credit mismatch</a:t>
            </a:r>
          </a:p>
          <a:p>
            <a:pPr marL="571500" indent="-571500">
              <a:buFont typeface="Arial" panose="020B0604020202020204" pitchFamily="34" charset="0"/>
              <a:buChar char="•"/>
            </a:pPr>
            <a:r>
              <a:rPr lang="en-IN" sz="4400" dirty="0"/>
              <a:t>Vendor compliance verification in bulk</a:t>
            </a:r>
          </a:p>
          <a:p>
            <a:pPr marL="571500" indent="-571500">
              <a:buFont typeface="Arial" panose="020B0604020202020204" pitchFamily="34" charset="0"/>
              <a:buChar char="•"/>
            </a:pPr>
            <a:r>
              <a:rPr lang="en-IN" sz="4400" dirty="0"/>
              <a:t>Timely follow-up for non-filers</a:t>
            </a:r>
          </a:p>
        </p:txBody>
      </p:sp>
    </p:spTree>
    <p:extLst>
      <p:ext uri="{BB962C8B-B14F-4D97-AF65-F5344CB8AC3E}">
        <p14:creationId xmlns:p14="http://schemas.microsoft.com/office/powerpoint/2010/main" val="3180205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453B5-8153-F59A-4888-4FAD18B9ED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451BD-3155-3F27-3059-2591D3F59FA3}"/>
              </a:ext>
            </a:extLst>
          </p:cNvPr>
          <p:cNvSpPr>
            <a:spLocks noGrp="1"/>
          </p:cNvSpPr>
          <p:nvPr>
            <p:ph sz="half" idx="2"/>
          </p:nvPr>
        </p:nvSpPr>
        <p:spPr>
          <a:xfrm>
            <a:off x="461783" y="571154"/>
            <a:ext cx="9776726" cy="830997"/>
          </a:xfrm>
        </p:spPr>
        <p:txBody>
          <a:bodyPr/>
          <a:lstStyle/>
          <a:p>
            <a:r>
              <a:rPr lang="en-IN" sz="5400" b="1" dirty="0"/>
              <a:t>Common CA Use Cases</a:t>
            </a:r>
          </a:p>
        </p:txBody>
      </p:sp>
      <p:pic>
        <p:nvPicPr>
          <p:cNvPr id="5" name="object 4">
            <a:extLst>
              <a:ext uri="{FF2B5EF4-FFF2-40B4-BE49-F238E27FC236}">
                <a16:creationId xmlns:a16="http://schemas.microsoft.com/office/drawing/2014/main" id="{47960EAB-C858-6B94-1C47-64C27C5AC2BE}"/>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7D9B06E1-38D8-21D5-D145-8F47B1C11ABE}"/>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5C37A190-63C5-DECA-613B-F1FECEB46FA0}"/>
              </a:ext>
            </a:extLst>
          </p:cNvPr>
          <p:cNvSpPr txBox="1"/>
          <p:nvPr/>
        </p:nvSpPr>
        <p:spPr>
          <a:xfrm>
            <a:off x="461783" y="2093581"/>
            <a:ext cx="13794544" cy="6494085"/>
          </a:xfrm>
          <a:prstGeom prst="rect">
            <a:avLst/>
          </a:prstGeom>
          <a:noFill/>
        </p:spPr>
        <p:txBody>
          <a:bodyPr wrap="square" rtlCol="0">
            <a:spAutoFit/>
          </a:bodyPr>
          <a:lstStyle/>
          <a:p>
            <a:r>
              <a:rPr lang="en-IN" sz="4400" b="1" dirty="0"/>
              <a:t>Websites to Target</a:t>
            </a:r>
            <a:r>
              <a:rPr lang="en-IN" sz="4400" dirty="0"/>
              <a:t>:</a:t>
            </a:r>
            <a:br>
              <a:rPr lang="en-IN" sz="2400" dirty="0"/>
            </a:br>
            <a:endParaRPr lang="en-IN" sz="2400" dirty="0"/>
          </a:p>
          <a:p>
            <a:pPr marL="342900" indent="-342900">
              <a:buFont typeface="Arial" panose="020B0604020202020204" pitchFamily="34" charset="0"/>
              <a:buChar char="•"/>
            </a:pPr>
            <a:r>
              <a:rPr lang="en-US" sz="3200" b="1" dirty="0"/>
              <a:t>GST Portal</a:t>
            </a:r>
            <a:r>
              <a:rPr lang="en-US" sz="3200" dirty="0"/>
              <a:t> – Search GSTIN status, return filings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Income Tax Portal</a:t>
            </a:r>
            <a:r>
              <a:rPr lang="en-US" sz="3200" dirty="0"/>
              <a:t> – PAN validation, TDS status, refund tracking</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MCA Portal</a:t>
            </a:r>
            <a:r>
              <a:rPr lang="en-US" sz="3200" dirty="0"/>
              <a:t> – Company master data, filing history, director KYC</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IN" sz="3200" b="1" dirty="0"/>
              <a:t>MSME Udyam Portal</a:t>
            </a:r>
            <a:r>
              <a:rPr lang="en-IN" sz="3200" dirty="0"/>
              <a:t> – MSME registration validation</a:t>
            </a:r>
          </a:p>
          <a:p>
            <a:pPr marL="342900" indent="-342900">
              <a:buFont typeface="Arial" panose="020B0604020202020204" pitchFamily="34" charset="0"/>
              <a:buChar char="•"/>
            </a:pPr>
            <a:endParaRPr lang="en-IN" sz="3200" dirty="0"/>
          </a:p>
          <a:p>
            <a:pPr marL="342900" indent="-342900">
              <a:buFont typeface="Arial" panose="020B0604020202020204" pitchFamily="34" charset="0"/>
              <a:buChar char="•"/>
            </a:pPr>
            <a:r>
              <a:rPr lang="en-US" sz="3200" b="1" dirty="0"/>
              <a:t>EPFO/ESIC Sites</a:t>
            </a:r>
            <a:r>
              <a:rPr lang="en-US" sz="3200" dirty="0"/>
              <a:t> – Establishment search &amp; compliance checks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RERA Portals</a:t>
            </a:r>
            <a:r>
              <a:rPr lang="en-US" sz="3200" dirty="0"/>
              <a:t> – Verify builder registrations &amp; project approvals</a:t>
            </a:r>
            <a:endParaRPr lang="en-IN" sz="3200" dirty="0"/>
          </a:p>
        </p:txBody>
      </p:sp>
    </p:spTree>
    <p:extLst>
      <p:ext uri="{BB962C8B-B14F-4D97-AF65-F5344CB8AC3E}">
        <p14:creationId xmlns:p14="http://schemas.microsoft.com/office/powerpoint/2010/main" val="3606361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2ED35-5601-7F13-0594-34E2DEDAAC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6F0CA-2B09-D371-3990-F7A926DF9A6E}"/>
              </a:ext>
            </a:extLst>
          </p:cNvPr>
          <p:cNvSpPr>
            <a:spLocks noGrp="1"/>
          </p:cNvSpPr>
          <p:nvPr>
            <p:ph sz="half" idx="2"/>
          </p:nvPr>
        </p:nvSpPr>
        <p:spPr>
          <a:xfrm>
            <a:off x="461783" y="1499408"/>
            <a:ext cx="9776726" cy="830997"/>
          </a:xfrm>
        </p:spPr>
        <p:txBody>
          <a:bodyPr/>
          <a:lstStyle/>
          <a:p>
            <a:r>
              <a:rPr lang="en-IN" sz="5400" b="1" dirty="0"/>
              <a:t>Tools &amp; Libraries for CAs</a:t>
            </a:r>
          </a:p>
        </p:txBody>
      </p:sp>
      <p:pic>
        <p:nvPicPr>
          <p:cNvPr id="5" name="object 4">
            <a:extLst>
              <a:ext uri="{FF2B5EF4-FFF2-40B4-BE49-F238E27FC236}">
                <a16:creationId xmlns:a16="http://schemas.microsoft.com/office/drawing/2014/main" id="{BC91F0C3-92B6-466E-206F-C9285A4C4FFB}"/>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44D3218C-BFA1-9982-13BE-8612F9013DA0}"/>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83D18865-F72E-2C35-9F5A-D3C5024633E5}"/>
              </a:ext>
            </a:extLst>
          </p:cNvPr>
          <p:cNvSpPr txBox="1"/>
          <p:nvPr/>
        </p:nvSpPr>
        <p:spPr>
          <a:xfrm>
            <a:off x="461783" y="3343007"/>
            <a:ext cx="13794544" cy="4585871"/>
          </a:xfrm>
          <a:prstGeom prst="rect">
            <a:avLst/>
          </a:prstGeom>
          <a:noFill/>
        </p:spPr>
        <p:txBody>
          <a:bodyPr wrap="square" rtlCol="0">
            <a:spAutoFit/>
          </a:bodyPr>
          <a:lstStyle/>
          <a:p>
            <a:r>
              <a:rPr lang="en-IN" sz="4400" b="1" dirty="0"/>
              <a:t>Python-based Stack</a:t>
            </a:r>
            <a:r>
              <a:rPr lang="en-IN" sz="4400" dirty="0"/>
              <a:t>:</a:t>
            </a:r>
            <a:br>
              <a:rPr lang="en-IN" sz="2400" dirty="0"/>
            </a:br>
            <a:endParaRPr lang="en-IN" sz="2400" dirty="0"/>
          </a:p>
          <a:p>
            <a:pPr marL="457200" indent="-457200">
              <a:buFont typeface="Arial" panose="020B0604020202020204" pitchFamily="34" charset="0"/>
              <a:buChar char="•"/>
            </a:pPr>
            <a:r>
              <a:rPr lang="en-IN" sz="3200" b="1" dirty="0"/>
              <a:t>Selenium</a:t>
            </a:r>
            <a:r>
              <a:rPr lang="en-IN" sz="3200" dirty="0"/>
              <a:t> : f</a:t>
            </a:r>
            <a:r>
              <a:rPr lang="en-US" sz="3200" dirty="0"/>
              <a:t>or dynamic portals (e.g. GSTN with CAPTCHA)</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dirty="0"/>
              <a:t>Pandas</a:t>
            </a:r>
            <a:r>
              <a:rPr lang="en-US" sz="3200" dirty="0"/>
              <a:t> : Store and analyze scraped data (Refer Python PPTs)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dirty="0" err="1"/>
              <a:t>Openpyxl</a:t>
            </a:r>
            <a:r>
              <a:rPr lang="en-US" sz="3200" dirty="0"/>
              <a:t> : </a:t>
            </a:r>
            <a:r>
              <a:rPr lang="en-IN" sz="3200" dirty="0"/>
              <a:t>Automate Excel report generation</a:t>
            </a:r>
          </a:p>
          <a:p>
            <a:pPr marL="457200" indent="-457200">
              <a:buFont typeface="Arial" panose="020B0604020202020204" pitchFamily="34" charset="0"/>
              <a:buChar char="•"/>
            </a:pPr>
            <a:endParaRPr lang="en-IN" sz="3200" dirty="0"/>
          </a:p>
          <a:p>
            <a:pPr marL="457200" indent="-457200">
              <a:buFont typeface="Arial" panose="020B0604020202020204" pitchFamily="34" charset="0"/>
              <a:buChar char="•"/>
            </a:pPr>
            <a:r>
              <a:rPr lang="en-IN" sz="3200" b="1" dirty="0" err="1"/>
              <a:t>BeautifulSoup</a:t>
            </a:r>
            <a:r>
              <a:rPr lang="en-IN" sz="3200" b="1" dirty="0"/>
              <a:t> : </a:t>
            </a:r>
            <a:r>
              <a:rPr lang="en-IN" sz="3200" dirty="0"/>
              <a:t>for static portals (e.g. </a:t>
            </a:r>
            <a:r>
              <a:rPr lang="en-IN" sz="3200" dirty="0" err="1"/>
              <a:t>Vahaan</a:t>
            </a:r>
            <a:r>
              <a:rPr lang="en-IN" sz="3200" dirty="0"/>
              <a:t>)</a:t>
            </a:r>
          </a:p>
        </p:txBody>
      </p:sp>
    </p:spTree>
    <p:extLst>
      <p:ext uri="{BB962C8B-B14F-4D97-AF65-F5344CB8AC3E}">
        <p14:creationId xmlns:p14="http://schemas.microsoft.com/office/powerpoint/2010/main" val="803078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869C-C3EE-DED0-E5BB-784FECC6BE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18B6E5-9182-C31E-2E77-D49DB0B3623A}"/>
              </a:ext>
            </a:extLst>
          </p:cNvPr>
          <p:cNvSpPr>
            <a:spLocks noGrp="1"/>
          </p:cNvSpPr>
          <p:nvPr>
            <p:ph sz="half" idx="2"/>
          </p:nvPr>
        </p:nvSpPr>
        <p:spPr>
          <a:xfrm>
            <a:off x="461783" y="571154"/>
            <a:ext cx="9776726" cy="1661993"/>
          </a:xfrm>
        </p:spPr>
        <p:txBody>
          <a:bodyPr/>
          <a:lstStyle/>
          <a:p>
            <a:r>
              <a:rPr lang="en-IN" sz="5400" b="1" dirty="0"/>
              <a:t>Challenges &amp; Handling CAPTCHA (Part-1)</a:t>
            </a:r>
          </a:p>
        </p:txBody>
      </p:sp>
      <p:pic>
        <p:nvPicPr>
          <p:cNvPr id="5" name="object 4">
            <a:extLst>
              <a:ext uri="{FF2B5EF4-FFF2-40B4-BE49-F238E27FC236}">
                <a16:creationId xmlns:a16="http://schemas.microsoft.com/office/drawing/2014/main" id="{80CA6B7B-49FF-9CA5-EDED-FB18CE724A34}"/>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C3418FCA-8CCF-7B81-BDAA-76B52969E2D7}"/>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ED183D6E-B23D-9B70-A7D4-12E338821B99}"/>
              </a:ext>
            </a:extLst>
          </p:cNvPr>
          <p:cNvSpPr txBox="1"/>
          <p:nvPr/>
        </p:nvSpPr>
        <p:spPr>
          <a:xfrm>
            <a:off x="461783" y="2093581"/>
            <a:ext cx="13794544" cy="4401205"/>
          </a:xfrm>
          <a:prstGeom prst="rect">
            <a:avLst/>
          </a:prstGeom>
          <a:noFill/>
        </p:spPr>
        <p:txBody>
          <a:bodyPr wrap="square" rtlCol="0">
            <a:spAutoFit/>
          </a:bodyPr>
          <a:lstStyle/>
          <a:p>
            <a:endParaRPr lang="en-IN" sz="4400" b="1" dirty="0"/>
          </a:p>
          <a:p>
            <a:r>
              <a:rPr lang="en-IN" sz="4400" b="1" dirty="0"/>
              <a:t>Dynamic Elements</a:t>
            </a:r>
            <a:r>
              <a:rPr lang="en-IN" sz="4400" dirty="0"/>
              <a:t>:</a:t>
            </a:r>
            <a:br>
              <a:rPr lang="en-IN" sz="2400" dirty="0"/>
            </a:br>
            <a:endParaRPr lang="en-US" sz="3200" dirty="0"/>
          </a:p>
          <a:p>
            <a:pPr marL="342900" indent="-342900">
              <a:buFont typeface="Arial" panose="020B0604020202020204" pitchFamily="34" charset="0"/>
              <a:buChar char="•"/>
            </a:pPr>
            <a:r>
              <a:rPr lang="en-US" sz="3200" dirty="0"/>
              <a:t>OTPs or Captchas (e.g. GST &amp; Income Tax Portals)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IN" sz="3200" dirty="0"/>
              <a:t>JavaScript-rendered content</a:t>
            </a:r>
          </a:p>
          <a:p>
            <a:pPr marL="342900" indent="-342900">
              <a:buFont typeface="Arial" panose="020B0604020202020204" pitchFamily="34" charset="0"/>
              <a:buChar char="•"/>
            </a:pPr>
            <a:endParaRPr lang="en-IN" sz="3200" dirty="0"/>
          </a:p>
          <a:p>
            <a:pPr marL="342900" indent="-342900">
              <a:buFont typeface="Arial" panose="020B0604020202020204" pitchFamily="34" charset="0"/>
              <a:buChar char="•"/>
            </a:pPr>
            <a:r>
              <a:rPr lang="en-IN" sz="3200" dirty="0"/>
              <a:t>Session management &amp; tokens</a:t>
            </a:r>
            <a:endParaRPr lang="en-US" sz="3200" dirty="0"/>
          </a:p>
        </p:txBody>
      </p:sp>
    </p:spTree>
    <p:extLst>
      <p:ext uri="{BB962C8B-B14F-4D97-AF65-F5344CB8AC3E}">
        <p14:creationId xmlns:p14="http://schemas.microsoft.com/office/powerpoint/2010/main" val="376095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9CDC0-79D7-1771-3AA8-C394E0874B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C3EFB-6171-0E9D-6C48-0895FDBF73CA}"/>
              </a:ext>
            </a:extLst>
          </p:cNvPr>
          <p:cNvSpPr>
            <a:spLocks noGrp="1"/>
          </p:cNvSpPr>
          <p:nvPr>
            <p:ph sz="half" idx="2"/>
          </p:nvPr>
        </p:nvSpPr>
        <p:spPr>
          <a:xfrm>
            <a:off x="461783" y="571154"/>
            <a:ext cx="9776726" cy="1661993"/>
          </a:xfrm>
        </p:spPr>
        <p:txBody>
          <a:bodyPr/>
          <a:lstStyle/>
          <a:p>
            <a:r>
              <a:rPr lang="en-IN" sz="5400" b="1" dirty="0"/>
              <a:t>Challenges &amp; Handling CAPTCHA (Part-2)</a:t>
            </a:r>
          </a:p>
        </p:txBody>
      </p:sp>
      <p:pic>
        <p:nvPicPr>
          <p:cNvPr id="5" name="object 4">
            <a:extLst>
              <a:ext uri="{FF2B5EF4-FFF2-40B4-BE49-F238E27FC236}">
                <a16:creationId xmlns:a16="http://schemas.microsoft.com/office/drawing/2014/main" id="{F6ADD5CD-C3F7-1909-DE6B-E2F2776BF674}"/>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EA909C7D-B2A1-3596-26B4-65C8C83CA973}"/>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2A624CE5-0181-0C2C-335B-C769F85F37E9}"/>
              </a:ext>
            </a:extLst>
          </p:cNvPr>
          <p:cNvSpPr txBox="1"/>
          <p:nvPr/>
        </p:nvSpPr>
        <p:spPr>
          <a:xfrm>
            <a:off x="461783" y="2093581"/>
            <a:ext cx="13794544" cy="4401205"/>
          </a:xfrm>
          <a:prstGeom prst="rect">
            <a:avLst/>
          </a:prstGeom>
          <a:noFill/>
        </p:spPr>
        <p:txBody>
          <a:bodyPr wrap="square" rtlCol="0">
            <a:spAutoFit/>
          </a:bodyPr>
          <a:lstStyle/>
          <a:p>
            <a:endParaRPr lang="en-IN" sz="4400" b="1" dirty="0"/>
          </a:p>
          <a:p>
            <a:r>
              <a:rPr lang="en-IN" sz="4400" b="1" dirty="0"/>
              <a:t>Solutions</a:t>
            </a:r>
            <a:r>
              <a:rPr lang="en-IN" sz="4400" dirty="0"/>
              <a:t>:</a:t>
            </a:r>
            <a:br>
              <a:rPr lang="en-IN" sz="2400" dirty="0"/>
            </a:br>
            <a:endParaRPr lang="en-US" sz="3200" dirty="0"/>
          </a:p>
          <a:p>
            <a:pPr marL="342900" indent="-342900">
              <a:buFont typeface="Arial" panose="020B0604020202020204" pitchFamily="34" charset="0"/>
              <a:buChar char="•"/>
            </a:pPr>
            <a:r>
              <a:rPr lang="en-IN" sz="3200" dirty="0"/>
              <a:t>Manual intervention for CAPTCHA</a:t>
            </a:r>
          </a:p>
          <a:p>
            <a:pPr marL="342900" indent="-342900">
              <a:buFont typeface="Arial" panose="020B0604020202020204" pitchFamily="34" charset="0"/>
              <a:buChar char="•"/>
            </a:pPr>
            <a:endParaRPr lang="en-IN" sz="3200" dirty="0"/>
          </a:p>
          <a:p>
            <a:pPr marL="342900" indent="-342900">
              <a:buFont typeface="Arial" panose="020B0604020202020204" pitchFamily="34" charset="0"/>
              <a:buChar char="•"/>
            </a:pPr>
            <a:r>
              <a:rPr lang="en-IN" sz="3200" dirty="0"/>
              <a:t>Use Selenium for browser automation</a:t>
            </a:r>
          </a:p>
          <a:p>
            <a:pPr marL="342900" indent="-342900">
              <a:buFont typeface="Arial" panose="020B0604020202020204" pitchFamily="34" charset="0"/>
              <a:buChar char="•"/>
            </a:pPr>
            <a:endParaRPr lang="en-IN" sz="3200" dirty="0"/>
          </a:p>
          <a:p>
            <a:pPr marL="342900" indent="-342900">
              <a:buFont typeface="Arial" panose="020B0604020202020204" pitchFamily="34" charset="0"/>
              <a:buChar char="•"/>
            </a:pPr>
            <a:r>
              <a:rPr lang="en-US" sz="3200" dirty="0"/>
              <a:t>For frequent scraping, consider API alternatives (if available)</a:t>
            </a:r>
            <a:endParaRPr lang="en-IN" sz="3200" dirty="0"/>
          </a:p>
        </p:txBody>
      </p:sp>
    </p:spTree>
    <p:extLst>
      <p:ext uri="{BB962C8B-B14F-4D97-AF65-F5344CB8AC3E}">
        <p14:creationId xmlns:p14="http://schemas.microsoft.com/office/powerpoint/2010/main" val="278878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dirty="0">
                <a:latin typeface="+mn-lt"/>
              </a:rPr>
              <a:t>Introduction</a:t>
            </a:r>
            <a:endParaRPr lang="en-US" sz="6600" kern="1200" spc="285" dirty="0">
              <a:solidFill>
                <a:schemeClr val="tx1"/>
              </a:solidFill>
              <a:latin typeface="+mn-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31267" y="8612003"/>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59348" y="2386709"/>
            <a:ext cx="15820622" cy="6225294"/>
          </a:xfrm>
          <a:prstGeom prst="rect">
            <a:avLst/>
          </a:prstGeom>
          <a:noFill/>
        </p:spPr>
        <p:txBody>
          <a:bodyPr wrap="square">
            <a:spAutoFit/>
          </a:bodyPr>
          <a:lstStyle/>
          <a:p>
            <a:pPr marL="571500" indent="-571500" algn="just">
              <a:lnSpc>
                <a:spcPct val="107000"/>
              </a:lnSpc>
              <a:spcAft>
                <a:spcPts val="800"/>
              </a:spcAft>
              <a:buSzPct val="100000"/>
              <a:buFont typeface="Wingdings" pitchFamily="2" charset="2"/>
              <a:buChar char="Ø"/>
              <a:tabLst>
                <a:tab pos="457200" algn="l"/>
              </a:tabLst>
            </a:pPr>
            <a:r>
              <a:rPr lang="en-US" sz="4000" kern="100" dirty="0">
                <a:ea typeface="Calibri" panose="020F0502020204030204" pitchFamily="34" charset="0"/>
                <a:cs typeface="Mangal" panose="02040503050203030202" pitchFamily="18" charset="0"/>
              </a:rPr>
              <a:t>Robotic process automation (RPA) is a form of business process automation that is based on software robots (bots) or artificial intelligence (AI) agents. It is sometimes referred to as software robotics (not to be confused with robot software).</a:t>
            </a:r>
          </a:p>
          <a:p>
            <a:pPr marL="571500" indent="-571500" algn="just">
              <a:lnSpc>
                <a:spcPct val="107000"/>
              </a:lnSpc>
              <a:spcAft>
                <a:spcPts val="800"/>
              </a:spcAft>
              <a:buSzPct val="100000"/>
              <a:buFont typeface="Wingdings" pitchFamily="2" charset="2"/>
              <a:buChar char="Ø"/>
              <a:tabLst>
                <a:tab pos="457200" algn="l"/>
              </a:tabLst>
            </a:pPr>
            <a:r>
              <a:rPr lang="en-US" sz="4000" kern="100" dirty="0">
                <a:ea typeface="Calibri" panose="020F0502020204030204" pitchFamily="34" charset="0"/>
                <a:cs typeface="Mangal" panose="02040503050203030202" pitchFamily="18" charset="0"/>
              </a:rPr>
              <a:t>There are varied human tasks that are repeated daily, which do not require intelligent working or processing such tasks can be automated using RPA.</a:t>
            </a:r>
          </a:p>
          <a:p>
            <a:pPr marL="571500" indent="-571500" algn="just">
              <a:lnSpc>
                <a:spcPct val="107000"/>
              </a:lnSpc>
              <a:spcAft>
                <a:spcPts val="800"/>
              </a:spcAft>
              <a:buSzPct val="100000"/>
              <a:buFont typeface="Wingdings" pitchFamily="2" charset="2"/>
              <a:buChar char="Ø"/>
              <a:tabLst>
                <a:tab pos="457200" algn="l"/>
              </a:tabLst>
            </a:pPr>
            <a:r>
              <a:rPr lang="en-US" sz="4000" kern="100" dirty="0">
                <a:ea typeface="Calibri" panose="020F0502020204030204" pitchFamily="34" charset="0"/>
                <a:cs typeface="Mangal" panose="02040503050203030202" pitchFamily="18" charset="0"/>
              </a:rPr>
              <a:t>Ex. Opening a browser, going to a stock market website such as BSE/NSE and getting stock data. Such a task can be automated using RPA.</a:t>
            </a:r>
          </a:p>
        </p:txBody>
      </p:sp>
    </p:spTree>
    <p:extLst>
      <p:ext uri="{BB962C8B-B14F-4D97-AF65-F5344CB8AC3E}">
        <p14:creationId xmlns:p14="http://schemas.microsoft.com/office/powerpoint/2010/main" val="1055238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D6BEF-77C8-C2D8-2EB6-F6D0F43A60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06852-2591-A327-4B65-9A2DD9ABD269}"/>
              </a:ext>
            </a:extLst>
          </p:cNvPr>
          <p:cNvSpPr>
            <a:spLocks noGrp="1"/>
          </p:cNvSpPr>
          <p:nvPr>
            <p:ph sz="half" idx="2"/>
          </p:nvPr>
        </p:nvSpPr>
        <p:spPr>
          <a:xfrm>
            <a:off x="461783" y="571154"/>
            <a:ext cx="9776726" cy="830997"/>
          </a:xfrm>
        </p:spPr>
        <p:txBody>
          <a:bodyPr/>
          <a:lstStyle/>
          <a:p>
            <a:r>
              <a:rPr lang="en-IN" sz="5400" b="1" dirty="0"/>
              <a:t>Best Practices for CAs</a:t>
            </a:r>
          </a:p>
        </p:txBody>
      </p:sp>
      <p:pic>
        <p:nvPicPr>
          <p:cNvPr id="5" name="object 4">
            <a:extLst>
              <a:ext uri="{FF2B5EF4-FFF2-40B4-BE49-F238E27FC236}">
                <a16:creationId xmlns:a16="http://schemas.microsoft.com/office/drawing/2014/main" id="{D72B7329-7C4F-3F91-D12B-FC3D52E2969C}"/>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1F712FBC-AED9-194D-C231-07FFCD71ED98}"/>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764CB76E-229F-2BE3-CD6B-241CB23E9B4E}"/>
              </a:ext>
            </a:extLst>
          </p:cNvPr>
          <p:cNvSpPr txBox="1"/>
          <p:nvPr/>
        </p:nvSpPr>
        <p:spPr>
          <a:xfrm>
            <a:off x="461783" y="2093581"/>
            <a:ext cx="13794544" cy="3908762"/>
          </a:xfrm>
          <a:prstGeom prst="rect">
            <a:avLst/>
          </a:prstGeom>
          <a:noFill/>
        </p:spPr>
        <p:txBody>
          <a:bodyPr wrap="square" rtlCol="0">
            <a:spAutoFit/>
          </a:bodyPr>
          <a:lstStyle/>
          <a:p>
            <a:endParaRPr lang="en-IN" sz="2400" dirty="0"/>
          </a:p>
          <a:p>
            <a:pPr marL="342900" indent="-342900">
              <a:buFont typeface="Arial" panose="020B0604020202020204" pitchFamily="34" charset="0"/>
              <a:buChar char="•"/>
            </a:pPr>
            <a:r>
              <a:rPr lang="en-US" sz="3200" dirty="0"/>
              <a:t>Always respect robots.txt and Terms of Use</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Use web scraping only for publicly available data</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Store historical snapshots for audit trails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Keep logs for compliance records</a:t>
            </a:r>
          </a:p>
        </p:txBody>
      </p:sp>
    </p:spTree>
    <p:extLst>
      <p:ext uri="{BB962C8B-B14F-4D97-AF65-F5344CB8AC3E}">
        <p14:creationId xmlns:p14="http://schemas.microsoft.com/office/powerpoint/2010/main" val="2210579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A7EC-41DD-052A-F70C-5A9429E6D7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907AF-2390-B1C5-18AD-9836E977E99D}"/>
              </a:ext>
            </a:extLst>
          </p:cNvPr>
          <p:cNvSpPr>
            <a:spLocks noGrp="1"/>
          </p:cNvSpPr>
          <p:nvPr>
            <p:ph sz="half" idx="2"/>
          </p:nvPr>
        </p:nvSpPr>
        <p:spPr>
          <a:xfrm>
            <a:off x="461783" y="571154"/>
            <a:ext cx="9776726" cy="830997"/>
          </a:xfrm>
        </p:spPr>
        <p:txBody>
          <a:bodyPr/>
          <a:lstStyle/>
          <a:p>
            <a:r>
              <a:rPr lang="en-IN" sz="5400" b="1" dirty="0"/>
              <a:t>Common CA Use Cases</a:t>
            </a:r>
          </a:p>
        </p:txBody>
      </p:sp>
      <p:pic>
        <p:nvPicPr>
          <p:cNvPr id="5" name="object 4">
            <a:extLst>
              <a:ext uri="{FF2B5EF4-FFF2-40B4-BE49-F238E27FC236}">
                <a16:creationId xmlns:a16="http://schemas.microsoft.com/office/drawing/2014/main" id="{2EF964F4-D86F-BC45-E773-19EBCA2BA813}"/>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13B02F1F-6A17-9854-60BE-C92E8F5B431B}"/>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3BF59F9A-4168-2F41-E769-E20AB4D2C0EF}"/>
              </a:ext>
            </a:extLst>
          </p:cNvPr>
          <p:cNvSpPr txBox="1"/>
          <p:nvPr/>
        </p:nvSpPr>
        <p:spPr>
          <a:xfrm>
            <a:off x="461783" y="2093581"/>
            <a:ext cx="13794544" cy="6494085"/>
          </a:xfrm>
          <a:prstGeom prst="rect">
            <a:avLst/>
          </a:prstGeom>
          <a:noFill/>
        </p:spPr>
        <p:txBody>
          <a:bodyPr wrap="square" rtlCol="0">
            <a:spAutoFit/>
          </a:bodyPr>
          <a:lstStyle/>
          <a:p>
            <a:r>
              <a:rPr lang="en-IN" sz="4400" b="1" dirty="0"/>
              <a:t>Websites to Target</a:t>
            </a:r>
            <a:r>
              <a:rPr lang="en-IN" sz="4400" dirty="0"/>
              <a:t>:</a:t>
            </a:r>
            <a:br>
              <a:rPr lang="en-IN" sz="2400" dirty="0"/>
            </a:br>
            <a:endParaRPr lang="en-IN" sz="2400" dirty="0"/>
          </a:p>
          <a:p>
            <a:pPr marL="342900" indent="-342900">
              <a:buFont typeface="Arial" panose="020B0604020202020204" pitchFamily="34" charset="0"/>
              <a:buChar char="•"/>
            </a:pPr>
            <a:r>
              <a:rPr lang="en-US" sz="3200" b="1" dirty="0"/>
              <a:t>GST Portal</a:t>
            </a: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Income Tax Portal</a:t>
            </a: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MCA Portal</a:t>
            </a: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IN" sz="3200" b="1" dirty="0"/>
              <a:t>MSME Udyam Portal</a:t>
            </a:r>
            <a:r>
              <a:rPr lang="en-IN" sz="3200" dirty="0"/>
              <a:t> </a:t>
            </a:r>
          </a:p>
          <a:p>
            <a:pPr marL="342900" indent="-342900">
              <a:buFont typeface="Arial" panose="020B0604020202020204" pitchFamily="34" charset="0"/>
              <a:buChar char="•"/>
            </a:pPr>
            <a:endParaRPr lang="en-IN" sz="3200" dirty="0"/>
          </a:p>
          <a:p>
            <a:pPr marL="342900" indent="-342900">
              <a:buFont typeface="Arial" panose="020B0604020202020204" pitchFamily="34" charset="0"/>
              <a:buChar char="•"/>
            </a:pPr>
            <a:r>
              <a:rPr lang="en-US" sz="3200" b="1" dirty="0"/>
              <a:t>EPFO/ESIC Sites</a:t>
            </a: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RERA Portals</a:t>
            </a:r>
            <a:endParaRPr lang="en-IN" sz="3200" dirty="0"/>
          </a:p>
        </p:txBody>
      </p:sp>
    </p:spTree>
    <p:extLst>
      <p:ext uri="{BB962C8B-B14F-4D97-AF65-F5344CB8AC3E}">
        <p14:creationId xmlns:p14="http://schemas.microsoft.com/office/powerpoint/2010/main" val="3679054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11E2E-3831-97E1-04C1-A369EF6796A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73AC6-16FB-2FCA-AD9C-4C66C69E9501}"/>
              </a:ext>
            </a:extLst>
          </p:cNvPr>
          <p:cNvSpPr>
            <a:spLocks noGrp="1"/>
          </p:cNvSpPr>
          <p:nvPr>
            <p:ph sz="half" idx="2"/>
          </p:nvPr>
        </p:nvSpPr>
        <p:spPr>
          <a:xfrm>
            <a:off x="461783" y="571154"/>
            <a:ext cx="12713890" cy="1661993"/>
          </a:xfrm>
        </p:spPr>
        <p:txBody>
          <a:bodyPr/>
          <a:lstStyle/>
          <a:p>
            <a:r>
              <a:rPr lang="en-US" sz="5400" b="1" dirty="0"/>
              <a:t>Real-World Examples for CA Firms</a:t>
            </a:r>
            <a:endParaRPr lang="en-IN" sz="5400" b="1" dirty="0"/>
          </a:p>
        </p:txBody>
      </p:sp>
      <p:pic>
        <p:nvPicPr>
          <p:cNvPr id="5" name="object 4">
            <a:extLst>
              <a:ext uri="{FF2B5EF4-FFF2-40B4-BE49-F238E27FC236}">
                <a16:creationId xmlns:a16="http://schemas.microsoft.com/office/drawing/2014/main" id="{9D74D868-5BF4-2797-7769-E614536B95EC}"/>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D4162B41-6435-EEC6-9351-87B98C8DAD34}"/>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EC6BC8B7-9050-662D-E6F4-36EA4E4CCE75}"/>
              </a:ext>
            </a:extLst>
          </p:cNvPr>
          <p:cNvSpPr txBox="1"/>
          <p:nvPr/>
        </p:nvSpPr>
        <p:spPr>
          <a:xfrm>
            <a:off x="461783" y="2426091"/>
            <a:ext cx="13794544" cy="1077218"/>
          </a:xfrm>
          <a:prstGeom prst="rect">
            <a:avLst/>
          </a:prstGeom>
          <a:noFill/>
        </p:spPr>
        <p:txBody>
          <a:bodyPr wrap="square" rtlCol="0">
            <a:spAutoFit/>
          </a:bodyPr>
          <a:lstStyle/>
          <a:p>
            <a:pPr marL="342900" indent="-342900">
              <a:buFont typeface="Arial" panose="020B0604020202020204" pitchFamily="34" charset="0"/>
              <a:buChar char="•"/>
            </a:pPr>
            <a:endParaRPr lang="en-US" sz="3200" b="1" dirty="0"/>
          </a:p>
          <a:p>
            <a:pPr marL="342900" indent="-342900">
              <a:buFont typeface="Arial" panose="020B0604020202020204" pitchFamily="34" charset="0"/>
              <a:buChar char="•"/>
            </a:pPr>
            <a:endParaRPr lang="en-IN" sz="3200" dirty="0"/>
          </a:p>
        </p:txBody>
      </p:sp>
      <p:graphicFrame>
        <p:nvGraphicFramePr>
          <p:cNvPr id="2" name="Table 1">
            <a:extLst>
              <a:ext uri="{FF2B5EF4-FFF2-40B4-BE49-F238E27FC236}">
                <a16:creationId xmlns:a16="http://schemas.microsoft.com/office/drawing/2014/main" id="{4C491617-1A71-7EF0-807C-CF8D4845839F}"/>
              </a:ext>
            </a:extLst>
          </p:cNvPr>
          <p:cNvGraphicFramePr>
            <a:graphicFrameLocks noGrp="1"/>
          </p:cNvGraphicFramePr>
          <p:nvPr>
            <p:extLst>
              <p:ext uri="{D42A27DB-BD31-4B8C-83A1-F6EECF244321}">
                <p14:modId xmlns:p14="http://schemas.microsoft.com/office/powerpoint/2010/main" val="2201224"/>
              </p:ext>
            </p:extLst>
          </p:nvPr>
        </p:nvGraphicFramePr>
        <p:xfrm>
          <a:off x="461782" y="2349453"/>
          <a:ext cx="11269483" cy="6058556"/>
        </p:xfrm>
        <a:graphic>
          <a:graphicData uri="http://schemas.openxmlformats.org/drawingml/2006/table">
            <a:tbl>
              <a:tblPr firstRow="1" firstCol="1" bandRow="1">
                <a:tableStyleId>{5940675A-B579-460E-94D1-54222C63F5DA}</a:tableStyleId>
              </a:tblPr>
              <a:tblGrid>
                <a:gridCol w="3140400">
                  <a:extLst>
                    <a:ext uri="{9D8B030D-6E8A-4147-A177-3AD203B41FA5}">
                      <a16:colId xmlns:a16="http://schemas.microsoft.com/office/drawing/2014/main" val="2671358577"/>
                    </a:ext>
                  </a:extLst>
                </a:gridCol>
                <a:gridCol w="8129083">
                  <a:extLst>
                    <a:ext uri="{9D8B030D-6E8A-4147-A177-3AD203B41FA5}">
                      <a16:colId xmlns:a16="http://schemas.microsoft.com/office/drawing/2014/main" val="3818229678"/>
                    </a:ext>
                  </a:extLst>
                </a:gridCol>
              </a:tblGrid>
              <a:tr h="865508">
                <a:tc>
                  <a:txBody>
                    <a:bodyPr/>
                    <a:lstStyle/>
                    <a:p>
                      <a:r>
                        <a:rPr lang="en-IN" sz="4000" b="1"/>
                        <a:t>Portal</a:t>
                      </a:r>
                    </a:p>
                  </a:txBody>
                  <a:tcPr marT="50292" marB="50292" anchor="ctr"/>
                </a:tc>
                <a:tc>
                  <a:txBody>
                    <a:bodyPr/>
                    <a:lstStyle/>
                    <a:p>
                      <a:r>
                        <a:rPr lang="en-IN" sz="4000" b="1" dirty="0"/>
                        <a:t>Use Case</a:t>
                      </a:r>
                    </a:p>
                  </a:txBody>
                  <a:tcPr marT="50292" marB="50292" anchor="ctr"/>
                </a:tc>
                <a:extLst>
                  <a:ext uri="{0D108BD9-81ED-4DB2-BD59-A6C34878D82A}">
                    <a16:rowId xmlns:a16="http://schemas.microsoft.com/office/drawing/2014/main" val="3592449485"/>
                  </a:ext>
                </a:extLst>
              </a:tr>
              <a:tr h="865508">
                <a:tc>
                  <a:txBody>
                    <a:bodyPr/>
                    <a:lstStyle/>
                    <a:p>
                      <a:r>
                        <a:rPr lang="en-IN" sz="3200" dirty="0"/>
                        <a:t>GST Portal</a:t>
                      </a:r>
                    </a:p>
                  </a:txBody>
                  <a:tcPr marT="50292" marB="50292" anchor="ctr"/>
                </a:tc>
                <a:tc>
                  <a:txBody>
                    <a:bodyPr/>
                    <a:lstStyle/>
                    <a:p>
                      <a:r>
                        <a:rPr lang="en-IN" sz="3200" dirty="0"/>
                        <a:t>GSTIN validation, return status</a:t>
                      </a:r>
                    </a:p>
                  </a:txBody>
                  <a:tcPr marT="50292" marB="50292" anchor="ctr"/>
                </a:tc>
                <a:extLst>
                  <a:ext uri="{0D108BD9-81ED-4DB2-BD59-A6C34878D82A}">
                    <a16:rowId xmlns:a16="http://schemas.microsoft.com/office/drawing/2014/main" val="1790567965"/>
                  </a:ext>
                </a:extLst>
              </a:tr>
              <a:tr h="865508">
                <a:tc>
                  <a:txBody>
                    <a:bodyPr/>
                    <a:lstStyle/>
                    <a:p>
                      <a:r>
                        <a:rPr lang="en-IN" sz="3200" dirty="0"/>
                        <a:t>Income Tax</a:t>
                      </a:r>
                    </a:p>
                  </a:txBody>
                  <a:tcPr marT="50292" marB="50292" anchor="ctr"/>
                </a:tc>
                <a:tc>
                  <a:txBody>
                    <a:bodyPr/>
                    <a:lstStyle/>
                    <a:p>
                      <a:r>
                        <a:rPr lang="en-US" sz="3200" dirty="0"/>
                        <a:t>PAN/Aadhaar check, refund status</a:t>
                      </a:r>
                    </a:p>
                  </a:txBody>
                  <a:tcPr marT="50292" marB="50292" anchor="ctr"/>
                </a:tc>
                <a:extLst>
                  <a:ext uri="{0D108BD9-81ED-4DB2-BD59-A6C34878D82A}">
                    <a16:rowId xmlns:a16="http://schemas.microsoft.com/office/drawing/2014/main" val="249661911"/>
                  </a:ext>
                </a:extLst>
              </a:tr>
              <a:tr h="865508">
                <a:tc>
                  <a:txBody>
                    <a:bodyPr/>
                    <a:lstStyle/>
                    <a:p>
                      <a:r>
                        <a:rPr lang="en-IN" sz="3200" dirty="0"/>
                        <a:t>MCA</a:t>
                      </a:r>
                    </a:p>
                  </a:txBody>
                  <a:tcPr marT="50292" marB="50292" anchor="ctr"/>
                </a:tc>
                <a:tc>
                  <a:txBody>
                    <a:bodyPr/>
                    <a:lstStyle/>
                    <a:p>
                      <a:r>
                        <a:rPr lang="en-US" sz="3200" dirty="0"/>
                        <a:t>CIN data, director KYC, filings</a:t>
                      </a:r>
                    </a:p>
                  </a:txBody>
                  <a:tcPr marT="50292" marB="50292" anchor="ctr"/>
                </a:tc>
                <a:extLst>
                  <a:ext uri="{0D108BD9-81ED-4DB2-BD59-A6C34878D82A}">
                    <a16:rowId xmlns:a16="http://schemas.microsoft.com/office/drawing/2014/main" val="987442651"/>
                  </a:ext>
                </a:extLst>
              </a:tr>
              <a:tr h="865508">
                <a:tc>
                  <a:txBody>
                    <a:bodyPr/>
                    <a:lstStyle/>
                    <a:p>
                      <a:r>
                        <a:rPr lang="en-IN" sz="3200" dirty="0"/>
                        <a:t>MSME Portal</a:t>
                      </a:r>
                    </a:p>
                  </a:txBody>
                  <a:tcPr marT="50292" marB="50292" anchor="ctr"/>
                </a:tc>
                <a:tc>
                  <a:txBody>
                    <a:bodyPr/>
                    <a:lstStyle/>
                    <a:p>
                      <a:r>
                        <a:rPr lang="en-IN" sz="3200" dirty="0"/>
                        <a:t>Verify Udyam registrations</a:t>
                      </a:r>
                    </a:p>
                  </a:txBody>
                  <a:tcPr marT="50292" marB="50292" anchor="ctr"/>
                </a:tc>
                <a:extLst>
                  <a:ext uri="{0D108BD9-81ED-4DB2-BD59-A6C34878D82A}">
                    <a16:rowId xmlns:a16="http://schemas.microsoft.com/office/drawing/2014/main" val="1715301557"/>
                  </a:ext>
                </a:extLst>
              </a:tr>
              <a:tr h="865508">
                <a:tc>
                  <a:txBody>
                    <a:bodyPr/>
                    <a:lstStyle/>
                    <a:p>
                      <a:r>
                        <a:rPr lang="en-IN" sz="3200" dirty="0"/>
                        <a:t>PF/ESIC</a:t>
                      </a:r>
                    </a:p>
                  </a:txBody>
                  <a:tcPr marT="50292" marB="50292" anchor="ctr"/>
                </a:tc>
                <a:tc>
                  <a:txBody>
                    <a:bodyPr/>
                    <a:lstStyle/>
                    <a:p>
                      <a:r>
                        <a:rPr lang="en-IN" sz="3200" dirty="0"/>
                        <a:t>Check employer compliance</a:t>
                      </a:r>
                    </a:p>
                  </a:txBody>
                  <a:tcPr marT="50292" marB="50292" anchor="ctr"/>
                </a:tc>
                <a:extLst>
                  <a:ext uri="{0D108BD9-81ED-4DB2-BD59-A6C34878D82A}">
                    <a16:rowId xmlns:a16="http://schemas.microsoft.com/office/drawing/2014/main" val="1266229984"/>
                  </a:ext>
                </a:extLst>
              </a:tr>
              <a:tr h="865508">
                <a:tc>
                  <a:txBody>
                    <a:bodyPr/>
                    <a:lstStyle/>
                    <a:p>
                      <a:r>
                        <a:rPr lang="en-IN" sz="3200" dirty="0"/>
                        <a:t>RERA</a:t>
                      </a:r>
                    </a:p>
                  </a:txBody>
                  <a:tcPr marT="50292" marB="50292" anchor="ctr"/>
                </a:tc>
                <a:tc>
                  <a:txBody>
                    <a:bodyPr/>
                    <a:lstStyle/>
                    <a:p>
                      <a:r>
                        <a:rPr lang="en-IN" sz="3200" dirty="0"/>
                        <a:t>Real estate audit compliance</a:t>
                      </a:r>
                    </a:p>
                  </a:txBody>
                  <a:tcPr marT="50292" marB="50292" anchor="ctr"/>
                </a:tc>
                <a:extLst>
                  <a:ext uri="{0D108BD9-81ED-4DB2-BD59-A6C34878D82A}">
                    <a16:rowId xmlns:a16="http://schemas.microsoft.com/office/drawing/2014/main" val="2347831629"/>
                  </a:ext>
                </a:extLst>
              </a:tr>
            </a:tbl>
          </a:graphicData>
        </a:graphic>
      </p:graphicFrame>
    </p:spTree>
    <p:extLst>
      <p:ext uri="{BB962C8B-B14F-4D97-AF65-F5344CB8AC3E}">
        <p14:creationId xmlns:p14="http://schemas.microsoft.com/office/powerpoint/2010/main" val="409384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15269-FA9A-5639-CAB5-E3EE32500C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3F2C0-75CC-B343-5FAD-1B0C8C19B7A0}"/>
              </a:ext>
            </a:extLst>
          </p:cNvPr>
          <p:cNvSpPr>
            <a:spLocks noGrp="1"/>
          </p:cNvSpPr>
          <p:nvPr>
            <p:ph sz="half" idx="2"/>
          </p:nvPr>
        </p:nvSpPr>
        <p:spPr>
          <a:xfrm>
            <a:off x="461783" y="571154"/>
            <a:ext cx="9776726" cy="1661993"/>
          </a:xfrm>
        </p:spPr>
        <p:txBody>
          <a:bodyPr/>
          <a:lstStyle/>
          <a:p>
            <a:r>
              <a:rPr lang="en-IN" sz="5400" b="1" dirty="0"/>
              <a:t>Legal and Ethical Considerations</a:t>
            </a:r>
          </a:p>
        </p:txBody>
      </p:sp>
      <p:pic>
        <p:nvPicPr>
          <p:cNvPr id="5" name="object 4">
            <a:extLst>
              <a:ext uri="{FF2B5EF4-FFF2-40B4-BE49-F238E27FC236}">
                <a16:creationId xmlns:a16="http://schemas.microsoft.com/office/drawing/2014/main" id="{3D571500-05CC-B4F9-D0C1-368B8CC9C773}"/>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2EEBCAFA-7781-848C-D891-021859973662}"/>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6589A7E5-ACBD-B468-A409-3CA65AFCF128}"/>
              </a:ext>
            </a:extLst>
          </p:cNvPr>
          <p:cNvSpPr txBox="1"/>
          <p:nvPr/>
        </p:nvSpPr>
        <p:spPr>
          <a:xfrm>
            <a:off x="461783" y="2550781"/>
            <a:ext cx="13794544" cy="3908762"/>
          </a:xfrm>
          <a:prstGeom prst="rect">
            <a:avLst/>
          </a:prstGeom>
          <a:noFill/>
        </p:spPr>
        <p:txBody>
          <a:bodyPr wrap="square" rtlCol="0">
            <a:spAutoFit/>
          </a:bodyPr>
          <a:lstStyle/>
          <a:p>
            <a:endParaRPr lang="en-IN" sz="2400" dirty="0"/>
          </a:p>
          <a:p>
            <a:pPr marL="342900" indent="-342900">
              <a:buFont typeface="Arial" panose="020B0604020202020204" pitchFamily="34" charset="0"/>
              <a:buChar char="•"/>
            </a:pPr>
            <a:r>
              <a:rPr lang="en-US" sz="3200" dirty="0"/>
              <a:t>Avoid scraping private/login-only content without authorization</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Ensure </a:t>
            </a:r>
            <a:r>
              <a:rPr lang="en-US" sz="3200" b="1" dirty="0"/>
              <a:t>data privacy and client confidentiality</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Prefer </a:t>
            </a:r>
            <a:r>
              <a:rPr lang="en-US" sz="3200" b="1" dirty="0"/>
              <a:t>official APIs </a:t>
            </a:r>
            <a:r>
              <a:rPr lang="en-US" sz="3200" dirty="0"/>
              <a:t>(e.g. GSTN API for GSPs)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Use data only for legitimate professional purposes</a:t>
            </a:r>
            <a:endParaRPr lang="en-IN" sz="3200" dirty="0"/>
          </a:p>
        </p:txBody>
      </p:sp>
    </p:spTree>
    <p:extLst>
      <p:ext uri="{BB962C8B-B14F-4D97-AF65-F5344CB8AC3E}">
        <p14:creationId xmlns:p14="http://schemas.microsoft.com/office/powerpoint/2010/main" val="1591154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50FC-F758-055C-8CF6-4E7A1AF617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07556-7993-44C8-C7E6-B9483BE5D78B}"/>
              </a:ext>
            </a:extLst>
          </p:cNvPr>
          <p:cNvSpPr>
            <a:spLocks noGrp="1"/>
          </p:cNvSpPr>
          <p:nvPr>
            <p:ph sz="half" idx="2"/>
          </p:nvPr>
        </p:nvSpPr>
        <p:spPr>
          <a:xfrm>
            <a:off x="461783" y="571154"/>
            <a:ext cx="9776726" cy="830997"/>
          </a:xfrm>
        </p:spPr>
        <p:txBody>
          <a:bodyPr/>
          <a:lstStyle/>
          <a:p>
            <a:r>
              <a:rPr lang="en-IN" sz="5400" b="1" dirty="0"/>
              <a:t>Summary for CAs</a:t>
            </a:r>
          </a:p>
        </p:txBody>
      </p:sp>
      <p:pic>
        <p:nvPicPr>
          <p:cNvPr id="5" name="object 4">
            <a:extLst>
              <a:ext uri="{FF2B5EF4-FFF2-40B4-BE49-F238E27FC236}">
                <a16:creationId xmlns:a16="http://schemas.microsoft.com/office/drawing/2014/main" id="{04949877-C7E7-F192-B00B-4D9C18102EEA}"/>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B8E0CB0E-52E8-E3D0-E372-026E3C7F2ACE}"/>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4E43FA0E-EC61-863F-AFA6-2A5EE6D60DED}"/>
              </a:ext>
            </a:extLst>
          </p:cNvPr>
          <p:cNvSpPr txBox="1"/>
          <p:nvPr/>
        </p:nvSpPr>
        <p:spPr>
          <a:xfrm>
            <a:off x="461783" y="2093581"/>
            <a:ext cx="13794544" cy="3539430"/>
          </a:xfrm>
          <a:prstGeom prst="rect">
            <a:avLst/>
          </a:prstGeom>
          <a:noFill/>
        </p:spPr>
        <p:txBody>
          <a:bodyPr wrap="square" rtlCol="0">
            <a:spAutoFit/>
          </a:bodyPr>
          <a:lstStyle/>
          <a:p>
            <a:pPr marL="342900" indent="-342900">
              <a:buFont typeface="Arial" panose="020B0604020202020204" pitchFamily="34" charset="0"/>
              <a:buChar char="•"/>
            </a:pPr>
            <a:r>
              <a:rPr lang="en-US" sz="3200" b="1" dirty="0"/>
              <a:t>Web scraping is a powerful tool for automating compliance data collection</a:t>
            </a: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Use responsibly to improve audits, reconciliations, and due diligence</a:t>
            </a: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Combine scraping with Excel/ERP/API for powerful automations</a:t>
            </a:r>
            <a:endParaRPr lang="en-US" sz="3200" dirty="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b="1" dirty="0"/>
              <a:t>Add value for clients through faster turnaround &amp; better insights</a:t>
            </a:r>
            <a:endParaRPr lang="en-IN" sz="3200" dirty="0"/>
          </a:p>
        </p:txBody>
      </p:sp>
    </p:spTree>
    <p:extLst>
      <p:ext uri="{BB962C8B-B14F-4D97-AF65-F5344CB8AC3E}">
        <p14:creationId xmlns:p14="http://schemas.microsoft.com/office/powerpoint/2010/main" val="3924307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500D0-0328-2606-C590-4EF7331685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0388C-3B4E-25BE-E613-9BE8662550AF}"/>
              </a:ext>
            </a:extLst>
          </p:cNvPr>
          <p:cNvSpPr>
            <a:spLocks noGrp="1"/>
          </p:cNvSpPr>
          <p:nvPr>
            <p:ph sz="half" idx="2"/>
          </p:nvPr>
        </p:nvSpPr>
        <p:spPr>
          <a:xfrm>
            <a:off x="461783" y="571154"/>
            <a:ext cx="9776726" cy="830997"/>
          </a:xfrm>
        </p:spPr>
        <p:txBody>
          <a:bodyPr/>
          <a:lstStyle/>
          <a:p>
            <a:r>
              <a:rPr lang="en-IN" sz="5400" b="1" dirty="0"/>
              <a:t>When to Apply RPA</a:t>
            </a:r>
          </a:p>
        </p:txBody>
      </p:sp>
      <p:pic>
        <p:nvPicPr>
          <p:cNvPr id="5" name="object 4">
            <a:extLst>
              <a:ext uri="{FF2B5EF4-FFF2-40B4-BE49-F238E27FC236}">
                <a16:creationId xmlns:a16="http://schemas.microsoft.com/office/drawing/2014/main" id="{D1D3CE03-5DF0-71D9-0E63-273064295795}"/>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CCF32A7C-CCCF-72F3-6C55-0446CEAC36C8}"/>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AEE7C6CA-D69B-E73E-2AC2-F70C99F251DE}"/>
              </a:ext>
            </a:extLst>
          </p:cNvPr>
          <p:cNvSpPr txBox="1"/>
          <p:nvPr/>
        </p:nvSpPr>
        <p:spPr>
          <a:xfrm>
            <a:off x="461783" y="2093581"/>
            <a:ext cx="13794544" cy="6678751"/>
          </a:xfrm>
          <a:prstGeom prst="rect">
            <a:avLst/>
          </a:prstGeom>
          <a:noFill/>
        </p:spPr>
        <p:txBody>
          <a:bodyPr wrap="square" rtlCol="0">
            <a:spAutoFit/>
          </a:bodyPr>
          <a:lstStyle/>
          <a:p>
            <a:r>
              <a:rPr lang="en-IN" sz="4400" b="1" dirty="0"/>
              <a:t>Ideal Scenarios:</a:t>
            </a:r>
            <a:br>
              <a:rPr lang="en-IN" sz="2400" dirty="0"/>
            </a:br>
            <a:endParaRPr lang="en-IN" sz="2400" dirty="0"/>
          </a:p>
          <a:p>
            <a:pPr marL="342900" indent="-342900">
              <a:buFont typeface="Arial" panose="020B0604020202020204" pitchFamily="34" charset="0"/>
              <a:buChar char="•"/>
            </a:pPr>
            <a:r>
              <a:rPr lang="en-US" sz="4000" dirty="0"/>
              <a:t>Rule-based, repetitive tasks</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r>
              <a:rPr lang="en-US" sz="4000" dirty="0"/>
              <a:t>Structured input and output</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r>
              <a:rPr lang="en-US" sz="4000" dirty="0"/>
              <a:t>High transaction volume</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r>
              <a:rPr lang="en-US" sz="4000" dirty="0"/>
              <a:t>No API available (works with UI)</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r>
              <a:rPr lang="en-US" sz="4000" dirty="0"/>
              <a:t>Legacy systems without documentation</a:t>
            </a:r>
            <a:endParaRPr lang="en-IN" sz="4000" dirty="0"/>
          </a:p>
        </p:txBody>
      </p:sp>
    </p:spTree>
    <p:extLst>
      <p:ext uri="{BB962C8B-B14F-4D97-AF65-F5344CB8AC3E}">
        <p14:creationId xmlns:p14="http://schemas.microsoft.com/office/powerpoint/2010/main" val="2285945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CDE68-0F24-65E6-14BC-EB07380D6E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D4EBB9-9524-4A6E-C226-B075F4D67A77}"/>
              </a:ext>
            </a:extLst>
          </p:cNvPr>
          <p:cNvSpPr>
            <a:spLocks noGrp="1"/>
          </p:cNvSpPr>
          <p:nvPr>
            <p:ph sz="half" idx="2"/>
          </p:nvPr>
        </p:nvSpPr>
        <p:spPr>
          <a:xfrm>
            <a:off x="461783" y="571154"/>
            <a:ext cx="9776726" cy="830997"/>
          </a:xfrm>
        </p:spPr>
        <p:txBody>
          <a:bodyPr/>
          <a:lstStyle/>
          <a:p>
            <a:r>
              <a:rPr lang="en-US" sz="5400" b="1" dirty="0"/>
              <a:t>When NOT to Use RPA</a:t>
            </a:r>
            <a:endParaRPr lang="en-IN" sz="5400" b="1" dirty="0"/>
          </a:p>
        </p:txBody>
      </p:sp>
      <p:pic>
        <p:nvPicPr>
          <p:cNvPr id="5" name="object 4">
            <a:extLst>
              <a:ext uri="{FF2B5EF4-FFF2-40B4-BE49-F238E27FC236}">
                <a16:creationId xmlns:a16="http://schemas.microsoft.com/office/drawing/2014/main" id="{BF141428-3264-BCC6-A910-3A5A697A9C18}"/>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C8AAB0DA-D321-ECD2-25AC-FDF6126A8C98}"/>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4A572E5B-D30F-7719-4F0B-1F19C3239BE0}"/>
              </a:ext>
            </a:extLst>
          </p:cNvPr>
          <p:cNvSpPr txBox="1"/>
          <p:nvPr/>
        </p:nvSpPr>
        <p:spPr>
          <a:xfrm>
            <a:off x="461783" y="2093581"/>
            <a:ext cx="13794544" cy="4770537"/>
          </a:xfrm>
          <a:prstGeom prst="rect">
            <a:avLst/>
          </a:prstGeom>
          <a:noFill/>
        </p:spPr>
        <p:txBody>
          <a:bodyPr wrap="square" rtlCol="0">
            <a:spAutoFit/>
          </a:bodyPr>
          <a:lstStyle/>
          <a:p>
            <a:endParaRPr lang="en-IN" sz="2400" dirty="0"/>
          </a:p>
          <a:p>
            <a:pPr marL="342900" indent="-342900">
              <a:buFont typeface="Arial" panose="020B0604020202020204" pitchFamily="34" charset="0"/>
              <a:buChar char="•"/>
            </a:pPr>
            <a:r>
              <a:rPr lang="en-US" sz="4000" dirty="0"/>
              <a:t>Unstructured data or frequent UI changes</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r>
              <a:rPr lang="en-US" sz="4000" dirty="0"/>
              <a:t>Low-volume or one-off tasks</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r>
              <a:rPr lang="en-US" sz="4000" dirty="0"/>
              <a:t>Processes that require judgment or decision-making</a:t>
            </a:r>
          </a:p>
          <a:p>
            <a:pPr marL="342900" indent="-342900">
              <a:buFont typeface="Arial" panose="020B0604020202020204" pitchFamily="34" charset="0"/>
              <a:buChar char="•"/>
            </a:pPr>
            <a:endParaRPr lang="en-US" sz="4000" dirty="0"/>
          </a:p>
          <a:p>
            <a:pPr marL="342900" indent="-342900">
              <a:buFont typeface="Arial" panose="020B0604020202020204" pitchFamily="34" charset="0"/>
              <a:buChar char="•"/>
            </a:pPr>
            <a:r>
              <a:rPr lang="en-US" sz="4000" dirty="0"/>
              <a:t>Better solved with APIs or direct DB integration</a:t>
            </a:r>
            <a:endParaRPr lang="en-IN" sz="4000" dirty="0"/>
          </a:p>
        </p:txBody>
      </p:sp>
    </p:spTree>
    <p:extLst>
      <p:ext uri="{BB962C8B-B14F-4D97-AF65-F5344CB8AC3E}">
        <p14:creationId xmlns:p14="http://schemas.microsoft.com/office/powerpoint/2010/main" val="1935591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DCBD-C626-5CA7-A363-B4ED9199ED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C4C9C-B2B6-44BB-0900-27F203B60EC6}"/>
              </a:ext>
            </a:extLst>
          </p:cNvPr>
          <p:cNvSpPr>
            <a:spLocks noGrp="1"/>
          </p:cNvSpPr>
          <p:nvPr>
            <p:ph sz="half" idx="2"/>
          </p:nvPr>
        </p:nvSpPr>
        <p:spPr>
          <a:xfrm>
            <a:off x="461783" y="571154"/>
            <a:ext cx="9776726" cy="830997"/>
          </a:xfrm>
        </p:spPr>
        <p:txBody>
          <a:bodyPr/>
          <a:lstStyle/>
          <a:p>
            <a:r>
              <a:rPr lang="en-US" sz="5400" b="1" dirty="0"/>
              <a:t>GST Website Automation</a:t>
            </a:r>
            <a:endParaRPr lang="en-IN" sz="5400" b="1" dirty="0"/>
          </a:p>
        </p:txBody>
      </p:sp>
      <p:pic>
        <p:nvPicPr>
          <p:cNvPr id="5" name="object 4">
            <a:extLst>
              <a:ext uri="{FF2B5EF4-FFF2-40B4-BE49-F238E27FC236}">
                <a16:creationId xmlns:a16="http://schemas.microsoft.com/office/drawing/2014/main" id="{BF980FEC-3A2F-A037-6D4B-B6C9C803D4EE}"/>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F8E2B0C2-121B-75BE-41DC-D6A58143E9CA}"/>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9AB8889B-1872-F2DD-E70A-051F373D60E4}"/>
              </a:ext>
            </a:extLst>
          </p:cNvPr>
          <p:cNvSpPr txBox="1"/>
          <p:nvPr/>
        </p:nvSpPr>
        <p:spPr>
          <a:xfrm>
            <a:off x="461783" y="2093581"/>
            <a:ext cx="13794544" cy="4770537"/>
          </a:xfrm>
          <a:prstGeom prst="rect">
            <a:avLst/>
          </a:prstGeom>
          <a:noFill/>
        </p:spPr>
        <p:txBody>
          <a:bodyPr wrap="square" rtlCol="0">
            <a:spAutoFit/>
          </a:bodyPr>
          <a:lstStyle/>
          <a:p>
            <a:endParaRPr lang="en-IN" sz="2400" dirty="0"/>
          </a:p>
          <a:p>
            <a:pPr marL="742950" indent="-742950">
              <a:buFont typeface="+mj-lt"/>
              <a:buAutoNum type="arabicPeriod"/>
            </a:pPr>
            <a:r>
              <a:rPr lang="en-US" sz="4000" dirty="0"/>
              <a:t>Automated GSTIN Search (For given GST No.)</a:t>
            </a:r>
          </a:p>
          <a:p>
            <a:pPr marL="742950" indent="-742950">
              <a:buFont typeface="+mj-lt"/>
              <a:buAutoNum type="arabicPeriod"/>
            </a:pPr>
            <a:endParaRPr lang="en-US" sz="4000" dirty="0"/>
          </a:p>
          <a:p>
            <a:pPr marL="742950" indent="-742950">
              <a:buFont typeface="+mj-lt"/>
              <a:buAutoNum type="arabicPeriod"/>
            </a:pPr>
            <a:r>
              <a:rPr lang="en-US" sz="4000" dirty="0"/>
              <a:t>Automated GSTIN Search Using Excel (For List of GST No.)</a:t>
            </a:r>
          </a:p>
          <a:p>
            <a:pPr marL="742950" indent="-742950">
              <a:buFont typeface="+mj-lt"/>
              <a:buAutoNum type="arabicPeriod"/>
            </a:pPr>
            <a:endParaRPr lang="en-US" sz="4000" dirty="0"/>
          </a:p>
          <a:p>
            <a:pPr marL="742950" indent="-742950">
              <a:buFont typeface="+mj-lt"/>
              <a:buAutoNum type="arabicPeriod"/>
            </a:pPr>
            <a:r>
              <a:rPr lang="en-US" sz="4000" dirty="0"/>
              <a:t>Automated GSTIN Search (For given PAN No.)</a:t>
            </a:r>
          </a:p>
          <a:p>
            <a:pPr marL="742950" indent="-742950">
              <a:buFont typeface="+mj-lt"/>
              <a:buAutoNum type="arabicPeriod"/>
            </a:pPr>
            <a:endParaRPr lang="en-US" sz="4000" dirty="0"/>
          </a:p>
          <a:p>
            <a:pPr marL="742950" indent="-742950">
              <a:buFont typeface="+mj-lt"/>
              <a:buAutoNum type="arabicPeriod"/>
            </a:pPr>
            <a:r>
              <a:rPr lang="en-US" sz="4000" dirty="0"/>
              <a:t>Automated GSTIN Search Using Excel (For List of PAN No.)</a:t>
            </a:r>
          </a:p>
        </p:txBody>
      </p:sp>
    </p:spTree>
    <p:extLst>
      <p:ext uri="{BB962C8B-B14F-4D97-AF65-F5344CB8AC3E}">
        <p14:creationId xmlns:p14="http://schemas.microsoft.com/office/powerpoint/2010/main" val="827632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ED46-D3FE-9F8B-2FA1-9170754BB5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DD850-1FF5-44E7-E39E-82C86044A323}"/>
              </a:ext>
            </a:extLst>
          </p:cNvPr>
          <p:cNvSpPr>
            <a:spLocks noGrp="1"/>
          </p:cNvSpPr>
          <p:nvPr>
            <p:ph sz="half" idx="2"/>
          </p:nvPr>
        </p:nvSpPr>
        <p:spPr>
          <a:xfrm>
            <a:off x="461783" y="571154"/>
            <a:ext cx="9776726" cy="830997"/>
          </a:xfrm>
        </p:spPr>
        <p:txBody>
          <a:bodyPr/>
          <a:lstStyle/>
          <a:p>
            <a:r>
              <a:rPr lang="en-US" sz="5400" b="1" dirty="0"/>
              <a:t>Python Selenium Library</a:t>
            </a:r>
            <a:endParaRPr lang="en-IN" sz="5400" b="1" dirty="0"/>
          </a:p>
        </p:txBody>
      </p:sp>
      <p:pic>
        <p:nvPicPr>
          <p:cNvPr id="5" name="object 4">
            <a:extLst>
              <a:ext uri="{FF2B5EF4-FFF2-40B4-BE49-F238E27FC236}">
                <a16:creationId xmlns:a16="http://schemas.microsoft.com/office/drawing/2014/main" id="{FFE31FF2-6672-6312-4B23-A6091174DB11}"/>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8C37FD7B-473E-60C6-E5CE-23255E91753F}"/>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774F5FF8-5345-B674-6E9A-6E5704A9138D}"/>
              </a:ext>
            </a:extLst>
          </p:cNvPr>
          <p:cNvSpPr txBox="1"/>
          <p:nvPr/>
        </p:nvSpPr>
        <p:spPr>
          <a:xfrm>
            <a:off x="461783" y="2093581"/>
            <a:ext cx="13794544" cy="7078861"/>
          </a:xfrm>
          <a:prstGeom prst="rect">
            <a:avLst/>
          </a:prstGeom>
          <a:noFill/>
        </p:spPr>
        <p:txBody>
          <a:bodyPr wrap="square" rtlCol="0">
            <a:spAutoFit/>
          </a:bodyPr>
          <a:lstStyle/>
          <a:p>
            <a:r>
              <a:rPr lang="en-IN" sz="5400" b="1" dirty="0"/>
              <a:t>What is Selenium?</a:t>
            </a:r>
            <a:endParaRPr lang="en-IN" sz="4800" b="1" dirty="0"/>
          </a:p>
          <a:p>
            <a:endParaRPr lang="en-IN" sz="4800" b="1" dirty="0"/>
          </a:p>
          <a:p>
            <a:pPr marL="342900" indent="-342900">
              <a:buFont typeface="Arial" panose="020B0604020202020204" pitchFamily="34" charset="0"/>
              <a:buChar char="•"/>
            </a:pPr>
            <a:r>
              <a:rPr lang="en-IN" sz="4400" b="1" dirty="0"/>
              <a:t>A Python library to control web browsers</a:t>
            </a:r>
          </a:p>
          <a:p>
            <a:pPr marL="342900" indent="-342900">
              <a:buFont typeface="Arial" panose="020B0604020202020204" pitchFamily="34" charset="0"/>
              <a:buChar char="•"/>
            </a:pPr>
            <a:endParaRPr lang="en-IN" sz="4400" b="1" dirty="0"/>
          </a:p>
          <a:p>
            <a:pPr marL="342900" indent="-342900">
              <a:buFont typeface="Arial" panose="020B0604020202020204" pitchFamily="34" charset="0"/>
              <a:buChar char="•"/>
            </a:pPr>
            <a:r>
              <a:rPr lang="en-IN" sz="4400" b="1" dirty="0"/>
              <a:t>Automates:</a:t>
            </a:r>
          </a:p>
          <a:p>
            <a:pPr marL="800100" lvl="1" indent="-342900">
              <a:buFont typeface="Arial" panose="020B0604020202020204" pitchFamily="34" charset="0"/>
              <a:buChar char="•"/>
            </a:pPr>
            <a:r>
              <a:rPr lang="en-IN" sz="4400" b="1" dirty="0"/>
              <a:t>Form filling</a:t>
            </a:r>
          </a:p>
          <a:p>
            <a:pPr marL="800100" lvl="1" indent="-342900">
              <a:buFont typeface="Arial" panose="020B0604020202020204" pitchFamily="34" charset="0"/>
              <a:buChar char="•"/>
            </a:pPr>
            <a:r>
              <a:rPr lang="en-IN" sz="4400" b="1" dirty="0"/>
              <a:t>Clicking buttons</a:t>
            </a:r>
          </a:p>
          <a:p>
            <a:pPr marL="800100" lvl="1" indent="-342900">
              <a:buFont typeface="Arial" panose="020B0604020202020204" pitchFamily="34" charset="0"/>
              <a:buChar char="•"/>
            </a:pPr>
            <a:r>
              <a:rPr lang="en-IN" sz="4400" b="1" dirty="0"/>
              <a:t>Downloading data from websites</a:t>
            </a:r>
          </a:p>
          <a:p>
            <a:pPr marL="342900" indent="-342900">
              <a:buFont typeface="Arial" panose="020B0604020202020204" pitchFamily="34" charset="0"/>
              <a:buChar char="•"/>
            </a:pPr>
            <a:endParaRPr lang="en-IN" sz="4400" b="1" dirty="0"/>
          </a:p>
          <a:p>
            <a:pPr marL="342900" indent="-342900">
              <a:buFont typeface="Arial" panose="020B0604020202020204" pitchFamily="34" charset="0"/>
              <a:buChar char="•"/>
            </a:pPr>
            <a:r>
              <a:rPr lang="en-IN" sz="4400" b="1" dirty="0"/>
              <a:t>Works with Chrome, Firefox, Edge, etc.</a:t>
            </a:r>
          </a:p>
        </p:txBody>
      </p:sp>
    </p:spTree>
    <p:extLst>
      <p:ext uri="{BB962C8B-B14F-4D97-AF65-F5344CB8AC3E}">
        <p14:creationId xmlns:p14="http://schemas.microsoft.com/office/powerpoint/2010/main" val="2955110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6178A-C2EF-841A-D14C-627D29F8A8E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8BF5B-18E0-F612-620F-E61662115EF9}"/>
              </a:ext>
            </a:extLst>
          </p:cNvPr>
          <p:cNvSpPr>
            <a:spLocks noGrp="1"/>
          </p:cNvSpPr>
          <p:nvPr>
            <p:ph sz="half" idx="2"/>
          </p:nvPr>
        </p:nvSpPr>
        <p:spPr>
          <a:xfrm>
            <a:off x="461782" y="571154"/>
            <a:ext cx="11269483" cy="1661993"/>
          </a:xfrm>
        </p:spPr>
        <p:txBody>
          <a:bodyPr/>
          <a:lstStyle/>
          <a:p>
            <a:r>
              <a:rPr lang="en-US" sz="5400" b="1" dirty="0"/>
              <a:t>Typical RPA Task Example</a:t>
            </a:r>
            <a:endParaRPr lang="en-IN" sz="5400" b="1" dirty="0"/>
          </a:p>
        </p:txBody>
      </p:sp>
      <p:pic>
        <p:nvPicPr>
          <p:cNvPr id="5" name="object 4">
            <a:extLst>
              <a:ext uri="{FF2B5EF4-FFF2-40B4-BE49-F238E27FC236}">
                <a16:creationId xmlns:a16="http://schemas.microsoft.com/office/drawing/2014/main" id="{EC1738AE-7C50-E7F2-30C0-E3324906BA35}"/>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B43A2CB9-271B-2747-BB09-B8B29EC9DCD6}"/>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99275F12-6D0F-3F93-E926-EB624F903236}"/>
              </a:ext>
            </a:extLst>
          </p:cNvPr>
          <p:cNvSpPr txBox="1"/>
          <p:nvPr/>
        </p:nvSpPr>
        <p:spPr>
          <a:xfrm>
            <a:off x="461783" y="2093581"/>
            <a:ext cx="13794544" cy="6155531"/>
          </a:xfrm>
          <a:prstGeom prst="rect">
            <a:avLst/>
          </a:prstGeom>
          <a:noFill/>
        </p:spPr>
        <p:txBody>
          <a:bodyPr wrap="square" rtlCol="0">
            <a:spAutoFit/>
          </a:bodyPr>
          <a:lstStyle/>
          <a:p>
            <a:r>
              <a:rPr lang="en-IN" sz="5400" dirty="0"/>
              <a:t>Installing Selenium :- (For pip understanding check python Lecture/PPT)</a:t>
            </a:r>
            <a:endParaRPr lang="en-IN" sz="4800" b="1" dirty="0"/>
          </a:p>
          <a:p>
            <a:pPr marL="342900" indent="-342900">
              <a:buFont typeface="Arial" panose="020B0604020202020204" pitchFamily="34" charset="0"/>
              <a:buChar char="•"/>
            </a:pPr>
            <a:endParaRPr lang="en-IN" sz="4400" b="1" dirty="0"/>
          </a:p>
          <a:p>
            <a:r>
              <a:rPr lang="en-IN" sz="6600" b="1" dirty="0"/>
              <a:t>“pip install selenium”</a:t>
            </a:r>
            <a:endParaRPr lang="en-IN" sz="4400" b="1" dirty="0"/>
          </a:p>
          <a:p>
            <a:pPr marL="342900" indent="-342900">
              <a:buFont typeface="Arial" panose="020B0604020202020204" pitchFamily="34" charset="0"/>
              <a:buChar char="•"/>
            </a:pPr>
            <a:endParaRPr lang="en-IN" sz="4400" b="1" dirty="0"/>
          </a:p>
          <a:p>
            <a:r>
              <a:rPr lang="en-IN" sz="4400" dirty="0"/>
              <a:t>Download </a:t>
            </a:r>
            <a:r>
              <a:rPr lang="en-IN" sz="4400" dirty="0" err="1"/>
              <a:t>ChromeDriver</a:t>
            </a:r>
            <a:r>
              <a:rPr lang="en-IN" sz="4400" dirty="0"/>
              <a:t> from :-</a:t>
            </a:r>
          </a:p>
          <a:p>
            <a:pPr marL="342900" indent="-342900">
              <a:buFont typeface="Arial" panose="020B0604020202020204" pitchFamily="34" charset="0"/>
              <a:buChar char="•"/>
            </a:pPr>
            <a:endParaRPr lang="en-IN" sz="4400" b="1" dirty="0"/>
          </a:p>
          <a:p>
            <a:r>
              <a:rPr lang="en-IN" sz="4400" dirty="0"/>
              <a:t>https://chromedriver.chromium.org/downloads</a:t>
            </a:r>
            <a:endParaRPr lang="en-IN" sz="4400" b="1" dirty="0"/>
          </a:p>
        </p:txBody>
      </p:sp>
    </p:spTree>
    <p:extLst>
      <p:ext uri="{BB962C8B-B14F-4D97-AF65-F5344CB8AC3E}">
        <p14:creationId xmlns:p14="http://schemas.microsoft.com/office/powerpoint/2010/main" val="49459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59348" y="682477"/>
            <a:ext cx="9299051"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dirty="0">
                <a:latin typeface="+mn-lt"/>
              </a:rPr>
              <a:t>Background</a:t>
            </a:r>
            <a:endParaRPr lang="en-US" sz="6600" kern="1200" spc="285" dirty="0">
              <a:solidFill>
                <a:schemeClr val="tx1"/>
              </a:solidFill>
              <a:latin typeface="+mn-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31267" y="8612003"/>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59348" y="2019568"/>
            <a:ext cx="16858092" cy="6247864"/>
          </a:xfrm>
          <a:prstGeom prst="rect">
            <a:avLst/>
          </a:prstGeom>
          <a:noFill/>
        </p:spPr>
        <p:txBody>
          <a:bodyPr wrap="square">
            <a:spAutoFit/>
          </a:bodyPr>
          <a:lstStyle/>
          <a:p>
            <a:pPr algn="just"/>
            <a:r>
              <a:rPr lang="en-US" sz="4000" dirty="0"/>
              <a:t>Manual to Computerized Accounting :</a:t>
            </a:r>
          </a:p>
          <a:p>
            <a:pPr algn="just"/>
            <a:endParaRPr lang="en-US" sz="4000" dirty="0"/>
          </a:p>
          <a:p>
            <a:pPr marL="571500" indent="-571500" algn="just">
              <a:buFont typeface="Wingdings" pitchFamily="2" charset="2"/>
              <a:buChar char="Ø"/>
            </a:pPr>
            <a:r>
              <a:rPr lang="en-US" sz="4000" dirty="0"/>
              <a:t>Manual accounting was the traditional method used until recent times.</a:t>
            </a:r>
          </a:p>
          <a:p>
            <a:pPr marL="571500" indent="-571500" algn="just">
              <a:buFont typeface="Wingdings" pitchFamily="2" charset="2"/>
              <a:buChar char="Ø"/>
            </a:pPr>
            <a:r>
              <a:rPr lang="en-US" sz="4000" dirty="0"/>
              <a:t>Businesses had to hire accountants to manually record transactions, generate books, and prepare financial statement.</a:t>
            </a:r>
          </a:p>
          <a:p>
            <a:pPr marL="571500" indent="-571500" algn="just">
              <a:buFont typeface="Wingdings" pitchFamily="2" charset="2"/>
              <a:buChar char="Ø"/>
            </a:pPr>
            <a:r>
              <a:rPr lang="en-US" sz="4000" dirty="0"/>
              <a:t>Transition to computerized systems like billing machines improved efficiency.</a:t>
            </a:r>
          </a:p>
          <a:p>
            <a:pPr marL="571500" indent="-571500" algn="just">
              <a:buFont typeface="Wingdings" pitchFamily="2" charset="2"/>
              <a:buChar char="Ø"/>
            </a:pPr>
            <a:r>
              <a:rPr lang="en-US" sz="4000" dirty="0"/>
              <a:t>Introduction of modern computerized systems enabled real-time data entry and recording of sophisticated transactions.</a:t>
            </a:r>
          </a:p>
          <a:p>
            <a:pPr marL="571500" indent="-571500" algn="just">
              <a:buFont typeface="Wingdings" pitchFamily="2" charset="2"/>
              <a:buChar char="Ø"/>
            </a:pPr>
            <a:r>
              <a:rPr lang="en-US" sz="4000" dirty="0"/>
              <a:t>The 1990s saw the advent of Enterprise Resource Planning (ERP) software, integrating accounting with other business functions.</a:t>
            </a:r>
          </a:p>
        </p:txBody>
      </p:sp>
    </p:spTree>
    <p:extLst>
      <p:ext uri="{BB962C8B-B14F-4D97-AF65-F5344CB8AC3E}">
        <p14:creationId xmlns:p14="http://schemas.microsoft.com/office/powerpoint/2010/main" val="2733525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B71FB-48BF-921E-256D-4EED233935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618CE-C981-94BF-E620-2D1BA5782E1B}"/>
              </a:ext>
            </a:extLst>
          </p:cNvPr>
          <p:cNvSpPr>
            <a:spLocks noGrp="1"/>
          </p:cNvSpPr>
          <p:nvPr>
            <p:ph sz="half" idx="2"/>
          </p:nvPr>
        </p:nvSpPr>
        <p:spPr>
          <a:xfrm>
            <a:off x="461782" y="571154"/>
            <a:ext cx="12187418" cy="1661993"/>
          </a:xfrm>
        </p:spPr>
        <p:txBody>
          <a:bodyPr/>
          <a:lstStyle/>
          <a:p>
            <a:r>
              <a:rPr lang="en-IN" sz="5400" b="1" dirty="0"/>
              <a:t>Basic Selenium Script Example</a:t>
            </a:r>
          </a:p>
        </p:txBody>
      </p:sp>
      <p:pic>
        <p:nvPicPr>
          <p:cNvPr id="5" name="object 4">
            <a:extLst>
              <a:ext uri="{FF2B5EF4-FFF2-40B4-BE49-F238E27FC236}">
                <a16:creationId xmlns:a16="http://schemas.microsoft.com/office/drawing/2014/main" id="{C9A7C22D-9061-060F-EB72-D699E33D515D}"/>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81C3A8AF-260E-E1EF-F241-CBC9CB44A1CD}"/>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A8313802-4B52-02AF-DCC8-6F33E8479C82}"/>
              </a:ext>
            </a:extLst>
          </p:cNvPr>
          <p:cNvSpPr txBox="1"/>
          <p:nvPr/>
        </p:nvSpPr>
        <p:spPr>
          <a:xfrm>
            <a:off x="461783" y="2093581"/>
            <a:ext cx="16676290" cy="7571303"/>
          </a:xfrm>
          <a:prstGeom prst="rect">
            <a:avLst/>
          </a:prstGeom>
          <a:noFill/>
        </p:spPr>
        <p:txBody>
          <a:bodyPr wrap="square" rtlCol="0">
            <a:spAutoFit/>
          </a:bodyPr>
          <a:lstStyle/>
          <a:p>
            <a:pPr marL="914400" indent="-914400">
              <a:buFont typeface="+mj-lt"/>
              <a:buAutoNum type="arabicPeriod"/>
            </a:pPr>
            <a:r>
              <a:rPr lang="en-IN" sz="5400" dirty="0"/>
              <a:t>from selenium import </a:t>
            </a:r>
            <a:r>
              <a:rPr lang="en-IN" sz="5400" dirty="0" err="1"/>
              <a:t>webdriver</a:t>
            </a:r>
            <a:endParaRPr lang="en-IN" sz="5400" dirty="0"/>
          </a:p>
          <a:p>
            <a:pPr marL="914400" indent="-914400">
              <a:buFont typeface="+mj-lt"/>
              <a:buAutoNum type="arabicPeriod"/>
            </a:pPr>
            <a:r>
              <a:rPr lang="en-IN" sz="5400" dirty="0"/>
              <a:t>from selenium.webdriver.common.by import By</a:t>
            </a:r>
          </a:p>
          <a:p>
            <a:pPr marL="914400" indent="-914400">
              <a:buFont typeface="+mj-lt"/>
              <a:buAutoNum type="arabicPeriod"/>
            </a:pPr>
            <a:endParaRPr lang="en-IN" sz="5400" dirty="0"/>
          </a:p>
          <a:p>
            <a:pPr marL="914400" indent="-914400">
              <a:buFont typeface="+mj-lt"/>
              <a:buAutoNum type="arabicPeriod"/>
            </a:pPr>
            <a:r>
              <a:rPr lang="en-IN" sz="5400" dirty="0"/>
              <a:t>driver = </a:t>
            </a:r>
            <a:r>
              <a:rPr lang="en-IN" sz="5400" dirty="0" err="1"/>
              <a:t>webdriver.Chrome</a:t>
            </a:r>
            <a:r>
              <a:rPr lang="en-IN" sz="5400" dirty="0"/>
              <a:t>()</a:t>
            </a:r>
          </a:p>
          <a:p>
            <a:pPr marL="914400" indent="-914400">
              <a:buFont typeface="+mj-lt"/>
              <a:buAutoNum type="arabicPeriod"/>
            </a:pPr>
            <a:r>
              <a:rPr lang="en-IN" sz="5400" dirty="0" err="1"/>
              <a:t>driver.get</a:t>
            </a:r>
            <a:r>
              <a:rPr lang="en-IN" sz="5400" dirty="0"/>
              <a:t>("https://www.google.com")</a:t>
            </a:r>
          </a:p>
          <a:p>
            <a:pPr marL="914400" indent="-914400">
              <a:buFont typeface="+mj-lt"/>
              <a:buAutoNum type="arabicPeriod"/>
            </a:pPr>
            <a:endParaRPr lang="en-IN" sz="5400" dirty="0"/>
          </a:p>
          <a:p>
            <a:pPr marL="914400" indent="-914400">
              <a:buFont typeface="+mj-lt"/>
              <a:buAutoNum type="arabicPeriod"/>
            </a:pPr>
            <a:r>
              <a:rPr lang="en-IN" sz="5400" dirty="0" err="1"/>
              <a:t>search_box</a:t>
            </a:r>
            <a:r>
              <a:rPr lang="en-IN" sz="5400" dirty="0"/>
              <a:t> = </a:t>
            </a:r>
            <a:r>
              <a:rPr lang="en-IN" sz="5400" dirty="0" err="1"/>
              <a:t>driver.find_element</a:t>
            </a:r>
            <a:r>
              <a:rPr lang="en-IN" sz="5400" dirty="0"/>
              <a:t>(By.NAME, "q")</a:t>
            </a:r>
          </a:p>
          <a:p>
            <a:pPr marL="914400" indent="-914400">
              <a:buFont typeface="+mj-lt"/>
              <a:buAutoNum type="arabicPeriod"/>
            </a:pPr>
            <a:r>
              <a:rPr lang="en-IN" sz="5400" dirty="0" err="1"/>
              <a:t>search_box.send_keys</a:t>
            </a:r>
            <a:r>
              <a:rPr lang="en-IN" sz="5400" dirty="0"/>
              <a:t>("Python Selenium")</a:t>
            </a:r>
          </a:p>
          <a:p>
            <a:pPr marL="914400" indent="-914400">
              <a:buFont typeface="+mj-lt"/>
              <a:buAutoNum type="arabicPeriod"/>
            </a:pPr>
            <a:r>
              <a:rPr lang="en-IN" sz="5400" dirty="0" err="1"/>
              <a:t>search_box.submit</a:t>
            </a:r>
            <a:r>
              <a:rPr lang="en-IN" sz="5400" dirty="0"/>
              <a:t>()</a:t>
            </a:r>
          </a:p>
        </p:txBody>
      </p:sp>
    </p:spTree>
    <p:extLst>
      <p:ext uri="{BB962C8B-B14F-4D97-AF65-F5344CB8AC3E}">
        <p14:creationId xmlns:p14="http://schemas.microsoft.com/office/powerpoint/2010/main" val="450968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310AA-D656-913A-7C44-1004C892C1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7D547-03D2-2B44-977F-F167409548DD}"/>
              </a:ext>
            </a:extLst>
          </p:cNvPr>
          <p:cNvSpPr>
            <a:spLocks noGrp="1"/>
          </p:cNvSpPr>
          <p:nvPr>
            <p:ph sz="half" idx="2"/>
          </p:nvPr>
        </p:nvSpPr>
        <p:spPr>
          <a:xfrm>
            <a:off x="461782" y="571154"/>
            <a:ext cx="12187418" cy="830997"/>
          </a:xfrm>
        </p:spPr>
        <p:txBody>
          <a:bodyPr/>
          <a:lstStyle/>
          <a:p>
            <a:r>
              <a:rPr lang="en-IN" sz="5400" b="1" dirty="0"/>
              <a:t>Key Selenium Actions</a:t>
            </a:r>
          </a:p>
        </p:txBody>
      </p:sp>
      <p:pic>
        <p:nvPicPr>
          <p:cNvPr id="5" name="object 4">
            <a:extLst>
              <a:ext uri="{FF2B5EF4-FFF2-40B4-BE49-F238E27FC236}">
                <a16:creationId xmlns:a16="http://schemas.microsoft.com/office/drawing/2014/main" id="{E6628A7A-DC9B-D484-CCA9-7C840879652A}"/>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EAC17A05-B5DE-AF0B-AC47-4AACE7823127}"/>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72F7B7A4-883D-F160-AC88-F6D8C6A0F800}"/>
              </a:ext>
            </a:extLst>
          </p:cNvPr>
          <p:cNvSpPr txBox="1"/>
          <p:nvPr/>
        </p:nvSpPr>
        <p:spPr>
          <a:xfrm>
            <a:off x="461783" y="2093581"/>
            <a:ext cx="16676290" cy="7571303"/>
          </a:xfrm>
          <a:prstGeom prst="rect">
            <a:avLst/>
          </a:prstGeom>
          <a:noFill/>
        </p:spPr>
        <p:txBody>
          <a:bodyPr wrap="square" rtlCol="0">
            <a:spAutoFit/>
          </a:bodyPr>
          <a:lstStyle/>
          <a:p>
            <a:pPr marL="914400" indent="-914400">
              <a:buFont typeface="+mj-lt"/>
              <a:buAutoNum type="arabicPeriod"/>
            </a:pPr>
            <a:r>
              <a:rPr lang="en-IN" sz="5400" b="1" dirty="0" err="1"/>
              <a:t>driver.get</a:t>
            </a:r>
            <a:r>
              <a:rPr lang="en-IN" sz="5400" b="1" dirty="0"/>
              <a:t>(URL)</a:t>
            </a:r>
            <a:r>
              <a:rPr lang="en-IN" sz="5400" dirty="0"/>
              <a:t> – Open a webpage.</a:t>
            </a:r>
          </a:p>
          <a:p>
            <a:pPr marL="914400" indent="-914400">
              <a:buFont typeface="+mj-lt"/>
              <a:buAutoNum type="arabicPeriod"/>
            </a:pPr>
            <a:endParaRPr lang="en-IN" sz="5400" dirty="0"/>
          </a:p>
          <a:p>
            <a:pPr marL="914400" indent="-914400">
              <a:buFont typeface="+mj-lt"/>
              <a:buAutoNum type="arabicPeriod"/>
            </a:pPr>
            <a:r>
              <a:rPr lang="en-IN" sz="5400" b="1" dirty="0" err="1"/>
              <a:t>find_element</a:t>
            </a:r>
            <a:r>
              <a:rPr lang="en-IN" sz="5400" b="1" dirty="0"/>
              <a:t>()</a:t>
            </a:r>
            <a:r>
              <a:rPr lang="en-IN" sz="5400" dirty="0"/>
              <a:t> – Locate input, buttons.</a:t>
            </a:r>
          </a:p>
          <a:p>
            <a:pPr marL="914400" indent="-914400">
              <a:buFont typeface="+mj-lt"/>
              <a:buAutoNum type="arabicPeriod"/>
            </a:pPr>
            <a:endParaRPr lang="en-IN" sz="5400" dirty="0"/>
          </a:p>
          <a:p>
            <a:pPr marL="914400" indent="-914400">
              <a:buFont typeface="+mj-lt"/>
              <a:buAutoNum type="arabicPeriod"/>
            </a:pPr>
            <a:r>
              <a:rPr lang="en-IN" sz="5400" b="1" dirty="0"/>
              <a:t>.</a:t>
            </a:r>
            <a:r>
              <a:rPr lang="en-IN" sz="5400" b="1" dirty="0" err="1"/>
              <a:t>send_keys</a:t>
            </a:r>
            <a:r>
              <a:rPr lang="en-IN" sz="5400" b="1" dirty="0"/>
              <a:t>("data")</a:t>
            </a:r>
            <a:r>
              <a:rPr lang="en-IN" sz="5400" dirty="0"/>
              <a:t> – Type in input box.</a:t>
            </a:r>
          </a:p>
          <a:p>
            <a:pPr marL="914400" indent="-914400">
              <a:buFont typeface="+mj-lt"/>
              <a:buAutoNum type="arabicPeriod"/>
            </a:pPr>
            <a:endParaRPr lang="en-IN" sz="5400" dirty="0"/>
          </a:p>
          <a:p>
            <a:pPr marL="914400" indent="-914400">
              <a:buFont typeface="+mj-lt"/>
              <a:buAutoNum type="arabicPeriod"/>
            </a:pPr>
            <a:r>
              <a:rPr lang="en-IN" sz="5400" b="1" dirty="0"/>
              <a:t>.click()</a:t>
            </a:r>
            <a:r>
              <a:rPr lang="en-IN" sz="5400" dirty="0"/>
              <a:t> – Click a button.</a:t>
            </a:r>
          </a:p>
          <a:p>
            <a:pPr marL="914400" indent="-914400">
              <a:buFont typeface="+mj-lt"/>
              <a:buAutoNum type="arabicPeriod"/>
            </a:pPr>
            <a:endParaRPr lang="en-IN" sz="5400" dirty="0"/>
          </a:p>
          <a:p>
            <a:pPr marL="914400" indent="-914400">
              <a:buFont typeface="+mj-lt"/>
              <a:buAutoNum type="arabicPeriod"/>
            </a:pPr>
            <a:r>
              <a:rPr lang="en-IN" sz="5400" b="1" dirty="0"/>
              <a:t>.text</a:t>
            </a:r>
            <a:r>
              <a:rPr lang="en-IN" sz="5400" dirty="0"/>
              <a:t> – Extract data from elements</a:t>
            </a:r>
          </a:p>
        </p:txBody>
      </p:sp>
    </p:spTree>
    <p:extLst>
      <p:ext uri="{BB962C8B-B14F-4D97-AF65-F5344CB8AC3E}">
        <p14:creationId xmlns:p14="http://schemas.microsoft.com/office/powerpoint/2010/main" val="1411376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6E313-22C9-00F5-172F-573E1609B9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908A0-AC71-1FC1-3A03-4A0BE07342DD}"/>
              </a:ext>
            </a:extLst>
          </p:cNvPr>
          <p:cNvSpPr>
            <a:spLocks noGrp="1"/>
          </p:cNvSpPr>
          <p:nvPr>
            <p:ph sz="half" idx="2"/>
          </p:nvPr>
        </p:nvSpPr>
        <p:spPr>
          <a:xfrm>
            <a:off x="461782" y="571154"/>
            <a:ext cx="12187418" cy="830997"/>
          </a:xfrm>
        </p:spPr>
        <p:txBody>
          <a:bodyPr/>
          <a:lstStyle/>
          <a:p>
            <a:r>
              <a:rPr lang="en-IN" sz="5400" b="1" dirty="0"/>
              <a:t>Key Selenium Find Elements</a:t>
            </a:r>
          </a:p>
        </p:txBody>
      </p:sp>
      <p:pic>
        <p:nvPicPr>
          <p:cNvPr id="5" name="object 4">
            <a:extLst>
              <a:ext uri="{FF2B5EF4-FFF2-40B4-BE49-F238E27FC236}">
                <a16:creationId xmlns:a16="http://schemas.microsoft.com/office/drawing/2014/main" id="{ED3035BE-2D80-66CC-439D-DB428D213324}"/>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CA650C51-35F5-D6B7-0846-94915F7180E9}"/>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2FFDC414-6867-177C-E4E7-9F641257F68B}"/>
              </a:ext>
            </a:extLst>
          </p:cNvPr>
          <p:cNvSpPr txBox="1"/>
          <p:nvPr/>
        </p:nvSpPr>
        <p:spPr>
          <a:xfrm>
            <a:off x="461783" y="2093581"/>
            <a:ext cx="16676290" cy="7571303"/>
          </a:xfrm>
          <a:prstGeom prst="rect">
            <a:avLst/>
          </a:prstGeom>
          <a:noFill/>
        </p:spPr>
        <p:txBody>
          <a:bodyPr wrap="square" rtlCol="0">
            <a:spAutoFit/>
          </a:bodyPr>
          <a:lstStyle/>
          <a:p>
            <a:r>
              <a:rPr lang="en-IN" sz="5400" b="1" dirty="0"/>
              <a:t>There are multiple ways in which the function “</a:t>
            </a:r>
            <a:r>
              <a:rPr lang="en-IN" sz="5400" b="1" dirty="0" err="1"/>
              <a:t>find_element</a:t>
            </a:r>
            <a:r>
              <a:rPr lang="en-IN" sz="5400" b="1" dirty="0"/>
              <a:t>()” can be used.</a:t>
            </a:r>
          </a:p>
          <a:p>
            <a:endParaRPr lang="en-IN" sz="5400" b="1" dirty="0"/>
          </a:p>
          <a:p>
            <a:r>
              <a:rPr lang="en-IN" sz="5400" b="1" dirty="0"/>
              <a:t>Mainly 2 ways are used :-</a:t>
            </a:r>
          </a:p>
          <a:p>
            <a:pPr marL="1143000" lvl="1" indent="-685800">
              <a:buFont typeface="Arial" panose="020B0604020202020204" pitchFamily="34" charset="0"/>
              <a:buChar char="•"/>
            </a:pPr>
            <a:r>
              <a:rPr lang="en-IN" sz="5400" b="1" dirty="0"/>
              <a:t>By.ID</a:t>
            </a:r>
          </a:p>
          <a:p>
            <a:pPr marL="1143000" lvl="1" indent="-685800">
              <a:buFont typeface="Arial" panose="020B0604020202020204" pitchFamily="34" charset="0"/>
              <a:buChar char="•"/>
            </a:pPr>
            <a:r>
              <a:rPr lang="en-IN" sz="5400" b="1" dirty="0" err="1"/>
              <a:t>By.XPATH</a:t>
            </a:r>
            <a:endParaRPr lang="en-IN" sz="5400" b="1" dirty="0"/>
          </a:p>
          <a:p>
            <a:endParaRPr lang="en-IN" sz="5400" b="1" dirty="0"/>
          </a:p>
          <a:p>
            <a:r>
              <a:rPr lang="en-IN" sz="5400" b="1" dirty="0"/>
              <a:t>Both can be copied from Browser using F12.</a:t>
            </a:r>
            <a:endParaRPr lang="en-IN" sz="5400" dirty="0"/>
          </a:p>
          <a:p>
            <a:pPr marL="914400" indent="-914400">
              <a:buFont typeface="+mj-lt"/>
              <a:buAutoNum type="arabicPeriod"/>
            </a:pPr>
            <a:endParaRPr lang="en-IN" sz="5400" dirty="0"/>
          </a:p>
        </p:txBody>
      </p:sp>
    </p:spTree>
    <p:extLst>
      <p:ext uri="{BB962C8B-B14F-4D97-AF65-F5344CB8AC3E}">
        <p14:creationId xmlns:p14="http://schemas.microsoft.com/office/powerpoint/2010/main" val="1941276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1294D-39A7-546C-A016-D8E2125E4D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D9E4C-267F-9FF3-E891-72BB595EA088}"/>
              </a:ext>
            </a:extLst>
          </p:cNvPr>
          <p:cNvSpPr>
            <a:spLocks noGrp="1"/>
          </p:cNvSpPr>
          <p:nvPr>
            <p:ph sz="half" idx="2"/>
          </p:nvPr>
        </p:nvSpPr>
        <p:spPr>
          <a:xfrm>
            <a:off x="461782" y="571154"/>
            <a:ext cx="12187418" cy="830997"/>
          </a:xfrm>
        </p:spPr>
        <p:txBody>
          <a:bodyPr/>
          <a:lstStyle/>
          <a:p>
            <a:r>
              <a:rPr lang="en-IN" sz="5400" b="1" dirty="0"/>
              <a:t>Limitations of Selenium</a:t>
            </a:r>
          </a:p>
        </p:txBody>
      </p:sp>
      <p:pic>
        <p:nvPicPr>
          <p:cNvPr id="5" name="object 4">
            <a:extLst>
              <a:ext uri="{FF2B5EF4-FFF2-40B4-BE49-F238E27FC236}">
                <a16:creationId xmlns:a16="http://schemas.microsoft.com/office/drawing/2014/main" id="{D1CF1E97-1741-3C14-E8BC-008FE5C8445E}"/>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5A77BC3E-F95D-A29A-DED3-C1611A915751}"/>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C3D576D4-7448-47BD-CB5B-831A3ECCC479}"/>
              </a:ext>
            </a:extLst>
          </p:cNvPr>
          <p:cNvSpPr txBox="1"/>
          <p:nvPr/>
        </p:nvSpPr>
        <p:spPr>
          <a:xfrm>
            <a:off x="461783" y="2093581"/>
            <a:ext cx="16676290" cy="5909310"/>
          </a:xfrm>
          <a:prstGeom prst="rect">
            <a:avLst/>
          </a:prstGeom>
          <a:noFill/>
        </p:spPr>
        <p:txBody>
          <a:bodyPr wrap="square" rtlCol="0">
            <a:spAutoFit/>
          </a:bodyPr>
          <a:lstStyle/>
          <a:p>
            <a:pPr marL="914400" indent="-914400">
              <a:buFont typeface="+mj-lt"/>
              <a:buAutoNum type="arabicPeriod"/>
            </a:pPr>
            <a:r>
              <a:rPr lang="en-US" sz="5400" dirty="0"/>
              <a:t>Struggles with CAPTCHA (needs manual input or OCR)</a:t>
            </a:r>
          </a:p>
          <a:p>
            <a:pPr marL="914400" indent="-914400">
              <a:buFont typeface="+mj-lt"/>
              <a:buAutoNum type="arabicPeriod"/>
            </a:pPr>
            <a:endParaRPr lang="en-US" sz="5400" dirty="0"/>
          </a:p>
          <a:p>
            <a:pPr marL="914400" indent="-914400">
              <a:buFont typeface="+mj-lt"/>
              <a:buAutoNum type="arabicPeriod"/>
            </a:pPr>
            <a:r>
              <a:rPr lang="en-US" sz="5400" dirty="0"/>
              <a:t>Not ideal for desktop apps</a:t>
            </a:r>
          </a:p>
          <a:p>
            <a:pPr marL="914400" indent="-914400">
              <a:buFont typeface="+mj-lt"/>
              <a:buAutoNum type="arabicPeriod"/>
            </a:pPr>
            <a:endParaRPr lang="en-US" sz="5400" dirty="0"/>
          </a:p>
          <a:p>
            <a:pPr marL="914400" indent="-914400">
              <a:buFont typeface="+mj-lt"/>
              <a:buAutoNum type="arabicPeriod"/>
            </a:pPr>
            <a:r>
              <a:rPr lang="en-US" sz="5400" dirty="0"/>
              <a:t>Website structure changes may break the script</a:t>
            </a:r>
          </a:p>
          <a:p>
            <a:pPr marL="914400" indent="-914400">
              <a:buFont typeface="+mj-lt"/>
              <a:buAutoNum type="arabicPeriod"/>
            </a:pPr>
            <a:endParaRPr lang="en-US" sz="5400" dirty="0"/>
          </a:p>
          <a:p>
            <a:pPr marL="914400" indent="-914400">
              <a:buFont typeface="+mj-lt"/>
              <a:buAutoNum type="arabicPeriod"/>
            </a:pPr>
            <a:r>
              <a:rPr lang="en-US" sz="5400" dirty="0"/>
              <a:t>Requires basic debugging skills</a:t>
            </a:r>
            <a:endParaRPr lang="en-IN" sz="5400" dirty="0"/>
          </a:p>
        </p:txBody>
      </p:sp>
    </p:spTree>
    <p:extLst>
      <p:ext uri="{BB962C8B-B14F-4D97-AF65-F5344CB8AC3E}">
        <p14:creationId xmlns:p14="http://schemas.microsoft.com/office/powerpoint/2010/main" val="47603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A48E8-F46B-046D-7FA6-80D72A9D4B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EFCE2-ED09-ED4B-7D94-451CB9F9E02C}"/>
              </a:ext>
            </a:extLst>
          </p:cNvPr>
          <p:cNvSpPr>
            <a:spLocks noGrp="1"/>
          </p:cNvSpPr>
          <p:nvPr>
            <p:ph sz="half" idx="2"/>
          </p:nvPr>
        </p:nvSpPr>
        <p:spPr>
          <a:xfrm>
            <a:off x="461782" y="571154"/>
            <a:ext cx="12187418" cy="830997"/>
          </a:xfrm>
        </p:spPr>
        <p:txBody>
          <a:bodyPr/>
          <a:lstStyle/>
          <a:p>
            <a:r>
              <a:rPr lang="en-IN" sz="5400" b="1" dirty="0"/>
              <a:t>Tips for Non-Coders</a:t>
            </a:r>
          </a:p>
        </p:txBody>
      </p:sp>
      <p:pic>
        <p:nvPicPr>
          <p:cNvPr id="5" name="object 4">
            <a:extLst>
              <a:ext uri="{FF2B5EF4-FFF2-40B4-BE49-F238E27FC236}">
                <a16:creationId xmlns:a16="http://schemas.microsoft.com/office/drawing/2014/main" id="{E88B9856-5DA5-2F71-8A00-2AC513FEFC5A}"/>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72345421-7F2B-A18F-DB7B-45E1980FE066}"/>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B1659C3E-DC38-14CF-D7E1-7C29B65D59B9}"/>
              </a:ext>
            </a:extLst>
          </p:cNvPr>
          <p:cNvSpPr txBox="1"/>
          <p:nvPr/>
        </p:nvSpPr>
        <p:spPr>
          <a:xfrm>
            <a:off x="461783" y="2093581"/>
            <a:ext cx="16676290" cy="6186309"/>
          </a:xfrm>
          <a:prstGeom prst="rect">
            <a:avLst/>
          </a:prstGeom>
          <a:noFill/>
        </p:spPr>
        <p:txBody>
          <a:bodyPr wrap="square" rtlCol="0">
            <a:spAutoFit/>
          </a:bodyPr>
          <a:lstStyle/>
          <a:p>
            <a:pPr marL="914400" indent="-914400">
              <a:buFont typeface="Arial" panose="020B0604020202020204" pitchFamily="34" charset="0"/>
              <a:buChar char="•"/>
            </a:pPr>
            <a:r>
              <a:rPr lang="en-US" sz="4400" dirty="0"/>
              <a:t>Start with small tasks (open browser, fill 1 field)</a:t>
            </a:r>
          </a:p>
          <a:p>
            <a:pPr marL="914400" indent="-914400">
              <a:buFont typeface="Arial" panose="020B0604020202020204" pitchFamily="34" charset="0"/>
              <a:buChar char="•"/>
            </a:pPr>
            <a:endParaRPr lang="en-US" sz="4400" dirty="0"/>
          </a:p>
          <a:p>
            <a:pPr marL="914400" indent="-914400">
              <a:buFont typeface="Arial" panose="020B0604020202020204" pitchFamily="34" charset="0"/>
              <a:buChar char="•"/>
            </a:pPr>
            <a:r>
              <a:rPr lang="en-US" sz="4400" dirty="0"/>
              <a:t>Use print() to debug</a:t>
            </a:r>
          </a:p>
          <a:p>
            <a:pPr marL="914400" indent="-914400">
              <a:buFont typeface="Arial" panose="020B0604020202020204" pitchFamily="34" charset="0"/>
              <a:buChar char="•"/>
            </a:pPr>
            <a:endParaRPr lang="en-US" sz="4400" dirty="0"/>
          </a:p>
          <a:p>
            <a:pPr marL="914400" indent="-914400">
              <a:buFont typeface="Arial" panose="020B0604020202020204" pitchFamily="34" charset="0"/>
              <a:buChar char="•"/>
            </a:pPr>
            <a:r>
              <a:rPr lang="en-US" sz="4400" dirty="0"/>
              <a:t>Record your screen to trace failures</a:t>
            </a:r>
          </a:p>
          <a:p>
            <a:pPr marL="914400" indent="-914400">
              <a:buFont typeface="Arial" panose="020B0604020202020204" pitchFamily="34" charset="0"/>
              <a:buChar char="•"/>
            </a:pPr>
            <a:endParaRPr lang="en-US" sz="4400" dirty="0"/>
          </a:p>
          <a:p>
            <a:pPr marL="914400" indent="-914400">
              <a:buFont typeface="Arial" panose="020B0604020202020204" pitchFamily="34" charset="0"/>
              <a:buChar char="•"/>
            </a:pPr>
            <a:r>
              <a:rPr lang="en-US" sz="4400" dirty="0"/>
              <a:t>Practice on familiar websites (GST, MCA, etc.)</a:t>
            </a:r>
          </a:p>
          <a:p>
            <a:pPr marL="914400" indent="-914400">
              <a:buFont typeface="Arial" panose="020B0604020202020204" pitchFamily="34" charset="0"/>
              <a:buChar char="•"/>
            </a:pPr>
            <a:endParaRPr lang="en-US" sz="4400" dirty="0"/>
          </a:p>
          <a:p>
            <a:pPr marL="914400" indent="-914400">
              <a:buFont typeface="Arial" panose="020B0604020202020204" pitchFamily="34" charset="0"/>
              <a:buChar char="•"/>
            </a:pPr>
            <a:r>
              <a:rPr lang="en-US" sz="4400" dirty="0"/>
              <a:t>Don't fear errors – they're part of learning!</a:t>
            </a:r>
            <a:endParaRPr lang="en-IN" sz="4400" dirty="0"/>
          </a:p>
        </p:txBody>
      </p:sp>
    </p:spTree>
    <p:extLst>
      <p:ext uri="{BB962C8B-B14F-4D97-AF65-F5344CB8AC3E}">
        <p14:creationId xmlns:p14="http://schemas.microsoft.com/office/powerpoint/2010/main" val="419159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FB8BD-EF0B-C698-1860-01F91821E1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5F523-85C0-35FD-FD02-EF6B99C4244A}"/>
              </a:ext>
            </a:extLst>
          </p:cNvPr>
          <p:cNvSpPr>
            <a:spLocks noGrp="1"/>
          </p:cNvSpPr>
          <p:nvPr>
            <p:ph sz="half" idx="2"/>
          </p:nvPr>
        </p:nvSpPr>
        <p:spPr>
          <a:xfrm>
            <a:off x="364800" y="3897005"/>
            <a:ext cx="10220073" cy="2492990"/>
          </a:xfrm>
        </p:spPr>
        <p:txBody>
          <a:bodyPr/>
          <a:lstStyle/>
          <a:p>
            <a:r>
              <a:rPr lang="en-US" sz="5400" b="1" dirty="0"/>
              <a:t>Practical 1 :-</a:t>
            </a:r>
          </a:p>
          <a:p>
            <a:r>
              <a:rPr lang="en-US" sz="5400" b="1" dirty="0"/>
              <a:t>Automated GSTIN Search (For given GST No.)</a:t>
            </a:r>
          </a:p>
        </p:txBody>
      </p:sp>
      <p:pic>
        <p:nvPicPr>
          <p:cNvPr id="5" name="object 4">
            <a:extLst>
              <a:ext uri="{FF2B5EF4-FFF2-40B4-BE49-F238E27FC236}">
                <a16:creationId xmlns:a16="http://schemas.microsoft.com/office/drawing/2014/main" id="{048C7197-C056-5957-1BF3-5A0EA673F41B}"/>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AA20EF34-4D34-FC65-5337-CF4A12B7D8EE}"/>
              </a:ext>
            </a:extLst>
          </p:cNvPr>
          <p:cNvPicPr/>
          <p:nvPr/>
        </p:nvPicPr>
        <p:blipFill>
          <a:blip r:embed="rId3" cstate="print"/>
          <a:stretch>
            <a:fillRect/>
          </a:stretch>
        </p:blipFill>
        <p:spPr>
          <a:xfrm>
            <a:off x="11731266" y="-4796"/>
            <a:ext cx="6556733" cy="2029193"/>
          </a:xfrm>
          <a:prstGeom prst="rect">
            <a:avLst/>
          </a:prstGeom>
        </p:spPr>
      </p:pic>
    </p:spTree>
    <p:extLst>
      <p:ext uri="{BB962C8B-B14F-4D97-AF65-F5344CB8AC3E}">
        <p14:creationId xmlns:p14="http://schemas.microsoft.com/office/powerpoint/2010/main" val="3185424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0917-0C3A-F427-81F5-3F243801B0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1EEF2-0732-4216-262F-D7EB42E069CD}"/>
              </a:ext>
            </a:extLst>
          </p:cNvPr>
          <p:cNvSpPr>
            <a:spLocks noGrp="1"/>
          </p:cNvSpPr>
          <p:nvPr>
            <p:ph sz="half" idx="2"/>
          </p:nvPr>
        </p:nvSpPr>
        <p:spPr>
          <a:xfrm>
            <a:off x="461783" y="571154"/>
            <a:ext cx="9776726" cy="830997"/>
          </a:xfrm>
        </p:spPr>
        <p:txBody>
          <a:bodyPr/>
          <a:lstStyle/>
          <a:p>
            <a:r>
              <a:rPr lang="en-IN" sz="5400" b="1" dirty="0"/>
              <a:t>Steps :-</a:t>
            </a:r>
          </a:p>
        </p:txBody>
      </p:sp>
      <p:pic>
        <p:nvPicPr>
          <p:cNvPr id="5" name="object 4">
            <a:extLst>
              <a:ext uri="{FF2B5EF4-FFF2-40B4-BE49-F238E27FC236}">
                <a16:creationId xmlns:a16="http://schemas.microsoft.com/office/drawing/2014/main" id="{99C98CA8-BC4C-54C8-4DF6-61A77BE511A8}"/>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C1A03AA0-BC97-4041-EBC3-8D243253EACB}"/>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0A8CA4DD-6B95-38B9-ADD5-9074596B4051}"/>
              </a:ext>
            </a:extLst>
          </p:cNvPr>
          <p:cNvSpPr txBox="1"/>
          <p:nvPr/>
        </p:nvSpPr>
        <p:spPr>
          <a:xfrm>
            <a:off x="461783" y="2093581"/>
            <a:ext cx="13794544" cy="6863417"/>
          </a:xfrm>
          <a:prstGeom prst="rect">
            <a:avLst/>
          </a:prstGeom>
          <a:noFill/>
        </p:spPr>
        <p:txBody>
          <a:bodyPr wrap="square" rtlCol="0">
            <a:spAutoFit/>
          </a:bodyPr>
          <a:lstStyle/>
          <a:p>
            <a:pPr marL="742950" indent="-742950">
              <a:buFont typeface="+mj-lt"/>
              <a:buAutoNum type="arabicPeriod"/>
            </a:pPr>
            <a:r>
              <a:rPr lang="en-US" sz="4000" dirty="0"/>
              <a:t>Open Chrome</a:t>
            </a:r>
          </a:p>
          <a:p>
            <a:pPr marL="742950" indent="-742950">
              <a:buFont typeface="+mj-lt"/>
              <a:buAutoNum type="arabicPeriod"/>
            </a:pPr>
            <a:endParaRPr lang="en-US" sz="4000" dirty="0"/>
          </a:p>
          <a:p>
            <a:pPr marL="742950" indent="-742950">
              <a:buFont typeface="+mj-lt"/>
              <a:buAutoNum type="arabicPeriod"/>
            </a:pPr>
            <a:r>
              <a:rPr lang="en-US" sz="4000" dirty="0"/>
              <a:t>Goto GSTIN Search Page</a:t>
            </a:r>
          </a:p>
          <a:p>
            <a:pPr marL="742950" indent="-742950">
              <a:buFont typeface="+mj-lt"/>
              <a:buAutoNum type="arabicPeriod"/>
            </a:pPr>
            <a:endParaRPr lang="en-US" sz="4000" dirty="0"/>
          </a:p>
          <a:p>
            <a:pPr marL="742950" indent="-742950">
              <a:buFont typeface="+mj-lt"/>
              <a:buAutoNum type="arabicPeriod"/>
            </a:pPr>
            <a:r>
              <a:rPr lang="en-US" sz="4000" dirty="0"/>
              <a:t>Input GST Number into the GST Field</a:t>
            </a:r>
          </a:p>
          <a:p>
            <a:pPr marL="742950" indent="-742950">
              <a:buFont typeface="+mj-lt"/>
              <a:buAutoNum type="arabicPeriod"/>
            </a:pPr>
            <a:endParaRPr lang="en-US" sz="4000" dirty="0"/>
          </a:p>
          <a:p>
            <a:pPr marL="742950" indent="-742950">
              <a:buFont typeface="+mj-lt"/>
              <a:buAutoNum type="arabicPeriod"/>
            </a:pPr>
            <a:r>
              <a:rPr lang="en-US" sz="4000" dirty="0"/>
              <a:t>Inputs Captcha (Take input from User)</a:t>
            </a:r>
          </a:p>
          <a:p>
            <a:pPr marL="742950" indent="-742950">
              <a:buFont typeface="+mj-lt"/>
              <a:buAutoNum type="arabicPeriod"/>
            </a:pPr>
            <a:endParaRPr lang="en-US" sz="4000" dirty="0"/>
          </a:p>
          <a:p>
            <a:pPr marL="742950" indent="-742950">
              <a:buFont typeface="+mj-lt"/>
              <a:buAutoNum type="arabicPeriod"/>
            </a:pPr>
            <a:r>
              <a:rPr lang="en-US" sz="4000" dirty="0"/>
              <a:t>Press Submit Button</a:t>
            </a:r>
          </a:p>
          <a:p>
            <a:pPr marL="742950" indent="-742950">
              <a:buFont typeface="+mj-lt"/>
              <a:buAutoNum type="arabicPeriod"/>
            </a:pPr>
            <a:endParaRPr lang="en-US" sz="4000" dirty="0"/>
          </a:p>
          <a:p>
            <a:pPr marL="742950" indent="-742950">
              <a:buFont typeface="+mj-lt"/>
              <a:buAutoNum type="arabicPeriod"/>
            </a:pPr>
            <a:r>
              <a:rPr lang="en-US" sz="4000" dirty="0"/>
              <a:t>Copy the details and print on screen</a:t>
            </a:r>
          </a:p>
        </p:txBody>
      </p:sp>
    </p:spTree>
    <p:extLst>
      <p:ext uri="{BB962C8B-B14F-4D97-AF65-F5344CB8AC3E}">
        <p14:creationId xmlns:p14="http://schemas.microsoft.com/office/powerpoint/2010/main" val="2740994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8A6B-8F7D-11C2-CC66-167E7CD265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99C238-DF29-1399-1BAE-19D68ED284BC}"/>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F2E7090F-6008-A732-2FA4-AF4F4BC9FC15}"/>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857F6390-047E-C6E5-B586-DDF2D95CD9F8}"/>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2714845B-7EE2-41F5-4663-95BC55081F23}"/>
              </a:ext>
            </a:extLst>
          </p:cNvPr>
          <p:cNvSpPr txBox="1"/>
          <p:nvPr/>
        </p:nvSpPr>
        <p:spPr>
          <a:xfrm>
            <a:off x="461783" y="2093581"/>
            <a:ext cx="13794544" cy="5447645"/>
          </a:xfrm>
          <a:prstGeom prst="rect">
            <a:avLst/>
          </a:prstGeom>
          <a:noFill/>
        </p:spPr>
        <p:txBody>
          <a:bodyPr wrap="square" rtlCol="0">
            <a:spAutoFit/>
          </a:bodyPr>
          <a:lstStyle/>
          <a:p>
            <a:r>
              <a:rPr lang="en-US" sz="4000" dirty="0"/>
              <a:t>Step 1 : Open Chrome</a:t>
            </a:r>
          </a:p>
          <a:p>
            <a:endParaRPr lang="en-US" sz="4000" dirty="0"/>
          </a:p>
          <a:p>
            <a:r>
              <a:rPr lang="en-US" sz="4000" dirty="0"/>
              <a:t>Goto ChatGPT or any AI and give the below Prompt :-</a:t>
            </a:r>
          </a:p>
          <a:p>
            <a:endParaRPr lang="en-US" sz="4000" dirty="0"/>
          </a:p>
          <a:p>
            <a:r>
              <a:rPr lang="en-US" sz="5400" dirty="0"/>
              <a:t>“</a:t>
            </a:r>
            <a:r>
              <a:rPr lang="en-US" sz="5400" b="1" dirty="0"/>
              <a:t>Please write python selenium code to open a webpage</a:t>
            </a:r>
            <a:r>
              <a:rPr lang="en-US" sz="5400" dirty="0"/>
              <a:t>”</a:t>
            </a:r>
          </a:p>
          <a:p>
            <a:pPr marL="742950" indent="-742950">
              <a:buFont typeface="+mj-lt"/>
              <a:buAutoNum type="arabi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3543580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B0A71-5436-099B-335A-A489CE1C73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C10F5-788F-6ACE-723D-DD3075849DA6}"/>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40FB90F2-B9E9-B4D4-45B0-0E9625C51458}"/>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CCD7BE55-C6BF-CB2C-EFE7-BE467C598B33}"/>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DE3BC2F9-DAEA-AF18-551F-F85718968A09}"/>
              </a:ext>
            </a:extLst>
          </p:cNvPr>
          <p:cNvSpPr txBox="1"/>
          <p:nvPr/>
        </p:nvSpPr>
        <p:spPr>
          <a:xfrm>
            <a:off x="461783" y="1636382"/>
            <a:ext cx="12907853" cy="9510296"/>
          </a:xfrm>
          <a:prstGeom prst="rect">
            <a:avLst/>
          </a:prstGeom>
          <a:noFill/>
        </p:spPr>
        <p:txBody>
          <a:bodyPr wrap="square" rtlCol="0">
            <a:spAutoFit/>
          </a:bodyPr>
          <a:lstStyle/>
          <a:p>
            <a:r>
              <a:rPr lang="en-US" sz="4000" dirty="0"/>
              <a:t>Step 1 : Open Chrome, Output for the prompt :-</a:t>
            </a:r>
          </a:p>
          <a:p>
            <a:pPr marL="742950" indent="-742950">
              <a:buFont typeface="+mj-lt"/>
              <a:buAutoNum type="arabicPeriod"/>
            </a:pPr>
            <a:endParaRPr lang="en-US" sz="4000" dirty="0"/>
          </a:p>
          <a:p>
            <a:r>
              <a:rPr lang="en-US" sz="3200" i="1" dirty="0"/>
              <a:t>from</a:t>
            </a:r>
            <a:r>
              <a:rPr lang="en-US" sz="4000" i="1" dirty="0"/>
              <a:t> </a:t>
            </a:r>
            <a:r>
              <a:rPr lang="en-US" sz="3200" i="1" dirty="0"/>
              <a:t>selenium</a:t>
            </a:r>
            <a:r>
              <a:rPr lang="en-US" sz="4000" i="1" dirty="0"/>
              <a:t> </a:t>
            </a:r>
            <a:r>
              <a:rPr lang="en-US" sz="3200" i="1" dirty="0"/>
              <a:t>import</a:t>
            </a:r>
            <a:r>
              <a:rPr lang="en-US" sz="4000" i="1" dirty="0"/>
              <a:t> </a:t>
            </a:r>
            <a:r>
              <a:rPr lang="en-US" sz="3200" i="1" dirty="0" err="1"/>
              <a:t>webdriver</a:t>
            </a:r>
            <a:endParaRPr lang="en-US" sz="3200" i="1" dirty="0"/>
          </a:p>
          <a:p>
            <a:r>
              <a:rPr lang="en-US" sz="3200" i="1" dirty="0"/>
              <a:t>import time</a:t>
            </a:r>
          </a:p>
          <a:p>
            <a:endParaRPr lang="en-US" sz="3200" i="1" dirty="0"/>
          </a:p>
          <a:p>
            <a:r>
              <a:rPr lang="en-US" sz="3200" i="1" dirty="0"/>
              <a:t># Initialize the Chrome WebDriver</a:t>
            </a:r>
          </a:p>
          <a:p>
            <a:r>
              <a:rPr lang="en-US" sz="3200" i="1" dirty="0"/>
              <a:t>driver = </a:t>
            </a:r>
            <a:r>
              <a:rPr lang="en-US" sz="3200" i="1" dirty="0" err="1"/>
              <a:t>webdriver.Chrome</a:t>
            </a:r>
            <a:r>
              <a:rPr lang="en-US" sz="3200" i="1" dirty="0"/>
              <a:t>()</a:t>
            </a:r>
          </a:p>
          <a:p>
            <a:endParaRPr lang="en-US" sz="3200" i="1" dirty="0"/>
          </a:p>
          <a:p>
            <a:r>
              <a:rPr lang="en-US" sz="3200" i="1" dirty="0"/>
              <a:t># Open the desired webpage</a:t>
            </a:r>
          </a:p>
          <a:p>
            <a:r>
              <a:rPr lang="en-US" sz="3200" i="1" dirty="0" err="1"/>
              <a:t>driver.get</a:t>
            </a:r>
            <a:r>
              <a:rPr lang="en-US" sz="3200" i="1" dirty="0"/>
              <a:t>("https://www.google.com")</a:t>
            </a:r>
          </a:p>
          <a:p>
            <a:endParaRPr lang="en-US" sz="3200" i="1" dirty="0"/>
          </a:p>
          <a:p>
            <a:r>
              <a:rPr lang="en-US" sz="3200" i="1" dirty="0"/>
              <a:t># Wait for 5 seconds to view the page</a:t>
            </a:r>
          </a:p>
          <a:p>
            <a:r>
              <a:rPr lang="en-US" sz="3200" i="1" dirty="0" err="1"/>
              <a:t>time.sleep</a:t>
            </a:r>
            <a:r>
              <a:rPr lang="en-US" sz="3200" i="1" dirty="0"/>
              <a:t>(5)</a:t>
            </a:r>
          </a:p>
          <a:p>
            <a:endParaRPr lang="en-US" sz="3200" i="1" dirty="0"/>
          </a:p>
          <a:p>
            <a:r>
              <a:rPr lang="en-US" sz="3200" i="1" dirty="0"/>
              <a:t># Close the browser</a:t>
            </a:r>
          </a:p>
          <a:p>
            <a:r>
              <a:rPr lang="en-US" sz="3200" i="1" dirty="0" err="1"/>
              <a:t>driver.quit</a:t>
            </a:r>
            <a:r>
              <a:rPr lang="en-US" sz="3200" i="1" dirty="0"/>
              <a:t>()</a:t>
            </a:r>
          </a:p>
          <a:p>
            <a:pPr marL="742950" indent="-742950">
              <a:buFont typeface="+mj-lt"/>
              <a:buAutoNum type="arabi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787984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2FCD2-59E2-FE3E-30F5-AD1EFBE3A9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DEEB4-E5EF-8482-01A1-DB49E281D217}"/>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DDEE8F8C-F5F6-6B80-D393-E0366D1B7CCD}"/>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92BA884A-9350-FE03-B93D-9BC09B3D78AE}"/>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5DB0F36C-E6D2-0EE8-3A3E-B70B0EFB437C}"/>
              </a:ext>
            </a:extLst>
          </p:cNvPr>
          <p:cNvSpPr txBox="1"/>
          <p:nvPr/>
        </p:nvSpPr>
        <p:spPr>
          <a:xfrm>
            <a:off x="461783" y="1636382"/>
            <a:ext cx="12907853" cy="5047536"/>
          </a:xfrm>
          <a:prstGeom prst="rect">
            <a:avLst/>
          </a:prstGeom>
          <a:noFill/>
        </p:spPr>
        <p:txBody>
          <a:bodyPr wrap="square" rtlCol="0">
            <a:spAutoFit/>
          </a:bodyPr>
          <a:lstStyle/>
          <a:p>
            <a:endParaRPr lang="en-US" sz="4000" dirty="0"/>
          </a:p>
          <a:p>
            <a:r>
              <a:rPr lang="en-US" sz="4000" dirty="0"/>
              <a:t>Step 2 : Continue the chat and give the below Prompt :-</a:t>
            </a:r>
          </a:p>
          <a:p>
            <a:endParaRPr lang="en-US" sz="4000" dirty="0"/>
          </a:p>
          <a:p>
            <a:r>
              <a:rPr lang="en-US" sz="5400" b="1" i="1" dirty="0"/>
              <a:t>“Please update the code to put some </a:t>
            </a:r>
            <a:r>
              <a:rPr lang="en-US" sz="5400" b="1" i="1" dirty="0" err="1"/>
              <a:t>gst</a:t>
            </a:r>
            <a:r>
              <a:rPr lang="en-US" sz="5400" b="1" i="1" dirty="0"/>
              <a:t> number in element with ID "</a:t>
            </a:r>
            <a:r>
              <a:rPr lang="en-US" sz="5400" b="1" i="1" dirty="0" err="1"/>
              <a:t>for_gstin</a:t>
            </a:r>
            <a:r>
              <a:rPr lang="en-US" sz="5400" b="1" i="1" dirty="0"/>
              <a:t>" after opening the web-page.”</a:t>
            </a:r>
          </a:p>
          <a:p>
            <a:endParaRPr lang="en-US" sz="4000" dirty="0"/>
          </a:p>
        </p:txBody>
      </p:sp>
    </p:spTree>
    <p:extLst>
      <p:ext uri="{BB962C8B-B14F-4D97-AF65-F5344CB8AC3E}">
        <p14:creationId xmlns:p14="http://schemas.microsoft.com/office/powerpoint/2010/main" val="2751521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3662584" y="2747556"/>
            <a:ext cx="13112150" cy="1120178"/>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4879339"/>
            <a:ext cx="8126728" cy="3046988"/>
          </a:xfrm>
          <a:prstGeom prst="rect">
            <a:avLst/>
          </a:prstGeom>
          <a:noFill/>
        </p:spPr>
        <p:txBody>
          <a:bodyPr wrap="square">
            <a:spAutoFit/>
          </a:bodyPr>
          <a:lstStyle/>
          <a:p>
            <a:pPr algn="ctr"/>
            <a:r>
              <a:rPr lang="en-US" sz="4800" b="1" dirty="0">
                <a:solidFill>
                  <a:schemeClr val="bg1"/>
                </a:solidFill>
              </a:rPr>
              <a:t>CHAPTER 1</a:t>
            </a:r>
            <a:br>
              <a:rPr lang="en-US" sz="4800" b="1" dirty="0">
                <a:solidFill>
                  <a:schemeClr val="bg1"/>
                </a:solidFill>
              </a:rPr>
            </a:br>
            <a:r>
              <a:rPr lang="en-US" sz="4800" b="1" dirty="0">
                <a:solidFill>
                  <a:schemeClr val="bg1"/>
                </a:solidFill>
              </a:rPr>
              <a:t>TECHNOLOGY AND ITS EFFECTIVE USE IN FINANCE &amp; ACCOUNTS</a:t>
            </a:r>
            <a:endParaRPr lang="en-GB" sz="4800" b="1" dirty="0">
              <a:solidFill>
                <a:schemeClr val="bg1"/>
              </a:solidFill>
            </a:endParaRP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3772942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4D871-7BAF-BDE5-9E96-7FE69FF109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C41A6-C3CC-449A-230D-314926755465}"/>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50D9A411-B5AF-CCD7-E68C-E1795F73C325}"/>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A661CC04-8804-5832-CB18-0E74F7AD67AD}"/>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2E17CF0F-2460-AF16-3371-D891E8EF2129}"/>
              </a:ext>
            </a:extLst>
          </p:cNvPr>
          <p:cNvSpPr txBox="1"/>
          <p:nvPr/>
        </p:nvSpPr>
        <p:spPr>
          <a:xfrm>
            <a:off x="461783" y="1636382"/>
            <a:ext cx="12907853" cy="5509200"/>
          </a:xfrm>
          <a:prstGeom prst="rect">
            <a:avLst/>
          </a:prstGeom>
          <a:noFill/>
        </p:spPr>
        <p:txBody>
          <a:bodyPr wrap="square" rtlCol="0">
            <a:spAutoFit/>
          </a:bodyPr>
          <a:lstStyle/>
          <a:p>
            <a:r>
              <a:rPr lang="en-US" sz="4000" dirty="0"/>
              <a:t>Step 2 : </a:t>
            </a:r>
          </a:p>
          <a:p>
            <a:r>
              <a:rPr lang="en-US" sz="4000" dirty="0"/>
              <a:t>Following Additional Lines will be added to the code :-</a:t>
            </a:r>
          </a:p>
          <a:p>
            <a:pPr marL="742950" indent="-742950">
              <a:buFont typeface="+mj-lt"/>
              <a:buAutoNum type="arabicPeriod"/>
            </a:pPr>
            <a:endParaRPr lang="en-US" sz="4000" dirty="0"/>
          </a:p>
          <a:p>
            <a:r>
              <a:rPr lang="en-US" sz="3200" i="1" dirty="0"/>
              <a:t># Enter GST number into the input field with ID '</a:t>
            </a:r>
            <a:r>
              <a:rPr lang="en-US" sz="3200" i="1" dirty="0" err="1"/>
              <a:t>for_gstin</a:t>
            </a:r>
            <a:r>
              <a:rPr lang="en-US" sz="3200" i="1" dirty="0"/>
              <a:t>'</a:t>
            </a:r>
          </a:p>
          <a:p>
            <a:r>
              <a:rPr lang="en-US" sz="3200" i="1" dirty="0" err="1"/>
              <a:t>gst_number</a:t>
            </a:r>
            <a:r>
              <a:rPr lang="en-US" sz="3200" i="1" dirty="0"/>
              <a:t> = "</a:t>
            </a:r>
            <a:r>
              <a:rPr lang="en-US" sz="3200" b="1" i="1" dirty="0"/>
              <a:t>22AAAAA0000A1Z5</a:t>
            </a:r>
            <a:r>
              <a:rPr lang="en-US" sz="3200" i="1" dirty="0"/>
              <a:t>"</a:t>
            </a:r>
          </a:p>
          <a:p>
            <a:r>
              <a:rPr lang="en-US" sz="3200" i="1" dirty="0" err="1"/>
              <a:t>driver.find_element</a:t>
            </a:r>
            <a:r>
              <a:rPr lang="en-US" sz="3200" i="1" dirty="0"/>
              <a:t>(By.ID, "</a:t>
            </a:r>
            <a:r>
              <a:rPr lang="en-US" sz="3200" i="1" dirty="0" err="1"/>
              <a:t>for_gstin</a:t>
            </a:r>
            <a:r>
              <a:rPr lang="en-US" sz="3200" i="1" dirty="0"/>
              <a:t>").</a:t>
            </a:r>
            <a:r>
              <a:rPr lang="en-US" sz="3200" i="1" dirty="0" err="1"/>
              <a:t>send_keys</a:t>
            </a:r>
            <a:r>
              <a:rPr lang="en-US" sz="3200" i="1" dirty="0"/>
              <a:t>(</a:t>
            </a:r>
            <a:r>
              <a:rPr lang="en-US" sz="3200" i="1" dirty="0" err="1"/>
              <a:t>gst_number</a:t>
            </a:r>
            <a:r>
              <a:rPr lang="en-US" sz="3200" i="1" dirty="0"/>
              <a:t>)</a:t>
            </a:r>
          </a:p>
          <a:p>
            <a:endParaRPr lang="en-US" sz="3200" i="1" dirty="0"/>
          </a:p>
          <a:p>
            <a:r>
              <a:rPr lang="en-US" sz="3200" i="1" dirty="0"/>
              <a:t># Wait for a few seconds to see the result</a:t>
            </a:r>
          </a:p>
          <a:p>
            <a:r>
              <a:rPr lang="en-US" sz="3200" i="1" dirty="0" err="1"/>
              <a:t>time.sleep</a:t>
            </a:r>
            <a:r>
              <a:rPr lang="en-US" sz="3200" i="1" dirty="0"/>
              <a:t>(5)</a:t>
            </a: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63690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FECD7-53B9-B65A-6FF9-B4F407D687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FFA00-C61A-A411-8AFC-6ABC9D825E2A}"/>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CF3A7328-912B-123E-C6D0-E3ECE7723411}"/>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57DCBBA0-E812-0719-ABAC-CCA69559BB97}"/>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1DC0644B-7E1E-F175-5012-A02C0CBA351E}"/>
              </a:ext>
            </a:extLst>
          </p:cNvPr>
          <p:cNvSpPr txBox="1"/>
          <p:nvPr/>
        </p:nvSpPr>
        <p:spPr>
          <a:xfrm>
            <a:off x="461783" y="1636382"/>
            <a:ext cx="12907853" cy="5047536"/>
          </a:xfrm>
          <a:prstGeom prst="rect">
            <a:avLst/>
          </a:prstGeom>
          <a:noFill/>
        </p:spPr>
        <p:txBody>
          <a:bodyPr wrap="square" rtlCol="0">
            <a:spAutoFit/>
          </a:bodyPr>
          <a:lstStyle/>
          <a:p>
            <a:endParaRPr lang="en-US" sz="4000" dirty="0"/>
          </a:p>
          <a:p>
            <a:r>
              <a:rPr lang="en-US" sz="4000" dirty="0"/>
              <a:t>Step 3 : Continue the chat and give the below Prompt :-</a:t>
            </a:r>
          </a:p>
          <a:p>
            <a:endParaRPr lang="en-US" sz="4000" dirty="0"/>
          </a:p>
          <a:p>
            <a:r>
              <a:rPr lang="en-US" sz="5400" b="1" i="1" dirty="0"/>
              <a:t>“Please update the code to ask user to input the captcha and put it in the ID "</a:t>
            </a:r>
            <a:r>
              <a:rPr lang="en-US" sz="5400" b="1" i="1" dirty="0" err="1"/>
              <a:t>fo</a:t>
            </a:r>
            <a:r>
              <a:rPr lang="en-US" sz="5400" b="1" i="1" dirty="0"/>
              <a:t>-captcha" after inputting the </a:t>
            </a:r>
            <a:r>
              <a:rPr lang="en-US" sz="5400" b="1" i="1" dirty="0" err="1"/>
              <a:t>gst</a:t>
            </a:r>
            <a:r>
              <a:rPr lang="en-US" sz="5400" b="1" i="1" dirty="0"/>
              <a:t> number”</a:t>
            </a:r>
          </a:p>
          <a:p>
            <a:endParaRPr lang="en-US" sz="4000" dirty="0"/>
          </a:p>
        </p:txBody>
      </p:sp>
    </p:spTree>
    <p:extLst>
      <p:ext uri="{BB962C8B-B14F-4D97-AF65-F5344CB8AC3E}">
        <p14:creationId xmlns:p14="http://schemas.microsoft.com/office/powerpoint/2010/main" val="1574631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D6E5F-ADA1-AD50-3F9C-29256DACC0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CC56F-E39C-8811-692F-20934F14588E}"/>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D17F3050-DA62-5A0B-C4AA-F32B8E84672F}"/>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5C6F78E2-302F-FAF6-F453-3E781B488DCC}"/>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301AE3B9-B748-9D17-7A78-7E6512B29584}"/>
              </a:ext>
            </a:extLst>
          </p:cNvPr>
          <p:cNvSpPr txBox="1"/>
          <p:nvPr/>
        </p:nvSpPr>
        <p:spPr>
          <a:xfrm>
            <a:off x="461783" y="1636382"/>
            <a:ext cx="13905381" cy="4401205"/>
          </a:xfrm>
          <a:prstGeom prst="rect">
            <a:avLst/>
          </a:prstGeom>
          <a:noFill/>
        </p:spPr>
        <p:txBody>
          <a:bodyPr wrap="square" rtlCol="0">
            <a:spAutoFit/>
          </a:bodyPr>
          <a:lstStyle/>
          <a:p>
            <a:r>
              <a:rPr lang="en-US" sz="4000" dirty="0"/>
              <a:t>Step 3 : </a:t>
            </a:r>
          </a:p>
          <a:p>
            <a:r>
              <a:rPr lang="en-US" sz="4000" dirty="0"/>
              <a:t>Following Additional Lines will be added to the code :-</a:t>
            </a:r>
          </a:p>
          <a:p>
            <a:pPr marL="742950" indent="-742950">
              <a:buFont typeface="+mj-lt"/>
              <a:buAutoNum type="arabicPeriod"/>
            </a:pPr>
            <a:endParaRPr lang="en-US" sz="4000" dirty="0"/>
          </a:p>
          <a:p>
            <a:r>
              <a:rPr lang="en-US" sz="3200" i="1" dirty="0"/>
              <a:t># Ask the user to input captcha manually</a:t>
            </a:r>
          </a:p>
          <a:p>
            <a:r>
              <a:rPr lang="en-US" sz="3200" i="1" dirty="0" err="1"/>
              <a:t>captcha_value</a:t>
            </a:r>
            <a:r>
              <a:rPr lang="en-US" sz="3200" i="1" dirty="0"/>
              <a:t> = input("Please enter the captcha displayed on the webpage: ")</a:t>
            </a:r>
          </a:p>
          <a:p>
            <a:endParaRPr lang="en-US" sz="3200" i="1" dirty="0"/>
          </a:p>
          <a:p>
            <a:r>
              <a:rPr lang="en-US" sz="3200" i="1" dirty="0"/>
              <a:t># Enter captcha into the input field with ID '</a:t>
            </a:r>
            <a:r>
              <a:rPr lang="en-US" sz="3200" i="1" dirty="0" err="1"/>
              <a:t>fo</a:t>
            </a:r>
            <a:r>
              <a:rPr lang="en-US" sz="3200" i="1" dirty="0"/>
              <a:t>-captcha'</a:t>
            </a:r>
          </a:p>
          <a:p>
            <a:r>
              <a:rPr lang="en-US" sz="3200" i="1" dirty="0" err="1"/>
              <a:t>driver.find_element</a:t>
            </a:r>
            <a:r>
              <a:rPr lang="en-US" sz="3200" i="1" dirty="0"/>
              <a:t>(By.ID, "</a:t>
            </a:r>
            <a:r>
              <a:rPr lang="en-US" sz="3200" i="1" dirty="0" err="1"/>
              <a:t>fo</a:t>
            </a:r>
            <a:r>
              <a:rPr lang="en-US" sz="3200" i="1" dirty="0"/>
              <a:t>-captcha").</a:t>
            </a:r>
            <a:r>
              <a:rPr lang="en-US" sz="3200" i="1" dirty="0" err="1"/>
              <a:t>send_keys</a:t>
            </a:r>
            <a:r>
              <a:rPr lang="en-US" sz="3200" i="1" dirty="0"/>
              <a:t>(</a:t>
            </a:r>
            <a:r>
              <a:rPr lang="en-US" sz="3200" i="1" dirty="0" err="1"/>
              <a:t>captcha_value</a:t>
            </a:r>
            <a:r>
              <a:rPr lang="en-US" sz="3200" i="1" dirty="0"/>
              <a:t>)</a:t>
            </a:r>
            <a:endParaRPr lang="en-US" sz="4000" dirty="0"/>
          </a:p>
        </p:txBody>
      </p:sp>
    </p:spTree>
    <p:extLst>
      <p:ext uri="{BB962C8B-B14F-4D97-AF65-F5344CB8AC3E}">
        <p14:creationId xmlns:p14="http://schemas.microsoft.com/office/powerpoint/2010/main" val="2372876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4DEF3-69D6-D809-72E7-91A22F7F9D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CCCD3-DB91-7FBD-2E7F-3B4F6084E3E9}"/>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FCAD4009-8947-E550-FDB2-3CD598787D7C}"/>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57EF1CC7-C0CD-BA6C-868F-39AC4DF5CA21}"/>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F7564617-8810-0DF4-2FB2-FD94BE082965}"/>
              </a:ext>
            </a:extLst>
          </p:cNvPr>
          <p:cNvSpPr txBox="1"/>
          <p:nvPr/>
        </p:nvSpPr>
        <p:spPr>
          <a:xfrm>
            <a:off x="461783" y="3091110"/>
            <a:ext cx="13905381" cy="2369880"/>
          </a:xfrm>
          <a:prstGeom prst="rect">
            <a:avLst/>
          </a:prstGeom>
          <a:noFill/>
        </p:spPr>
        <p:txBody>
          <a:bodyPr wrap="square" rtlCol="0">
            <a:spAutoFit/>
          </a:bodyPr>
          <a:lstStyle/>
          <a:p>
            <a:r>
              <a:rPr lang="en-US" sz="4000" dirty="0"/>
              <a:t>Step 4 : </a:t>
            </a:r>
            <a:r>
              <a:rPr lang="en-US" sz="2800" dirty="0"/>
              <a:t>Continue the chat and give the below Prompt :-</a:t>
            </a:r>
          </a:p>
          <a:p>
            <a:endParaRPr lang="en-US" sz="2800" dirty="0"/>
          </a:p>
          <a:p>
            <a:r>
              <a:rPr lang="en-US" sz="4000" b="1" i="1" dirty="0"/>
              <a:t>“Please submit the page by clicking the element with ID </a:t>
            </a:r>
            <a:r>
              <a:rPr lang="en-US" sz="4000" b="1" i="1" dirty="0" err="1"/>
              <a:t>lotsearch</a:t>
            </a:r>
            <a:r>
              <a:rPr lang="en-US" sz="4000" b="1" i="1" dirty="0"/>
              <a:t>”</a:t>
            </a:r>
          </a:p>
        </p:txBody>
      </p:sp>
    </p:spTree>
    <p:extLst>
      <p:ext uri="{BB962C8B-B14F-4D97-AF65-F5344CB8AC3E}">
        <p14:creationId xmlns:p14="http://schemas.microsoft.com/office/powerpoint/2010/main" val="1584615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9A598-F5FD-85DB-02D3-F7EBD66310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C1C246-972E-D608-0796-E823221F5EDE}"/>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BF9638CC-55E5-B017-7B76-B7BF7A1BB38A}"/>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732B76A5-8305-B91C-14C1-55A943E56D5F}"/>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14A2F904-3345-C97E-040D-A41074F3C0EE}"/>
              </a:ext>
            </a:extLst>
          </p:cNvPr>
          <p:cNvSpPr txBox="1"/>
          <p:nvPr/>
        </p:nvSpPr>
        <p:spPr>
          <a:xfrm>
            <a:off x="461783" y="1636382"/>
            <a:ext cx="13905381" cy="2923877"/>
          </a:xfrm>
          <a:prstGeom prst="rect">
            <a:avLst/>
          </a:prstGeom>
          <a:noFill/>
        </p:spPr>
        <p:txBody>
          <a:bodyPr wrap="square" rtlCol="0">
            <a:spAutoFit/>
          </a:bodyPr>
          <a:lstStyle/>
          <a:p>
            <a:r>
              <a:rPr lang="en-US" sz="4000" dirty="0"/>
              <a:t>Step 4 : </a:t>
            </a:r>
          </a:p>
          <a:p>
            <a:r>
              <a:rPr lang="en-US" sz="4000" dirty="0"/>
              <a:t>Following Additional Lines will be added to the code :-</a:t>
            </a:r>
          </a:p>
          <a:p>
            <a:pPr marL="742950" indent="-742950">
              <a:buFont typeface="+mj-lt"/>
              <a:buAutoNum type="arabicPeriod"/>
            </a:pPr>
            <a:endParaRPr lang="en-US" sz="4000" dirty="0"/>
          </a:p>
          <a:p>
            <a:r>
              <a:rPr lang="en-US" sz="3200" i="1" dirty="0"/>
              <a:t># Click the search/submit button</a:t>
            </a:r>
          </a:p>
          <a:p>
            <a:r>
              <a:rPr lang="en-US" sz="3200" i="1" dirty="0" err="1"/>
              <a:t>driver.find_element</a:t>
            </a:r>
            <a:r>
              <a:rPr lang="en-US" sz="3200" i="1" dirty="0"/>
              <a:t>(By.ID, "</a:t>
            </a:r>
            <a:r>
              <a:rPr lang="en-US" sz="3200" i="1" dirty="0" err="1"/>
              <a:t>lotsearch</a:t>
            </a:r>
            <a:r>
              <a:rPr lang="en-US" sz="3200" i="1" dirty="0"/>
              <a:t>").click()</a:t>
            </a:r>
            <a:endParaRPr lang="en-US" sz="4000" dirty="0"/>
          </a:p>
        </p:txBody>
      </p:sp>
    </p:spTree>
    <p:extLst>
      <p:ext uri="{BB962C8B-B14F-4D97-AF65-F5344CB8AC3E}">
        <p14:creationId xmlns:p14="http://schemas.microsoft.com/office/powerpoint/2010/main" val="3921649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4D3C1-B8DA-2D4C-CE5E-8F66E4CB2F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48AAF-7659-B9D3-5138-D9F88B0C9512}"/>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57E9A51F-D6B9-2CCA-71A8-B7ABD28AA8FF}"/>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2A36CC64-8855-B986-9751-CB64FD0CCF5F}"/>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DEEB9DB7-D4A1-DB0B-6385-D154588B57BA}"/>
              </a:ext>
            </a:extLst>
          </p:cNvPr>
          <p:cNvSpPr txBox="1"/>
          <p:nvPr/>
        </p:nvSpPr>
        <p:spPr>
          <a:xfrm>
            <a:off x="461783" y="3091110"/>
            <a:ext cx="13905381" cy="2369880"/>
          </a:xfrm>
          <a:prstGeom prst="rect">
            <a:avLst/>
          </a:prstGeom>
          <a:noFill/>
        </p:spPr>
        <p:txBody>
          <a:bodyPr wrap="square" rtlCol="0">
            <a:spAutoFit/>
          </a:bodyPr>
          <a:lstStyle/>
          <a:p>
            <a:r>
              <a:rPr lang="en-US" sz="4000" dirty="0"/>
              <a:t>Step 5 : </a:t>
            </a:r>
            <a:r>
              <a:rPr lang="en-US" sz="2800" dirty="0"/>
              <a:t>Continue the chat and give the below Prompt :-</a:t>
            </a:r>
          </a:p>
          <a:p>
            <a:endParaRPr lang="en-US" sz="2800" dirty="0"/>
          </a:p>
          <a:p>
            <a:r>
              <a:rPr lang="en-US" sz="4000" b="1" i="1" dirty="0"/>
              <a:t>“Please update the code to cope the web element with ID </a:t>
            </a:r>
            <a:r>
              <a:rPr lang="en-US" sz="4000" b="1" i="1" dirty="0" err="1"/>
              <a:t>lottable</a:t>
            </a:r>
            <a:r>
              <a:rPr lang="en-US" sz="4000" b="1" i="1" dirty="0"/>
              <a:t> and print the text on screen”</a:t>
            </a:r>
          </a:p>
        </p:txBody>
      </p:sp>
    </p:spTree>
    <p:extLst>
      <p:ext uri="{BB962C8B-B14F-4D97-AF65-F5344CB8AC3E}">
        <p14:creationId xmlns:p14="http://schemas.microsoft.com/office/powerpoint/2010/main" val="601157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CE17-B143-45CB-91D2-8C47C2FA67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81206-BEE7-0C30-A06A-84D0D093DD6F}"/>
              </a:ext>
            </a:extLst>
          </p:cNvPr>
          <p:cNvSpPr>
            <a:spLocks noGrp="1"/>
          </p:cNvSpPr>
          <p:nvPr>
            <p:ph sz="half" idx="2"/>
          </p:nvPr>
        </p:nvSpPr>
        <p:spPr>
          <a:xfrm>
            <a:off x="461783" y="571154"/>
            <a:ext cx="9776726" cy="830997"/>
          </a:xfrm>
        </p:spPr>
        <p:txBody>
          <a:bodyPr/>
          <a:lstStyle/>
          <a:p>
            <a:r>
              <a:rPr lang="en-IN" sz="5400" b="1" dirty="0"/>
              <a:t>Vibe Coding</a:t>
            </a:r>
          </a:p>
        </p:txBody>
      </p:sp>
      <p:pic>
        <p:nvPicPr>
          <p:cNvPr id="5" name="object 4">
            <a:extLst>
              <a:ext uri="{FF2B5EF4-FFF2-40B4-BE49-F238E27FC236}">
                <a16:creationId xmlns:a16="http://schemas.microsoft.com/office/drawing/2014/main" id="{B107B277-2E7A-8831-F83D-E13CD9D3A10F}"/>
              </a:ext>
            </a:extLst>
          </p:cNvPr>
          <p:cNvPicPr/>
          <p:nvPr/>
        </p:nvPicPr>
        <p:blipFill>
          <a:blip r:embed="rId2" cstate="print"/>
          <a:stretch>
            <a:fillRect/>
          </a:stretch>
        </p:blipFill>
        <p:spPr>
          <a:xfrm>
            <a:off x="11731267" y="8657255"/>
            <a:ext cx="6556733" cy="1629745"/>
          </a:xfrm>
          <a:prstGeom prst="rect">
            <a:avLst/>
          </a:prstGeom>
        </p:spPr>
      </p:pic>
      <p:pic>
        <p:nvPicPr>
          <p:cNvPr id="6" name="object 5">
            <a:extLst>
              <a:ext uri="{FF2B5EF4-FFF2-40B4-BE49-F238E27FC236}">
                <a16:creationId xmlns:a16="http://schemas.microsoft.com/office/drawing/2014/main" id="{1DCB1CC9-90E1-86BB-C09B-C40AD3358777}"/>
              </a:ext>
            </a:extLst>
          </p:cNvPr>
          <p:cNvPicPr/>
          <p:nvPr/>
        </p:nvPicPr>
        <p:blipFill>
          <a:blip r:embed="rId3" cstate="print"/>
          <a:stretch>
            <a:fillRect/>
          </a:stretch>
        </p:blipFill>
        <p:spPr>
          <a:xfrm>
            <a:off x="11731266" y="-4796"/>
            <a:ext cx="6556733" cy="2029193"/>
          </a:xfrm>
          <a:prstGeom prst="rect">
            <a:avLst/>
          </a:prstGeom>
        </p:spPr>
      </p:pic>
      <p:sp>
        <p:nvSpPr>
          <p:cNvPr id="7" name="TextBox 6">
            <a:extLst>
              <a:ext uri="{FF2B5EF4-FFF2-40B4-BE49-F238E27FC236}">
                <a16:creationId xmlns:a16="http://schemas.microsoft.com/office/drawing/2014/main" id="{218F032B-A1FB-E133-E84A-EBED95A0D797}"/>
              </a:ext>
            </a:extLst>
          </p:cNvPr>
          <p:cNvSpPr txBox="1"/>
          <p:nvPr/>
        </p:nvSpPr>
        <p:spPr>
          <a:xfrm>
            <a:off x="461783" y="1636382"/>
            <a:ext cx="13905381" cy="2923877"/>
          </a:xfrm>
          <a:prstGeom prst="rect">
            <a:avLst/>
          </a:prstGeom>
          <a:noFill/>
        </p:spPr>
        <p:txBody>
          <a:bodyPr wrap="square" rtlCol="0">
            <a:spAutoFit/>
          </a:bodyPr>
          <a:lstStyle/>
          <a:p>
            <a:r>
              <a:rPr lang="en-US" sz="4000" dirty="0"/>
              <a:t>Step 4 : </a:t>
            </a:r>
          </a:p>
          <a:p>
            <a:r>
              <a:rPr lang="en-US" sz="4000" dirty="0"/>
              <a:t>Following Additional Lines will be added to the code :-</a:t>
            </a:r>
          </a:p>
          <a:p>
            <a:pPr marL="742950" indent="-742950">
              <a:buFont typeface="+mj-lt"/>
              <a:buAutoNum type="arabicPeriod"/>
            </a:pPr>
            <a:endParaRPr lang="en-US" sz="4000" dirty="0"/>
          </a:p>
          <a:p>
            <a:r>
              <a:rPr lang="en-US" sz="3200" i="1" dirty="0"/>
              <a:t># Click the search/submit button</a:t>
            </a:r>
          </a:p>
          <a:p>
            <a:r>
              <a:rPr lang="en-US" sz="3200" i="1" dirty="0" err="1"/>
              <a:t>driver.find_element</a:t>
            </a:r>
            <a:r>
              <a:rPr lang="en-US" sz="3200" i="1" dirty="0"/>
              <a:t>(By.ID, "</a:t>
            </a:r>
            <a:r>
              <a:rPr lang="en-US" sz="3200" i="1" dirty="0" err="1"/>
              <a:t>lotsearch</a:t>
            </a:r>
            <a:r>
              <a:rPr lang="en-US" sz="3200" i="1" dirty="0"/>
              <a:t>").click()</a:t>
            </a:r>
            <a:endParaRPr lang="en-US" sz="4000" dirty="0"/>
          </a:p>
        </p:txBody>
      </p:sp>
    </p:spTree>
    <p:extLst>
      <p:ext uri="{BB962C8B-B14F-4D97-AF65-F5344CB8AC3E}">
        <p14:creationId xmlns:p14="http://schemas.microsoft.com/office/powerpoint/2010/main" val="928375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dirty="0">
                <a:solidFill>
                  <a:srgbClr val="231F20"/>
                </a:solidFill>
                <a:latin typeface="Trebuchet MS"/>
                <a:cs typeface="Trebuchet MS"/>
              </a:rPr>
              <a:t>T</a:t>
            </a:r>
            <a:r>
              <a:rPr sz="8150" b="1" spc="1320" dirty="0">
                <a:solidFill>
                  <a:srgbClr val="231F20"/>
                </a:solidFill>
                <a:latin typeface="Trebuchet MS"/>
                <a:cs typeface="Trebuchet MS"/>
              </a:rPr>
              <a:t>H</a:t>
            </a:r>
            <a:r>
              <a:rPr sz="8150" b="1" spc="1395" dirty="0">
                <a:solidFill>
                  <a:srgbClr val="231F20"/>
                </a:solidFill>
                <a:latin typeface="Trebuchet MS"/>
                <a:cs typeface="Trebuchet MS"/>
              </a:rPr>
              <a:t>A</a:t>
            </a:r>
            <a:r>
              <a:rPr sz="8150" b="1" spc="1505" dirty="0">
                <a:solidFill>
                  <a:srgbClr val="231F20"/>
                </a:solidFill>
                <a:latin typeface="Trebuchet MS"/>
                <a:cs typeface="Trebuchet MS"/>
              </a:rPr>
              <a:t>N</a:t>
            </a:r>
            <a:r>
              <a:rPr sz="8150" b="1" spc="310" dirty="0">
                <a:solidFill>
                  <a:srgbClr val="231F20"/>
                </a:solidFill>
                <a:latin typeface="Trebuchet MS"/>
                <a:cs typeface="Trebuchet MS"/>
              </a:rPr>
              <a:t>K  </a:t>
            </a:r>
            <a:r>
              <a:rPr sz="8150" b="1" spc="1019" dirty="0">
                <a:solidFill>
                  <a:srgbClr val="231F20"/>
                </a:solidFill>
                <a:latin typeface="Trebuchet MS"/>
                <a:cs typeface="Trebuchet MS"/>
              </a:rPr>
              <a:t>YOU</a:t>
            </a:r>
            <a:endParaRPr sz="8150" dirty="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dirty="0"/>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dirty="0"/>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dirty="0"/>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12668" y="1980975"/>
            <a:ext cx="16858092"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dirty="0">
                <a:latin typeface="+mn-lt"/>
              </a:rPr>
              <a:t>Impact of Technology on Finance Functions</a:t>
            </a:r>
            <a:endParaRPr lang="en-US" sz="6600" kern="1200" spc="285" dirty="0">
              <a:solidFill>
                <a:schemeClr val="tx1"/>
              </a:solidFill>
              <a:latin typeface="+mn-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31267" y="8612003"/>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59348" y="3361324"/>
            <a:ext cx="16858092" cy="5016758"/>
          </a:xfrm>
          <a:prstGeom prst="rect">
            <a:avLst/>
          </a:prstGeom>
          <a:noFill/>
        </p:spPr>
        <p:txBody>
          <a:bodyPr wrap="square">
            <a:spAutoFit/>
          </a:bodyPr>
          <a:lstStyle/>
          <a:p>
            <a:pPr marL="571500" indent="-571500" algn="just">
              <a:buFont typeface="Wingdings" pitchFamily="2" charset="2"/>
              <a:buChar char="Ø"/>
            </a:pPr>
            <a:r>
              <a:rPr lang="en-US" sz="4000" dirty="0"/>
              <a:t>Technology automation revolutionized accounting and finance operations.</a:t>
            </a:r>
          </a:p>
          <a:p>
            <a:pPr marL="571500" indent="-571500" algn="just">
              <a:buFont typeface="Wingdings" pitchFamily="2" charset="2"/>
              <a:buChar char="Ø"/>
            </a:pPr>
            <a:r>
              <a:rPr lang="en-US" sz="4000" dirty="0"/>
              <a:t>ERP software facilitated integration of accounting with sales, purchases, and human resources.</a:t>
            </a:r>
          </a:p>
          <a:p>
            <a:pPr marL="571500" indent="-571500" algn="just">
              <a:buFont typeface="Wingdings" pitchFamily="2" charset="2"/>
              <a:buChar char="Ø"/>
            </a:pPr>
            <a:r>
              <a:rPr lang="en-US" sz="4000" dirty="0"/>
              <a:t>Businesses shifted from manual bookkeeping to sophisticated ERP solutions for better control.</a:t>
            </a:r>
          </a:p>
          <a:p>
            <a:pPr marL="571500" indent="-571500" algn="just">
              <a:buFont typeface="Wingdings" pitchFamily="2" charset="2"/>
              <a:buChar char="Ø"/>
            </a:pPr>
            <a:r>
              <a:rPr lang="en-US" sz="4000" dirty="0"/>
              <a:t>Challenges like increased IT costs and change management emerged with ERP adoption RPA emerged as a digital worker automating mundane tasks, allowing humans to focus on value-added activities.</a:t>
            </a:r>
            <a:endParaRPr lang="en-IN" sz="4000" dirty="0"/>
          </a:p>
        </p:txBody>
      </p:sp>
    </p:spTree>
    <p:extLst>
      <p:ext uri="{BB962C8B-B14F-4D97-AF65-F5344CB8AC3E}">
        <p14:creationId xmlns:p14="http://schemas.microsoft.com/office/powerpoint/2010/main" val="237314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6" name="TextBox 5">
            <a:extLst>
              <a:ext uri="{FF2B5EF4-FFF2-40B4-BE49-F238E27FC236}">
                <a16:creationId xmlns:a16="http://schemas.microsoft.com/office/drawing/2014/main" id="{F5AE9CE3-3BA4-6D55-02F6-057F72A2B9E4}"/>
              </a:ext>
            </a:extLst>
          </p:cNvPr>
          <p:cNvSpPr txBox="1"/>
          <p:nvPr/>
        </p:nvSpPr>
        <p:spPr>
          <a:xfrm>
            <a:off x="393588" y="283916"/>
            <a:ext cx="16858092" cy="8710077"/>
          </a:xfrm>
          <a:prstGeom prst="rect">
            <a:avLst/>
          </a:prstGeom>
          <a:noFill/>
        </p:spPr>
        <p:txBody>
          <a:bodyPr wrap="square">
            <a:spAutoFit/>
          </a:bodyPr>
          <a:lstStyle/>
          <a:p>
            <a:pPr algn="just"/>
            <a:r>
              <a:rPr lang="en-US" sz="4000" b="1" dirty="0"/>
              <a:t>The advantages of ERP for business included :</a:t>
            </a:r>
          </a:p>
          <a:p>
            <a:pPr marL="514350" indent="-514350" algn="just">
              <a:buFont typeface="+mj-lt"/>
              <a:buAutoNum type="arabicPeriod"/>
            </a:pPr>
            <a:r>
              <a:rPr lang="en-US" sz="4000" dirty="0"/>
              <a:t>One business transaction processing system integrated with business operations </a:t>
            </a:r>
          </a:p>
          <a:p>
            <a:pPr marL="514350" indent="-514350" algn="just">
              <a:buFont typeface="+mj-lt"/>
              <a:buAutoNum type="arabicPeriod"/>
            </a:pPr>
            <a:r>
              <a:rPr lang="en-US" sz="4000" dirty="0"/>
              <a:t>One version of truth, no mismatch of data </a:t>
            </a:r>
          </a:p>
          <a:p>
            <a:pPr marL="514350" indent="-514350" algn="just">
              <a:buFont typeface="+mj-lt"/>
              <a:buAutoNum type="arabicPeriod"/>
            </a:pPr>
            <a:r>
              <a:rPr lang="en-US" sz="4000" dirty="0"/>
              <a:t>Control over business transactions and functions </a:t>
            </a:r>
          </a:p>
          <a:p>
            <a:pPr marL="514350" indent="-514350" algn="just">
              <a:buFont typeface="+mj-lt"/>
              <a:buAutoNum type="arabicPeriod"/>
            </a:pPr>
            <a:r>
              <a:rPr lang="en-US" sz="4000" dirty="0"/>
              <a:t>Instantaneous availability of information for better decision-making</a:t>
            </a:r>
          </a:p>
          <a:p>
            <a:pPr algn="just"/>
            <a:r>
              <a:rPr lang="en-US" sz="4000" b="1" dirty="0"/>
              <a:t>ERP brought its own set of challenges as well. The biggest of these challenges was :</a:t>
            </a:r>
          </a:p>
          <a:p>
            <a:pPr marL="514350" indent="-514350" algn="just">
              <a:buFont typeface="+mj-lt"/>
              <a:buAutoNum type="arabicPeriod"/>
            </a:pPr>
            <a:r>
              <a:rPr lang="en-US" sz="4000" dirty="0"/>
              <a:t>The increased cost of IT operations, as organizations were not used to investing in IT Infrastructure, hence with the adoption of ERP the organization needed computers for all and high-cost Infrastructure </a:t>
            </a:r>
          </a:p>
          <a:p>
            <a:pPr marL="514350" indent="-514350" algn="just">
              <a:buFont typeface="+mj-lt"/>
              <a:buAutoNum type="arabicPeriod"/>
            </a:pPr>
            <a:r>
              <a:rPr lang="en-US" sz="4000" dirty="0"/>
              <a:t>Change management, employees working in organizations were not aware of the capability of ERP and started to feel threatened for their jobs </a:t>
            </a:r>
          </a:p>
          <a:p>
            <a:pPr marL="514350" indent="-514350" algn="just">
              <a:buFont typeface="+mj-lt"/>
              <a:buAutoNum type="arabicPeriod"/>
            </a:pPr>
            <a:r>
              <a:rPr lang="en-US" sz="4000" dirty="0"/>
              <a:t>Data entry, ERP being an integrated platform increased data entry task in ERP</a:t>
            </a:r>
            <a:endParaRPr lang="en-IN" sz="4000" dirty="0"/>
          </a:p>
        </p:txBody>
      </p:sp>
    </p:spTree>
    <p:extLst>
      <p:ext uri="{BB962C8B-B14F-4D97-AF65-F5344CB8AC3E}">
        <p14:creationId xmlns:p14="http://schemas.microsoft.com/office/powerpoint/2010/main" val="257434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3662584" y="2747556"/>
            <a:ext cx="13112150" cy="1120178"/>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a16="http://schemas.microsoft.com/office/drawing/2014/main" id="{E29CA393-219F-76B6-FFDA-0A73F4DA1162}"/>
              </a:ext>
            </a:extLst>
          </p:cNvPr>
          <p:cNvSpPr txBox="1"/>
          <p:nvPr/>
        </p:nvSpPr>
        <p:spPr>
          <a:xfrm>
            <a:off x="7573992" y="4879339"/>
            <a:ext cx="8126728" cy="2308324"/>
          </a:xfrm>
          <a:prstGeom prst="rect">
            <a:avLst/>
          </a:prstGeom>
          <a:noFill/>
        </p:spPr>
        <p:txBody>
          <a:bodyPr wrap="square">
            <a:spAutoFit/>
          </a:bodyPr>
          <a:lstStyle/>
          <a:p>
            <a:pPr algn="ctr"/>
            <a:r>
              <a:rPr lang="en-US" sz="4800" b="1" dirty="0">
                <a:solidFill>
                  <a:schemeClr val="bg1"/>
                </a:solidFill>
              </a:rPr>
              <a:t>CHAPTER 2</a:t>
            </a:r>
            <a:br>
              <a:rPr lang="en-US" sz="4800" b="1" dirty="0">
                <a:solidFill>
                  <a:schemeClr val="bg1"/>
                </a:solidFill>
              </a:rPr>
            </a:br>
            <a:r>
              <a:rPr lang="en-US" sz="4800" b="1" dirty="0">
                <a:solidFill>
                  <a:schemeClr val="bg1"/>
                </a:solidFill>
              </a:rPr>
              <a:t>INTRODUCTION TO ROBOTIC PROCESS AUTOMATION (RPA)</a:t>
            </a:r>
            <a:endParaRPr lang="en-GB" sz="4800" b="1" dirty="0">
              <a:solidFill>
                <a:schemeClr val="bg1"/>
              </a:solidFill>
            </a:endParaRPr>
          </a:p>
        </p:txBody>
      </p:sp>
      <p:grpSp>
        <p:nvGrpSpPr>
          <p:cNvPr id="5" name="object 8">
            <a:extLst>
              <a:ext uri="{FF2B5EF4-FFF2-40B4-BE49-F238E27FC236}">
                <a16:creationId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7" name="object 10">
              <a:extLst>
                <a:ext uri="{FF2B5EF4-FFF2-40B4-BE49-F238E27FC236}">
                  <a16:creationId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9" name="object 11">
              <a:extLst>
                <a:ext uri="{FF2B5EF4-FFF2-40B4-BE49-F238E27FC236}">
                  <a16:creationId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0" name="object 12">
              <a:extLst>
                <a:ext uri="{FF2B5EF4-FFF2-40B4-BE49-F238E27FC236}">
                  <a16:creationId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14" name="object 11">
              <a:extLst>
                <a:ext uri="{FF2B5EF4-FFF2-40B4-BE49-F238E27FC236}">
                  <a16:creationId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5" name="object 12">
              <a:extLst>
                <a:ext uri="{FF2B5EF4-FFF2-40B4-BE49-F238E27FC236}">
                  <a16:creationId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382200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4790F99-C881-47C9-B3DC-C959D4418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12668" y="456975"/>
            <a:ext cx="16858092" cy="1232048"/>
          </a:xfrm>
          <a:prstGeom prst="rect">
            <a:avLst/>
          </a:prstGeom>
        </p:spPr>
        <p:txBody>
          <a:bodyPr vert="horz" lIns="91440" tIns="45720" rIns="91440" bIns="45720" rtlCol="0" anchor="b">
            <a:normAutofit/>
          </a:bodyPr>
          <a:lstStyle/>
          <a:p>
            <a:pPr marL="12700" algn="l" rtl="0">
              <a:lnSpc>
                <a:spcPct val="90000"/>
              </a:lnSpc>
              <a:spcBef>
                <a:spcPct val="0"/>
              </a:spcBef>
            </a:pPr>
            <a:r>
              <a:rPr lang="en-US" sz="6600" dirty="0">
                <a:latin typeface="+mn-lt"/>
              </a:rPr>
              <a:t>What is RPA ?</a:t>
            </a:r>
            <a:endParaRPr lang="en-US" sz="6600" kern="1200" spc="285" dirty="0">
              <a:solidFill>
                <a:schemeClr val="tx1"/>
              </a:solidFill>
              <a:latin typeface="+mn-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31267" y="8612003"/>
            <a:ext cx="6556733" cy="1629745"/>
          </a:xfrm>
          <a:prstGeom prst="rect">
            <a:avLst/>
          </a:prstGeom>
        </p:spPr>
      </p:pic>
      <p:sp>
        <p:nvSpPr>
          <p:cNvPr id="6" name="TextBox 5">
            <a:extLst>
              <a:ext uri="{FF2B5EF4-FFF2-40B4-BE49-F238E27FC236}">
                <a16:creationId xmlns:a16="http://schemas.microsoft.com/office/drawing/2014/main" id="{F5AE9CE3-3BA4-6D55-02F6-057F72A2B9E4}"/>
              </a:ext>
            </a:extLst>
          </p:cNvPr>
          <p:cNvSpPr txBox="1"/>
          <p:nvPr/>
        </p:nvSpPr>
        <p:spPr>
          <a:xfrm>
            <a:off x="712668" y="2596999"/>
            <a:ext cx="16858092" cy="6186309"/>
          </a:xfrm>
          <a:prstGeom prst="rect">
            <a:avLst/>
          </a:prstGeom>
          <a:noFill/>
        </p:spPr>
        <p:txBody>
          <a:bodyPr wrap="square">
            <a:spAutoFit/>
          </a:bodyPr>
          <a:lstStyle/>
          <a:p>
            <a:pPr algn="just"/>
            <a:r>
              <a:rPr lang="en-US" sz="4400" b="1" dirty="0"/>
              <a:t>Robotic</a:t>
            </a:r>
            <a:r>
              <a:rPr lang="en-US" sz="4400" dirty="0"/>
              <a:t> : The word “Robotic” may sound like a physically shaped strong and bulky BOT but it is all about software, with no physical shape or form. Like any other software “Robotic” also supports human efforts by automating human activities in an enterprise. It is sometimes referred to as software robotics.</a:t>
            </a:r>
          </a:p>
          <a:p>
            <a:pPr algn="just"/>
            <a:endParaRPr lang="en-US" sz="4400" dirty="0"/>
          </a:p>
          <a:p>
            <a:pPr algn="just"/>
            <a:r>
              <a:rPr lang="en-IN" sz="4400" b="1" dirty="0"/>
              <a:t>Process</a:t>
            </a:r>
            <a:r>
              <a:rPr lang="en-IN" sz="4400" dirty="0"/>
              <a:t> : </a:t>
            </a:r>
            <a:r>
              <a:rPr lang="en-US" sz="4400" dirty="0"/>
              <a:t>Word “Process” can also be misnomer, a better alternative would be “task”, which is what RPA aims to automate. A combination of such “tasks” adds up to a process.</a:t>
            </a:r>
          </a:p>
        </p:txBody>
      </p:sp>
    </p:spTree>
    <p:extLst>
      <p:ext uri="{BB962C8B-B14F-4D97-AF65-F5344CB8AC3E}">
        <p14:creationId xmlns:p14="http://schemas.microsoft.com/office/powerpoint/2010/main" val="3786532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438"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3CFA1B2-706B-4466-B29B-FA35496ECAC5}">
  <we:reference id="wa200005566" version="3.0.0.3" store="en-US"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3340</TotalTime>
  <Words>2725</Words>
  <Application>Microsoft Office PowerPoint</Application>
  <PresentationFormat>Custom</PresentationFormat>
  <Paragraphs>434</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Trebuchet MS</vt:lpstr>
      <vt:lpstr>Verdana</vt:lpstr>
      <vt:lpstr>Wingdings</vt:lpstr>
      <vt:lpstr>Office Theme</vt:lpstr>
      <vt:lpstr> </vt:lpstr>
      <vt:lpstr> </vt:lpstr>
      <vt:lpstr>Introduction</vt:lpstr>
      <vt:lpstr>Background</vt:lpstr>
      <vt:lpstr> </vt:lpstr>
      <vt:lpstr>Impact of Technology on Finance Functions</vt:lpstr>
      <vt:lpstr>PowerPoint Presentation</vt:lpstr>
      <vt:lpstr> </vt:lpstr>
      <vt:lpstr>What is RPA ?</vt:lpstr>
      <vt:lpstr>RPA Vs. Normal Coding</vt:lpstr>
      <vt:lpstr>RPA Vs. Normal Coding</vt:lpstr>
      <vt:lpstr>RPA Vs. Normal Coding</vt:lpstr>
      <vt:lpstr>RPA Vs. Normal Coding</vt:lpstr>
      <vt:lpstr>When to Use Which?</vt:lpstr>
      <vt:lpstr>PowerPoint Presentation</vt:lpstr>
      <vt:lpstr>PowerPoint Presentation</vt:lpstr>
      <vt:lpstr>THE BENEFITS OF RPA</vt:lpstr>
      <vt:lpstr>CHALLENGES IN RPA</vt:lpstr>
      <vt:lpstr> </vt:lpstr>
      <vt:lpstr>Key Concepts</vt:lpstr>
      <vt:lpstr> </vt:lpstr>
      <vt:lpstr>Introduction to Web Scraping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CA Er Parth Chauhan</cp:lastModifiedBy>
  <cp:revision>50</cp:revision>
  <dcterms:created xsi:type="dcterms:W3CDTF">2024-04-26T17:11:38Z</dcterms:created>
  <dcterms:modified xsi:type="dcterms:W3CDTF">2025-08-28T04:43:19Z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