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35.jpg" ContentType="image/jpeg"/>
  <Override PartName="/ppt/media/image40.jpg" ContentType="image/jpeg"/>
  <Override PartName="/ppt/media/image74.jpg" ContentType="image/jpeg"/>
  <Override PartName="/ppt/media/image79.jpg" ContentType="image/jpeg"/>
  <Override PartName="/ppt/media/image105.jpg" ContentType="image/jpeg"/>
  <Override PartName="/ppt/media/image107.jpg" ContentType="image/jpeg"/>
  <Override PartName="/ppt/media/image112.jpg" ContentType="image/jpeg"/>
  <Override PartName="/ppt/media/image114.jpg" ContentType="image/jpeg"/>
  <Override PartName="/ppt/media/image12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4" r:id="rId2"/>
    <p:sldId id="258" r:id="rId3"/>
    <p:sldId id="266" r:id="rId4"/>
    <p:sldId id="469" r:id="rId5"/>
    <p:sldId id="470" r:id="rId6"/>
    <p:sldId id="471" r:id="rId7"/>
    <p:sldId id="472" r:id="rId8"/>
    <p:sldId id="473" r:id="rId9"/>
    <p:sldId id="474" r:id="rId10"/>
    <p:sldId id="475" r:id="rId11"/>
    <p:sldId id="476" r:id="rId12"/>
    <p:sldId id="477" r:id="rId13"/>
    <p:sldId id="478" r:id="rId14"/>
    <p:sldId id="479" r:id="rId15"/>
    <p:sldId id="480" r:id="rId16"/>
    <p:sldId id="270" r:id="rId17"/>
    <p:sldId id="325" r:id="rId18"/>
    <p:sldId id="288" r:id="rId19"/>
    <p:sldId id="287" r:id="rId20"/>
    <p:sldId id="285" r:id="rId21"/>
    <p:sldId id="284" r:id="rId22"/>
    <p:sldId id="283" r:id="rId23"/>
    <p:sldId id="286" r:id="rId24"/>
    <p:sldId id="282" r:id="rId25"/>
    <p:sldId id="281" r:id="rId26"/>
    <p:sldId id="280" r:id="rId27"/>
    <p:sldId id="279" r:id="rId28"/>
    <p:sldId id="326" r:id="rId29"/>
    <p:sldId id="278" r:id="rId30"/>
    <p:sldId id="269" r:id="rId31"/>
    <p:sldId id="290" r:id="rId32"/>
    <p:sldId id="327" r:id="rId33"/>
    <p:sldId id="289" r:id="rId34"/>
    <p:sldId id="268" r:id="rId35"/>
    <p:sldId id="328" r:id="rId36"/>
    <p:sldId id="291" r:id="rId37"/>
    <p:sldId id="277" r:id="rId38"/>
    <p:sldId id="292" r:id="rId39"/>
    <p:sldId id="317" r:id="rId40"/>
    <p:sldId id="319" r:id="rId41"/>
    <p:sldId id="318" r:id="rId42"/>
    <p:sldId id="329" r:id="rId43"/>
    <p:sldId id="316" r:id="rId44"/>
    <p:sldId id="315" r:id="rId45"/>
    <p:sldId id="314" r:id="rId46"/>
    <p:sldId id="313" r:id="rId47"/>
    <p:sldId id="312" r:id="rId48"/>
    <p:sldId id="311" r:id="rId49"/>
    <p:sldId id="310" r:id="rId50"/>
    <p:sldId id="309" r:id="rId51"/>
    <p:sldId id="308" r:id="rId52"/>
    <p:sldId id="307" r:id="rId53"/>
    <p:sldId id="306" r:id="rId54"/>
    <p:sldId id="305" r:id="rId55"/>
    <p:sldId id="304" r:id="rId56"/>
    <p:sldId id="303" r:id="rId57"/>
    <p:sldId id="330" r:id="rId58"/>
    <p:sldId id="335" r:id="rId59"/>
    <p:sldId id="355" r:id="rId60"/>
    <p:sldId id="356" r:id="rId61"/>
    <p:sldId id="336" r:id="rId62"/>
    <p:sldId id="354" r:id="rId63"/>
    <p:sldId id="353" r:id="rId64"/>
    <p:sldId id="352" r:id="rId65"/>
    <p:sldId id="351" r:id="rId66"/>
    <p:sldId id="350" r:id="rId67"/>
    <p:sldId id="349" r:id="rId68"/>
    <p:sldId id="348" r:id="rId69"/>
    <p:sldId id="347" r:id="rId70"/>
    <p:sldId id="346" r:id="rId71"/>
    <p:sldId id="345" r:id="rId72"/>
    <p:sldId id="344" r:id="rId73"/>
    <p:sldId id="343" r:id="rId74"/>
    <p:sldId id="342" r:id="rId75"/>
    <p:sldId id="341" r:id="rId76"/>
    <p:sldId id="340" r:id="rId77"/>
    <p:sldId id="339" r:id="rId78"/>
    <p:sldId id="338" r:id="rId79"/>
    <p:sldId id="337" r:id="rId80"/>
    <p:sldId id="334" r:id="rId81"/>
    <p:sldId id="333" r:id="rId82"/>
    <p:sldId id="332" r:id="rId83"/>
    <p:sldId id="331" r:id="rId84"/>
    <p:sldId id="357" r:id="rId85"/>
    <p:sldId id="362" r:id="rId86"/>
    <p:sldId id="363" r:id="rId87"/>
    <p:sldId id="383" r:id="rId88"/>
    <p:sldId id="384" r:id="rId89"/>
    <p:sldId id="382" r:id="rId90"/>
    <p:sldId id="381" r:id="rId91"/>
    <p:sldId id="380" r:id="rId92"/>
    <p:sldId id="379" r:id="rId93"/>
    <p:sldId id="378" r:id="rId94"/>
    <p:sldId id="377" r:id="rId95"/>
    <p:sldId id="376" r:id="rId96"/>
    <p:sldId id="375" r:id="rId97"/>
    <p:sldId id="374" r:id="rId98"/>
    <p:sldId id="373" r:id="rId99"/>
    <p:sldId id="372" r:id="rId100"/>
    <p:sldId id="371" r:id="rId101"/>
    <p:sldId id="370" r:id="rId102"/>
    <p:sldId id="369" r:id="rId103"/>
    <p:sldId id="368" r:id="rId104"/>
    <p:sldId id="367" r:id="rId105"/>
    <p:sldId id="366" r:id="rId106"/>
    <p:sldId id="365" r:id="rId107"/>
    <p:sldId id="364" r:id="rId108"/>
    <p:sldId id="361" r:id="rId109"/>
    <p:sldId id="360" r:id="rId110"/>
    <p:sldId id="359" r:id="rId111"/>
    <p:sldId id="358" r:id="rId112"/>
    <p:sldId id="385" r:id="rId113"/>
    <p:sldId id="394" r:id="rId114"/>
    <p:sldId id="393" r:id="rId115"/>
    <p:sldId id="392" r:id="rId116"/>
    <p:sldId id="386" r:id="rId117"/>
    <p:sldId id="391" r:id="rId118"/>
    <p:sldId id="390" r:id="rId119"/>
    <p:sldId id="387" r:id="rId120"/>
    <p:sldId id="395" r:id="rId121"/>
    <p:sldId id="388" r:id="rId122"/>
    <p:sldId id="389" r:id="rId123"/>
    <p:sldId id="432" r:id="rId124"/>
    <p:sldId id="444" r:id="rId125"/>
    <p:sldId id="443" r:id="rId126"/>
    <p:sldId id="442" r:id="rId127"/>
    <p:sldId id="441" r:id="rId128"/>
    <p:sldId id="440" r:id="rId129"/>
    <p:sldId id="439" r:id="rId130"/>
    <p:sldId id="438" r:id="rId131"/>
    <p:sldId id="437" r:id="rId132"/>
    <p:sldId id="436" r:id="rId133"/>
    <p:sldId id="435" r:id="rId134"/>
    <p:sldId id="434" r:id="rId135"/>
    <p:sldId id="433" r:id="rId136"/>
    <p:sldId id="419" r:id="rId137"/>
    <p:sldId id="431" r:id="rId138"/>
    <p:sldId id="430" r:id="rId139"/>
    <p:sldId id="429" r:id="rId140"/>
    <p:sldId id="428" r:id="rId141"/>
    <p:sldId id="427" r:id="rId142"/>
    <p:sldId id="426" r:id="rId143"/>
    <p:sldId id="424" r:id="rId144"/>
    <p:sldId id="425" r:id="rId145"/>
    <p:sldId id="421" r:id="rId146"/>
    <p:sldId id="423" r:id="rId147"/>
    <p:sldId id="422" r:id="rId148"/>
    <p:sldId id="420" r:id="rId149"/>
    <p:sldId id="418" r:id="rId150"/>
    <p:sldId id="417" r:id="rId151"/>
    <p:sldId id="416" r:id="rId152"/>
    <p:sldId id="415" r:id="rId153"/>
    <p:sldId id="414" r:id="rId154"/>
    <p:sldId id="413" r:id="rId155"/>
    <p:sldId id="412" r:id="rId156"/>
    <p:sldId id="411" r:id="rId157"/>
    <p:sldId id="410" r:id="rId158"/>
    <p:sldId id="409" r:id="rId159"/>
    <p:sldId id="408" r:id="rId160"/>
    <p:sldId id="407" r:id="rId161"/>
    <p:sldId id="406" r:id="rId162"/>
    <p:sldId id="405" r:id="rId163"/>
    <p:sldId id="404" r:id="rId164"/>
    <p:sldId id="403" r:id="rId165"/>
    <p:sldId id="396" r:id="rId166"/>
    <p:sldId id="402" r:id="rId167"/>
    <p:sldId id="401" r:id="rId168"/>
    <p:sldId id="400" r:id="rId169"/>
    <p:sldId id="399" r:id="rId170"/>
    <p:sldId id="398" r:id="rId171"/>
    <p:sldId id="463" r:id="rId172"/>
    <p:sldId id="462" r:id="rId173"/>
    <p:sldId id="461" r:id="rId174"/>
    <p:sldId id="460" r:id="rId175"/>
    <p:sldId id="459" r:id="rId176"/>
    <p:sldId id="458" r:id="rId177"/>
    <p:sldId id="457" r:id="rId178"/>
    <p:sldId id="456" r:id="rId179"/>
    <p:sldId id="455" r:id="rId180"/>
    <p:sldId id="454" r:id="rId181"/>
    <p:sldId id="453" r:id="rId182"/>
    <p:sldId id="452" r:id="rId183"/>
    <p:sldId id="451" r:id="rId184"/>
    <p:sldId id="450" r:id="rId185"/>
    <p:sldId id="449" r:id="rId186"/>
    <p:sldId id="448" r:id="rId187"/>
    <p:sldId id="447" r:id="rId188"/>
    <p:sldId id="446" r:id="rId189"/>
    <p:sldId id="445" r:id="rId190"/>
    <p:sldId id="467" r:id="rId191"/>
    <p:sldId id="466" r:id="rId192"/>
    <p:sldId id="465" r:id="rId193"/>
    <p:sldId id="464" r:id="rId194"/>
    <p:sldId id="397" r:id="rId195"/>
    <p:sldId id="468" r:id="rId196"/>
    <p:sldId id="263" r:id="rId197"/>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817"/>
    <a:srgbClr val="1A542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p:cViewPr varScale="1">
        <p:scale>
          <a:sx n="46" d="100"/>
          <a:sy n="46" d="100"/>
        </p:scale>
        <p:origin x="-1308" y="-84"/>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rgbClr val="040405"/>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3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rgbClr val="040405"/>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rgbClr val="04040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DFAFA"/>
          </a:solidFill>
        </p:spPr>
        <p:txBody>
          <a:bodyPr wrap="square" lIns="0" tIns="0" rIns="0" bIns="0" rtlCol="0"/>
          <a:lstStyle/>
          <a:p>
            <a:endParaRPr dirty="0"/>
          </a:p>
        </p:txBody>
      </p:sp>
      <p:sp>
        <p:nvSpPr>
          <p:cNvPr id="2" name="Holder 2"/>
          <p:cNvSpPr>
            <a:spLocks noGrp="1"/>
          </p:cNvSpPr>
          <p:nvPr>
            <p:ph type="title"/>
          </p:nvPr>
        </p:nvSpPr>
        <p:spPr>
          <a:xfrm>
            <a:off x="615949" y="1896726"/>
            <a:ext cx="8041640" cy="3093720"/>
          </a:xfrm>
          <a:prstGeom prst="rect">
            <a:avLst/>
          </a:prstGeom>
        </p:spPr>
        <p:txBody>
          <a:bodyPr wrap="square" lIns="0" tIns="0" rIns="0" bIns="0">
            <a:spAutoFit/>
          </a:bodyPr>
          <a:lstStyle>
            <a:lvl1pPr>
              <a:defRPr sz="7600" b="1" i="0">
                <a:solidFill>
                  <a:srgbClr val="040405"/>
                </a:solidFill>
                <a:latin typeface="Trebuchet MS"/>
                <a:cs typeface="Trebuchet MS"/>
              </a:defRPr>
            </a:lvl1pPr>
          </a:lstStyle>
          <a:p>
            <a:endParaRPr/>
          </a:p>
        </p:txBody>
      </p:sp>
      <p:sp>
        <p:nvSpPr>
          <p:cNvPr id="3" name="Holder 3"/>
          <p:cNvSpPr>
            <a:spLocks noGrp="1"/>
          </p:cNvSpPr>
          <p:nvPr>
            <p:ph type="body" idx="1"/>
          </p:nvPr>
        </p:nvSpPr>
        <p:spPr>
          <a:xfrm>
            <a:off x="496907" y="3378917"/>
            <a:ext cx="17294185" cy="4368800"/>
          </a:xfrm>
          <a:prstGeom prst="rect">
            <a:avLst/>
          </a:prstGeom>
        </p:spPr>
        <p:txBody>
          <a:bodyPr wrap="square" lIns="0" tIns="0" rIns="0" bIns="0">
            <a:spAutoFit/>
          </a:bodyPr>
          <a:lstStyle>
            <a:lvl1pPr>
              <a:defRPr sz="33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1/29/2025</a:t>
            </a:fld>
            <a:endParaRPr lang="en-US" dirty="0"/>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5.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70.pn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jp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png"/><Relationship Id="rId7"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80.png"/><Relationship Id="rId9" Type="http://schemas.openxmlformats.org/officeDocument/2006/relationships/image" Target="../media/image51.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80.png"/><Relationship Id="rId4" Type="http://schemas.openxmlformats.org/officeDocument/2006/relationships/image" Target="../media/image69.png"/></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38.png"/><Relationship Id="rId4" Type="http://schemas.openxmlformats.org/officeDocument/2006/relationships/image" Target="../media/image88.png"/></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57.png"/><Relationship Id="rId4" Type="http://schemas.openxmlformats.org/officeDocument/2006/relationships/image" Target="../media/image55.png"/></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90.png"/><Relationship Id="rId4" Type="http://schemas.openxmlformats.org/officeDocument/2006/relationships/image" Target="../media/image55.png"/></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5.jpg"/></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2.jpg"/></Relationships>
</file>

<file path=ppt/slides/_rels/slide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4.jpg"/></Relationships>
</file>

<file path=ppt/slides/_rels/slide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18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5.png"/><Relationship Id="rId7" Type="http://schemas.openxmlformats.org/officeDocument/2006/relationships/image" Target="../media/image120.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91.png"/><Relationship Id="rId9" Type="http://schemas.openxmlformats.org/officeDocument/2006/relationships/image" Target="../media/image122.png"/></Relationships>
</file>

<file path=ppt/slides/_rels/slide1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80.png"/></Relationships>
</file>

<file path=ppt/slides/_rels/slide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25.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55.png"/></Relationships>
</file>

<file path=ppt/slides/_rels/slide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12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3662584" y="2747556"/>
            <a:ext cx="13112150" cy="1120178"/>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573992" y="5143499"/>
            <a:ext cx="8126728" cy="2123658"/>
          </a:xfrm>
          <a:prstGeom prst="rect">
            <a:avLst/>
          </a:prstGeom>
          <a:noFill/>
        </p:spPr>
        <p:txBody>
          <a:bodyPr wrap="square">
            <a:spAutoFit/>
          </a:bodyPr>
          <a:lstStyle/>
          <a:p>
            <a:pPr algn="ctr"/>
            <a:r>
              <a:rPr lang="en-US" sz="6600" b="1" dirty="0">
                <a:solidFill>
                  <a:schemeClr val="bg1"/>
                </a:solidFill>
              </a:rPr>
              <a:t>Robotic Process Automation</a:t>
            </a:r>
            <a:endParaRPr lang="en-GB" sz="6600" b="1" dirty="0">
              <a:solidFill>
                <a:schemeClr val="bg1"/>
              </a:solidFill>
            </a:endParaRP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1618977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285948" y="283916"/>
            <a:ext cx="10983536" cy="2308324"/>
          </a:xfrm>
          <a:prstGeom prst="rect">
            <a:avLst/>
          </a:prstGeom>
          <a:noFill/>
        </p:spPr>
        <p:txBody>
          <a:bodyPr wrap="square">
            <a:spAutoFit/>
          </a:bodyPr>
          <a:lstStyle/>
          <a:p>
            <a:pPr algn="just"/>
            <a:r>
              <a:rPr lang="en-US" sz="3600" dirty="0"/>
              <a:t>RPA can be better understood as a Digital Worker trained to tasks performed by humans with no or minimal value. It primarily performs below functions (Refer to Figure 1 below) :</a:t>
            </a:r>
          </a:p>
        </p:txBody>
      </p:sp>
      <p:pic>
        <p:nvPicPr>
          <p:cNvPr id="9" name="Picture 8">
            <a:extLst>
              <a:ext uri="{FF2B5EF4-FFF2-40B4-BE49-F238E27FC236}">
                <a16:creationId xmlns="" xmlns:a16="http://schemas.microsoft.com/office/drawing/2014/main" id="{CAE4E8A3-1922-5714-7FC7-248D59E08465}"/>
              </a:ext>
            </a:extLst>
          </p:cNvPr>
          <p:cNvPicPr>
            <a:picLocks noChangeAspect="1"/>
          </p:cNvPicPr>
          <p:nvPr/>
        </p:nvPicPr>
        <p:blipFill>
          <a:blip r:embed="rId4"/>
          <a:stretch>
            <a:fillRect/>
          </a:stretch>
        </p:blipFill>
        <p:spPr>
          <a:xfrm>
            <a:off x="2355591" y="2308800"/>
            <a:ext cx="13534649" cy="6293610"/>
          </a:xfrm>
          <a:prstGeom prst="rect">
            <a:avLst/>
          </a:prstGeom>
        </p:spPr>
      </p:pic>
    </p:spTree>
    <p:extLst>
      <p:ext uri="{BB962C8B-B14F-4D97-AF65-F5344CB8AC3E}">
        <p14:creationId xmlns:p14="http://schemas.microsoft.com/office/powerpoint/2010/main" val="35033451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COUNTIFS Function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440120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Syntax of COUNTIFS</a:t>
            </a:r>
          </a:p>
          <a:p>
            <a:pPr marL="457200" lvl="0" indent="-457200" algn="l" rtl="0">
              <a:spcBef>
                <a:spcPts val="0"/>
              </a:spcBef>
              <a:spcAft>
                <a:spcPts val="0"/>
              </a:spcAft>
              <a:buSzPts val="1440"/>
              <a:buFont typeface="Wingdings" panose="05000000000000000000" pitchFamily="2" charset="2"/>
              <a:buChar char="Ø"/>
            </a:pPr>
            <a:r>
              <a:rPr lang="en-GB" sz="2800" dirty="0"/>
              <a:t>criteria_range1, criteria_range2, ...: Ranges to check against criteria</a:t>
            </a:r>
          </a:p>
          <a:p>
            <a:pPr marL="457200" lvl="0" indent="-457200" algn="l" rtl="0">
              <a:spcBef>
                <a:spcPts val="0"/>
              </a:spcBef>
              <a:spcAft>
                <a:spcPts val="0"/>
              </a:spcAft>
              <a:buSzPts val="1440"/>
              <a:buFont typeface="Wingdings" panose="05000000000000000000" pitchFamily="2" charset="2"/>
              <a:buChar char="Ø"/>
            </a:pPr>
            <a:r>
              <a:rPr lang="en-GB" sz="2800" dirty="0"/>
              <a:t>criteria1, criteria2, ...: Conditions to count cells</a:t>
            </a:r>
          </a:p>
          <a:p>
            <a:pPr marL="457200" lvl="0" indent="-457200" algn="l" rtl="0">
              <a:spcBef>
                <a:spcPts val="0"/>
              </a:spcBef>
              <a:spcAft>
                <a:spcPts val="0"/>
              </a:spcAft>
              <a:buSzPts val="1440"/>
              <a:buFont typeface="Wingdings" panose="05000000000000000000" pitchFamily="2" charset="2"/>
              <a:buChar char="Ø"/>
            </a:pPr>
            <a:r>
              <a:rPr lang="en-GB" sz="2800" dirty="0"/>
              <a:t>Example Use-Case</a:t>
            </a:r>
          </a:p>
          <a:p>
            <a:pPr marL="457200" lvl="0" indent="-457200" algn="l" rtl="0">
              <a:spcBef>
                <a:spcPts val="0"/>
              </a:spcBef>
              <a:spcAft>
                <a:spcPts val="0"/>
              </a:spcAft>
              <a:buSzPts val="1440"/>
              <a:buFont typeface="Wingdings" panose="05000000000000000000" pitchFamily="2" charset="2"/>
              <a:buChar char="Ø"/>
            </a:pPr>
            <a:r>
              <a:rPr lang="en-GB" sz="2800" dirty="0"/>
              <a:t>Count transactions over $1,000 in 'January'</a:t>
            </a:r>
          </a:p>
          <a:p>
            <a:pPr marL="457200" lvl="0" indent="-457200" algn="l" rtl="0">
              <a:spcBef>
                <a:spcPts val="0"/>
              </a:spcBef>
              <a:spcAft>
                <a:spcPts val="0"/>
              </a:spcAft>
              <a:buSzPts val="1440"/>
              <a:buFont typeface="Wingdings" panose="05000000000000000000" pitchFamily="2" charset="2"/>
              <a:buChar char="Ø"/>
            </a:pPr>
            <a:r>
              <a:rPr lang="en-GB" sz="2800" dirty="0"/>
              <a:t>Formula: =COUNTIFS(A1:A100, "&gt;1000", B1:B100, "January")</a:t>
            </a:r>
          </a:p>
        </p:txBody>
      </p:sp>
    </p:spTree>
    <p:extLst>
      <p:ext uri="{BB962C8B-B14F-4D97-AF65-F5344CB8AC3E}">
        <p14:creationId xmlns:p14="http://schemas.microsoft.com/office/powerpoint/2010/main" val="38165678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Advanced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741741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Advanced Functions</a:t>
            </a:r>
          </a:p>
          <a:p>
            <a:pPr marL="457200" lvl="0" indent="-457200" algn="l" rtl="0">
              <a:spcBef>
                <a:spcPts val="0"/>
              </a:spcBef>
              <a:spcAft>
                <a:spcPts val="0"/>
              </a:spcAft>
              <a:buSzPts val="1440"/>
              <a:buFont typeface="Wingdings" panose="05000000000000000000" pitchFamily="2" charset="2"/>
              <a:buChar char="Ø"/>
            </a:pPr>
            <a:r>
              <a:rPr lang="en-GB" sz="2800" dirty="0"/>
              <a:t>Focus on SUMIF and COUNTIF for conditional calculations</a:t>
            </a:r>
          </a:p>
          <a:p>
            <a:pPr marL="457200" lvl="0" indent="-457200" algn="l" rtl="0">
              <a:spcBef>
                <a:spcPts val="0"/>
              </a:spcBef>
              <a:spcAft>
                <a:spcPts val="0"/>
              </a:spcAft>
              <a:buSzPts val="1440"/>
              <a:buFont typeface="Wingdings" panose="05000000000000000000" pitchFamily="2" charset="2"/>
              <a:buChar char="Ø"/>
            </a:pPr>
            <a:r>
              <a:rPr lang="en-GB" sz="2800" dirty="0"/>
              <a:t>Introduction to SUMIFS and COUNTIFS for multi-condition analysis</a:t>
            </a:r>
          </a:p>
          <a:p>
            <a:pPr marL="457200" lvl="0" indent="-457200" algn="l" rtl="0">
              <a:spcBef>
                <a:spcPts val="0"/>
              </a:spcBef>
              <a:spcAft>
                <a:spcPts val="0"/>
              </a:spcAft>
              <a:buSzPts val="1440"/>
              <a:buFont typeface="Wingdings" panose="05000000000000000000" pitchFamily="2" charset="2"/>
              <a:buChar char="Ø"/>
            </a:pPr>
            <a:r>
              <a:rPr lang="en-GB" sz="2800" dirty="0"/>
              <a:t>Module 4 Highlights</a:t>
            </a:r>
          </a:p>
          <a:p>
            <a:pPr marL="457200" lvl="0" indent="-457200" algn="l" rtl="0">
              <a:spcBef>
                <a:spcPts val="0"/>
              </a:spcBef>
              <a:spcAft>
                <a:spcPts val="0"/>
              </a:spcAft>
              <a:buSzPts val="1440"/>
              <a:buFont typeface="Wingdings" panose="05000000000000000000" pitchFamily="2" charset="2"/>
              <a:buChar char="Ø"/>
            </a:pPr>
            <a:r>
              <a:rPr lang="en-GB" sz="2800" dirty="0"/>
              <a:t>Crucial for financial analysis and data management</a:t>
            </a:r>
          </a:p>
          <a:p>
            <a:pPr marL="457200" lvl="0" indent="-457200" algn="l" rtl="0">
              <a:spcBef>
                <a:spcPts val="0"/>
              </a:spcBef>
              <a:spcAft>
                <a:spcPts val="0"/>
              </a:spcAft>
              <a:buSzPts val="1440"/>
              <a:buFont typeface="Wingdings" panose="05000000000000000000" pitchFamily="2" charset="2"/>
              <a:buChar char="Ø"/>
            </a:pPr>
            <a:r>
              <a:rPr lang="en-GB" sz="2800" dirty="0"/>
              <a:t>Enhances efficiency in handling large datasets</a:t>
            </a:r>
          </a:p>
          <a:p>
            <a:pPr marL="457200" lvl="0" indent="-457200" algn="l" rtl="0">
              <a:spcBef>
                <a:spcPts val="0"/>
              </a:spcBef>
              <a:spcAft>
                <a:spcPts val="0"/>
              </a:spcAft>
              <a:buSzPts val="1440"/>
              <a:buFont typeface="Wingdings" panose="05000000000000000000" pitchFamily="2" charset="2"/>
              <a:buChar char="Ø"/>
            </a:pPr>
            <a:r>
              <a:rPr lang="en-GB" sz="2800" dirty="0"/>
              <a:t>Learning Outcomes</a:t>
            </a:r>
          </a:p>
          <a:p>
            <a:pPr marL="457200" lvl="0" indent="-457200" algn="l" rtl="0">
              <a:spcBef>
                <a:spcPts val="0"/>
              </a:spcBef>
              <a:spcAft>
                <a:spcPts val="0"/>
              </a:spcAft>
              <a:buSzPts val="1440"/>
              <a:buFont typeface="Wingdings" panose="05000000000000000000" pitchFamily="2" charset="2"/>
              <a:buChar char="Ø"/>
            </a:pPr>
            <a:r>
              <a:rPr lang="en-GB" sz="2800" dirty="0"/>
              <a:t>Ability to perform complex calculations with ease</a:t>
            </a:r>
          </a:p>
          <a:p>
            <a:pPr marL="457200" lvl="0" indent="-457200" algn="l" rtl="0">
              <a:spcBef>
                <a:spcPts val="0"/>
              </a:spcBef>
              <a:spcAft>
                <a:spcPts val="0"/>
              </a:spcAft>
              <a:buSzPts val="1440"/>
              <a:buFont typeface="Wingdings" panose="05000000000000000000" pitchFamily="2" charset="2"/>
              <a:buChar char="Ø"/>
            </a:pPr>
            <a:r>
              <a:rPr lang="en-GB" sz="2800" dirty="0"/>
              <a:t>Improved analytical skills for financial data</a:t>
            </a:r>
          </a:p>
          <a:p>
            <a:pPr marL="457200" lvl="0" indent="-457200" algn="l" rtl="0">
              <a:spcBef>
                <a:spcPts val="0"/>
              </a:spcBef>
              <a:spcAft>
                <a:spcPts val="0"/>
              </a:spcAft>
              <a:buSzPts val="1440"/>
              <a:buFont typeface="Wingdings" panose="05000000000000000000" pitchFamily="2" charset="2"/>
              <a:buChar char="Ø"/>
            </a:pPr>
            <a:endParaRPr lang="en-GB" sz="2800" dirty="0"/>
          </a:p>
        </p:txBody>
      </p:sp>
    </p:spTree>
    <p:extLst>
      <p:ext uri="{BB962C8B-B14F-4D97-AF65-F5344CB8AC3E}">
        <p14:creationId xmlns:p14="http://schemas.microsoft.com/office/powerpoint/2010/main" val="15328101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Introduction to Text Functions and Data Validation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720;p98">
            <a:extLst>
              <a:ext uri="{FF2B5EF4-FFF2-40B4-BE49-F238E27FC236}">
                <a16:creationId xmlns="" xmlns:a16="http://schemas.microsoft.com/office/drawing/2014/main" id="{A0DAA50D-B303-AE84-8A19-990D07132A28}"/>
              </a:ext>
            </a:extLst>
          </p:cNvPr>
          <p:cNvGrpSpPr/>
          <p:nvPr/>
        </p:nvGrpSpPr>
        <p:grpSpPr>
          <a:xfrm>
            <a:off x="1397999" y="2552571"/>
            <a:ext cx="13215148" cy="3692954"/>
            <a:chOff x="111066" y="604028"/>
            <a:chExt cx="9396000" cy="2885425"/>
          </a:xfrm>
        </p:grpSpPr>
        <p:sp>
          <p:nvSpPr>
            <p:cNvPr id="8" name="Google Shape;1721;p98">
              <a:extLst>
                <a:ext uri="{FF2B5EF4-FFF2-40B4-BE49-F238E27FC236}">
                  <a16:creationId xmlns="" xmlns:a16="http://schemas.microsoft.com/office/drawing/2014/main" id="{F82414D7-AEE6-4E57-6EBF-31145FC82447}"/>
                </a:ext>
              </a:extLst>
            </p:cNvPr>
            <p:cNvSpPr/>
            <p:nvPr/>
          </p:nvSpPr>
          <p:spPr>
            <a:xfrm>
              <a:off x="111066" y="604028"/>
              <a:ext cx="1512000" cy="1512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22;p98">
              <a:extLst>
                <a:ext uri="{FF2B5EF4-FFF2-40B4-BE49-F238E27FC236}">
                  <a16:creationId xmlns="" xmlns:a16="http://schemas.microsoft.com/office/drawing/2014/main" id="{7271A90C-AAAE-C092-A83A-95A3887C812A}"/>
                </a:ext>
              </a:extLst>
            </p:cNvPr>
            <p:cNvSpPr/>
            <p:nvPr/>
          </p:nvSpPr>
          <p:spPr>
            <a:xfrm>
              <a:off x="111066" y="2240101"/>
              <a:ext cx="4320000" cy="64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23;p98">
              <a:extLst>
                <a:ext uri="{FF2B5EF4-FFF2-40B4-BE49-F238E27FC236}">
                  <a16:creationId xmlns="" xmlns:a16="http://schemas.microsoft.com/office/drawing/2014/main" id="{035D3542-D270-5A99-2CEF-C3E257510821}"/>
                </a:ext>
              </a:extLst>
            </p:cNvPr>
            <p:cNvSpPr txBox="1"/>
            <p:nvPr/>
          </p:nvSpPr>
          <p:spPr>
            <a:xfrm>
              <a:off x="111066" y="2240101"/>
              <a:ext cx="4320000" cy="64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600"/>
                <a:buFont typeface="Trebuchet MS"/>
                <a:buNone/>
              </a:pPr>
              <a:r>
                <a:rPr lang="en-US" sz="3600" b="1" dirty="0">
                  <a:solidFill>
                    <a:schemeClr val="dk1"/>
                  </a:solidFill>
                  <a:latin typeface="Trebuchet MS"/>
                  <a:ea typeface="Trebuchet MS"/>
                  <a:cs typeface="Trebuchet MS"/>
                  <a:sym typeface="Trebuchet MS"/>
                </a:rPr>
                <a:t>Introduction</a:t>
              </a:r>
              <a:endParaRPr dirty="0"/>
            </a:p>
          </p:txBody>
        </p:sp>
        <p:sp>
          <p:nvSpPr>
            <p:cNvPr id="11" name="Google Shape;1724;p98">
              <a:extLst>
                <a:ext uri="{FF2B5EF4-FFF2-40B4-BE49-F238E27FC236}">
                  <a16:creationId xmlns="" xmlns:a16="http://schemas.microsoft.com/office/drawing/2014/main" id="{E2B6D095-D937-E55E-AE34-795C3584F602}"/>
                </a:ext>
              </a:extLst>
            </p:cNvPr>
            <p:cNvSpPr/>
            <p:nvPr/>
          </p:nvSpPr>
          <p:spPr>
            <a:xfrm>
              <a:off x="111066" y="2945810"/>
              <a:ext cx="4320000" cy="5436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25;p98">
              <a:extLst>
                <a:ext uri="{FF2B5EF4-FFF2-40B4-BE49-F238E27FC236}">
                  <a16:creationId xmlns="" xmlns:a16="http://schemas.microsoft.com/office/drawing/2014/main" id="{C4FDB0A1-8ABE-EA4F-A4B8-449E8A8409D9}"/>
                </a:ext>
              </a:extLst>
            </p:cNvPr>
            <p:cNvSpPr txBox="1"/>
            <p:nvPr/>
          </p:nvSpPr>
          <p:spPr>
            <a:xfrm>
              <a:off x="111066" y="2945810"/>
              <a:ext cx="4320000" cy="54364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Focus on Text Functions</a:t>
              </a:r>
              <a:endParaRPr/>
            </a:p>
            <a:p>
              <a:pPr marL="0" marR="0" lvl="0" indent="0" algn="l" rtl="0">
                <a:lnSpc>
                  <a:spcPct val="90000"/>
                </a:lnSpc>
                <a:spcBef>
                  <a:spcPts val="595"/>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Understanding Data Validation</a:t>
              </a:r>
              <a:endParaRPr/>
            </a:p>
          </p:txBody>
        </p:sp>
        <p:sp>
          <p:nvSpPr>
            <p:cNvPr id="13" name="Google Shape;1726;p98">
              <a:extLst>
                <a:ext uri="{FF2B5EF4-FFF2-40B4-BE49-F238E27FC236}">
                  <a16:creationId xmlns="" xmlns:a16="http://schemas.microsoft.com/office/drawing/2014/main" id="{A48FDA3F-ABAF-29D4-46CB-63B347007EA6}"/>
                </a:ext>
              </a:extLst>
            </p:cNvPr>
            <p:cNvSpPr/>
            <p:nvPr/>
          </p:nvSpPr>
          <p:spPr>
            <a:xfrm>
              <a:off x="5187066" y="604028"/>
              <a:ext cx="1512000" cy="1512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27;p98">
              <a:extLst>
                <a:ext uri="{FF2B5EF4-FFF2-40B4-BE49-F238E27FC236}">
                  <a16:creationId xmlns="" xmlns:a16="http://schemas.microsoft.com/office/drawing/2014/main" id="{19DEBAFB-7869-DB9A-2225-CE1D21D1EAF3}"/>
                </a:ext>
              </a:extLst>
            </p:cNvPr>
            <p:cNvSpPr/>
            <p:nvPr/>
          </p:nvSpPr>
          <p:spPr>
            <a:xfrm>
              <a:off x="5187066" y="2240101"/>
              <a:ext cx="4320000" cy="64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28;p98">
              <a:extLst>
                <a:ext uri="{FF2B5EF4-FFF2-40B4-BE49-F238E27FC236}">
                  <a16:creationId xmlns="" xmlns:a16="http://schemas.microsoft.com/office/drawing/2014/main" id="{D45C31ED-5C8F-6926-DC55-D239F93E2CC9}"/>
                </a:ext>
              </a:extLst>
            </p:cNvPr>
            <p:cNvSpPr txBox="1"/>
            <p:nvPr/>
          </p:nvSpPr>
          <p:spPr>
            <a:xfrm>
              <a:off x="5187066" y="2240101"/>
              <a:ext cx="4320000" cy="64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3600"/>
                <a:buFont typeface="Trebuchet MS"/>
                <a:buNone/>
              </a:pPr>
              <a:r>
                <a:rPr lang="en-US" sz="3600" b="1">
                  <a:solidFill>
                    <a:schemeClr val="dk1"/>
                  </a:solidFill>
                  <a:latin typeface="Trebuchet MS"/>
                  <a:ea typeface="Trebuchet MS"/>
                  <a:cs typeface="Trebuchet MS"/>
                  <a:sym typeface="Trebuchet MS"/>
                </a:rPr>
                <a:t>Learning Objectives</a:t>
              </a:r>
              <a:endParaRPr/>
            </a:p>
          </p:txBody>
        </p:sp>
        <p:sp>
          <p:nvSpPr>
            <p:cNvPr id="16" name="Google Shape;1729;p98">
              <a:extLst>
                <a:ext uri="{FF2B5EF4-FFF2-40B4-BE49-F238E27FC236}">
                  <a16:creationId xmlns="" xmlns:a16="http://schemas.microsoft.com/office/drawing/2014/main" id="{B7B5DCD6-5847-A8F2-869E-A2622E0F8B1E}"/>
                </a:ext>
              </a:extLst>
            </p:cNvPr>
            <p:cNvSpPr/>
            <p:nvPr/>
          </p:nvSpPr>
          <p:spPr>
            <a:xfrm>
              <a:off x="5187066" y="2945810"/>
              <a:ext cx="4320000" cy="5436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30;p98">
              <a:extLst>
                <a:ext uri="{FF2B5EF4-FFF2-40B4-BE49-F238E27FC236}">
                  <a16:creationId xmlns="" xmlns:a16="http://schemas.microsoft.com/office/drawing/2014/main" id="{AFC1FDDF-C92F-F9F2-A59E-56121E6B2A2B}"/>
                </a:ext>
              </a:extLst>
            </p:cNvPr>
            <p:cNvSpPr txBox="1"/>
            <p:nvPr/>
          </p:nvSpPr>
          <p:spPr>
            <a:xfrm>
              <a:off x="5187066" y="2945810"/>
              <a:ext cx="4320000" cy="54364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Setting the stage for educational goals</a:t>
              </a:r>
              <a:endParaRPr/>
            </a:p>
            <a:p>
              <a:pPr marL="0" marR="0" lvl="0" indent="0" algn="l" rtl="0">
                <a:lnSpc>
                  <a:spcPct val="90000"/>
                </a:lnSpc>
                <a:spcBef>
                  <a:spcPts val="595"/>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Preparing for instructional content</a:t>
              </a:r>
              <a:endParaRPr/>
            </a:p>
          </p:txBody>
        </p:sp>
      </p:grpSp>
    </p:spTree>
    <p:extLst>
      <p:ext uri="{BB962C8B-B14F-4D97-AF65-F5344CB8AC3E}">
        <p14:creationId xmlns:p14="http://schemas.microsoft.com/office/powerpoint/2010/main" val="42633437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Historical Perspective and Relevance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737;p99">
            <a:extLst>
              <a:ext uri="{FF2B5EF4-FFF2-40B4-BE49-F238E27FC236}">
                <a16:creationId xmlns="" xmlns:a16="http://schemas.microsoft.com/office/drawing/2014/main" id="{927D9FA6-266C-BACF-D4F8-54C13C4D926E}"/>
              </a:ext>
            </a:extLst>
          </p:cNvPr>
          <p:cNvGrpSpPr/>
          <p:nvPr/>
        </p:nvGrpSpPr>
        <p:grpSpPr>
          <a:xfrm>
            <a:off x="1290843" y="2765403"/>
            <a:ext cx="13115270" cy="3876937"/>
            <a:chOff x="3910" y="816860"/>
            <a:chExt cx="9610312" cy="2459761"/>
          </a:xfrm>
        </p:grpSpPr>
        <p:sp>
          <p:nvSpPr>
            <p:cNvPr id="8" name="Google Shape;1738;p99">
              <a:extLst>
                <a:ext uri="{FF2B5EF4-FFF2-40B4-BE49-F238E27FC236}">
                  <a16:creationId xmlns="" xmlns:a16="http://schemas.microsoft.com/office/drawing/2014/main" id="{CCAB8439-58D8-499B-680C-D1225B1A1086}"/>
                </a:ext>
              </a:extLst>
            </p:cNvPr>
            <p:cNvSpPr/>
            <p:nvPr/>
          </p:nvSpPr>
          <p:spPr>
            <a:xfrm>
              <a:off x="3910" y="816860"/>
              <a:ext cx="1004062" cy="100406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39;p99">
              <a:extLst>
                <a:ext uri="{FF2B5EF4-FFF2-40B4-BE49-F238E27FC236}">
                  <a16:creationId xmlns="" xmlns:a16="http://schemas.microsoft.com/office/drawing/2014/main" id="{35711E9A-599C-DBDF-69C0-B2AFA14CB74D}"/>
                </a:ext>
              </a:extLst>
            </p:cNvPr>
            <p:cNvSpPr/>
            <p:nvPr/>
          </p:nvSpPr>
          <p:spPr>
            <a:xfrm>
              <a:off x="3910" y="1926692"/>
              <a:ext cx="2868750" cy="43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40;p99">
              <a:extLst>
                <a:ext uri="{FF2B5EF4-FFF2-40B4-BE49-F238E27FC236}">
                  <a16:creationId xmlns="" xmlns:a16="http://schemas.microsoft.com/office/drawing/2014/main" id="{C71204F3-8734-9C83-604B-ECBE53485479}"/>
                </a:ext>
              </a:extLst>
            </p:cNvPr>
            <p:cNvSpPr txBox="1"/>
            <p:nvPr/>
          </p:nvSpPr>
          <p:spPr>
            <a:xfrm>
              <a:off x="3910" y="1926692"/>
              <a:ext cx="2868750" cy="4303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b="1" dirty="0">
                  <a:solidFill>
                    <a:schemeClr val="dk1"/>
                  </a:solidFill>
                  <a:latin typeface="Trebuchet MS"/>
                  <a:ea typeface="Trebuchet MS"/>
                  <a:cs typeface="Trebuchet MS"/>
                  <a:sym typeface="Trebuchet MS"/>
                </a:rPr>
                <a:t>Essential Text Handling in Financial Analysis</a:t>
              </a:r>
              <a:endParaRPr dirty="0"/>
            </a:p>
          </p:txBody>
        </p:sp>
        <p:sp>
          <p:nvSpPr>
            <p:cNvPr id="11" name="Google Shape;1741;p99">
              <a:extLst>
                <a:ext uri="{FF2B5EF4-FFF2-40B4-BE49-F238E27FC236}">
                  <a16:creationId xmlns="" xmlns:a16="http://schemas.microsoft.com/office/drawing/2014/main" id="{E0E294A8-75B3-9E9B-9D7A-F6ADC61EDB8A}"/>
                </a:ext>
              </a:extLst>
            </p:cNvPr>
            <p:cNvSpPr/>
            <p:nvPr/>
          </p:nvSpPr>
          <p:spPr>
            <a:xfrm>
              <a:off x="3910" y="2406200"/>
              <a:ext cx="2868750" cy="8704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42;p99">
              <a:extLst>
                <a:ext uri="{FF2B5EF4-FFF2-40B4-BE49-F238E27FC236}">
                  <a16:creationId xmlns="" xmlns:a16="http://schemas.microsoft.com/office/drawing/2014/main" id="{B8044759-7E4C-C116-19D2-AB7BF80D1400}"/>
                </a:ext>
              </a:extLst>
            </p:cNvPr>
            <p:cNvSpPr txBox="1"/>
            <p:nvPr/>
          </p:nvSpPr>
          <p:spPr>
            <a:xfrm>
              <a:off x="3910" y="2406200"/>
              <a:ext cx="2868750" cy="87042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Accurate text data management is crucial for financial professionals.</a:t>
              </a:r>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Excel offers powerful text functions and validation tools for data precision.</a:t>
              </a:r>
              <a:endParaRPr/>
            </a:p>
          </p:txBody>
        </p:sp>
        <p:sp>
          <p:nvSpPr>
            <p:cNvPr id="13" name="Google Shape;1743;p99">
              <a:extLst>
                <a:ext uri="{FF2B5EF4-FFF2-40B4-BE49-F238E27FC236}">
                  <a16:creationId xmlns="" xmlns:a16="http://schemas.microsoft.com/office/drawing/2014/main" id="{34089ABE-D8F4-E320-27E3-EB26134EF63D}"/>
                </a:ext>
              </a:extLst>
            </p:cNvPr>
            <p:cNvSpPr/>
            <p:nvPr/>
          </p:nvSpPr>
          <p:spPr>
            <a:xfrm>
              <a:off x="3374691" y="816860"/>
              <a:ext cx="1004062" cy="100406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44;p99">
              <a:extLst>
                <a:ext uri="{FF2B5EF4-FFF2-40B4-BE49-F238E27FC236}">
                  <a16:creationId xmlns="" xmlns:a16="http://schemas.microsoft.com/office/drawing/2014/main" id="{D9D3DA03-9548-BCC3-AED5-C8C74D5A1CB5}"/>
                </a:ext>
              </a:extLst>
            </p:cNvPr>
            <p:cNvSpPr/>
            <p:nvPr/>
          </p:nvSpPr>
          <p:spPr>
            <a:xfrm>
              <a:off x="3374691" y="1926692"/>
              <a:ext cx="2868750" cy="43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45;p99">
              <a:extLst>
                <a:ext uri="{FF2B5EF4-FFF2-40B4-BE49-F238E27FC236}">
                  <a16:creationId xmlns="" xmlns:a16="http://schemas.microsoft.com/office/drawing/2014/main" id="{6ACEBA5A-DABD-C4E3-D564-B03804726FE5}"/>
                </a:ext>
              </a:extLst>
            </p:cNvPr>
            <p:cNvSpPr txBox="1"/>
            <p:nvPr/>
          </p:nvSpPr>
          <p:spPr>
            <a:xfrm>
              <a:off x="3374691" y="1926692"/>
              <a:ext cx="2868750" cy="4303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b="1">
                  <a:solidFill>
                    <a:schemeClr val="dk1"/>
                  </a:solidFill>
                  <a:latin typeface="Trebuchet MS"/>
                  <a:ea typeface="Trebuchet MS"/>
                  <a:cs typeface="Trebuchet MS"/>
                  <a:sym typeface="Trebuchet MS"/>
                </a:rPr>
                <a:t>Historical Significance of Text Manipulation</a:t>
              </a:r>
              <a:endParaRPr/>
            </a:p>
          </p:txBody>
        </p:sp>
        <p:sp>
          <p:nvSpPr>
            <p:cNvPr id="16" name="Google Shape;1746;p99">
              <a:extLst>
                <a:ext uri="{FF2B5EF4-FFF2-40B4-BE49-F238E27FC236}">
                  <a16:creationId xmlns="" xmlns:a16="http://schemas.microsoft.com/office/drawing/2014/main" id="{BFBDAE3D-6C1A-991B-DC73-D981655DBEDD}"/>
                </a:ext>
              </a:extLst>
            </p:cNvPr>
            <p:cNvSpPr/>
            <p:nvPr/>
          </p:nvSpPr>
          <p:spPr>
            <a:xfrm>
              <a:off x="3374691" y="2406200"/>
              <a:ext cx="2868750" cy="8704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47;p99">
              <a:extLst>
                <a:ext uri="{FF2B5EF4-FFF2-40B4-BE49-F238E27FC236}">
                  <a16:creationId xmlns="" xmlns:a16="http://schemas.microsoft.com/office/drawing/2014/main" id="{24D7E45B-4C86-F4BD-FE9B-19126371C501}"/>
                </a:ext>
              </a:extLst>
            </p:cNvPr>
            <p:cNvSpPr txBox="1"/>
            <p:nvPr/>
          </p:nvSpPr>
          <p:spPr>
            <a:xfrm>
              <a:off x="3374691" y="2406200"/>
              <a:ext cx="2868750" cy="87042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Textual data volume grew with business expansion, requiring advanced processing.</a:t>
              </a:r>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Excel's development reflects the ongoing need for robust text functions.</a:t>
              </a:r>
              <a:endParaRPr/>
            </a:p>
          </p:txBody>
        </p:sp>
        <p:sp>
          <p:nvSpPr>
            <p:cNvPr id="18" name="Google Shape;1748;p99">
              <a:extLst>
                <a:ext uri="{FF2B5EF4-FFF2-40B4-BE49-F238E27FC236}">
                  <a16:creationId xmlns="" xmlns:a16="http://schemas.microsoft.com/office/drawing/2014/main" id="{897DD1A2-BF0E-5DEB-6B42-BD8DB809FFC7}"/>
                </a:ext>
              </a:extLst>
            </p:cNvPr>
            <p:cNvSpPr/>
            <p:nvPr/>
          </p:nvSpPr>
          <p:spPr>
            <a:xfrm>
              <a:off x="6745472" y="816860"/>
              <a:ext cx="1004062" cy="100406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49;p99">
              <a:extLst>
                <a:ext uri="{FF2B5EF4-FFF2-40B4-BE49-F238E27FC236}">
                  <a16:creationId xmlns="" xmlns:a16="http://schemas.microsoft.com/office/drawing/2014/main" id="{79FDE1F1-0A91-6928-DA91-FB9E74B3BEA6}"/>
                </a:ext>
              </a:extLst>
            </p:cNvPr>
            <p:cNvSpPr/>
            <p:nvPr/>
          </p:nvSpPr>
          <p:spPr>
            <a:xfrm>
              <a:off x="6745472" y="1926692"/>
              <a:ext cx="2868750" cy="43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50;p99">
              <a:extLst>
                <a:ext uri="{FF2B5EF4-FFF2-40B4-BE49-F238E27FC236}">
                  <a16:creationId xmlns="" xmlns:a16="http://schemas.microsoft.com/office/drawing/2014/main" id="{4CA08889-1584-8167-CACC-33B3D6182839}"/>
                </a:ext>
              </a:extLst>
            </p:cNvPr>
            <p:cNvSpPr txBox="1"/>
            <p:nvPr/>
          </p:nvSpPr>
          <p:spPr>
            <a:xfrm>
              <a:off x="6745472" y="1926692"/>
              <a:ext cx="2868750" cy="4303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b="1">
                  <a:solidFill>
                    <a:schemeClr val="dk1"/>
                  </a:solidFill>
                  <a:latin typeface="Trebuchet MS"/>
                  <a:ea typeface="Trebuchet MS"/>
                  <a:cs typeface="Trebuchet MS"/>
                  <a:sym typeface="Trebuchet MS"/>
                </a:rPr>
                <a:t>Modern Financial Landscape Demands</a:t>
              </a:r>
              <a:endParaRPr/>
            </a:p>
          </p:txBody>
        </p:sp>
        <p:sp>
          <p:nvSpPr>
            <p:cNvPr id="21" name="Google Shape;1751;p99">
              <a:extLst>
                <a:ext uri="{FF2B5EF4-FFF2-40B4-BE49-F238E27FC236}">
                  <a16:creationId xmlns="" xmlns:a16="http://schemas.microsoft.com/office/drawing/2014/main" id="{0CF16D8E-7EF0-AF46-259E-2EBEE8F86431}"/>
                </a:ext>
              </a:extLst>
            </p:cNvPr>
            <p:cNvSpPr/>
            <p:nvPr/>
          </p:nvSpPr>
          <p:spPr>
            <a:xfrm>
              <a:off x="6745472" y="2406200"/>
              <a:ext cx="2868750" cy="8704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52;p99">
              <a:extLst>
                <a:ext uri="{FF2B5EF4-FFF2-40B4-BE49-F238E27FC236}">
                  <a16:creationId xmlns="" xmlns:a16="http://schemas.microsoft.com/office/drawing/2014/main" id="{64DE1BDF-90B2-6B42-12C9-8D1025F494B9}"/>
                </a:ext>
              </a:extLst>
            </p:cNvPr>
            <p:cNvSpPr txBox="1"/>
            <p:nvPr/>
          </p:nvSpPr>
          <p:spPr>
            <a:xfrm>
              <a:off x="6745472" y="2406200"/>
              <a:ext cx="2868750" cy="87042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Data integrity is critical in current financial analysis.</a:t>
              </a:r>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Excel's tools ensure reliable data for financial modelling and analysis.</a:t>
              </a:r>
              <a:endParaRPr/>
            </a:p>
          </p:txBody>
        </p:sp>
      </p:grpSp>
    </p:spTree>
    <p:extLst>
      <p:ext uri="{BB962C8B-B14F-4D97-AF65-F5344CB8AC3E}">
        <p14:creationId xmlns:p14="http://schemas.microsoft.com/office/powerpoint/2010/main" val="18510853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Topics at a Glance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759;p100">
            <a:extLst>
              <a:ext uri="{FF2B5EF4-FFF2-40B4-BE49-F238E27FC236}">
                <a16:creationId xmlns="" xmlns:a16="http://schemas.microsoft.com/office/drawing/2014/main" id="{E365ADD8-CB9A-A7FE-BC2A-615490FCD09B}"/>
              </a:ext>
            </a:extLst>
          </p:cNvPr>
          <p:cNvGrpSpPr/>
          <p:nvPr/>
        </p:nvGrpSpPr>
        <p:grpSpPr>
          <a:xfrm>
            <a:off x="631325" y="2086614"/>
            <a:ext cx="9618132" cy="5383861"/>
            <a:chOff x="0" y="49"/>
            <a:chExt cx="9618132" cy="4093382"/>
          </a:xfrm>
        </p:grpSpPr>
        <p:sp>
          <p:nvSpPr>
            <p:cNvPr id="8" name="Google Shape;1760;p100">
              <a:extLst>
                <a:ext uri="{FF2B5EF4-FFF2-40B4-BE49-F238E27FC236}">
                  <a16:creationId xmlns="" xmlns:a16="http://schemas.microsoft.com/office/drawing/2014/main" id="{5D8B583B-1360-73FB-0BF1-BA62D420353E}"/>
                </a:ext>
              </a:extLst>
            </p:cNvPr>
            <p:cNvSpPr/>
            <p:nvPr/>
          </p:nvSpPr>
          <p:spPr>
            <a:xfrm rot="5400000">
              <a:off x="5741621" y="-2079366"/>
              <a:ext cx="1597417" cy="6155605"/>
            </a:xfrm>
            <a:prstGeom prst="round2SameRect">
              <a:avLst>
                <a:gd name="adj1" fmla="val 16667"/>
                <a:gd name="adj2" fmla="val 0"/>
              </a:avLst>
            </a:prstGeom>
            <a:solidFill>
              <a:srgbClr val="CCD8E9">
                <a:alpha val="89803"/>
              </a:srgbClr>
            </a:solidFill>
            <a:ln w="19050" cap="rnd" cmpd="sng">
              <a:solidFill>
                <a:srgbClr val="CCD8E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61;p100">
              <a:extLst>
                <a:ext uri="{FF2B5EF4-FFF2-40B4-BE49-F238E27FC236}">
                  <a16:creationId xmlns="" xmlns:a16="http://schemas.microsoft.com/office/drawing/2014/main" id="{FF5F5D5C-028A-8E1C-DA36-772989E3E323}"/>
                </a:ext>
              </a:extLst>
            </p:cNvPr>
            <p:cNvSpPr txBox="1"/>
            <p:nvPr/>
          </p:nvSpPr>
          <p:spPr>
            <a:xfrm>
              <a:off x="3462528" y="277706"/>
              <a:ext cx="6077626" cy="1441459"/>
            </a:xfrm>
            <a:prstGeom prst="rect">
              <a:avLst/>
            </a:prstGeom>
            <a:noFill/>
            <a:ln>
              <a:noFill/>
            </a:ln>
          </p:spPr>
          <p:txBody>
            <a:bodyPr spcFirstLastPara="1" wrap="square" lIns="91425" tIns="45700" rIns="91425" bIns="45700" anchor="ctr" anchorCtr="0">
              <a:noAutofit/>
            </a:bodyPr>
            <a:lstStyle/>
            <a:p>
              <a:pPr marL="228600" marR="0" lvl="1" indent="-228600" algn="l" rtl="0">
                <a:lnSpc>
                  <a:spcPct val="90000"/>
                </a:lnSpc>
                <a:spcBef>
                  <a:spcPts val="0"/>
                </a:spcBef>
                <a:spcAft>
                  <a:spcPts val="0"/>
                </a:spcAft>
                <a:buClr>
                  <a:schemeClr val="dk1"/>
                </a:buClr>
                <a:buSzPts val="2400"/>
                <a:buFont typeface="Trebuchet MS"/>
                <a:buChar char="•"/>
              </a:pPr>
              <a:r>
                <a:rPr lang="en-US" sz="2400" b="0" i="0" u="none" strike="noStrike" cap="none">
                  <a:solidFill>
                    <a:schemeClr val="dk1"/>
                  </a:solidFill>
                  <a:latin typeface="Trebuchet MS"/>
                  <a:ea typeface="Trebuchet MS"/>
                  <a:cs typeface="Trebuchet MS"/>
                  <a:sym typeface="Trebuchet MS"/>
                </a:rPr>
                <a:t>Crucial for manipulating and analyzing text data</a:t>
              </a:r>
              <a:endParaRPr/>
            </a:p>
            <a:p>
              <a:pPr marL="228600" marR="0" lvl="1" indent="-228600" algn="l" rtl="0">
                <a:lnSpc>
                  <a:spcPct val="90000"/>
                </a:lnSpc>
                <a:spcBef>
                  <a:spcPts val="360"/>
                </a:spcBef>
                <a:spcAft>
                  <a:spcPts val="0"/>
                </a:spcAft>
                <a:buClr>
                  <a:schemeClr val="dk1"/>
                </a:buClr>
                <a:buSzPts val="2400"/>
                <a:buFont typeface="Trebuchet MS"/>
                <a:buChar char="•"/>
              </a:pPr>
              <a:r>
                <a:rPr lang="en-US" sz="2400" b="0" i="0" u="none" strike="noStrike" cap="none">
                  <a:solidFill>
                    <a:schemeClr val="dk1"/>
                  </a:solidFill>
                  <a:latin typeface="Trebuchet MS"/>
                  <a:ea typeface="Trebuchet MS"/>
                  <a:cs typeface="Trebuchet MS"/>
                  <a:sym typeface="Trebuchet MS"/>
                </a:rPr>
                <a:t>Key functions: LEN, LEFT, RIGHT, SEARCH, SUBSTITUTE</a:t>
              </a:r>
              <a:endParaRPr/>
            </a:p>
          </p:txBody>
        </p:sp>
        <p:sp>
          <p:nvSpPr>
            <p:cNvPr id="10" name="Google Shape;1762;p100">
              <a:extLst>
                <a:ext uri="{FF2B5EF4-FFF2-40B4-BE49-F238E27FC236}">
                  <a16:creationId xmlns="" xmlns:a16="http://schemas.microsoft.com/office/drawing/2014/main" id="{3CFAB62A-FB1D-6910-5CA0-27CB9BDA3615}"/>
                </a:ext>
              </a:extLst>
            </p:cNvPr>
            <p:cNvSpPr/>
            <p:nvPr/>
          </p:nvSpPr>
          <p:spPr>
            <a:xfrm>
              <a:off x="0" y="49"/>
              <a:ext cx="3462527" cy="1996771"/>
            </a:xfrm>
            <a:prstGeom prst="roundRect">
              <a:avLst>
                <a:gd name="adj" fmla="val 16667"/>
              </a:avLst>
            </a:prstGeom>
            <a:solidFill>
              <a:srgbClr val="2B82C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63;p100">
              <a:extLst>
                <a:ext uri="{FF2B5EF4-FFF2-40B4-BE49-F238E27FC236}">
                  <a16:creationId xmlns="" xmlns:a16="http://schemas.microsoft.com/office/drawing/2014/main" id="{CD873ABD-F786-7810-1693-167C31E84B7F}"/>
                </a:ext>
              </a:extLst>
            </p:cNvPr>
            <p:cNvSpPr txBox="1"/>
            <p:nvPr/>
          </p:nvSpPr>
          <p:spPr>
            <a:xfrm>
              <a:off x="97474" y="97523"/>
              <a:ext cx="3267579" cy="1801823"/>
            </a:xfrm>
            <a:prstGeom prst="rect">
              <a:avLst/>
            </a:prstGeom>
            <a:noFill/>
            <a:ln>
              <a:noFill/>
            </a:ln>
          </p:spPr>
          <p:txBody>
            <a:bodyPr spcFirstLastPara="1" wrap="square" lIns="156200" tIns="78100" rIns="156200" bIns="78100" anchor="ctr" anchorCtr="0">
              <a:noAutofit/>
            </a:bodyPr>
            <a:lstStyle/>
            <a:p>
              <a:pPr marL="0" marR="0" lvl="0" indent="0" algn="ctr" rtl="0">
                <a:lnSpc>
                  <a:spcPct val="90000"/>
                </a:lnSpc>
                <a:spcBef>
                  <a:spcPts val="0"/>
                </a:spcBef>
                <a:spcAft>
                  <a:spcPts val="0"/>
                </a:spcAft>
                <a:buClr>
                  <a:schemeClr val="lt1"/>
                </a:buClr>
                <a:buSzPts val="4100"/>
                <a:buFont typeface="Trebuchet MS"/>
                <a:buNone/>
              </a:pPr>
              <a:r>
                <a:rPr lang="en-US" sz="4100">
                  <a:solidFill>
                    <a:schemeClr val="lt1"/>
                  </a:solidFill>
                  <a:latin typeface="Trebuchet MS"/>
                  <a:ea typeface="Trebuchet MS"/>
                  <a:cs typeface="Trebuchet MS"/>
                  <a:sym typeface="Trebuchet MS"/>
                </a:rPr>
                <a:t>Advanced Text Functions</a:t>
              </a:r>
              <a:endParaRPr/>
            </a:p>
          </p:txBody>
        </p:sp>
        <p:sp>
          <p:nvSpPr>
            <p:cNvPr id="12" name="Google Shape;1764;p100">
              <a:extLst>
                <a:ext uri="{FF2B5EF4-FFF2-40B4-BE49-F238E27FC236}">
                  <a16:creationId xmlns="" xmlns:a16="http://schemas.microsoft.com/office/drawing/2014/main" id="{7C17144F-69C7-778B-E80F-09FB5D277384}"/>
                </a:ext>
              </a:extLst>
            </p:cNvPr>
            <p:cNvSpPr/>
            <p:nvPr/>
          </p:nvSpPr>
          <p:spPr>
            <a:xfrm rot="5400000">
              <a:off x="5741621" y="17243"/>
              <a:ext cx="1597417" cy="6155605"/>
            </a:xfrm>
            <a:prstGeom prst="round2SameRect">
              <a:avLst>
                <a:gd name="adj1" fmla="val 16667"/>
                <a:gd name="adj2" fmla="val 0"/>
              </a:avLst>
            </a:prstGeom>
            <a:solidFill>
              <a:srgbClr val="CDECDD">
                <a:alpha val="89803"/>
              </a:srgbClr>
            </a:solidFill>
            <a:ln w="19050" cap="rnd" cmpd="sng">
              <a:solidFill>
                <a:srgbClr val="CDECDD">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65;p100">
              <a:extLst>
                <a:ext uri="{FF2B5EF4-FFF2-40B4-BE49-F238E27FC236}">
                  <a16:creationId xmlns="" xmlns:a16="http://schemas.microsoft.com/office/drawing/2014/main" id="{6C648F36-6821-F6BE-E691-F7BB98E5E9ED}"/>
                </a:ext>
              </a:extLst>
            </p:cNvPr>
            <p:cNvSpPr txBox="1"/>
            <p:nvPr/>
          </p:nvSpPr>
          <p:spPr>
            <a:xfrm>
              <a:off x="3462528" y="2374316"/>
              <a:ext cx="6077626" cy="1441459"/>
            </a:xfrm>
            <a:prstGeom prst="rect">
              <a:avLst/>
            </a:prstGeom>
            <a:noFill/>
            <a:ln>
              <a:noFill/>
            </a:ln>
          </p:spPr>
          <p:txBody>
            <a:bodyPr spcFirstLastPara="1" wrap="square" lIns="91425" tIns="45700" rIns="91425" bIns="45700" anchor="ctr" anchorCtr="0">
              <a:noAutofit/>
            </a:bodyPr>
            <a:lstStyle/>
            <a:p>
              <a:pPr marL="228600" marR="0" lvl="1" indent="-228600" algn="l" rtl="0">
                <a:lnSpc>
                  <a:spcPct val="90000"/>
                </a:lnSpc>
                <a:spcBef>
                  <a:spcPts val="0"/>
                </a:spcBef>
                <a:spcAft>
                  <a:spcPts val="0"/>
                </a:spcAft>
                <a:buClr>
                  <a:schemeClr val="dk1"/>
                </a:buClr>
                <a:buSzPts val="2400"/>
                <a:buFont typeface="Trebuchet MS"/>
                <a:buChar char="•"/>
              </a:pPr>
              <a:r>
                <a:rPr lang="en-US" sz="2400" b="0" i="0" u="none" strike="noStrike" cap="none">
                  <a:solidFill>
                    <a:schemeClr val="dk1"/>
                  </a:solidFill>
                  <a:latin typeface="Trebuchet MS"/>
                  <a:ea typeface="Trebuchet MS"/>
                  <a:cs typeface="Trebuchet MS"/>
                  <a:sym typeface="Trebuchet MS"/>
                </a:rPr>
                <a:t>Prevents incorrect data entry</a:t>
              </a:r>
              <a:endParaRPr/>
            </a:p>
            <a:p>
              <a:pPr marL="228600" marR="0" lvl="1" indent="-228600" algn="l" rtl="0">
                <a:lnSpc>
                  <a:spcPct val="90000"/>
                </a:lnSpc>
                <a:spcBef>
                  <a:spcPts val="360"/>
                </a:spcBef>
                <a:spcAft>
                  <a:spcPts val="0"/>
                </a:spcAft>
                <a:buClr>
                  <a:schemeClr val="dk1"/>
                </a:buClr>
                <a:buSzPts val="2400"/>
                <a:buFont typeface="Trebuchet MS"/>
                <a:buChar char="•"/>
              </a:pPr>
              <a:r>
                <a:rPr lang="en-US" sz="2400" b="0" i="0" u="none" strike="noStrike" cap="none">
                  <a:solidFill>
                    <a:schemeClr val="dk1"/>
                  </a:solidFill>
                  <a:latin typeface="Trebuchet MS"/>
                  <a:ea typeface="Trebuchet MS"/>
                  <a:cs typeface="Trebuchet MS"/>
                  <a:sym typeface="Trebuchet MS"/>
                </a:rPr>
                <a:t>Enforces data type and range rules</a:t>
              </a:r>
              <a:endParaRPr/>
            </a:p>
          </p:txBody>
        </p:sp>
        <p:sp>
          <p:nvSpPr>
            <p:cNvPr id="14" name="Google Shape;1766;p100">
              <a:extLst>
                <a:ext uri="{FF2B5EF4-FFF2-40B4-BE49-F238E27FC236}">
                  <a16:creationId xmlns="" xmlns:a16="http://schemas.microsoft.com/office/drawing/2014/main" id="{4015CCA9-0AED-9053-BBF3-36710DB6C691}"/>
                </a:ext>
              </a:extLst>
            </p:cNvPr>
            <p:cNvSpPr/>
            <p:nvPr/>
          </p:nvSpPr>
          <p:spPr>
            <a:xfrm>
              <a:off x="0" y="2096660"/>
              <a:ext cx="3462527" cy="1996771"/>
            </a:xfrm>
            <a:prstGeom prst="roundRect">
              <a:avLst>
                <a:gd name="adj" fmla="val 16667"/>
              </a:avLst>
            </a:prstGeom>
            <a:solidFill>
              <a:srgbClr val="3ED1A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67;p100">
              <a:extLst>
                <a:ext uri="{FF2B5EF4-FFF2-40B4-BE49-F238E27FC236}">
                  <a16:creationId xmlns="" xmlns:a16="http://schemas.microsoft.com/office/drawing/2014/main" id="{B618FF46-E115-C9E6-625D-EE07BF7D7A03}"/>
                </a:ext>
              </a:extLst>
            </p:cNvPr>
            <p:cNvSpPr txBox="1"/>
            <p:nvPr/>
          </p:nvSpPr>
          <p:spPr>
            <a:xfrm>
              <a:off x="97474" y="2194134"/>
              <a:ext cx="3267579" cy="1801823"/>
            </a:xfrm>
            <a:prstGeom prst="rect">
              <a:avLst/>
            </a:prstGeom>
            <a:noFill/>
            <a:ln>
              <a:noFill/>
            </a:ln>
          </p:spPr>
          <p:txBody>
            <a:bodyPr spcFirstLastPara="1" wrap="square" lIns="156200" tIns="78100" rIns="156200" bIns="78100" anchor="ctr" anchorCtr="0">
              <a:noAutofit/>
            </a:bodyPr>
            <a:lstStyle/>
            <a:p>
              <a:pPr marL="0" marR="0" lvl="0" indent="0" algn="ctr" rtl="0">
                <a:lnSpc>
                  <a:spcPct val="90000"/>
                </a:lnSpc>
                <a:spcBef>
                  <a:spcPts val="0"/>
                </a:spcBef>
                <a:spcAft>
                  <a:spcPts val="0"/>
                </a:spcAft>
                <a:buClr>
                  <a:schemeClr val="lt1"/>
                </a:buClr>
                <a:buSzPts val="4100"/>
                <a:buFont typeface="Trebuchet MS"/>
                <a:buNone/>
              </a:pPr>
              <a:r>
                <a:rPr lang="en-US" sz="4100">
                  <a:solidFill>
                    <a:schemeClr val="lt1"/>
                  </a:solidFill>
                  <a:latin typeface="Trebuchet MS"/>
                  <a:ea typeface="Trebuchet MS"/>
                  <a:cs typeface="Trebuchet MS"/>
                  <a:sym typeface="Trebuchet MS"/>
                </a:rPr>
                <a:t>Data Validation</a:t>
              </a:r>
              <a:endParaRPr/>
            </a:p>
          </p:txBody>
        </p:sp>
      </p:grpSp>
    </p:spTree>
    <p:extLst>
      <p:ext uri="{BB962C8B-B14F-4D97-AF65-F5344CB8AC3E}">
        <p14:creationId xmlns:p14="http://schemas.microsoft.com/office/powerpoint/2010/main" val="2905670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000" dirty="0"/>
              <a:t>Utility for Chartered Accountants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555641"/>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Indispensable Tools for Accuracy</a:t>
            </a:r>
          </a:p>
          <a:p>
            <a:pPr marL="457200" lvl="0" indent="-457200" algn="l" rtl="0">
              <a:spcBef>
                <a:spcPts val="0"/>
              </a:spcBef>
              <a:spcAft>
                <a:spcPts val="0"/>
              </a:spcAft>
              <a:buSzPts val="1440"/>
              <a:buFont typeface="Wingdings" panose="05000000000000000000" pitchFamily="2" charset="2"/>
              <a:buChar char="Ø"/>
            </a:pPr>
            <a:r>
              <a:rPr lang="en-GB" sz="2800" dirty="0"/>
              <a:t>Crucial for maintaining precision in financial data handling</a:t>
            </a:r>
          </a:p>
          <a:p>
            <a:pPr marL="457200" lvl="0" indent="-457200" algn="l" rtl="0">
              <a:spcBef>
                <a:spcPts val="0"/>
              </a:spcBef>
              <a:spcAft>
                <a:spcPts val="0"/>
              </a:spcAft>
              <a:buSzPts val="1440"/>
              <a:buFont typeface="Wingdings" panose="05000000000000000000" pitchFamily="2" charset="2"/>
              <a:buChar char="Ø"/>
            </a:pPr>
            <a:r>
              <a:rPr lang="en-GB" sz="2800" dirty="0"/>
              <a:t>Mandatory for validating textual data efficiently</a:t>
            </a:r>
          </a:p>
          <a:p>
            <a:pPr marL="457200" lvl="0" indent="-457200" algn="l" rtl="0">
              <a:spcBef>
                <a:spcPts val="0"/>
              </a:spcBef>
              <a:spcAft>
                <a:spcPts val="0"/>
              </a:spcAft>
              <a:buSzPts val="1440"/>
              <a:buFont typeface="Wingdings" panose="05000000000000000000" pitchFamily="2" charset="2"/>
              <a:buChar char="Ø"/>
            </a:pPr>
            <a:r>
              <a:rPr lang="en-GB" sz="2800" dirty="0"/>
              <a:t>Key Functions for Chartered Accountants</a:t>
            </a:r>
          </a:p>
          <a:p>
            <a:pPr marL="457200" lvl="0" indent="-457200" algn="l" rtl="0">
              <a:spcBef>
                <a:spcPts val="0"/>
              </a:spcBef>
              <a:spcAft>
                <a:spcPts val="0"/>
              </a:spcAft>
              <a:buSzPts val="1440"/>
              <a:buFont typeface="Wingdings" panose="05000000000000000000" pitchFamily="2" charset="2"/>
              <a:buChar char="Ø"/>
            </a:pPr>
            <a:r>
              <a:rPr lang="en-GB" sz="2800" dirty="0"/>
              <a:t>Verification of invoice numbers and currency codes</a:t>
            </a:r>
          </a:p>
          <a:p>
            <a:pPr marL="457200" lvl="0" indent="-457200" algn="l" rtl="0">
              <a:spcBef>
                <a:spcPts val="0"/>
              </a:spcBef>
              <a:spcAft>
                <a:spcPts val="0"/>
              </a:spcAft>
              <a:buSzPts val="1440"/>
              <a:buFont typeface="Wingdings" panose="05000000000000000000" pitchFamily="2" charset="2"/>
              <a:buChar char="Ø"/>
            </a:pPr>
            <a:r>
              <a:rPr lang="en-GB" sz="2800" dirty="0"/>
              <a:t>Setting stringent rules for data entry processes</a:t>
            </a:r>
          </a:p>
          <a:p>
            <a:pPr marL="457200" lvl="0" indent="-457200" algn="l" rtl="0">
              <a:spcBef>
                <a:spcPts val="0"/>
              </a:spcBef>
              <a:spcAft>
                <a:spcPts val="0"/>
              </a:spcAft>
              <a:buSzPts val="1440"/>
              <a:buFont typeface="Wingdings" panose="05000000000000000000" pitchFamily="2" charset="2"/>
              <a:buChar char="Ø"/>
            </a:pPr>
            <a:r>
              <a:rPr lang="en-GB" sz="2800" dirty="0"/>
              <a:t>Value in a Chartered Accountant's Toolkit</a:t>
            </a:r>
          </a:p>
          <a:p>
            <a:pPr marL="457200" lvl="0" indent="-457200" algn="l" rtl="0">
              <a:spcBef>
                <a:spcPts val="0"/>
              </a:spcBef>
              <a:spcAft>
                <a:spcPts val="0"/>
              </a:spcAft>
              <a:buSzPts val="1440"/>
              <a:buFont typeface="Wingdings" panose="05000000000000000000" pitchFamily="2" charset="2"/>
              <a:buChar char="Ø"/>
            </a:pPr>
            <a:r>
              <a:rPr lang="en-GB" sz="2800" dirty="0"/>
              <a:t>Tools that are invaluable assets for financial professionals</a:t>
            </a:r>
          </a:p>
        </p:txBody>
      </p:sp>
    </p:spTree>
    <p:extLst>
      <p:ext uri="{BB962C8B-B14F-4D97-AF65-F5344CB8AC3E}">
        <p14:creationId xmlns:p14="http://schemas.microsoft.com/office/powerpoint/2010/main" val="42599267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Advanced Text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4" y="1853926"/>
            <a:ext cx="8802105" cy="286232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3600" dirty="0"/>
              <a:t>Essential Tools for Data Management</a:t>
            </a:r>
          </a:p>
          <a:p>
            <a:pPr marL="457200" lvl="0" indent="-457200" algn="l" rtl="0">
              <a:spcBef>
                <a:spcPts val="0"/>
              </a:spcBef>
              <a:spcAft>
                <a:spcPts val="0"/>
              </a:spcAft>
              <a:buSzPts val="1440"/>
              <a:buFont typeface="Wingdings" panose="05000000000000000000" pitchFamily="2" charset="2"/>
              <a:buChar char="Ø"/>
            </a:pPr>
            <a:r>
              <a:rPr lang="en-GB" sz="3600" dirty="0"/>
              <a:t>Advanced text functions are crucial for efficient data manipulation.</a:t>
            </a:r>
          </a:p>
          <a:p>
            <a:pPr marL="457200" lvl="0" indent="-457200" algn="l" rtl="0">
              <a:spcBef>
                <a:spcPts val="0"/>
              </a:spcBef>
              <a:spcAft>
                <a:spcPts val="0"/>
              </a:spcAft>
              <a:buSzPts val="1440"/>
              <a:buFont typeface="Wingdings" panose="05000000000000000000" pitchFamily="2" charset="2"/>
              <a:buChar char="Ø"/>
            </a:pPr>
            <a:r>
              <a:rPr lang="en-GB" sz="3600" dirty="0"/>
              <a:t>They play a significant role in </a:t>
            </a:r>
            <a:r>
              <a:rPr lang="en-GB" sz="3600" dirty="0" err="1"/>
              <a:t>analyzing</a:t>
            </a:r>
            <a:r>
              <a:rPr lang="en-GB" sz="3600" dirty="0"/>
              <a:t> descriptive financial data.</a:t>
            </a:r>
          </a:p>
        </p:txBody>
      </p:sp>
    </p:spTree>
    <p:extLst>
      <p:ext uri="{BB962C8B-B14F-4D97-AF65-F5344CB8AC3E}">
        <p14:creationId xmlns:p14="http://schemas.microsoft.com/office/powerpoint/2010/main" val="39645648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LEN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790;p103">
            <a:extLst>
              <a:ext uri="{FF2B5EF4-FFF2-40B4-BE49-F238E27FC236}">
                <a16:creationId xmlns="" xmlns:a16="http://schemas.microsoft.com/office/drawing/2014/main" id="{365E35DB-EB0D-78F4-496E-CEA5295D9869}"/>
              </a:ext>
            </a:extLst>
          </p:cNvPr>
          <p:cNvGrpSpPr/>
          <p:nvPr/>
        </p:nvGrpSpPr>
        <p:grpSpPr>
          <a:xfrm>
            <a:off x="1286933" y="2012066"/>
            <a:ext cx="10738290" cy="5216870"/>
            <a:chOff x="0" y="63523"/>
            <a:chExt cx="9618133" cy="3966435"/>
          </a:xfrm>
        </p:grpSpPr>
        <p:sp>
          <p:nvSpPr>
            <p:cNvPr id="8" name="Google Shape;1791;p103">
              <a:extLst>
                <a:ext uri="{FF2B5EF4-FFF2-40B4-BE49-F238E27FC236}">
                  <a16:creationId xmlns="" xmlns:a16="http://schemas.microsoft.com/office/drawing/2014/main" id="{DD3FC1AF-646A-843A-F420-AC2A8377B66F}"/>
                </a:ext>
              </a:extLst>
            </p:cNvPr>
            <p:cNvSpPr/>
            <p:nvPr/>
          </p:nvSpPr>
          <p:spPr>
            <a:xfrm>
              <a:off x="0" y="388243"/>
              <a:ext cx="9618133" cy="918225"/>
            </a:xfrm>
            <a:prstGeom prst="rect">
              <a:avLst/>
            </a:prstGeom>
            <a:solidFill>
              <a:schemeClr val="lt1">
                <a:alpha val="89803"/>
              </a:schemeClr>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92;p103">
              <a:extLst>
                <a:ext uri="{FF2B5EF4-FFF2-40B4-BE49-F238E27FC236}">
                  <a16:creationId xmlns="" xmlns:a16="http://schemas.microsoft.com/office/drawing/2014/main" id="{86AB7F63-2FDC-E555-158E-713826915B30}"/>
                </a:ext>
              </a:extLst>
            </p:cNvPr>
            <p:cNvSpPr txBox="1"/>
            <p:nvPr/>
          </p:nvSpPr>
          <p:spPr>
            <a:xfrm>
              <a:off x="0" y="388243"/>
              <a:ext cx="9618133" cy="918225"/>
            </a:xfrm>
            <a:prstGeom prst="rect">
              <a:avLst/>
            </a:prstGeom>
            <a:noFill/>
            <a:ln>
              <a:noFill/>
            </a:ln>
          </p:spPr>
          <p:txBody>
            <a:bodyPr spcFirstLastPara="1" wrap="square" lIns="746450" tIns="458200" rIns="746450" bIns="156450" anchor="t" anchorCtr="0">
              <a:noAutofit/>
            </a:bodyPr>
            <a:lstStyle/>
            <a:p>
              <a:pPr marL="228600" marR="0" lvl="1" indent="-228600" algn="l" rtl="0">
                <a:lnSpc>
                  <a:spcPct val="90000"/>
                </a:lnSpc>
                <a:spcBef>
                  <a:spcPts val="0"/>
                </a:spcBef>
                <a:spcAft>
                  <a:spcPts val="0"/>
                </a:spcAft>
                <a:buClr>
                  <a:schemeClr val="dk1"/>
                </a:buClr>
                <a:buSzPts val="2200"/>
                <a:buFont typeface="Trebuchet MS"/>
                <a:buChar char="•"/>
              </a:pPr>
              <a:r>
                <a:rPr lang="en-US" sz="2200" b="0" i="0" u="none" strike="noStrike" cap="none">
                  <a:solidFill>
                    <a:schemeClr val="dk1"/>
                  </a:solidFill>
                  <a:latin typeface="Trebuchet MS"/>
                  <a:ea typeface="Trebuchet MS"/>
                  <a:cs typeface="Trebuchet MS"/>
                  <a:sym typeface="Trebuchet MS"/>
                </a:rPr>
                <a:t>LEN function determines character count in a text string.</a:t>
              </a:r>
              <a:endParaRPr/>
            </a:p>
          </p:txBody>
        </p:sp>
        <p:sp>
          <p:nvSpPr>
            <p:cNvPr id="10" name="Google Shape;1793;p103">
              <a:extLst>
                <a:ext uri="{FF2B5EF4-FFF2-40B4-BE49-F238E27FC236}">
                  <a16:creationId xmlns="" xmlns:a16="http://schemas.microsoft.com/office/drawing/2014/main" id="{DC41A863-04F7-DF56-554F-EF9A149558D4}"/>
                </a:ext>
              </a:extLst>
            </p:cNvPr>
            <p:cNvSpPr/>
            <p:nvPr/>
          </p:nvSpPr>
          <p:spPr>
            <a:xfrm>
              <a:off x="480906" y="63523"/>
              <a:ext cx="6732693" cy="649440"/>
            </a:xfrm>
            <a:prstGeom prst="roundRect">
              <a:avLst>
                <a:gd name="adj" fmla="val 16667"/>
              </a:avLst>
            </a:prstGeom>
            <a:solidFill>
              <a:srgbClr val="2B82C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94;p103">
              <a:extLst>
                <a:ext uri="{FF2B5EF4-FFF2-40B4-BE49-F238E27FC236}">
                  <a16:creationId xmlns="" xmlns:a16="http://schemas.microsoft.com/office/drawing/2014/main" id="{BB09289D-67F6-2344-334E-F4E1C80153C9}"/>
                </a:ext>
              </a:extLst>
            </p:cNvPr>
            <p:cNvSpPr txBox="1"/>
            <p:nvPr/>
          </p:nvSpPr>
          <p:spPr>
            <a:xfrm>
              <a:off x="512609" y="95226"/>
              <a:ext cx="6669287" cy="586034"/>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Function Overview</a:t>
              </a:r>
              <a:endParaRPr/>
            </a:p>
          </p:txBody>
        </p:sp>
        <p:sp>
          <p:nvSpPr>
            <p:cNvPr id="12" name="Google Shape;1795;p103">
              <a:extLst>
                <a:ext uri="{FF2B5EF4-FFF2-40B4-BE49-F238E27FC236}">
                  <a16:creationId xmlns="" xmlns:a16="http://schemas.microsoft.com/office/drawing/2014/main" id="{8B534192-0370-EEBE-C817-44C4F19ECB5A}"/>
                </a:ext>
              </a:extLst>
            </p:cNvPr>
            <p:cNvSpPr/>
            <p:nvPr/>
          </p:nvSpPr>
          <p:spPr>
            <a:xfrm>
              <a:off x="0" y="1749988"/>
              <a:ext cx="9618133" cy="918225"/>
            </a:xfrm>
            <a:prstGeom prst="rect">
              <a:avLst/>
            </a:prstGeom>
            <a:solidFill>
              <a:schemeClr val="lt1">
                <a:alpha val="89803"/>
              </a:schemeClr>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96;p103">
              <a:extLst>
                <a:ext uri="{FF2B5EF4-FFF2-40B4-BE49-F238E27FC236}">
                  <a16:creationId xmlns="" xmlns:a16="http://schemas.microsoft.com/office/drawing/2014/main" id="{E6FD6ED8-BB29-CF3C-F430-DF9C2511BAE6}"/>
                </a:ext>
              </a:extLst>
            </p:cNvPr>
            <p:cNvSpPr txBox="1"/>
            <p:nvPr/>
          </p:nvSpPr>
          <p:spPr>
            <a:xfrm>
              <a:off x="0" y="1749988"/>
              <a:ext cx="9618133" cy="918225"/>
            </a:xfrm>
            <a:prstGeom prst="rect">
              <a:avLst/>
            </a:prstGeom>
            <a:noFill/>
            <a:ln>
              <a:noFill/>
            </a:ln>
          </p:spPr>
          <p:txBody>
            <a:bodyPr spcFirstLastPara="1" wrap="square" lIns="746450" tIns="458200" rIns="746450" bIns="156450" anchor="t" anchorCtr="0">
              <a:noAutofit/>
            </a:bodyPr>
            <a:lstStyle/>
            <a:p>
              <a:pPr marL="228600" marR="0" lvl="1" indent="-228600" algn="l" rtl="0">
                <a:lnSpc>
                  <a:spcPct val="90000"/>
                </a:lnSpc>
                <a:spcBef>
                  <a:spcPts val="0"/>
                </a:spcBef>
                <a:spcAft>
                  <a:spcPts val="0"/>
                </a:spcAft>
                <a:buClr>
                  <a:schemeClr val="dk1"/>
                </a:buClr>
                <a:buSzPts val="2200"/>
                <a:buFont typeface="Trebuchet MS"/>
                <a:buChar char="•"/>
              </a:pPr>
              <a:r>
                <a:rPr lang="en-US" sz="2200" b="0" i="0" u="none" strike="noStrike" cap="none">
                  <a:solidFill>
                    <a:schemeClr val="dk1"/>
                  </a:solidFill>
                  <a:latin typeface="Trebuchet MS"/>
                  <a:ea typeface="Trebuchet MS"/>
                  <a:cs typeface="Trebuchet MS"/>
                  <a:sym typeface="Trebuchet MS"/>
                </a:rPr>
                <a:t>Use: =LEN(text) to apply the function.</a:t>
              </a:r>
              <a:endParaRPr/>
            </a:p>
          </p:txBody>
        </p:sp>
        <p:sp>
          <p:nvSpPr>
            <p:cNvPr id="14" name="Google Shape;1797;p103">
              <a:extLst>
                <a:ext uri="{FF2B5EF4-FFF2-40B4-BE49-F238E27FC236}">
                  <a16:creationId xmlns="" xmlns:a16="http://schemas.microsoft.com/office/drawing/2014/main" id="{9B8394F9-F910-A007-221F-60DEBC0D2C84}"/>
                </a:ext>
              </a:extLst>
            </p:cNvPr>
            <p:cNvSpPr/>
            <p:nvPr/>
          </p:nvSpPr>
          <p:spPr>
            <a:xfrm>
              <a:off x="480906" y="1425268"/>
              <a:ext cx="6732693" cy="649440"/>
            </a:xfrm>
            <a:prstGeom prst="roundRect">
              <a:avLst>
                <a:gd name="adj" fmla="val 16667"/>
              </a:avLst>
            </a:prstGeom>
            <a:solidFill>
              <a:srgbClr val="2B82C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98;p103">
              <a:extLst>
                <a:ext uri="{FF2B5EF4-FFF2-40B4-BE49-F238E27FC236}">
                  <a16:creationId xmlns="" xmlns:a16="http://schemas.microsoft.com/office/drawing/2014/main" id="{011359BC-CF2C-D9B5-129F-C9767BC89376}"/>
                </a:ext>
              </a:extLst>
            </p:cNvPr>
            <p:cNvSpPr txBox="1"/>
            <p:nvPr/>
          </p:nvSpPr>
          <p:spPr>
            <a:xfrm>
              <a:off x="512609" y="1456971"/>
              <a:ext cx="6669287" cy="586034"/>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Syntax Details</a:t>
              </a:r>
              <a:endParaRPr/>
            </a:p>
          </p:txBody>
        </p:sp>
        <p:sp>
          <p:nvSpPr>
            <p:cNvPr id="16" name="Google Shape;1799;p103">
              <a:extLst>
                <a:ext uri="{FF2B5EF4-FFF2-40B4-BE49-F238E27FC236}">
                  <a16:creationId xmlns="" xmlns:a16="http://schemas.microsoft.com/office/drawing/2014/main" id="{5F1AD441-DF21-FB25-52B3-A6FDA4747F75}"/>
                </a:ext>
              </a:extLst>
            </p:cNvPr>
            <p:cNvSpPr/>
            <p:nvPr/>
          </p:nvSpPr>
          <p:spPr>
            <a:xfrm>
              <a:off x="0" y="3111733"/>
              <a:ext cx="9618133" cy="918225"/>
            </a:xfrm>
            <a:prstGeom prst="rect">
              <a:avLst/>
            </a:prstGeom>
            <a:solidFill>
              <a:schemeClr val="lt1">
                <a:alpha val="89803"/>
              </a:schemeClr>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0;p103">
              <a:extLst>
                <a:ext uri="{FF2B5EF4-FFF2-40B4-BE49-F238E27FC236}">
                  <a16:creationId xmlns="" xmlns:a16="http://schemas.microsoft.com/office/drawing/2014/main" id="{60B20CE3-AA75-E9B7-E436-BED0E7FA1260}"/>
                </a:ext>
              </a:extLst>
            </p:cNvPr>
            <p:cNvSpPr txBox="1"/>
            <p:nvPr/>
          </p:nvSpPr>
          <p:spPr>
            <a:xfrm>
              <a:off x="0" y="3111733"/>
              <a:ext cx="9618133" cy="918225"/>
            </a:xfrm>
            <a:prstGeom prst="rect">
              <a:avLst/>
            </a:prstGeom>
            <a:noFill/>
            <a:ln>
              <a:noFill/>
            </a:ln>
          </p:spPr>
          <p:txBody>
            <a:bodyPr spcFirstLastPara="1" wrap="square" lIns="746450" tIns="458200" rIns="746450" bIns="156450" anchor="t" anchorCtr="0">
              <a:noAutofit/>
            </a:bodyPr>
            <a:lstStyle/>
            <a:p>
              <a:pPr marL="228600" marR="0" lvl="1" indent="-228600" algn="l" rtl="0">
                <a:lnSpc>
                  <a:spcPct val="90000"/>
                </a:lnSpc>
                <a:spcBef>
                  <a:spcPts val="0"/>
                </a:spcBef>
                <a:spcAft>
                  <a:spcPts val="0"/>
                </a:spcAft>
                <a:buClr>
                  <a:schemeClr val="dk1"/>
                </a:buClr>
                <a:buSzPts val="2200"/>
                <a:buFont typeface="Trebuchet MS"/>
                <a:buChar char="•"/>
              </a:pPr>
              <a:r>
                <a:rPr lang="en-US" sz="2200" b="0" i="0" u="none" strike="noStrike" cap="none">
                  <a:solidFill>
                    <a:schemeClr val="dk1"/>
                  </a:solidFill>
                  <a:latin typeface="Trebuchet MS"/>
                  <a:ea typeface="Trebuchet MS"/>
                  <a:cs typeface="Trebuchet MS"/>
                  <a:sym typeface="Trebuchet MS"/>
                </a:rPr>
                <a:t>'text' refers to the string for character counting.</a:t>
              </a:r>
              <a:endParaRPr/>
            </a:p>
          </p:txBody>
        </p:sp>
        <p:sp>
          <p:nvSpPr>
            <p:cNvPr id="18" name="Google Shape;1801;p103">
              <a:extLst>
                <a:ext uri="{FF2B5EF4-FFF2-40B4-BE49-F238E27FC236}">
                  <a16:creationId xmlns="" xmlns:a16="http://schemas.microsoft.com/office/drawing/2014/main" id="{A4D7DEC9-B15F-8F98-995F-4CAB150C0F1A}"/>
                </a:ext>
              </a:extLst>
            </p:cNvPr>
            <p:cNvSpPr/>
            <p:nvPr/>
          </p:nvSpPr>
          <p:spPr>
            <a:xfrm>
              <a:off x="480906" y="2787013"/>
              <a:ext cx="6732693" cy="649440"/>
            </a:xfrm>
            <a:prstGeom prst="roundRect">
              <a:avLst>
                <a:gd name="adj" fmla="val 16667"/>
              </a:avLst>
            </a:prstGeom>
            <a:solidFill>
              <a:srgbClr val="2B82C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02;p103">
              <a:extLst>
                <a:ext uri="{FF2B5EF4-FFF2-40B4-BE49-F238E27FC236}">
                  <a16:creationId xmlns="" xmlns:a16="http://schemas.microsoft.com/office/drawing/2014/main" id="{05128884-4A6C-0F35-FC0E-522FCBCE24C5}"/>
                </a:ext>
              </a:extLst>
            </p:cNvPr>
            <p:cNvSpPr txBox="1"/>
            <p:nvPr/>
          </p:nvSpPr>
          <p:spPr>
            <a:xfrm>
              <a:off x="512609" y="2818716"/>
              <a:ext cx="6669287" cy="586034"/>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Parameter Explanation</a:t>
              </a:r>
              <a:endParaRPr/>
            </a:p>
          </p:txBody>
        </p:sp>
      </p:grpSp>
    </p:spTree>
    <p:extLst>
      <p:ext uri="{BB962C8B-B14F-4D97-AF65-F5344CB8AC3E}">
        <p14:creationId xmlns:p14="http://schemas.microsoft.com/office/powerpoint/2010/main" val="19700825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LEN Function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809;p104">
            <a:extLst>
              <a:ext uri="{FF2B5EF4-FFF2-40B4-BE49-F238E27FC236}">
                <a16:creationId xmlns="" xmlns:a16="http://schemas.microsoft.com/office/drawing/2014/main" id="{4FA5E627-246D-A4D9-EDEA-107B07FAB8F3}"/>
              </a:ext>
            </a:extLst>
          </p:cNvPr>
          <p:cNvGrpSpPr/>
          <p:nvPr/>
        </p:nvGrpSpPr>
        <p:grpSpPr>
          <a:xfrm>
            <a:off x="461783" y="2133368"/>
            <a:ext cx="9618133" cy="4888534"/>
            <a:chOff x="0" y="13101"/>
            <a:chExt cx="9618133" cy="4067279"/>
          </a:xfrm>
        </p:grpSpPr>
        <p:sp>
          <p:nvSpPr>
            <p:cNvPr id="8" name="Google Shape;1810;p104">
              <a:extLst>
                <a:ext uri="{FF2B5EF4-FFF2-40B4-BE49-F238E27FC236}">
                  <a16:creationId xmlns="" xmlns:a16="http://schemas.microsoft.com/office/drawing/2014/main" id="{739CAE45-127C-0C00-3737-D284D7A85C08}"/>
                </a:ext>
              </a:extLst>
            </p:cNvPr>
            <p:cNvSpPr/>
            <p:nvPr/>
          </p:nvSpPr>
          <p:spPr>
            <a:xfrm>
              <a:off x="0" y="323061"/>
              <a:ext cx="9618133" cy="1157625"/>
            </a:xfrm>
            <a:prstGeom prst="rect">
              <a:avLst/>
            </a:prstGeom>
            <a:solidFill>
              <a:schemeClr val="lt1">
                <a:alpha val="89803"/>
              </a:schemeClr>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11;p104">
              <a:extLst>
                <a:ext uri="{FF2B5EF4-FFF2-40B4-BE49-F238E27FC236}">
                  <a16:creationId xmlns="" xmlns:a16="http://schemas.microsoft.com/office/drawing/2014/main" id="{E010A78B-662B-730E-2998-475C23161CB3}"/>
                </a:ext>
              </a:extLst>
            </p:cNvPr>
            <p:cNvSpPr txBox="1"/>
            <p:nvPr/>
          </p:nvSpPr>
          <p:spPr>
            <a:xfrm>
              <a:off x="0" y="323061"/>
              <a:ext cx="9618133" cy="1157625"/>
            </a:xfrm>
            <a:prstGeom prst="rect">
              <a:avLst/>
            </a:prstGeom>
            <a:noFill/>
            <a:ln>
              <a:noFill/>
            </a:ln>
          </p:spPr>
          <p:txBody>
            <a:bodyPr spcFirstLastPara="1" wrap="square" lIns="746450" tIns="437375" rIns="746450" bIns="149350" anchor="t" anchorCtr="0">
              <a:noAutofit/>
            </a:bodyPr>
            <a:lstStyle/>
            <a:p>
              <a:pPr marL="228600" marR="0" lvl="1" indent="-228600" algn="l" rtl="0">
                <a:lnSpc>
                  <a:spcPct val="90000"/>
                </a:lnSpc>
                <a:spcBef>
                  <a:spcPts val="0"/>
                </a:spcBef>
                <a:spcAft>
                  <a:spcPts val="0"/>
                </a:spcAft>
                <a:buClr>
                  <a:schemeClr val="dk1"/>
                </a:buClr>
                <a:buSzPts val="2100"/>
                <a:buFont typeface="Trebuchet MS"/>
                <a:buChar char="•"/>
              </a:pPr>
              <a:r>
                <a:rPr lang="en-US" sz="2100" b="0" i="0" u="none" strike="noStrike" cap="none">
                  <a:solidFill>
                    <a:schemeClr val="dk1"/>
                  </a:solidFill>
                  <a:latin typeface="Trebuchet MS"/>
                  <a:ea typeface="Trebuchet MS"/>
                  <a:cs typeface="Trebuchet MS"/>
                  <a:sym typeface="Trebuchet MS"/>
                </a:rPr>
                <a:t>Ensure all invoice numbers meet a specific character length requirement.</a:t>
              </a:r>
              <a:endParaRPr/>
            </a:p>
          </p:txBody>
        </p:sp>
        <p:sp>
          <p:nvSpPr>
            <p:cNvPr id="10" name="Google Shape;1812;p104">
              <a:extLst>
                <a:ext uri="{FF2B5EF4-FFF2-40B4-BE49-F238E27FC236}">
                  <a16:creationId xmlns="" xmlns:a16="http://schemas.microsoft.com/office/drawing/2014/main" id="{9741BFE1-97A0-0FDF-EE8B-A8114EF3772D}"/>
                </a:ext>
              </a:extLst>
            </p:cNvPr>
            <p:cNvSpPr/>
            <p:nvPr/>
          </p:nvSpPr>
          <p:spPr>
            <a:xfrm>
              <a:off x="480906" y="13101"/>
              <a:ext cx="6732693" cy="619920"/>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13;p104">
              <a:extLst>
                <a:ext uri="{FF2B5EF4-FFF2-40B4-BE49-F238E27FC236}">
                  <a16:creationId xmlns="" xmlns:a16="http://schemas.microsoft.com/office/drawing/2014/main" id="{F6917D81-F94B-2ADB-F47B-E222657EB234}"/>
                </a:ext>
              </a:extLst>
            </p:cNvPr>
            <p:cNvSpPr txBox="1"/>
            <p:nvPr/>
          </p:nvSpPr>
          <p:spPr>
            <a:xfrm>
              <a:off x="511168" y="43363"/>
              <a:ext cx="6672169" cy="55939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100"/>
                <a:buFont typeface="Trebuchet MS"/>
                <a:buNone/>
              </a:pPr>
              <a:r>
                <a:rPr lang="en-US" sz="2100">
                  <a:solidFill>
                    <a:schemeClr val="lt1"/>
                  </a:solidFill>
                  <a:latin typeface="Trebuchet MS"/>
                  <a:ea typeface="Trebuchet MS"/>
                  <a:cs typeface="Trebuchet MS"/>
                  <a:sym typeface="Trebuchet MS"/>
                </a:rPr>
                <a:t>Invoice Number Verification</a:t>
              </a:r>
              <a:endParaRPr/>
            </a:p>
          </p:txBody>
        </p:sp>
        <p:sp>
          <p:nvSpPr>
            <p:cNvPr id="12" name="Google Shape;1814;p104">
              <a:extLst>
                <a:ext uri="{FF2B5EF4-FFF2-40B4-BE49-F238E27FC236}">
                  <a16:creationId xmlns="" xmlns:a16="http://schemas.microsoft.com/office/drawing/2014/main" id="{7FE4A33A-E445-F74D-3422-1E35E7C8DC87}"/>
                </a:ext>
              </a:extLst>
            </p:cNvPr>
            <p:cNvSpPr/>
            <p:nvPr/>
          </p:nvSpPr>
          <p:spPr>
            <a:xfrm>
              <a:off x="0" y="1904046"/>
              <a:ext cx="9618133" cy="876487"/>
            </a:xfrm>
            <a:prstGeom prst="rect">
              <a:avLst/>
            </a:prstGeom>
            <a:solidFill>
              <a:schemeClr val="lt1">
                <a:alpha val="89803"/>
              </a:schemeClr>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15;p104">
              <a:extLst>
                <a:ext uri="{FF2B5EF4-FFF2-40B4-BE49-F238E27FC236}">
                  <a16:creationId xmlns="" xmlns:a16="http://schemas.microsoft.com/office/drawing/2014/main" id="{4F75A202-D317-33C1-C8E3-220D263AEFFD}"/>
                </a:ext>
              </a:extLst>
            </p:cNvPr>
            <p:cNvSpPr txBox="1"/>
            <p:nvPr/>
          </p:nvSpPr>
          <p:spPr>
            <a:xfrm>
              <a:off x="0" y="1904046"/>
              <a:ext cx="9618133" cy="876487"/>
            </a:xfrm>
            <a:prstGeom prst="rect">
              <a:avLst/>
            </a:prstGeom>
            <a:noFill/>
            <a:ln>
              <a:noFill/>
            </a:ln>
          </p:spPr>
          <p:txBody>
            <a:bodyPr spcFirstLastPara="1" wrap="square" lIns="746450" tIns="437375" rIns="746450" bIns="149350" anchor="t" anchorCtr="0">
              <a:noAutofit/>
            </a:bodyPr>
            <a:lstStyle/>
            <a:p>
              <a:pPr marL="228600" marR="0" lvl="1" indent="-228600" algn="l" rtl="0">
                <a:lnSpc>
                  <a:spcPct val="90000"/>
                </a:lnSpc>
                <a:spcBef>
                  <a:spcPts val="0"/>
                </a:spcBef>
                <a:spcAft>
                  <a:spcPts val="0"/>
                </a:spcAft>
                <a:buClr>
                  <a:schemeClr val="dk1"/>
                </a:buClr>
                <a:buSzPts val="2100"/>
                <a:buFont typeface="Trebuchet MS"/>
                <a:buChar char="•"/>
              </a:pPr>
              <a:r>
                <a:rPr lang="en-US" sz="2100" b="0" i="0" u="none" strike="noStrike" cap="none">
                  <a:solidFill>
                    <a:schemeClr val="dk1"/>
                  </a:solidFill>
                  <a:latin typeface="Trebuchet MS"/>
                  <a:ea typeface="Trebuchet MS"/>
                  <a:cs typeface="Trebuchet MS"/>
                  <a:sym typeface="Trebuchet MS"/>
                </a:rPr>
                <a:t>Utilize the LEN function in Excel for this purpose.</a:t>
              </a:r>
              <a:endParaRPr/>
            </a:p>
          </p:txBody>
        </p:sp>
        <p:sp>
          <p:nvSpPr>
            <p:cNvPr id="14" name="Google Shape;1816;p104">
              <a:extLst>
                <a:ext uri="{FF2B5EF4-FFF2-40B4-BE49-F238E27FC236}">
                  <a16:creationId xmlns="" xmlns:a16="http://schemas.microsoft.com/office/drawing/2014/main" id="{FD3D4128-C811-9865-2A6F-87AAC45171DF}"/>
                </a:ext>
              </a:extLst>
            </p:cNvPr>
            <p:cNvSpPr/>
            <p:nvPr/>
          </p:nvSpPr>
          <p:spPr>
            <a:xfrm>
              <a:off x="480906" y="1594086"/>
              <a:ext cx="6732693" cy="619920"/>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17;p104">
              <a:extLst>
                <a:ext uri="{FF2B5EF4-FFF2-40B4-BE49-F238E27FC236}">
                  <a16:creationId xmlns="" xmlns:a16="http://schemas.microsoft.com/office/drawing/2014/main" id="{DE536B5B-032E-0476-9E0B-88795D164DB5}"/>
                </a:ext>
              </a:extLst>
            </p:cNvPr>
            <p:cNvSpPr txBox="1"/>
            <p:nvPr/>
          </p:nvSpPr>
          <p:spPr>
            <a:xfrm>
              <a:off x="511168" y="1624348"/>
              <a:ext cx="6672169" cy="55939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100"/>
                <a:buFont typeface="Trebuchet MS"/>
                <a:buNone/>
              </a:pPr>
              <a:r>
                <a:rPr lang="en-US" sz="2100" dirty="0">
                  <a:solidFill>
                    <a:schemeClr val="lt1"/>
                  </a:solidFill>
                  <a:latin typeface="Trebuchet MS"/>
                  <a:ea typeface="Trebuchet MS"/>
                  <a:cs typeface="Trebuchet MS"/>
                  <a:sym typeface="Trebuchet MS"/>
                </a:rPr>
                <a:t>Data Validation Rule</a:t>
              </a:r>
              <a:endParaRPr dirty="0"/>
            </a:p>
          </p:txBody>
        </p:sp>
        <p:sp>
          <p:nvSpPr>
            <p:cNvPr id="16" name="Google Shape;1818;p104">
              <a:extLst>
                <a:ext uri="{FF2B5EF4-FFF2-40B4-BE49-F238E27FC236}">
                  <a16:creationId xmlns="" xmlns:a16="http://schemas.microsoft.com/office/drawing/2014/main" id="{6695126F-05DF-12D4-62A8-16A1743311C0}"/>
                </a:ext>
              </a:extLst>
            </p:cNvPr>
            <p:cNvSpPr/>
            <p:nvPr/>
          </p:nvSpPr>
          <p:spPr>
            <a:xfrm>
              <a:off x="0" y="3203893"/>
              <a:ext cx="9618133" cy="876487"/>
            </a:xfrm>
            <a:prstGeom prst="rect">
              <a:avLst/>
            </a:prstGeom>
            <a:solidFill>
              <a:schemeClr val="lt1">
                <a:alpha val="89803"/>
              </a:schemeClr>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19;p104">
              <a:extLst>
                <a:ext uri="{FF2B5EF4-FFF2-40B4-BE49-F238E27FC236}">
                  <a16:creationId xmlns="" xmlns:a16="http://schemas.microsoft.com/office/drawing/2014/main" id="{9E66ACED-76AD-D697-A446-D40A9E14FB3C}"/>
                </a:ext>
              </a:extLst>
            </p:cNvPr>
            <p:cNvSpPr txBox="1"/>
            <p:nvPr/>
          </p:nvSpPr>
          <p:spPr>
            <a:xfrm>
              <a:off x="0" y="3203893"/>
              <a:ext cx="9618133" cy="876487"/>
            </a:xfrm>
            <a:prstGeom prst="rect">
              <a:avLst/>
            </a:prstGeom>
            <a:noFill/>
            <a:ln>
              <a:noFill/>
            </a:ln>
          </p:spPr>
          <p:txBody>
            <a:bodyPr spcFirstLastPara="1" wrap="square" lIns="746450" tIns="437375" rIns="746450" bIns="149350" anchor="t" anchorCtr="0">
              <a:noAutofit/>
            </a:bodyPr>
            <a:lstStyle/>
            <a:p>
              <a:pPr marL="228600" marR="0" lvl="1" indent="-228600" algn="l" rtl="0">
                <a:lnSpc>
                  <a:spcPct val="90000"/>
                </a:lnSpc>
                <a:spcBef>
                  <a:spcPts val="0"/>
                </a:spcBef>
                <a:spcAft>
                  <a:spcPts val="0"/>
                </a:spcAft>
                <a:buClr>
                  <a:schemeClr val="dk1"/>
                </a:buClr>
                <a:buSzPts val="2100"/>
                <a:buFont typeface="Trebuchet MS"/>
                <a:buChar char="•"/>
              </a:pPr>
              <a:r>
                <a:rPr lang="en-US" sz="2100" b="0" i="0" u="none" strike="noStrike" cap="none">
                  <a:solidFill>
                    <a:schemeClr val="dk1"/>
                  </a:solidFill>
                  <a:latin typeface="Trebuchet MS"/>
                  <a:ea typeface="Trebuchet MS"/>
                  <a:cs typeface="Trebuchet MS"/>
                  <a:sym typeface="Trebuchet MS"/>
                </a:rPr>
                <a:t>For instance, verifying that each number has 10 characters.</a:t>
              </a:r>
              <a:endParaRPr/>
            </a:p>
          </p:txBody>
        </p:sp>
        <p:sp>
          <p:nvSpPr>
            <p:cNvPr id="18" name="Google Shape;1820;p104">
              <a:extLst>
                <a:ext uri="{FF2B5EF4-FFF2-40B4-BE49-F238E27FC236}">
                  <a16:creationId xmlns="" xmlns:a16="http://schemas.microsoft.com/office/drawing/2014/main" id="{CA3B868C-0758-06FF-6F6D-D30553444EAF}"/>
                </a:ext>
              </a:extLst>
            </p:cNvPr>
            <p:cNvSpPr/>
            <p:nvPr/>
          </p:nvSpPr>
          <p:spPr>
            <a:xfrm>
              <a:off x="480906" y="2893933"/>
              <a:ext cx="6732693" cy="619920"/>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21;p104">
              <a:extLst>
                <a:ext uri="{FF2B5EF4-FFF2-40B4-BE49-F238E27FC236}">
                  <a16:creationId xmlns="" xmlns:a16="http://schemas.microsoft.com/office/drawing/2014/main" id="{0421AB6F-C8DB-6DCC-02F9-4DBEC7BA9117}"/>
                </a:ext>
              </a:extLst>
            </p:cNvPr>
            <p:cNvSpPr txBox="1"/>
            <p:nvPr/>
          </p:nvSpPr>
          <p:spPr>
            <a:xfrm>
              <a:off x="511168" y="2924195"/>
              <a:ext cx="6672169" cy="55939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100"/>
                <a:buFont typeface="Trebuchet MS"/>
                <a:buNone/>
              </a:pPr>
              <a:r>
                <a:rPr lang="en-US" sz="2100">
                  <a:solidFill>
                    <a:schemeClr val="lt1"/>
                  </a:solidFill>
                  <a:latin typeface="Trebuchet MS"/>
                  <a:ea typeface="Trebuchet MS"/>
                  <a:cs typeface="Trebuchet MS"/>
                  <a:sym typeface="Trebuchet MS"/>
                </a:rPr>
                <a:t>Example Character Length</a:t>
              </a:r>
              <a:endParaRPr/>
            </a:p>
          </p:txBody>
        </p:sp>
      </p:grpSp>
    </p:spTree>
    <p:extLst>
      <p:ext uri="{BB962C8B-B14F-4D97-AF65-F5344CB8AC3E}">
        <p14:creationId xmlns:p14="http://schemas.microsoft.com/office/powerpoint/2010/main" val="1681043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LEFT and RIGHT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828;p105">
            <a:extLst>
              <a:ext uri="{FF2B5EF4-FFF2-40B4-BE49-F238E27FC236}">
                <a16:creationId xmlns="" xmlns:a16="http://schemas.microsoft.com/office/drawing/2014/main" id="{3AC754B0-35BF-5E9D-12A6-43204C96917A}"/>
              </a:ext>
            </a:extLst>
          </p:cNvPr>
          <p:cNvGrpSpPr/>
          <p:nvPr/>
        </p:nvGrpSpPr>
        <p:grpSpPr>
          <a:xfrm>
            <a:off x="1286933" y="1968663"/>
            <a:ext cx="9618133" cy="4053241"/>
            <a:chOff x="0" y="20120"/>
            <a:chExt cx="9618133" cy="4053241"/>
          </a:xfrm>
        </p:grpSpPr>
        <p:sp>
          <p:nvSpPr>
            <p:cNvPr id="8" name="Google Shape;1829;p105">
              <a:extLst>
                <a:ext uri="{FF2B5EF4-FFF2-40B4-BE49-F238E27FC236}">
                  <a16:creationId xmlns="" xmlns:a16="http://schemas.microsoft.com/office/drawing/2014/main" id="{BE2D5A60-3EDC-B4B2-8282-8334F8ED8C76}"/>
                </a:ext>
              </a:extLst>
            </p:cNvPr>
            <p:cNvSpPr/>
            <p:nvPr/>
          </p:nvSpPr>
          <p:spPr>
            <a:xfrm>
              <a:off x="0" y="285800"/>
              <a:ext cx="9618133" cy="1020600"/>
            </a:xfrm>
            <a:prstGeom prst="rect">
              <a:avLst/>
            </a:prstGeom>
            <a:solidFill>
              <a:schemeClr val="lt1">
                <a:alpha val="89803"/>
              </a:schemeClr>
            </a:solidFill>
            <a:ln w="19050" cap="rnd" cmpd="sng">
              <a:solidFill>
                <a:srgbClr val="3FB04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30;p105">
              <a:extLst>
                <a:ext uri="{FF2B5EF4-FFF2-40B4-BE49-F238E27FC236}">
                  <a16:creationId xmlns="" xmlns:a16="http://schemas.microsoft.com/office/drawing/2014/main" id="{2CBC6611-61C4-5510-4CAF-5C0BC144D04B}"/>
                </a:ext>
              </a:extLst>
            </p:cNvPr>
            <p:cNvSpPr txBox="1"/>
            <p:nvPr/>
          </p:nvSpPr>
          <p:spPr>
            <a:xfrm>
              <a:off x="0" y="285800"/>
              <a:ext cx="9618133" cy="1020600"/>
            </a:xfrm>
            <a:prstGeom prst="rect">
              <a:avLst/>
            </a:prstGeom>
            <a:noFill/>
            <a:ln>
              <a:noFill/>
            </a:ln>
          </p:spPr>
          <p:txBody>
            <a:bodyPr spcFirstLastPara="1" wrap="square" lIns="746450" tIns="374900" rIns="746450" bIns="128000" anchor="t"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dirty="0">
                  <a:solidFill>
                    <a:schemeClr val="dk1"/>
                  </a:solidFill>
                  <a:latin typeface="Trebuchet MS"/>
                  <a:ea typeface="Trebuchet MS"/>
                  <a:cs typeface="Trebuchet MS"/>
                  <a:sym typeface="Trebuchet MS"/>
                </a:rPr>
                <a:t>LEFT function extracts from the beginning of a text string</a:t>
              </a:r>
              <a:endParaRPr dirty="0"/>
            </a:p>
            <a:p>
              <a:pPr marL="171450" marR="0" lvl="1" indent="-171450" algn="l" rtl="0">
                <a:lnSpc>
                  <a:spcPct val="90000"/>
                </a:lnSpc>
                <a:spcBef>
                  <a:spcPts val="270"/>
                </a:spcBef>
                <a:spcAft>
                  <a:spcPts val="0"/>
                </a:spcAft>
                <a:buClr>
                  <a:schemeClr val="dk1"/>
                </a:buClr>
                <a:buSzPts val="1800"/>
                <a:buFont typeface="Trebuchet MS"/>
                <a:buChar char="•"/>
              </a:pPr>
              <a:r>
                <a:rPr lang="en-US" sz="1800" b="0" i="0" u="none" strike="noStrike" cap="none" dirty="0">
                  <a:solidFill>
                    <a:schemeClr val="dk1"/>
                  </a:solidFill>
                  <a:latin typeface="Trebuchet MS"/>
                  <a:ea typeface="Trebuchet MS"/>
                  <a:cs typeface="Trebuchet MS"/>
                  <a:sym typeface="Trebuchet MS"/>
                </a:rPr>
                <a:t>RIGHT function extracts from the end of a text string</a:t>
              </a:r>
              <a:endParaRPr dirty="0"/>
            </a:p>
          </p:txBody>
        </p:sp>
        <p:sp>
          <p:nvSpPr>
            <p:cNvPr id="10" name="Google Shape;1831;p105">
              <a:extLst>
                <a:ext uri="{FF2B5EF4-FFF2-40B4-BE49-F238E27FC236}">
                  <a16:creationId xmlns="" xmlns:a16="http://schemas.microsoft.com/office/drawing/2014/main" id="{98706D93-9747-5815-9A8C-DC29F6FB939D}"/>
                </a:ext>
              </a:extLst>
            </p:cNvPr>
            <p:cNvSpPr/>
            <p:nvPr/>
          </p:nvSpPr>
          <p:spPr>
            <a:xfrm>
              <a:off x="480906" y="20120"/>
              <a:ext cx="6732693" cy="531360"/>
            </a:xfrm>
            <a:prstGeom prst="roundRect">
              <a:avLst>
                <a:gd name="adj" fmla="val 16667"/>
              </a:avLst>
            </a:prstGeom>
            <a:solidFill>
              <a:srgbClr val="3FB04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32;p105">
              <a:extLst>
                <a:ext uri="{FF2B5EF4-FFF2-40B4-BE49-F238E27FC236}">
                  <a16:creationId xmlns="" xmlns:a16="http://schemas.microsoft.com/office/drawing/2014/main" id="{2ABFD8DC-49B0-1F63-1FED-F86C1A4EDDAF}"/>
                </a:ext>
              </a:extLst>
            </p:cNvPr>
            <p:cNvSpPr txBox="1"/>
            <p:nvPr/>
          </p:nvSpPr>
          <p:spPr>
            <a:xfrm>
              <a:off x="506845" y="46059"/>
              <a:ext cx="6680815" cy="479482"/>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Character Extraction Functions</a:t>
              </a:r>
              <a:endParaRPr/>
            </a:p>
          </p:txBody>
        </p:sp>
        <p:sp>
          <p:nvSpPr>
            <p:cNvPr id="12" name="Google Shape;1833;p105">
              <a:extLst>
                <a:ext uri="{FF2B5EF4-FFF2-40B4-BE49-F238E27FC236}">
                  <a16:creationId xmlns="" xmlns:a16="http://schemas.microsoft.com/office/drawing/2014/main" id="{84A9435D-2F41-CDD3-58D7-1660160F9279}"/>
                </a:ext>
              </a:extLst>
            </p:cNvPr>
            <p:cNvSpPr/>
            <p:nvPr/>
          </p:nvSpPr>
          <p:spPr>
            <a:xfrm>
              <a:off x="0" y="1669280"/>
              <a:ext cx="9618133" cy="1020600"/>
            </a:xfrm>
            <a:prstGeom prst="rect">
              <a:avLst/>
            </a:prstGeom>
            <a:solidFill>
              <a:schemeClr val="lt1">
                <a:alpha val="89803"/>
              </a:schemeClr>
            </a:solidFill>
            <a:ln w="19050" cap="rnd" cmpd="sng">
              <a:solidFill>
                <a:srgbClr val="3FB04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34;p105">
              <a:extLst>
                <a:ext uri="{FF2B5EF4-FFF2-40B4-BE49-F238E27FC236}">
                  <a16:creationId xmlns="" xmlns:a16="http://schemas.microsoft.com/office/drawing/2014/main" id="{ECD0B5D1-7509-57FE-F218-74EC0B2A4B3A}"/>
                </a:ext>
              </a:extLst>
            </p:cNvPr>
            <p:cNvSpPr txBox="1"/>
            <p:nvPr/>
          </p:nvSpPr>
          <p:spPr>
            <a:xfrm>
              <a:off x="0" y="1669280"/>
              <a:ext cx="9618133" cy="1020600"/>
            </a:xfrm>
            <a:prstGeom prst="rect">
              <a:avLst/>
            </a:prstGeom>
            <a:noFill/>
            <a:ln>
              <a:noFill/>
            </a:ln>
          </p:spPr>
          <p:txBody>
            <a:bodyPr spcFirstLastPara="1" wrap="square" lIns="746450" tIns="374900" rIns="746450" bIns="128000" anchor="t"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LEFT: =LEFT(text, num_chars)</a:t>
              </a:r>
              <a:endParaRPr/>
            </a:p>
            <a:p>
              <a:pPr marL="171450" marR="0" lvl="1" indent="-171450" algn="l" rtl="0">
                <a:lnSpc>
                  <a:spcPct val="90000"/>
                </a:lnSpc>
                <a:spcBef>
                  <a:spcPts val="27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RIGHT: =RIGHT(text, num_chars)</a:t>
              </a:r>
              <a:endParaRPr/>
            </a:p>
          </p:txBody>
        </p:sp>
        <p:sp>
          <p:nvSpPr>
            <p:cNvPr id="14" name="Google Shape;1835;p105">
              <a:extLst>
                <a:ext uri="{FF2B5EF4-FFF2-40B4-BE49-F238E27FC236}">
                  <a16:creationId xmlns="" xmlns:a16="http://schemas.microsoft.com/office/drawing/2014/main" id="{CEC4B1E3-02A2-47B7-CBA9-B0988AABC99D}"/>
                </a:ext>
              </a:extLst>
            </p:cNvPr>
            <p:cNvSpPr/>
            <p:nvPr/>
          </p:nvSpPr>
          <p:spPr>
            <a:xfrm>
              <a:off x="480906" y="1403600"/>
              <a:ext cx="6732693" cy="531360"/>
            </a:xfrm>
            <a:prstGeom prst="roundRect">
              <a:avLst>
                <a:gd name="adj" fmla="val 16667"/>
              </a:avLst>
            </a:prstGeom>
            <a:solidFill>
              <a:srgbClr val="3FB04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6;p105">
              <a:extLst>
                <a:ext uri="{FF2B5EF4-FFF2-40B4-BE49-F238E27FC236}">
                  <a16:creationId xmlns="" xmlns:a16="http://schemas.microsoft.com/office/drawing/2014/main" id="{BAA1D5AF-17FA-FB8E-ED0D-0EBDD7990517}"/>
                </a:ext>
              </a:extLst>
            </p:cNvPr>
            <p:cNvSpPr txBox="1"/>
            <p:nvPr/>
          </p:nvSpPr>
          <p:spPr>
            <a:xfrm>
              <a:off x="506845" y="1429539"/>
              <a:ext cx="6680815" cy="479482"/>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Syntax Overview</a:t>
              </a:r>
              <a:endParaRPr/>
            </a:p>
          </p:txBody>
        </p:sp>
        <p:sp>
          <p:nvSpPr>
            <p:cNvPr id="16" name="Google Shape;1837;p105">
              <a:extLst>
                <a:ext uri="{FF2B5EF4-FFF2-40B4-BE49-F238E27FC236}">
                  <a16:creationId xmlns="" xmlns:a16="http://schemas.microsoft.com/office/drawing/2014/main" id="{D0F0C2F6-A6B1-05FF-0965-F3BA69331106}"/>
                </a:ext>
              </a:extLst>
            </p:cNvPr>
            <p:cNvSpPr/>
            <p:nvPr/>
          </p:nvSpPr>
          <p:spPr>
            <a:xfrm>
              <a:off x="0" y="3052761"/>
              <a:ext cx="9618133" cy="1020600"/>
            </a:xfrm>
            <a:prstGeom prst="rect">
              <a:avLst/>
            </a:prstGeom>
            <a:solidFill>
              <a:schemeClr val="lt1">
                <a:alpha val="89803"/>
              </a:schemeClr>
            </a:solidFill>
            <a:ln w="19050" cap="rnd" cmpd="sng">
              <a:solidFill>
                <a:srgbClr val="3FB04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8;p105">
              <a:extLst>
                <a:ext uri="{FF2B5EF4-FFF2-40B4-BE49-F238E27FC236}">
                  <a16:creationId xmlns="" xmlns:a16="http://schemas.microsoft.com/office/drawing/2014/main" id="{C7362CF6-F941-28A8-3FAA-AF180CCFEBF3}"/>
                </a:ext>
              </a:extLst>
            </p:cNvPr>
            <p:cNvSpPr txBox="1"/>
            <p:nvPr/>
          </p:nvSpPr>
          <p:spPr>
            <a:xfrm>
              <a:off x="0" y="3052761"/>
              <a:ext cx="9618133" cy="1020600"/>
            </a:xfrm>
            <a:prstGeom prst="rect">
              <a:avLst/>
            </a:prstGeom>
            <a:noFill/>
            <a:ln>
              <a:noFill/>
            </a:ln>
          </p:spPr>
          <p:txBody>
            <a:bodyPr spcFirstLastPara="1" wrap="square" lIns="746450" tIns="374900" rIns="746450" bIns="128000" anchor="t"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text: The text string for character extraction</a:t>
              </a:r>
              <a:endParaRPr/>
            </a:p>
            <a:p>
              <a:pPr marL="171450" marR="0" lvl="1" indent="-171450" algn="l" rtl="0">
                <a:lnSpc>
                  <a:spcPct val="90000"/>
                </a:lnSpc>
                <a:spcBef>
                  <a:spcPts val="27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num_chars: Number of characters to extract</a:t>
              </a:r>
              <a:endParaRPr/>
            </a:p>
          </p:txBody>
        </p:sp>
        <p:sp>
          <p:nvSpPr>
            <p:cNvPr id="18" name="Google Shape;1839;p105">
              <a:extLst>
                <a:ext uri="{FF2B5EF4-FFF2-40B4-BE49-F238E27FC236}">
                  <a16:creationId xmlns="" xmlns:a16="http://schemas.microsoft.com/office/drawing/2014/main" id="{A5BCA2C8-CE5B-775E-3097-CB3D54D603AC}"/>
                </a:ext>
              </a:extLst>
            </p:cNvPr>
            <p:cNvSpPr/>
            <p:nvPr/>
          </p:nvSpPr>
          <p:spPr>
            <a:xfrm>
              <a:off x="480906" y="2787080"/>
              <a:ext cx="6732693" cy="531360"/>
            </a:xfrm>
            <a:prstGeom prst="roundRect">
              <a:avLst>
                <a:gd name="adj" fmla="val 16667"/>
              </a:avLst>
            </a:prstGeom>
            <a:solidFill>
              <a:srgbClr val="3FB04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40;p105">
              <a:extLst>
                <a:ext uri="{FF2B5EF4-FFF2-40B4-BE49-F238E27FC236}">
                  <a16:creationId xmlns="" xmlns:a16="http://schemas.microsoft.com/office/drawing/2014/main" id="{513338F1-6D62-570A-3F9B-97760F9409C8}"/>
                </a:ext>
              </a:extLst>
            </p:cNvPr>
            <p:cNvSpPr txBox="1"/>
            <p:nvPr/>
          </p:nvSpPr>
          <p:spPr>
            <a:xfrm>
              <a:off x="506845" y="2813019"/>
              <a:ext cx="6680815" cy="479482"/>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Function Parameters</a:t>
              </a:r>
              <a:endParaRPr/>
            </a:p>
          </p:txBody>
        </p:sp>
      </p:grpSp>
    </p:spTree>
    <p:extLst>
      <p:ext uri="{BB962C8B-B14F-4D97-AF65-F5344CB8AC3E}">
        <p14:creationId xmlns:p14="http://schemas.microsoft.com/office/powerpoint/2010/main" val="2091060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6" name="TextBox 5">
            <a:extLst>
              <a:ext uri="{FF2B5EF4-FFF2-40B4-BE49-F238E27FC236}">
                <a16:creationId xmlns="" xmlns:a16="http://schemas.microsoft.com/office/drawing/2014/main" id="{F5AE9CE3-3BA4-6D55-02F6-057F72A2B9E4}"/>
              </a:ext>
            </a:extLst>
          </p:cNvPr>
          <p:cNvSpPr txBox="1"/>
          <p:nvPr/>
        </p:nvSpPr>
        <p:spPr>
          <a:xfrm>
            <a:off x="393588" y="788461"/>
            <a:ext cx="16858092" cy="8710077"/>
          </a:xfrm>
          <a:prstGeom prst="rect">
            <a:avLst/>
          </a:prstGeom>
          <a:noFill/>
        </p:spPr>
        <p:txBody>
          <a:bodyPr wrap="square">
            <a:spAutoFit/>
          </a:bodyPr>
          <a:lstStyle/>
          <a:p>
            <a:pPr algn="just"/>
            <a:r>
              <a:rPr lang="en-US" sz="4000" b="1" dirty="0"/>
              <a:t>Collection of Inputs: </a:t>
            </a:r>
            <a:r>
              <a:rPr lang="en-US" sz="4000" dirty="0"/>
              <a:t>RPA can be trained to collect data as input from any digital source.</a:t>
            </a:r>
          </a:p>
          <a:p>
            <a:pPr algn="just"/>
            <a:r>
              <a:rPr lang="en-US" sz="4000" b="1" dirty="0"/>
              <a:t>Processing of raw data collected: </a:t>
            </a:r>
            <a:r>
              <a:rPr lang="en-US" sz="4000" dirty="0"/>
              <a:t>RPA has a strong processing engine, coupled with Artificial Intelligence and Machine Learning, it can process volumes of data with unmatched speed and without any errors.</a:t>
            </a:r>
          </a:p>
          <a:p>
            <a:pPr algn="just"/>
            <a:r>
              <a:rPr lang="en-US" sz="4000" b="1" dirty="0"/>
              <a:t>Entering/ Presenting/ publishing the data in the Target application: </a:t>
            </a:r>
            <a:r>
              <a:rPr lang="en-US" sz="4000" dirty="0"/>
              <a:t>RPA can use the processed data for variety of ways including:</a:t>
            </a:r>
          </a:p>
          <a:p>
            <a:pPr marL="914400" lvl="1" indent="-457200" algn="just">
              <a:buAutoNum type="arabicPeriod"/>
            </a:pPr>
            <a:r>
              <a:rPr lang="en-US" sz="4000" dirty="0"/>
              <a:t>Enter the data in any Target application like Tally, SAP etc.</a:t>
            </a:r>
          </a:p>
          <a:p>
            <a:pPr marL="914400" lvl="1" indent="-457200" algn="just">
              <a:buAutoNum type="arabicPeriod"/>
            </a:pPr>
            <a:r>
              <a:rPr lang="en-US" sz="4000" dirty="0"/>
              <a:t>Filling of forms on web portals like GST portals, Bank </a:t>
            </a:r>
            <a:r>
              <a:rPr lang="en-US" sz="4000" dirty="0" smtClean="0"/>
              <a:t>portals. </a:t>
            </a:r>
            <a:endParaRPr lang="en-US" sz="4000" dirty="0"/>
          </a:p>
          <a:p>
            <a:pPr marL="914400" lvl="1" indent="-457200" algn="just">
              <a:buFont typeface="+mj-lt"/>
              <a:buAutoNum type="arabicPeriod"/>
            </a:pPr>
            <a:r>
              <a:rPr lang="en-US" sz="4000" dirty="0"/>
              <a:t>Sending the formatted data to the target users through mails or any other medium of communication.</a:t>
            </a:r>
          </a:p>
          <a:p>
            <a:pPr marL="914400" lvl="1" indent="-457200" algn="just">
              <a:buFont typeface="+mj-lt"/>
              <a:buAutoNum type="arabicPeriod"/>
            </a:pPr>
            <a:r>
              <a:rPr lang="en-US" sz="4000" dirty="0"/>
              <a:t>Engaging with Users and respond to their queries in the form of </a:t>
            </a:r>
            <a:r>
              <a:rPr lang="en-US" sz="4000" dirty="0" err="1"/>
              <a:t>chatbots</a:t>
            </a:r>
            <a:r>
              <a:rPr lang="en-US" sz="4000" dirty="0"/>
              <a:t>.</a:t>
            </a:r>
          </a:p>
          <a:p>
            <a:pPr marL="914400" lvl="1" indent="-457200" algn="just">
              <a:buFont typeface="+mj-lt"/>
              <a:buAutoNum type="arabicPeriod"/>
            </a:pPr>
            <a:r>
              <a:rPr lang="en-US" sz="4000" dirty="0"/>
              <a:t>Publish reports and dashboards based on the processed data to the target users.</a:t>
            </a:r>
            <a:endParaRPr lang="en-IN" sz="4000" dirty="0"/>
          </a:p>
        </p:txBody>
      </p:sp>
    </p:spTree>
    <p:extLst>
      <p:ext uri="{BB962C8B-B14F-4D97-AF65-F5344CB8AC3E}">
        <p14:creationId xmlns:p14="http://schemas.microsoft.com/office/powerpoint/2010/main" val="16288728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LEFT and RIGHT Functions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847;p106">
            <a:extLst>
              <a:ext uri="{FF2B5EF4-FFF2-40B4-BE49-F238E27FC236}">
                <a16:creationId xmlns="" xmlns:a16="http://schemas.microsoft.com/office/drawing/2014/main" id="{B570725D-B7B3-CB71-3519-516B727AC099}"/>
              </a:ext>
            </a:extLst>
          </p:cNvPr>
          <p:cNvGrpSpPr/>
          <p:nvPr/>
        </p:nvGrpSpPr>
        <p:grpSpPr>
          <a:xfrm>
            <a:off x="1286933" y="1949042"/>
            <a:ext cx="9618133" cy="4092482"/>
            <a:chOff x="0" y="499"/>
            <a:chExt cx="9618133" cy="4092482"/>
          </a:xfrm>
        </p:grpSpPr>
        <p:sp>
          <p:nvSpPr>
            <p:cNvPr id="8" name="Google Shape;1848;p106">
              <a:extLst>
                <a:ext uri="{FF2B5EF4-FFF2-40B4-BE49-F238E27FC236}">
                  <a16:creationId xmlns="" xmlns:a16="http://schemas.microsoft.com/office/drawing/2014/main" id="{5D91B41E-AECA-F837-1229-345A382F2B02}"/>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49;p106">
              <a:extLst>
                <a:ext uri="{FF2B5EF4-FFF2-40B4-BE49-F238E27FC236}">
                  <a16:creationId xmlns="" xmlns:a16="http://schemas.microsoft.com/office/drawing/2014/main" id="{1B4604DE-FAA4-D70B-FADE-3C8207A1BBB1}"/>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50;p106">
              <a:extLst>
                <a:ext uri="{FF2B5EF4-FFF2-40B4-BE49-F238E27FC236}">
                  <a16:creationId xmlns="" xmlns:a16="http://schemas.microsoft.com/office/drawing/2014/main" id="{F44C35BB-A324-96AD-DFE4-1CDBF6E0C68C}"/>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51;p106">
              <a:extLst>
                <a:ext uri="{FF2B5EF4-FFF2-40B4-BE49-F238E27FC236}">
                  <a16:creationId xmlns="" xmlns:a16="http://schemas.microsoft.com/office/drawing/2014/main" id="{DE0EC5EC-8A2A-FF04-1310-CC9C74E05C0B}"/>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Utilizing the LEFT Function in Excel</a:t>
              </a:r>
              <a:endParaRPr/>
            </a:p>
          </p:txBody>
        </p:sp>
        <p:sp>
          <p:nvSpPr>
            <p:cNvPr id="12" name="Google Shape;1852;p106">
              <a:extLst>
                <a:ext uri="{FF2B5EF4-FFF2-40B4-BE49-F238E27FC236}">
                  <a16:creationId xmlns="" xmlns:a16="http://schemas.microsoft.com/office/drawing/2014/main" id="{37949E26-0BCB-58EE-FC40-B5A3561178B5}"/>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53;p106">
              <a:extLst>
                <a:ext uri="{FF2B5EF4-FFF2-40B4-BE49-F238E27FC236}">
                  <a16:creationId xmlns="" xmlns:a16="http://schemas.microsoft.com/office/drawing/2014/main" id="{4D39143F-2906-FCD7-E3EB-CD07BD5EA027}"/>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Designed to extract specific text from a cell</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Useful for isolating currency codes from financial data</a:t>
              </a:r>
              <a:endParaRPr/>
            </a:p>
          </p:txBody>
        </p:sp>
        <p:sp>
          <p:nvSpPr>
            <p:cNvPr id="14" name="Google Shape;1854;p106">
              <a:extLst>
                <a:ext uri="{FF2B5EF4-FFF2-40B4-BE49-F238E27FC236}">
                  <a16:creationId xmlns="" xmlns:a16="http://schemas.microsoft.com/office/drawing/2014/main" id="{DDA4145B-A3BA-7092-3B46-E8D279BFC857}"/>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55;p106">
              <a:extLst>
                <a:ext uri="{FF2B5EF4-FFF2-40B4-BE49-F238E27FC236}">
                  <a16:creationId xmlns="" xmlns:a16="http://schemas.microsoft.com/office/drawing/2014/main" id="{66EE6FEA-C4F1-20FD-B49F-D9B983D8F741}"/>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56;p106">
              <a:extLst>
                <a:ext uri="{FF2B5EF4-FFF2-40B4-BE49-F238E27FC236}">
                  <a16:creationId xmlns="" xmlns:a16="http://schemas.microsoft.com/office/drawing/2014/main" id="{EB8126C1-94B1-B44D-0127-F693BAFDD2E5}"/>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57;p106">
              <a:extLst>
                <a:ext uri="{FF2B5EF4-FFF2-40B4-BE49-F238E27FC236}">
                  <a16:creationId xmlns="" xmlns:a16="http://schemas.microsoft.com/office/drawing/2014/main" id="{4C16AFB4-3C1A-3264-1326-3FCF075CA375}"/>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Application in Financial Data Analysis</a:t>
              </a:r>
              <a:endParaRPr/>
            </a:p>
          </p:txBody>
        </p:sp>
        <p:sp>
          <p:nvSpPr>
            <p:cNvPr id="18" name="Google Shape;1858;p106">
              <a:extLst>
                <a:ext uri="{FF2B5EF4-FFF2-40B4-BE49-F238E27FC236}">
                  <a16:creationId xmlns="" xmlns:a16="http://schemas.microsoft.com/office/drawing/2014/main" id="{E69DF60D-CCAC-DBA4-CB8F-CFB48ACF370F}"/>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59;p106">
              <a:extLst>
                <a:ext uri="{FF2B5EF4-FFF2-40B4-BE49-F238E27FC236}">
                  <a16:creationId xmlns="" xmlns:a16="http://schemas.microsoft.com/office/drawing/2014/main" id="{EBC247F5-FF60-B7C2-ABF7-F81897C0191B}"/>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Handles data with currency codes followed by amounts</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Example: 'USD 1000, EUR 500'</a:t>
              </a:r>
              <a:endParaRPr/>
            </a:p>
          </p:txBody>
        </p:sp>
        <p:sp>
          <p:nvSpPr>
            <p:cNvPr id="20" name="Google Shape;1860;p106">
              <a:extLst>
                <a:ext uri="{FF2B5EF4-FFF2-40B4-BE49-F238E27FC236}">
                  <a16:creationId xmlns="" xmlns:a16="http://schemas.microsoft.com/office/drawing/2014/main" id="{78FA671F-0891-5CCE-B043-3D7800AA19A2}"/>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61;p106">
              <a:extLst>
                <a:ext uri="{FF2B5EF4-FFF2-40B4-BE49-F238E27FC236}">
                  <a16:creationId xmlns="" xmlns:a16="http://schemas.microsoft.com/office/drawing/2014/main" id="{6618616D-397E-7DDF-F7E9-1FA01D510EBC}"/>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62;p106">
              <a:extLst>
                <a:ext uri="{FF2B5EF4-FFF2-40B4-BE49-F238E27FC236}">
                  <a16:creationId xmlns="" xmlns:a16="http://schemas.microsoft.com/office/drawing/2014/main" id="{678F561B-3FE9-1813-2ACB-6ABECB9DD897}"/>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63;p106">
              <a:extLst>
                <a:ext uri="{FF2B5EF4-FFF2-40B4-BE49-F238E27FC236}">
                  <a16:creationId xmlns="" xmlns:a16="http://schemas.microsoft.com/office/drawing/2014/main" id="{57F42617-FC21-FCF7-2672-89E277B4F990}"/>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Step-by-Step Extraction Process</a:t>
              </a:r>
              <a:endParaRPr/>
            </a:p>
          </p:txBody>
        </p:sp>
        <p:sp>
          <p:nvSpPr>
            <p:cNvPr id="24" name="Google Shape;1864;p106">
              <a:extLst>
                <a:ext uri="{FF2B5EF4-FFF2-40B4-BE49-F238E27FC236}">
                  <a16:creationId xmlns="" xmlns:a16="http://schemas.microsoft.com/office/drawing/2014/main" id="{5EF45043-4DE9-136A-83C2-ED202D76EACC}"/>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65;p106">
              <a:extLst>
                <a:ext uri="{FF2B5EF4-FFF2-40B4-BE49-F238E27FC236}">
                  <a16:creationId xmlns="" xmlns:a16="http://schemas.microsoft.com/office/drawing/2014/main" id="{C16A624A-AE5B-6BE0-2711-363B24CCD160}"/>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Formula: =LEFT(A1, 3) to extract the first three characters</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Efficiently retrieves the currency code from the data</a:t>
              </a:r>
              <a:endParaRPr/>
            </a:p>
          </p:txBody>
        </p:sp>
      </p:grpSp>
    </p:spTree>
    <p:extLst>
      <p:ext uri="{BB962C8B-B14F-4D97-AF65-F5344CB8AC3E}">
        <p14:creationId xmlns:p14="http://schemas.microsoft.com/office/powerpoint/2010/main" val="30822159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630607"/>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SEARCH and SUBSTITUTE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872;p107">
            <a:extLst>
              <a:ext uri="{FF2B5EF4-FFF2-40B4-BE49-F238E27FC236}">
                <a16:creationId xmlns="" xmlns:a16="http://schemas.microsoft.com/office/drawing/2014/main" id="{DC6223C9-272F-32C1-3242-91027D2F8343}"/>
              </a:ext>
            </a:extLst>
          </p:cNvPr>
          <p:cNvGrpSpPr/>
          <p:nvPr/>
        </p:nvGrpSpPr>
        <p:grpSpPr>
          <a:xfrm>
            <a:off x="759348" y="2313109"/>
            <a:ext cx="9612121" cy="5268175"/>
            <a:chOff x="3005" y="12218"/>
            <a:chExt cx="9612121" cy="4069044"/>
          </a:xfrm>
        </p:grpSpPr>
        <p:sp>
          <p:nvSpPr>
            <p:cNvPr id="8" name="Google Shape;1873;p107">
              <a:extLst>
                <a:ext uri="{FF2B5EF4-FFF2-40B4-BE49-F238E27FC236}">
                  <a16:creationId xmlns="" xmlns:a16="http://schemas.microsoft.com/office/drawing/2014/main" id="{EB246BAE-76A6-B9F7-AE13-7B5141D0EE55}"/>
                </a:ext>
              </a:extLst>
            </p:cNvPr>
            <p:cNvSpPr/>
            <p:nvPr/>
          </p:nvSpPr>
          <p:spPr>
            <a:xfrm>
              <a:off x="3005" y="12218"/>
              <a:ext cx="2930524" cy="706420"/>
            </a:xfrm>
            <a:prstGeom prst="rect">
              <a:avLst/>
            </a:prstGeom>
            <a:solidFill>
              <a:srgbClr val="2B82C3"/>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74;p107">
              <a:extLst>
                <a:ext uri="{FF2B5EF4-FFF2-40B4-BE49-F238E27FC236}">
                  <a16:creationId xmlns="" xmlns:a16="http://schemas.microsoft.com/office/drawing/2014/main" id="{399AB38A-6F66-AC26-A03A-A038A9C34B1D}"/>
                </a:ext>
              </a:extLst>
            </p:cNvPr>
            <p:cNvSpPr txBox="1"/>
            <p:nvPr/>
          </p:nvSpPr>
          <p:spPr>
            <a:xfrm>
              <a:off x="3005" y="12218"/>
              <a:ext cx="2930524" cy="70642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a:solidFill>
                    <a:schemeClr val="lt1"/>
                  </a:solidFill>
                  <a:latin typeface="Trebuchet MS"/>
                  <a:ea typeface="Trebuchet MS"/>
                  <a:cs typeface="Trebuchet MS"/>
                  <a:sym typeface="Trebuchet MS"/>
                </a:rPr>
                <a:t>SEARCH Function Overview</a:t>
              </a:r>
              <a:endParaRPr/>
            </a:p>
          </p:txBody>
        </p:sp>
        <p:sp>
          <p:nvSpPr>
            <p:cNvPr id="10" name="Google Shape;1875;p107">
              <a:extLst>
                <a:ext uri="{FF2B5EF4-FFF2-40B4-BE49-F238E27FC236}">
                  <a16:creationId xmlns="" xmlns:a16="http://schemas.microsoft.com/office/drawing/2014/main" id="{F0407A3F-D08A-82D5-7CEF-88E0BF76E343}"/>
                </a:ext>
              </a:extLst>
            </p:cNvPr>
            <p:cNvSpPr/>
            <p:nvPr/>
          </p:nvSpPr>
          <p:spPr>
            <a:xfrm>
              <a:off x="3005" y="718638"/>
              <a:ext cx="2930524" cy="3362624"/>
            </a:xfrm>
            <a:prstGeom prst="rect">
              <a:avLst/>
            </a:prstGeom>
            <a:solidFill>
              <a:srgbClr val="CCD8E9">
                <a:alpha val="89803"/>
              </a:srgbClr>
            </a:solidFill>
            <a:ln w="19050" cap="rnd" cmpd="sng">
              <a:solidFill>
                <a:srgbClr val="CCD8E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76;p107">
              <a:extLst>
                <a:ext uri="{FF2B5EF4-FFF2-40B4-BE49-F238E27FC236}">
                  <a16:creationId xmlns="" xmlns:a16="http://schemas.microsoft.com/office/drawing/2014/main" id="{668F956E-B7E5-F668-98D1-FA114143125F}"/>
                </a:ext>
              </a:extLst>
            </p:cNvPr>
            <p:cNvSpPr txBox="1"/>
            <p:nvPr/>
          </p:nvSpPr>
          <p:spPr>
            <a:xfrm>
              <a:off x="3005" y="718638"/>
              <a:ext cx="2930524" cy="3362624"/>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en-US" sz="2000" b="0" i="0" u="none" strike="noStrike" cap="none" dirty="0">
                  <a:solidFill>
                    <a:schemeClr val="dk1"/>
                  </a:solidFill>
                  <a:latin typeface="Trebuchet MS"/>
                  <a:ea typeface="Trebuchet MS"/>
                  <a:cs typeface="Trebuchet MS"/>
                  <a:sym typeface="Trebuchet MS"/>
                </a:rPr>
                <a:t>Finds the position of a character or substring</a:t>
              </a:r>
              <a:endParaRPr dirty="0"/>
            </a:p>
            <a:p>
              <a:pPr marL="228600" marR="0" lvl="1" indent="-228600" algn="l" rtl="0">
                <a:lnSpc>
                  <a:spcPct val="90000"/>
                </a:lnSpc>
                <a:spcBef>
                  <a:spcPts val="300"/>
                </a:spcBef>
                <a:spcAft>
                  <a:spcPts val="0"/>
                </a:spcAft>
                <a:buClr>
                  <a:schemeClr val="dk1"/>
                </a:buClr>
                <a:buSzPts val="2000"/>
                <a:buFont typeface="Trebuchet MS"/>
                <a:buChar char="•"/>
              </a:pPr>
              <a:r>
                <a:rPr lang="en-US" sz="2000" b="0" i="0" u="none" strike="noStrike" cap="none" dirty="0">
                  <a:solidFill>
                    <a:schemeClr val="dk1"/>
                  </a:solidFill>
                  <a:latin typeface="Trebuchet MS"/>
                  <a:ea typeface="Trebuchet MS"/>
                  <a:cs typeface="Trebuchet MS"/>
                  <a:sym typeface="Trebuchet MS"/>
                </a:rPr>
                <a:t>Uses syntax: =SEARCH(</a:t>
              </a:r>
              <a:r>
                <a:rPr lang="en-US" sz="2000" b="0" i="0" u="none" strike="noStrike" cap="none" dirty="0" err="1">
                  <a:solidFill>
                    <a:schemeClr val="dk1"/>
                  </a:solidFill>
                  <a:latin typeface="Trebuchet MS"/>
                  <a:ea typeface="Trebuchet MS"/>
                  <a:cs typeface="Trebuchet MS"/>
                  <a:sym typeface="Trebuchet MS"/>
                </a:rPr>
                <a:t>find_text</a:t>
              </a:r>
              <a:r>
                <a:rPr lang="en-US" sz="2000" b="0" i="0" u="none" strike="noStrike" cap="none" dirty="0">
                  <a:solidFill>
                    <a:schemeClr val="dk1"/>
                  </a:solidFill>
                  <a:latin typeface="Trebuchet MS"/>
                  <a:ea typeface="Trebuchet MS"/>
                  <a:cs typeface="Trebuchet MS"/>
                  <a:sym typeface="Trebuchet MS"/>
                </a:rPr>
                <a:t>, </a:t>
              </a:r>
              <a:r>
                <a:rPr lang="en-US" sz="2000" b="0" i="0" u="none" strike="noStrike" cap="none" dirty="0" err="1">
                  <a:solidFill>
                    <a:schemeClr val="dk1"/>
                  </a:solidFill>
                  <a:latin typeface="Trebuchet MS"/>
                  <a:ea typeface="Trebuchet MS"/>
                  <a:cs typeface="Trebuchet MS"/>
                  <a:sym typeface="Trebuchet MS"/>
                </a:rPr>
                <a:t>within_text</a:t>
              </a:r>
              <a:r>
                <a:rPr lang="en-US" sz="2000" b="0" i="0" u="none" strike="noStrike" cap="none" dirty="0">
                  <a:solidFill>
                    <a:schemeClr val="dk1"/>
                  </a:solidFill>
                  <a:latin typeface="Trebuchet MS"/>
                  <a:ea typeface="Trebuchet MS"/>
                  <a:cs typeface="Trebuchet MS"/>
                  <a:sym typeface="Trebuchet MS"/>
                </a:rPr>
                <a:t>, [</a:t>
              </a:r>
              <a:r>
                <a:rPr lang="en-US" sz="2000" b="0" i="0" u="none" strike="noStrike" cap="none" dirty="0" err="1">
                  <a:solidFill>
                    <a:schemeClr val="dk1"/>
                  </a:solidFill>
                  <a:latin typeface="Trebuchet MS"/>
                  <a:ea typeface="Trebuchet MS"/>
                  <a:cs typeface="Trebuchet MS"/>
                  <a:sym typeface="Trebuchet MS"/>
                </a:rPr>
                <a:t>start_num</a:t>
              </a:r>
              <a:r>
                <a:rPr lang="en-US" sz="2000" b="0" i="0" u="none" strike="noStrike" cap="none" dirty="0">
                  <a:solidFill>
                    <a:schemeClr val="dk1"/>
                  </a:solidFill>
                  <a:latin typeface="Trebuchet MS"/>
                  <a:ea typeface="Trebuchet MS"/>
                  <a:cs typeface="Trebuchet MS"/>
                  <a:sym typeface="Trebuchet MS"/>
                </a:rPr>
                <a:t>])</a:t>
              </a:r>
              <a:endParaRPr dirty="0"/>
            </a:p>
          </p:txBody>
        </p:sp>
        <p:sp>
          <p:nvSpPr>
            <p:cNvPr id="12" name="Google Shape;1877;p107">
              <a:extLst>
                <a:ext uri="{FF2B5EF4-FFF2-40B4-BE49-F238E27FC236}">
                  <a16:creationId xmlns="" xmlns:a16="http://schemas.microsoft.com/office/drawing/2014/main" id="{7BC0F0B7-7B7E-C3FC-E22A-A16B701C43F6}"/>
                </a:ext>
              </a:extLst>
            </p:cNvPr>
            <p:cNvSpPr/>
            <p:nvPr/>
          </p:nvSpPr>
          <p:spPr>
            <a:xfrm>
              <a:off x="3343804" y="12218"/>
              <a:ext cx="2930524" cy="706420"/>
            </a:xfrm>
            <a:prstGeom prst="rect">
              <a:avLst/>
            </a:prstGeom>
            <a:solidFill>
              <a:srgbClr val="30C6CF"/>
            </a:solidFill>
            <a:ln w="19050" cap="rnd" cmpd="sng">
              <a:solidFill>
                <a:srgbClr val="30C6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78;p107">
              <a:extLst>
                <a:ext uri="{FF2B5EF4-FFF2-40B4-BE49-F238E27FC236}">
                  <a16:creationId xmlns="" xmlns:a16="http://schemas.microsoft.com/office/drawing/2014/main" id="{C7449F95-6A25-BFEF-DE6A-11CC2725B568}"/>
                </a:ext>
              </a:extLst>
            </p:cNvPr>
            <p:cNvSpPr txBox="1"/>
            <p:nvPr/>
          </p:nvSpPr>
          <p:spPr>
            <a:xfrm>
              <a:off x="3343804" y="12218"/>
              <a:ext cx="2930524" cy="70642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a:solidFill>
                    <a:schemeClr val="lt1"/>
                  </a:solidFill>
                  <a:latin typeface="Trebuchet MS"/>
                  <a:ea typeface="Trebuchet MS"/>
                  <a:cs typeface="Trebuchet MS"/>
                  <a:sym typeface="Trebuchet MS"/>
                </a:rPr>
                <a:t>SUBSTITUTE Function Usage</a:t>
              </a:r>
              <a:endParaRPr/>
            </a:p>
          </p:txBody>
        </p:sp>
        <p:sp>
          <p:nvSpPr>
            <p:cNvPr id="14" name="Google Shape;1879;p107">
              <a:extLst>
                <a:ext uri="{FF2B5EF4-FFF2-40B4-BE49-F238E27FC236}">
                  <a16:creationId xmlns="" xmlns:a16="http://schemas.microsoft.com/office/drawing/2014/main" id="{D80F27F2-AF47-3D12-B818-81DDE37EA28A}"/>
                </a:ext>
              </a:extLst>
            </p:cNvPr>
            <p:cNvSpPr/>
            <p:nvPr/>
          </p:nvSpPr>
          <p:spPr>
            <a:xfrm>
              <a:off x="3343804" y="718638"/>
              <a:ext cx="2930524" cy="3362624"/>
            </a:xfrm>
            <a:prstGeom prst="rect">
              <a:avLst/>
            </a:prstGeom>
            <a:solidFill>
              <a:srgbClr val="CCE8EA">
                <a:alpha val="89803"/>
              </a:srgbClr>
            </a:solidFill>
            <a:ln w="19050" cap="rnd" cmpd="sng">
              <a:solidFill>
                <a:srgbClr val="CCE8E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80;p107">
              <a:extLst>
                <a:ext uri="{FF2B5EF4-FFF2-40B4-BE49-F238E27FC236}">
                  <a16:creationId xmlns="" xmlns:a16="http://schemas.microsoft.com/office/drawing/2014/main" id="{790B3D1B-3C6C-4FA3-25D4-6D67403B4533}"/>
                </a:ext>
              </a:extLst>
            </p:cNvPr>
            <p:cNvSpPr txBox="1"/>
            <p:nvPr/>
          </p:nvSpPr>
          <p:spPr>
            <a:xfrm>
              <a:off x="3343804" y="718638"/>
              <a:ext cx="2930524" cy="3362624"/>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en-US" sz="2000" b="0" i="0" u="none" strike="noStrike" cap="none" dirty="0">
                  <a:solidFill>
                    <a:schemeClr val="dk1"/>
                  </a:solidFill>
                  <a:latin typeface="Trebuchet MS"/>
                  <a:ea typeface="Trebuchet MS"/>
                  <a:cs typeface="Trebuchet MS"/>
                  <a:sym typeface="Trebuchet MS"/>
                </a:rPr>
                <a:t>Replaces specific text within a string</a:t>
              </a:r>
              <a:endParaRPr dirty="0"/>
            </a:p>
            <a:p>
              <a:pPr marL="228600" marR="0" lvl="1" indent="-228600" algn="l" rtl="0">
                <a:lnSpc>
                  <a:spcPct val="90000"/>
                </a:lnSpc>
                <a:spcBef>
                  <a:spcPts val="300"/>
                </a:spcBef>
                <a:spcAft>
                  <a:spcPts val="0"/>
                </a:spcAft>
                <a:buClr>
                  <a:schemeClr val="dk1"/>
                </a:buClr>
                <a:buSzPts val="2000"/>
                <a:buFont typeface="Trebuchet MS"/>
                <a:buChar char="•"/>
              </a:pPr>
              <a:r>
                <a:rPr lang="en-US" sz="2000" b="0" i="0" u="none" strike="noStrike" cap="none" dirty="0">
                  <a:solidFill>
                    <a:schemeClr val="dk1"/>
                  </a:solidFill>
                  <a:latin typeface="Trebuchet MS"/>
                  <a:ea typeface="Trebuchet MS"/>
                  <a:cs typeface="Trebuchet MS"/>
                  <a:sym typeface="Trebuchet MS"/>
                </a:rPr>
                <a:t>Applies syntax: =SUBSTITUTE(text, </a:t>
              </a:r>
              <a:r>
                <a:rPr lang="en-US" sz="2000" b="0" i="0" u="none" strike="noStrike" cap="none" dirty="0" err="1">
                  <a:solidFill>
                    <a:schemeClr val="dk1"/>
                  </a:solidFill>
                  <a:latin typeface="Trebuchet MS"/>
                  <a:ea typeface="Trebuchet MS"/>
                  <a:cs typeface="Trebuchet MS"/>
                  <a:sym typeface="Trebuchet MS"/>
                </a:rPr>
                <a:t>old_text</a:t>
              </a:r>
              <a:r>
                <a:rPr lang="en-US" sz="2000" b="0" i="0" u="none" strike="noStrike" cap="none" dirty="0">
                  <a:solidFill>
                    <a:schemeClr val="dk1"/>
                  </a:solidFill>
                  <a:latin typeface="Trebuchet MS"/>
                  <a:ea typeface="Trebuchet MS"/>
                  <a:cs typeface="Trebuchet MS"/>
                  <a:sym typeface="Trebuchet MS"/>
                </a:rPr>
                <a:t>, </a:t>
              </a:r>
              <a:r>
                <a:rPr lang="en-US" sz="2000" b="0" i="0" u="none" strike="noStrike" cap="none" dirty="0" err="1">
                  <a:solidFill>
                    <a:schemeClr val="dk1"/>
                  </a:solidFill>
                  <a:latin typeface="Trebuchet MS"/>
                  <a:ea typeface="Trebuchet MS"/>
                  <a:cs typeface="Trebuchet MS"/>
                  <a:sym typeface="Trebuchet MS"/>
                </a:rPr>
                <a:t>new_text</a:t>
              </a:r>
              <a:r>
                <a:rPr lang="en-US" sz="2000" b="0" i="0" u="none" strike="noStrike" cap="none" dirty="0">
                  <a:solidFill>
                    <a:schemeClr val="dk1"/>
                  </a:solidFill>
                  <a:latin typeface="Trebuchet MS"/>
                  <a:ea typeface="Trebuchet MS"/>
                  <a:cs typeface="Trebuchet MS"/>
                  <a:sym typeface="Trebuchet MS"/>
                </a:rPr>
                <a:t>, [</a:t>
              </a:r>
              <a:r>
                <a:rPr lang="en-US" sz="2000" b="0" i="0" u="none" strike="noStrike" cap="none" dirty="0" err="1">
                  <a:solidFill>
                    <a:schemeClr val="dk1"/>
                  </a:solidFill>
                  <a:latin typeface="Trebuchet MS"/>
                  <a:ea typeface="Trebuchet MS"/>
                  <a:cs typeface="Trebuchet MS"/>
                  <a:sym typeface="Trebuchet MS"/>
                </a:rPr>
                <a:t>instance_num</a:t>
              </a:r>
              <a:r>
                <a:rPr lang="en-US" sz="2000" b="0" i="0" u="none" strike="noStrike" cap="none" dirty="0">
                  <a:solidFill>
                    <a:schemeClr val="dk1"/>
                  </a:solidFill>
                  <a:latin typeface="Trebuchet MS"/>
                  <a:ea typeface="Trebuchet MS"/>
                  <a:cs typeface="Trebuchet MS"/>
                  <a:sym typeface="Trebuchet MS"/>
                </a:rPr>
                <a:t>])</a:t>
              </a:r>
              <a:endParaRPr dirty="0"/>
            </a:p>
          </p:txBody>
        </p:sp>
        <p:sp>
          <p:nvSpPr>
            <p:cNvPr id="16" name="Google Shape;1881;p107">
              <a:extLst>
                <a:ext uri="{FF2B5EF4-FFF2-40B4-BE49-F238E27FC236}">
                  <a16:creationId xmlns="" xmlns:a16="http://schemas.microsoft.com/office/drawing/2014/main" id="{26D92042-7969-439D-AF1B-2D66F1B700A5}"/>
                </a:ext>
              </a:extLst>
            </p:cNvPr>
            <p:cNvSpPr/>
            <p:nvPr/>
          </p:nvSpPr>
          <p:spPr>
            <a:xfrm>
              <a:off x="6684602" y="12218"/>
              <a:ext cx="2930524" cy="706420"/>
            </a:xfrm>
            <a:prstGeom prst="rect">
              <a:avLst/>
            </a:prstGeom>
            <a:solidFill>
              <a:srgbClr val="3ED1A1"/>
            </a:solidFill>
            <a:ln w="19050" cap="rnd" cmpd="sng">
              <a:solidFill>
                <a:srgbClr val="3ED1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82;p107">
              <a:extLst>
                <a:ext uri="{FF2B5EF4-FFF2-40B4-BE49-F238E27FC236}">
                  <a16:creationId xmlns="" xmlns:a16="http://schemas.microsoft.com/office/drawing/2014/main" id="{EC18828D-B800-B881-2D28-EA8EC4592B59}"/>
                </a:ext>
              </a:extLst>
            </p:cNvPr>
            <p:cNvSpPr txBox="1"/>
            <p:nvPr/>
          </p:nvSpPr>
          <p:spPr>
            <a:xfrm>
              <a:off x="6684602" y="12218"/>
              <a:ext cx="2930524" cy="706420"/>
            </a:xfrm>
            <a:prstGeom prst="rect">
              <a:avLst/>
            </a:prstGeom>
            <a:noFill/>
            <a:ln>
              <a:noFill/>
            </a:ln>
          </p:spPr>
          <p:txBody>
            <a:bodyPr spcFirstLastPara="1" wrap="square" lIns="142225" tIns="81275" rIns="142225" bIns="81275"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a:solidFill>
                    <a:schemeClr val="lt1"/>
                  </a:solidFill>
                  <a:latin typeface="Trebuchet MS"/>
                  <a:ea typeface="Trebuchet MS"/>
                  <a:cs typeface="Trebuchet MS"/>
                  <a:sym typeface="Trebuchet MS"/>
                </a:rPr>
                <a:t>Key Parameters Explained</a:t>
              </a:r>
              <a:endParaRPr/>
            </a:p>
          </p:txBody>
        </p:sp>
        <p:sp>
          <p:nvSpPr>
            <p:cNvPr id="18" name="Google Shape;1883;p107">
              <a:extLst>
                <a:ext uri="{FF2B5EF4-FFF2-40B4-BE49-F238E27FC236}">
                  <a16:creationId xmlns="" xmlns:a16="http://schemas.microsoft.com/office/drawing/2014/main" id="{2F43FA41-A5AD-5C54-BFB7-F595751B7038}"/>
                </a:ext>
              </a:extLst>
            </p:cNvPr>
            <p:cNvSpPr/>
            <p:nvPr/>
          </p:nvSpPr>
          <p:spPr>
            <a:xfrm>
              <a:off x="6684602" y="718638"/>
              <a:ext cx="2930524" cy="3362624"/>
            </a:xfrm>
            <a:prstGeom prst="rect">
              <a:avLst/>
            </a:prstGeom>
            <a:solidFill>
              <a:srgbClr val="CDECDD">
                <a:alpha val="89803"/>
              </a:srgbClr>
            </a:solidFill>
            <a:ln w="19050" cap="rnd" cmpd="sng">
              <a:solidFill>
                <a:srgbClr val="CDECDD">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84;p107">
              <a:extLst>
                <a:ext uri="{FF2B5EF4-FFF2-40B4-BE49-F238E27FC236}">
                  <a16:creationId xmlns="" xmlns:a16="http://schemas.microsoft.com/office/drawing/2014/main" id="{29026357-7821-1CFD-8A47-459E7031B7B8}"/>
                </a:ext>
              </a:extLst>
            </p:cNvPr>
            <p:cNvSpPr txBox="1"/>
            <p:nvPr/>
          </p:nvSpPr>
          <p:spPr>
            <a:xfrm>
              <a:off x="6684602" y="718638"/>
              <a:ext cx="2930524" cy="3362624"/>
            </a:xfrm>
            <a:prstGeom prst="rect">
              <a:avLst/>
            </a:prstGeom>
            <a:noFill/>
            <a:ln>
              <a:noFill/>
            </a:ln>
          </p:spPr>
          <p:txBody>
            <a:bodyPr spcFirstLastPara="1" wrap="square" lIns="106675" tIns="106675" rIns="142225" bIns="160000"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en-US" sz="2000" b="0" i="0" u="none" strike="noStrike" cap="none">
                  <a:solidFill>
                    <a:schemeClr val="dk1"/>
                  </a:solidFill>
                  <a:latin typeface="Trebuchet MS"/>
                  <a:ea typeface="Trebuchet MS"/>
                  <a:cs typeface="Trebuchet MS"/>
                  <a:sym typeface="Trebuchet MS"/>
                </a:rPr>
                <a:t>find_text: Text to find or replace</a:t>
              </a:r>
              <a:endParaRPr/>
            </a:p>
            <a:p>
              <a:pPr marL="228600" marR="0" lvl="1" indent="-228600" algn="l" rtl="0">
                <a:lnSpc>
                  <a:spcPct val="90000"/>
                </a:lnSpc>
                <a:spcBef>
                  <a:spcPts val="300"/>
                </a:spcBef>
                <a:spcAft>
                  <a:spcPts val="0"/>
                </a:spcAft>
                <a:buClr>
                  <a:schemeClr val="dk1"/>
                </a:buClr>
                <a:buSzPts val="2000"/>
                <a:buFont typeface="Trebuchet MS"/>
                <a:buChar char="•"/>
              </a:pPr>
              <a:r>
                <a:rPr lang="en-US" sz="2000" b="0" i="0" u="none" strike="noStrike" cap="none">
                  <a:solidFill>
                    <a:schemeClr val="dk1"/>
                  </a:solidFill>
                  <a:latin typeface="Trebuchet MS"/>
                  <a:ea typeface="Trebuchet MS"/>
                  <a:cs typeface="Trebuchet MS"/>
                  <a:sym typeface="Trebuchet MS"/>
                </a:rPr>
                <a:t>within_text: String to search within</a:t>
              </a:r>
              <a:endParaRPr/>
            </a:p>
            <a:p>
              <a:pPr marL="228600" marR="0" lvl="1" indent="-228600" algn="l" rtl="0">
                <a:lnSpc>
                  <a:spcPct val="90000"/>
                </a:lnSpc>
                <a:spcBef>
                  <a:spcPts val="300"/>
                </a:spcBef>
                <a:spcAft>
                  <a:spcPts val="0"/>
                </a:spcAft>
                <a:buClr>
                  <a:schemeClr val="dk1"/>
                </a:buClr>
                <a:buSzPts val="2000"/>
                <a:buFont typeface="Trebuchet MS"/>
                <a:buChar char="•"/>
              </a:pPr>
              <a:r>
                <a:rPr lang="en-US" sz="2000" b="0" i="0" u="none" strike="noStrike" cap="none">
                  <a:solidFill>
                    <a:schemeClr val="dk1"/>
                  </a:solidFill>
                  <a:latin typeface="Trebuchet MS"/>
                  <a:ea typeface="Trebuchet MS"/>
                  <a:cs typeface="Trebuchet MS"/>
                  <a:sym typeface="Trebuchet MS"/>
                </a:rPr>
                <a:t>start_num: Optional start position for SEARCH</a:t>
              </a:r>
              <a:endParaRPr/>
            </a:p>
            <a:p>
              <a:pPr marL="228600" marR="0" lvl="1" indent="-228600" algn="l" rtl="0">
                <a:lnSpc>
                  <a:spcPct val="90000"/>
                </a:lnSpc>
                <a:spcBef>
                  <a:spcPts val="300"/>
                </a:spcBef>
                <a:spcAft>
                  <a:spcPts val="0"/>
                </a:spcAft>
                <a:buClr>
                  <a:schemeClr val="dk1"/>
                </a:buClr>
                <a:buSzPts val="2000"/>
                <a:buFont typeface="Trebuchet MS"/>
                <a:buChar char="•"/>
              </a:pPr>
              <a:r>
                <a:rPr lang="en-US" sz="2000" b="0" i="0" u="none" strike="noStrike" cap="none">
                  <a:solidFill>
                    <a:schemeClr val="dk1"/>
                  </a:solidFill>
                  <a:latin typeface="Trebuchet MS"/>
                  <a:ea typeface="Trebuchet MS"/>
                  <a:cs typeface="Trebuchet MS"/>
                  <a:sym typeface="Trebuchet MS"/>
                </a:rPr>
                <a:t>old_text/new_text: Text to be replaced and replacement text</a:t>
              </a:r>
              <a:endParaRPr/>
            </a:p>
          </p:txBody>
        </p:sp>
      </p:grpSp>
    </p:spTree>
    <p:extLst>
      <p:ext uri="{BB962C8B-B14F-4D97-AF65-F5344CB8AC3E}">
        <p14:creationId xmlns:p14="http://schemas.microsoft.com/office/powerpoint/2010/main" val="18813233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SEARCH and SUBSTITUTE Functions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891;p108">
            <a:extLst>
              <a:ext uri="{FF2B5EF4-FFF2-40B4-BE49-F238E27FC236}">
                <a16:creationId xmlns="" xmlns:a16="http://schemas.microsoft.com/office/drawing/2014/main" id="{E7C28153-894A-36A1-4343-AAD3E4DBB2F7}"/>
              </a:ext>
            </a:extLst>
          </p:cNvPr>
          <p:cNvGrpSpPr/>
          <p:nvPr/>
        </p:nvGrpSpPr>
        <p:grpSpPr>
          <a:xfrm>
            <a:off x="918898" y="2043097"/>
            <a:ext cx="10346262" cy="6312493"/>
            <a:chOff x="0" y="3768"/>
            <a:chExt cx="6692813" cy="4815652"/>
          </a:xfrm>
        </p:grpSpPr>
        <p:sp>
          <p:nvSpPr>
            <p:cNvPr id="8" name="Google Shape;1892;p108">
              <a:extLst>
                <a:ext uri="{FF2B5EF4-FFF2-40B4-BE49-F238E27FC236}">
                  <a16:creationId xmlns="" xmlns:a16="http://schemas.microsoft.com/office/drawing/2014/main" id="{CC633E89-63E0-711C-BF15-DD3ABC1E5789}"/>
                </a:ext>
              </a:extLst>
            </p:cNvPr>
            <p:cNvSpPr/>
            <p:nvPr/>
          </p:nvSpPr>
          <p:spPr>
            <a:xfrm>
              <a:off x="0" y="3768"/>
              <a:ext cx="6692813" cy="80260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93;p108">
              <a:extLst>
                <a:ext uri="{FF2B5EF4-FFF2-40B4-BE49-F238E27FC236}">
                  <a16:creationId xmlns="" xmlns:a16="http://schemas.microsoft.com/office/drawing/2014/main" id="{04015B8D-CB3F-0438-C83B-450464E2C1EA}"/>
                </a:ext>
              </a:extLst>
            </p:cNvPr>
            <p:cNvSpPr/>
            <p:nvPr/>
          </p:nvSpPr>
          <p:spPr>
            <a:xfrm>
              <a:off x="242789" y="184355"/>
              <a:ext cx="441434" cy="44143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94;p108">
              <a:extLst>
                <a:ext uri="{FF2B5EF4-FFF2-40B4-BE49-F238E27FC236}">
                  <a16:creationId xmlns="" xmlns:a16="http://schemas.microsoft.com/office/drawing/2014/main" id="{2F431391-D374-A802-94F0-D23432AA3A10}"/>
                </a:ext>
              </a:extLst>
            </p:cNvPr>
            <p:cNvSpPr/>
            <p:nvPr/>
          </p:nvSpPr>
          <p:spPr>
            <a:xfrm>
              <a:off x="927013" y="3768"/>
              <a:ext cx="3011766"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95;p108">
              <a:extLst>
                <a:ext uri="{FF2B5EF4-FFF2-40B4-BE49-F238E27FC236}">
                  <a16:creationId xmlns="" xmlns:a16="http://schemas.microsoft.com/office/drawing/2014/main" id="{DF91ADF2-432F-F5D7-82A0-048CFC8B4929}"/>
                </a:ext>
              </a:extLst>
            </p:cNvPr>
            <p:cNvSpPr txBox="1"/>
            <p:nvPr/>
          </p:nvSpPr>
          <p:spPr>
            <a:xfrm>
              <a:off x="927013" y="3768"/>
              <a:ext cx="3011766"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Text Replacement in Product Descriptions</a:t>
              </a:r>
              <a:endParaRPr/>
            </a:p>
          </p:txBody>
        </p:sp>
        <p:sp>
          <p:nvSpPr>
            <p:cNvPr id="12" name="Google Shape;1896;p108">
              <a:extLst>
                <a:ext uri="{FF2B5EF4-FFF2-40B4-BE49-F238E27FC236}">
                  <a16:creationId xmlns="" xmlns:a16="http://schemas.microsoft.com/office/drawing/2014/main" id="{6E46BFEF-89AD-3544-8500-94FF5C6D0043}"/>
                </a:ext>
              </a:extLst>
            </p:cNvPr>
            <p:cNvSpPr/>
            <p:nvPr/>
          </p:nvSpPr>
          <p:spPr>
            <a:xfrm>
              <a:off x="3938779" y="3768"/>
              <a:ext cx="2754034"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7;p108">
              <a:extLst>
                <a:ext uri="{FF2B5EF4-FFF2-40B4-BE49-F238E27FC236}">
                  <a16:creationId xmlns="" xmlns:a16="http://schemas.microsoft.com/office/drawing/2014/main" id="{D072D005-285F-8ED4-D39F-64D11B668B18}"/>
                </a:ext>
              </a:extLst>
            </p:cNvPr>
            <p:cNvSpPr txBox="1"/>
            <p:nvPr/>
          </p:nvSpPr>
          <p:spPr>
            <a:xfrm>
              <a:off x="3938779" y="3768"/>
              <a:ext cx="2754034"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Replace 'Inc.' with 'Incorporated' in dataset</a:t>
              </a:r>
              <a:endParaRPr/>
            </a:p>
          </p:txBody>
        </p:sp>
        <p:sp>
          <p:nvSpPr>
            <p:cNvPr id="14" name="Google Shape;1898;p108">
              <a:extLst>
                <a:ext uri="{FF2B5EF4-FFF2-40B4-BE49-F238E27FC236}">
                  <a16:creationId xmlns="" xmlns:a16="http://schemas.microsoft.com/office/drawing/2014/main" id="{1C6655E3-CB0A-47F2-3151-9C2F6294503B}"/>
                </a:ext>
              </a:extLst>
            </p:cNvPr>
            <p:cNvSpPr/>
            <p:nvPr/>
          </p:nvSpPr>
          <p:spPr>
            <a:xfrm>
              <a:off x="0" y="1007029"/>
              <a:ext cx="6692813" cy="80260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9;p108">
              <a:extLst>
                <a:ext uri="{FF2B5EF4-FFF2-40B4-BE49-F238E27FC236}">
                  <a16:creationId xmlns="" xmlns:a16="http://schemas.microsoft.com/office/drawing/2014/main" id="{CA3624F6-4B2B-5B2E-D215-B798232E525E}"/>
                </a:ext>
              </a:extLst>
            </p:cNvPr>
            <p:cNvSpPr/>
            <p:nvPr/>
          </p:nvSpPr>
          <p:spPr>
            <a:xfrm>
              <a:off x="242789" y="1187616"/>
              <a:ext cx="441434" cy="44143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00;p108">
              <a:extLst>
                <a:ext uri="{FF2B5EF4-FFF2-40B4-BE49-F238E27FC236}">
                  <a16:creationId xmlns="" xmlns:a16="http://schemas.microsoft.com/office/drawing/2014/main" id="{CBAFF8BF-6469-4381-6860-96FEA58E24CD}"/>
                </a:ext>
              </a:extLst>
            </p:cNvPr>
            <p:cNvSpPr/>
            <p:nvPr/>
          </p:nvSpPr>
          <p:spPr>
            <a:xfrm>
              <a:off x="927013" y="1007029"/>
              <a:ext cx="3011766"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01;p108">
              <a:extLst>
                <a:ext uri="{FF2B5EF4-FFF2-40B4-BE49-F238E27FC236}">
                  <a16:creationId xmlns="" xmlns:a16="http://schemas.microsoft.com/office/drawing/2014/main" id="{5910E3FC-4A26-1358-F3ED-3D8A788D9E8B}"/>
                </a:ext>
              </a:extLst>
            </p:cNvPr>
            <p:cNvSpPr txBox="1"/>
            <p:nvPr/>
          </p:nvSpPr>
          <p:spPr>
            <a:xfrm>
              <a:off x="927013" y="1007029"/>
              <a:ext cx="3011766"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Excel SUBSTITUTE Function</a:t>
              </a:r>
              <a:endParaRPr/>
            </a:p>
          </p:txBody>
        </p:sp>
        <p:sp>
          <p:nvSpPr>
            <p:cNvPr id="18" name="Google Shape;1902;p108">
              <a:extLst>
                <a:ext uri="{FF2B5EF4-FFF2-40B4-BE49-F238E27FC236}">
                  <a16:creationId xmlns="" xmlns:a16="http://schemas.microsoft.com/office/drawing/2014/main" id="{FFBB4127-77CC-124A-49B3-7286E611D6EC}"/>
                </a:ext>
              </a:extLst>
            </p:cNvPr>
            <p:cNvSpPr/>
            <p:nvPr/>
          </p:nvSpPr>
          <p:spPr>
            <a:xfrm>
              <a:off x="3938779" y="1007029"/>
              <a:ext cx="2754034"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03;p108">
              <a:extLst>
                <a:ext uri="{FF2B5EF4-FFF2-40B4-BE49-F238E27FC236}">
                  <a16:creationId xmlns="" xmlns:a16="http://schemas.microsoft.com/office/drawing/2014/main" id="{EDB79F5A-21C0-3B59-CFD2-38F8747782BE}"/>
                </a:ext>
              </a:extLst>
            </p:cNvPr>
            <p:cNvSpPr txBox="1"/>
            <p:nvPr/>
          </p:nvSpPr>
          <p:spPr>
            <a:xfrm>
              <a:off x="3938779" y="1007029"/>
              <a:ext cx="2754034"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Use formula: =SUBSTITUTE(A1, 'Inc.', 'Incorporated')</a:t>
              </a:r>
              <a:endParaRPr/>
            </a:p>
          </p:txBody>
        </p:sp>
        <p:sp>
          <p:nvSpPr>
            <p:cNvPr id="20" name="Google Shape;1904;p108">
              <a:extLst>
                <a:ext uri="{FF2B5EF4-FFF2-40B4-BE49-F238E27FC236}">
                  <a16:creationId xmlns="" xmlns:a16="http://schemas.microsoft.com/office/drawing/2014/main" id="{86400879-593E-1C06-D50D-A150E67B1F70}"/>
                </a:ext>
              </a:extLst>
            </p:cNvPr>
            <p:cNvSpPr/>
            <p:nvPr/>
          </p:nvSpPr>
          <p:spPr>
            <a:xfrm>
              <a:off x="0" y="2010290"/>
              <a:ext cx="6692813" cy="80260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05;p108">
              <a:extLst>
                <a:ext uri="{FF2B5EF4-FFF2-40B4-BE49-F238E27FC236}">
                  <a16:creationId xmlns="" xmlns:a16="http://schemas.microsoft.com/office/drawing/2014/main" id="{1CE5BB37-B759-74DA-EEB9-37EE9F21A6C1}"/>
                </a:ext>
              </a:extLst>
            </p:cNvPr>
            <p:cNvSpPr/>
            <p:nvPr/>
          </p:nvSpPr>
          <p:spPr>
            <a:xfrm>
              <a:off x="242789" y="2190877"/>
              <a:ext cx="441434" cy="44143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06;p108">
              <a:extLst>
                <a:ext uri="{FF2B5EF4-FFF2-40B4-BE49-F238E27FC236}">
                  <a16:creationId xmlns="" xmlns:a16="http://schemas.microsoft.com/office/drawing/2014/main" id="{F723D000-59F6-3173-1BA2-0635D5D47A02}"/>
                </a:ext>
              </a:extLst>
            </p:cNvPr>
            <p:cNvSpPr/>
            <p:nvPr/>
          </p:nvSpPr>
          <p:spPr>
            <a:xfrm>
              <a:off x="927013" y="2010290"/>
              <a:ext cx="3011766"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7;p108">
              <a:extLst>
                <a:ext uri="{FF2B5EF4-FFF2-40B4-BE49-F238E27FC236}">
                  <a16:creationId xmlns="" xmlns:a16="http://schemas.microsoft.com/office/drawing/2014/main" id="{7FEEBA0E-9753-906C-3DC9-DA8CA296DD7D}"/>
                </a:ext>
              </a:extLst>
            </p:cNvPr>
            <p:cNvSpPr txBox="1"/>
            <p:nvPr/>
          </p:nvSpPr>
          <p:spPr>
            <a:xfrm>
              <a:off x="927013" y="2010290"/>
              <a:ext cx="3011766"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Efficient Data Editing</a:t>
              </a:r>
              <a:endParaRPr/>
            </a:p>
          </p:txBody>
        </p:sp>
        <p:sp>
          <p:nvSpPr>
            <p:cNvPr id="24" name="Google Shape;1908;p108">
              <a:extLst>
                <a:ext uri="{FF2B5EF4-FFF2-40B4-BE49-F238E27FC236}">
                  <a16:creationId xmlns="" xmlns:a16="http://schemas.microsoft.com/office/drawing/2014/main" id="{06A3C00B-930B-9CF8-86CE-91D146CCE5F3}"/>
                </a:ext>
              </a:extLst>
            </p:cNvPr>
            <p:cNvSpPr/>
            <p:nvPr/>
          </p:nvSpPr>
          <p:spPr>
            <a:xfrm>
              <a:off x="3938779" y="2010290"/>
              <a:ext cx="2754034"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9;p108">
              <a:extLst>
                <a:ext uri="{FF2B5EF4-FFF2-40B4-BE49-F238E27FC236}">
                  <a16:creationId xmlns="" xmlns:a16="http://schemas.microsoft.com/office/drawing/2014/main" id="{BCFD5D0C-3357-306C-B009-D76E7AE2F4B5}"/>
                </a:ext>
              </a:extLst>
            </p:cNvPr>
            <p:cNvSpPr txBox="1"/>
            <p:nvPr/>
          </p:nvSpPr>
          <p:spPr>
            <a:xfrm>
              <a:off x="3938779" y="2010290"/>
              <a:ext cx="2754034"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Streamlines text modifications in spreadsheets</a:t>
              </a:r>
              <a:endParaRPr/>
            </a:p>
          </p:txBody>
        </p:sp>
        <p:sp>
          <p:nvSpPr>
            <p:cNvPr id="26" name="Google Shape;1910;p108">
              <a:extLst>
                <a:ext uri="{FF2B5EF4-FFF2-40B4-BE49-F238E27FC236}">
                  <a16:creationId xmlns="" xmlns:a16="http://schemas.microsoft.com/office/drawing/2014/main" id="{F5ED0B3E-5C0D-589E-265E-621C418FD906}"/>
                </a:ext>
              </a:extLst>
            </p:cNvPr>
            <p:cNvSpPr/>
            <p:nvPr/>
          </p:nvSpPr>
          <p:spPr>
            <a:xfrm>
              <a:off x="0" y="3013551"/>
              <a:ext cx="6692813" cy="80260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11;p108">
              <a:extLst>
                <a:ext uri="{FF2B5EF4-FFF2-40B4-BE49-F238E27FC236}">
                  <a16:creationId xmlns="" xmlns:a16="http://schemas.microsoft.com/office/drawing/2014/main" id="{BB6664C5-0800-F0E8-E243-331F685016EB}"/>
                </a:ext>
              </a:extLst>
            </p:cNvPr>
            <p:cNvSpPr/>
            <p:nvPr/>
          </p:nvSpPr>
          <p:spPr>
            <a:xfrm>
              <a:off x="242789" y="3194138"/>
              <a:ext cx="441434" cy="441434"/>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12;p108">
              <a:extLst>
                <a:ext uri="{FF2B5EF4-FFF2-40B4-BE49-F238E27FC236}">
                  <a16:creationId xmlns="" xmlns:a16="http://schemas.microsoft.com/office/drawing/2014/main" id="{05084DF2-6948-326B-18DC-308EC5B47EEA}"/>
                </a:ext>
              </a:extLst>
            </p:cNvPr>
            <p:cNvSpPr/>
            <p:nvPr/>
          </p:nvSpPr>
          <p:spPr>
            <a:xfrm>
              <a:off x="927013" y="3013551"/>
              <a:ext cx="3011766"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13;p108">
              <a:extLst>
                <a:ext uri="{FF2B5EF4-FFF2-40B4-BE49-F238E27FC236}">
                  <a16:creationId xmlns="" xmlns:a16="http://schemas.microsoft.com/office/drawing/2014/main" id="{DC9C388A-D8FE-F339-040F-EE38A3075390}"/>
                </a:ext>
              </a:extLst>
            </p:cNvPr>
            <p:cNvSpPr txBox="1"/>
            <p:nvPr/>
          </p:nvSpPr>
          <p:spPr>
            <a:xfrm>
              <a:off x="927013" y="3013551"/>
              <a:ext cx="3011766"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Enhanced Readability</a:t>
              </a:r>
              <a:endParaRPr/>
            </a:p>
          </p:txBody>
        </p:sp>
        <p:sp>
          <p:nvSpPr>
            <p:cNvPr id="30" name="Google Shape;1914;p108">
              <a:extLst>
                <a:ext uri="{FF2B5EF4-FFF2-40B4-BE49-F238E27FC236}">
                  <a16:creationId xmlns="" xmlns:a16="http://schemas.microsoft.com/office/drawing/2014/main" id="{55BE073F-4739-58A0-41A1-E6F1AFCE9C48}"/>
                </a:ext>
              </a:extLst>
            </p:cNvPr>
            <p:cNvSpPr/>
            <p:nvPr/>
          </p:nvSpPr>
          <p:spPr>
            <a:xfrm>
              <a:off x="3938779" y="3013551"/>
              <a:ext cx="2754034"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15;p108">
              <a:extLst>
                <a:ext uri="{FF2B5EF4-FFF2-40B4-BE49-F238E27FC236}">
                  <a16:creationId xmlns="" xmlns:a16="http://schemas.microsoft.com/office/drawing/2014/main" id="{581DE6DD-BFBD-AE99-50F4-C91B3871E583}"/>
                </a:ext>
              </a:extLst>
            </p:cNvPr>
            <p:cNvSpPr txBox="1"/>
            <p:nvPr/>
          </p:nvSpPr>
          <p:spPr>
            <a:xfrm>
              <a:off x="3938779" y="3013551"/>
              <a:ext cx="2754034"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Improves clarity of product information</a:t>
              </a:r>
              <a:endParaRPr/>
            </a:p>
          </p:txBody>
        </p:sp>
        <p:sp>
          <p:nvSpPr>
            <p:cNvPr id="32" name="Google Shape;1916;p108">
              <a:extLst>
                <a:ext uri="{FF2B5EF4-FFF2-40B4-BE49-F238E27FC236}">
                  <a16:creationId xmlns="" xmlns:a16="http://schemas.microsoft.com/office/drawing/2014/main" id="{79EBFF4A-7F0E-1E6F-E82E-BFFDE6D8E01A}"/>
                </a:ext>
              </a:extLst>
            </p:cNvPr>
            <p:cNvSpPr/>
            <p:nvPr/>
          </p:nvSpPr>
          <p:spPr>
            <a:xfrm>
              <a:off x="0" y="4016812"/>
              <a:ext cx="6692813" cy="80260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17;p108">
              <a:extLst>
                <a:ext uri="{FF2B5EF4-FFF2-40B4-BE49-F238E27FC236}">
                  <a16:creationId xmlns="" xmlns:a16="http://schemas.microsoft.com/office/drawing/2014/main" id="{2E8217C0-DB87-07FA-AC54-7869A8955E75}"/>
                </a:ext>
              </a:extLst>
            </p:cNvPr>
            <p:cNvSpPr/>
            <p:nvPr/>
          </p:nvSpPr>
          <p:spPr>
            <a:xfrm>
              <a:off x="242789" y="4197399"/>
              <a:ext cx="441434" cy="441434"/>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18;p108">
              <a:extLst>
                <a:ext uri="{FF2B5EF4-FFF2-40B4-BE49-F238E27FC236}">
                  <a16:creationId xmlns="" xmlns:a16="http://schemas.microsoft.com/office/drawing/2014/main" id="{BCCB35A2-62E3-0352-6E8A-98EDEE293928}"/>
                </a:ext>
              </a:extLst>
            </p:cNvPr>
            <p:cNvSpPr/>
            <p:nvPr/>
          </p:nvSpPr>
          <p:spPr>
            <a:xfrm>
              <a:off x="927013" y="4016812"/>
              <a:ext cx="3011766"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19;p108">
              <a:extLst>
                <a:ext uri="{FF2B5EF4-FFF2-40B4-BE49-F238E27FC236}">
                  <a16:creationId xmlns="" xmlns:a16="http://schemas.microsoft.com/office/drawing/2014/main" id="{0918FB27-7000-4F16-4556-CDE94DB8EEB0}"/>
                </a:ext>
              </a:extLst>
            </p:cNvPr>
            <p:cNvSpPr txBox="1"/>
            <p:nvPr/>
          </p:nvSpPr>
          <p:spPr>
            <a:xfrm>
              <a:off x="927013" y="4016812"/>
              <a:ext cx="3011766"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Consistency in Documentation</a:t>
              </a:r>
              <a:endParaRPr/>
            </a:p>
          </p:txBody>
        </p:sp>
        <p:sp>
          <p:nvSpPr>
            <p:cNvPr id="38" name="Google Shape;1920;p108">
              <a:extLst>
                <a:ext uri="{FF2B5EF4-FFF2-40B4-BE49-F238E27FC236}">
                  <a16:creationId xmlns="" xmlns:a16="http://schemas.microsoft.com/office/drawing/2014/main" id="{3E9338CE-1F6A-011B-61B0-5BE98E8E66C4}"/>
                </a:ext>
              </a:extLst>
            </p:cNvPr>
            <p:cNvSpPr/>
            <p:nvPr/>
          </p:nvSpPr>
          <p:spPr>
            <a:xfrm>
              <a:off x="3938779" y="4016812"/>
              <a:ext cx="2754034" cy="8026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21;p108">
              <a:extLst>
                <a:ext uri="{FF2B5EF4-FFF2-40B4-BE49-F238E27FC236}">
                  <a16:creationId xmlns="" xmlns:a16="http://schemas.microsoft.com/office/drawing/2014/main" id="{1B0F7FBB-6D59-9071-3749-3F5EAE7E7757}"/>
                </a:ext>
              </a:extLst>
            </p:cNvPr>
            <p:cNvSpPr txBox="1"/>
            <p:nvPr/>
          </p:nvSpPr>
          <p:spPr>
            <a:xfrm>
              <a:off x="3938779" y="4016812"/>
              <a:ext cx="2754034" cy="802608"/>
            </a:xfrm>
            <a:prstGeom prst="rect">
              <a:avLst/>
            </a:prstGeom>
            <a:noFill/>
            <a:ln>
              <a:noFill/>
            </a:ln>
          </p:spPr>
          <p:txBody>
            <a:bodyPr spcFirstLastPara="1" wrap="square" lIns="84925" tIns="84925" rIns="84925" bIns="849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Ensures uniformity across all product descriptions</a:t>
              </a:r>
              <a:endParaRPr/>
            </a:p>
          </p:txBody>
        </p:sp>
      </p:grpSp>
    </p:spTree>
    <p:extLst>
      <p:ext uri="{BB962C8B-B14F-4D97-AF65-F5344CB8AC3E}">
        <p14:creationId xmlns:p14="http://schemas.microsoft.com/office/powerpoint/2010/main" val="32532209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Data Validation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928;p109">
            <a:extLst>
              <a:ext uri="{FF2B5EF4-FFF2-40B4-BE49-F238E27FC236}">
                <a16:creationId xmlns="" xmlns:a16="http://schemas.microsoft.com/office/drawing/2014/main" id="{DA36B861-A369-1739-6061-6F60EA574C1E}"/>
              </a:ext>
            </a:extLst>
          </p:cNvPr>
          <p:cNvGrpSpPr/>
          <p:nvPr/>
        </p:nvGrpSpPr>
        <p:grpSpPr>
          <a:xfrm>
            <a:off x="759348" y="1939688"/>
            <a:ext cx="9048586" cy="5775476"/>
            <a:chOff x="0" y="184274"/>
            <a:chExt cx="6692813" cy="4454640"/>
          </a:xfrm>
        </p:grpSpPr>
        <p:sp>
          <p:nvSpPr>
            <p:cNvPr id="8" name="Google Shape;1929;p109">
              <a:extLst>
                <a:ext uri="{FF2B5EF4-FFF2-40B4-BE49-F238E27FC236}">
                  <a16:creationId xmlns="" xmlns:a16="http://schemas.microsoft.com/office/drawing/2014/main" id="{819BB3C3-BDAB-E874-0309-9EB56973AA5D}"/>
                </a:ext>
              </a:extLst>
            </p:cNvPr>
            <p:cNvSpPr/>
            <p:nvPr/>
          </p:nvSpPr>
          <p:spPr>
            <a:xfrm>
              <a:off x="0" y="523754"/>
              <a:ext cx="6692813" cy="959962"/>
            </a:xfrm>
            <a:prstGeom prst="rect">
              <a:avLst/>
            </a:prstGeom>
            <a:solidFill>
              <a:schemeClr val="lt1">
                <a:alpha val="89803"/>
              </a:schemeClr>
            </a:solidFill>
            <a:ln w="1270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30;p109">
              <a:extLst>
                <a:ext uri="{FF2B5EF4-FFF2-40B4-BE49-F238E27FC236}">
                  <a16:creationId xmlns="" xmlns:a16="http://schemas.microsoft.com/office/drawing/2014/main" id="{CAAB8FF4-C8C6-846A-B1AF-85055DAE66E5}"/>
                </a:ext>
              </a:extLst>
            </p:cNvPr>
            <p:cNvSpPr txBox="1"/>
            <p:nvPr/>
          </p:nvSpPr>
          <p:spPr>
            <a:xfrm>
              <a:off x="0" y="523754"/>
              <a:ext cx="6692813" cy="959962"/>
            </a:xfrm>
            <a:prstGeom prst="rect">
              <a:avLst/>
            </a:prstGeom>
            <a:noFill/>
            <a:ln>
              <a:noFill/>
            </a:ln>
          </p:spPr>
          <p:txBody>
            <a:bodyPr spcFirstLastPara="1" wrap="square" lIns="519425" tIns="479025" rIns="519425" bIns="163575" anchor="t" anchorCtr="0">
              <a:noAutofit/>
            </a:bodyPr>
            <a:lstStyle/>
            <a:p>
              <a:pPr marL="228600" marR="0" lvl="1" indent="-228600" algn="l" rtl="0">
                <a:lnSpc>
                  <a:spcPct val="90000"/>
                </a:lnSpc>
                <a:spcBef>
                  <a:spcPts val="0"/>
                </a:spcBef>
                <a:spcAft>
                  <a:spcPts val="0"/>
                </a:spcAft>
                <a:buClr>
                  <a:schemeClr val="dk1"/>
                </a:buClr>
                <a:buSzPts val="2300"/>
                <a:buFont typeface="Trebuchet MS"/>
                <a:buChar char="•"/>
              </a:pPr>
              <a:r>
                <a:rPr lang="en-US" sz="2300" b="0" i="0" u="none" strike="noStrike" cap="none">
                  <a:solidFill>
                    <a:schemeClr val="dk1"/>
                  </a:solidFill>
                  <a:latin typeface="Trebuchet MS"/>
                  <a:ea typeface="Trebuchet MS"/>
                  <a:cs typeface="Trebuchet MS"/>
                  <a:sym typeface="Trebuchet MS"/>
                </a:rPr>
                <a:t>Ensures accuracy and consistency in data</a:t>
              </a:r>
              <a:endParaRPr/>
            </a:p>
          </p:txBody>
        </p:sp>
        <p:sp>
          <p:nvSpPr>
            <p:cNvPr id="10" name="Google Shape;1931;p109">
              <a:extLst>
                <a:ext uri="{FF2B5EF4-FFF2-40B4-BE49-F238E27FC236}">
                  <a16:creationId xmlns="" xmlns:a16="http://schemas.microsoft.com/office/drawing/2014/main" id="{DF26D133-03C1-3A7A-E626-FFC6C29FCA80}"/>
                </a:ext>
              </a:extLst>
            </p:cNvPr>
            <p:cNvSpPr/>
            <p:nvPr/>
          </p:nvSpPr>
          <p:spPr>
            <a:xfrm>
              <a:off x="334640" y="184274"/>
              <a:ext cx="4684969" cy="678960"/>
            </a:xfrm>
            <a:prstGeom prst="roundRect">
              <a:avLst>
                <a:gd name="adj" fmla="val 16667"/>
              </a:avLst>
            </a:prstGeom>
            <a:gradFill>
              <a:gsLst>
                <a:gs pos="0">
                  <a:srgbClr val="4689C6"/>
                </a:gs>
                <a:gs pos="78000">
                  <a:srgbClr val="2676B1"/>
                </a:gs>
                <a:gs pos="100000">
                  <a:srgbClr val="2676B1"/>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32;p109">
              <a:extLst>
                <a:ext uri="{FF2B5EF4-FFF2-40B4-BE49-F238E27FC236}">
                  <a16:creationId xmlns="" xmlns:a16="http://schemas.microsoft.com/office/drawing/2014/main" id="{A09C1579-300C-A9B4-6505-177261423B3A}"/>
                </a:ext>
              </a:extLst>
            </p:cNvPr>
            <p:cNvSpPr txBox="1"/>
            <p:nvPr/>
          </p:nvSpPr>
          <p:spPr>
            <a:xfrm>
              <a:off x="367784" y="217418"/>
              <a:ext cx="4618681" cy="612672"/>
            </a:xfrm>
            <a:prstGeom prst="rect">
              <a:avLst/>
            </a:prstGeom>
            <a:noFill/>
            <a:ln>
              <a:noFill/>
            </a:ln>
          </p:spPr>
          <p:txBody>
            <a:bodyPr spcFirstLastPara="1" wrap="square" lIns="177075" tIns="0" rIns="1770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Essential for Data Integrity</a:t>
              </a:r>
              <a:endParaRPr/>
            </a:p>
          </p:txBody>
        </p:sp>
        <p:sp>
          <p:nvSpPr>
            <p:cNvPr id="12" name="Google Shape;1933;p109">
              <a:extLst>
                <a:ext uri="{FF2B5EF4-FFF2-40B4-BE49-F238E27FC236}">
                  <a16:creationId xmlns="" xmlns:a16="http://schemas.microsoft.com/office/drawing/2014/main" id="{45EE44FB-F3E0-4239-26D4-F1F84F7A1145}"/>
                </a:ext>
              </a:extLst>
            </p:cNvPr>
            <p:cNvSpPr/>
            <p:nvPr/>
          </p:nvSpPr>
          <p:spPr>
            <a:xfrm>
              <a:off x="0" y="1947397"/>
              <a:ext cx="6692813" cy="1267875"/>
            </a:xfrm>
            <a:prstGeom prst="rect">
              <a:avLst/>
            </a:prstGeom>
            <a:solidFill>
              <a:schemeClr val="lt1">
                <a:alpha val="89803"/>
              </a:schemeClr>
            </a:solidFill>
            <a:ln w="12700" cap="rnd" cmpd="sng">
              <a:solidFill>
                <a:srgbClr val="30C6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4;p109">
              <a:extLst>
                <a:ext uri="{FF2B5EF4-FFF2-40B4-BE49-F238E27FC236}">
                  <a16:creationId xmlns="" xmlns:a16="http://schemas.microsoft.com/office/drawing/2014/main" id="{1430A158-72A8-6232-9151-DB59AA148C66}"/>
                </a:ext>
              </a:extLst>
            </p:cNvPr>
            <p:cNvSpPr txBox="1"/>
            <p:nvPr/>
          </p:nvSpPr>
          <p:spPr>
            <a:xfrm>
              <a:off x="0" y="1947397"/>
              <a:ext cx="6692813" cy="1267875"/>
            </a:xfrm>
            <a:prstGeom prst="rect">
              <a:avLst/>
            </a:prstGeom>
            <a:noFill/>
            <a:ln>
              <a:noFill/>
            </a:ln>
          </p:spPr>
          <p:txBody>
            <a:bodyPr spcFirstLastPara="1" wrap="square" lIns="519425" tIns="479025" rIns="519425" bIns="163575" anchor="t" anchorCtr="0">
              <a:noAutofit/>
            </a:bodyPr>
            <a:lstStyle/>
            <a:p>
              <a:pPr marL="228600" marR="0" lvl="1" indent="-228600" algn="l" rtl="0">
                <a:lnSpc>
                  <a:spcPct val="90000"/>
                </a:lnSpc>
                <a:spcBef>
                  <a:spcPts val="0"/>
                </a:spcBef>
                <a:spcAft>
                  <a:spcPts val="0"/>
                </a:spcAft>
                <a:buClr>
                  <a:schemeClr val="dk1"/>
                </a:buClr>
                <a:buSzPts val="2300"/>
                <a:buFont typeface="Trebuchet MS"/>
                <a:buChar char="•"/>
              </a:pPr>
              <a:r>
                <a:rPr lang="en-US" sz="2300" b="0" i="0" u="none" strike="noStrike" cap="none">
                  <a:solidFill>
                    <a:schemeClr val="dk1"/>
                  </a:solidFill>
                  <a:latin typeface="Trebuchet MS"/>
                  <a:ea typeface="Trebuchet MS"/>
                  <a:cs typeface="Trebuchet MS"/>
                  <a:sym typeface="Trebuchet MS"/>
                </a:rPr>
                <a:t>Allows specification of data types and ranges</a:t>
              </a:r>
              <a:endParaRPr/>
            </a:p>
          </p:txBody>
        </p:sp>
        <p:sp>
          <p:nvSpPr>
            <p:cNvPr id="14" name="Google Shape;1935;p109">
              <a:extLst>
                <a:ext uri="{FF2B5EF4-FFF2-40B4-BE49-F238E27FC236}">
                  <a16:creationId xmlns="" xmlns:a16="http://schemas.microsoft.com/office/drawing/2014/main" id="{B2F70FFE-EBA1-AD02-45D3-E089F1C1C629}"/>
                </a:ext>
              </a:extLst>
            </p:cNvPr>
            <p:cNvSpPr/>
            <p:nvPr/>
          </p:nvSpPr>
          <p:spPr>
            <a:xfrm>
              <a:off x="334640" y="1607917"/>
              <a:ext cx="4684969" cy="678960"/>
            </a:xfrm>
            <a:prstGeom prst="roundRect">
              <a:avLst>
                <a:gd name="adj" fmla="val 16667"/>
              </a:avLst>
            </a:prstGeom>
            <a:gradFill>
              <a:gsLst>
                <a:gs pos="0">
                  <a:srgbClr val="49C8D1"/>
                </a:gs>
                <a:gs pos="78000">
                  <a:srgbClr val="2BB4BC"/>
                </a:gs>
                <a:gs pos="100000">
                  <a:srgbClr val="2BB4BC"/>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6;p109">
              <a:extLst>
                <a:ext uri="{FF2B5EF4-FFF2-40B4-BE49-F238E27FC236}">
                  <a16:creationId xmlns="" xmlns:a16="http://schemas.microsoft.com/office/drawing/2014/main" id="{87A2144E-71CB-005E-F55A-23D650029E9C}"/>
                </a:ext>
              </a:extLst>
            </p:cNvPr>
            <p:cNvSpPr txBox="1"/>
            <p:nvPr/>
          </p:nvSpPr>
          <p:spPr>
            <a:xfrm>
              <a:off x="367784" y="1641061"/>
              <a:ext cx="4618681" cy="612672"/>
            </a:xfrm>
            <a:prstGeom prst="rect">
              <a:avLst/>
            </a:prstGeom>
            <a:noFill/>
            <a:ln>
              <a:noFill/>
            </a:ln>
          </p:spPr>
          <p:txBody>
            <a:bodyPr spcFirstLastPara="1" wrap="square" lIns="177075" tIns="0" rIns="1770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Rules for Data Entry</a:t>
              </a:r>
              <a:endParaRPr/>
            </a:p>
          </p:txBody>
        </p:sp>
        <p:sp>
          <p:nvSpPr>
            <p:cNvPr id="16" name="Google Shape;1937;p109">
              <a:extLst>
                <a:ext uri="{FF2B5EF4-FFF2-40B4-BE49-F238E27FC236}">
                  <a16:creationId xmlns="" xmlns:a16="http://schemas.microsoft.com/office/drawing/2014/main" id="{9608E1F8-0B11-BC11-D74F-5CDB0F8F113D}"/>
                </a:ext>
              </a:extLst>
            </p:cNvPr>
            <p:cNvSpPr/>
            <p:nvPr/>
          </p:nvSpPr>
          <p:spPr>
            <a:xfrm>
              <a:off x="0" y="3678952"/>
              <a:ext cx="6692813" cy="959962"/>
            </a:xfrm>
            <a:prstGeom prst="rect">
              <a:avLst/>
            </a:prstGeom>
            <a:solidFill>
              <a:schemeClr val="lt1">
                <a:alpha val="89803"/>
              </a:schemeClr>
            </a:solidFill>
            <a:ln w="12700" cap="rnd" cmpd="sng">
              <a:solidFill>
                <a:srgbClr val="3ED1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8;p109">
              <a:extLst>
                <a:ext uri="{FF2B5EF4-FFF2-40B4-BE49-F238E27FC236}">
                  <a16:creationId xmlns="" xmlns:a16="http://schemas.microsoft.com/office/drawing/2014/main" id="{447B6116-71BA-C1EA-723B-E7D3FB10A7F6}"/>
                </a:ext>
              </a:extLst>
            </p:cNvPr>
            <p:cNvSpPr txBox="1"/>
            <p:nvPr/>
          </p:nvSpPr>
          <p:spPr>
            <a:xfrm>
              <a:off x="0" y="3678952"/>
              <a:ext cx="6692813" cy="959962"/>
            </a:xfrm>
            <a:prstGeom prst="rect">
              <a:avLst/>
            </a:prstGeom>
            <a:noFill/>
            <a:ln>
              <a:noFill/>
            </a:ln>
          </p:spPr>
          <p:txBody>
            <a:bodyPr spcFirstLastPara="1" wrap="square" lIns="519425" tIns="479025" rIns="519425" bIns="163575" anchor="t" anchorCtr="0">
              <a:noAutofit/>
            </a:bodyPr>
            <a:lstStyle/>
            <a:p>
              <a:pPr marL="228600" marR="0" lvl="1" indent="-228600" algn="l" rtl="0">
                <a:lnSpc>
                  <a:spcPct val="90000"/>
                </a:lnSpc>
                <a:spcBef>
                  <a:spcPts val="0"/>
                </a:spcBef>
                <a:spcAft>
                  <a:spcPts val="0"/>
                </a:spcAft>
                <a:buClr>
                  <a:schemeClr val="dk1"/>
                </a:buClr>
                <a:buSzPts val="2300"/>
                <a:buFont typeface="Trebuchet MS"/>
                <a:buChar char="•"/>
              </a:pPr>
              <a:r>
                <a:rPr lang="en-US" sz="2300" b="0" i="0" u="none" strike="noStrike" cap="none">
                  <a:solidFill>
                    <a:schemeClr val="dk1"/>
                  </a:solidFill>
                  <a:latin typeface="Trebuchet MS"/>
                  <a:ea typeface="Trebuchet MS"/>
                  <a:cs typeface="Trebuchet MS"/>
                  <a:sym typeface="Trebuchet MS"/>
                </a:rPr>
                <a:t>Minimizes the risk of incorrect data input</a:t>
              </a:r>
              <a:endParaRPr/>
            </a:p>
          </p:txBody>
        </p:sp>
        <p:sp>
          <p:nvSpPr>
            <p:cNvPr id="18" name="Google Shape;1939;p109">
              <a:extLst>
                <a:ext uri="{FF2B5EF4-FFF2-40B4-BE49-F238E27FC236}">
                  <a16:creationId xmlns="" xmlns:a16="http://schemas.microsoft.com/office/drawing/2014/main" id="{2C5D38B0-104F-0FD6-CF17-3356192C6ECF}"/>
                </a:ext>
              </a:extLst>
            </p:cNvPr>
            <p:cNvSpPr/>
            <p:nvPr/>
          </p:nvSpPr>
          <p:spPr>
            <a:xfrm>
              <a:off x="334640" y="3339472"/>
              <a:ext cx="4684969" cy="678960"/>
            </a:xfrm>
            <a:prstGeom prst="roundRect">
              <a:avLst>
                <a:gd name="adj" fmla="val 16667"/>
              </a:avLst>
            </a:prstGeom>
            <a:gradFill>
              <a:gsLst>
                <a:gs pos="0">
                  <a:srgbClr val="51D3A5"/>
                </a:gs>
                <a:gs pos="78000">
                  <a:srgbClr val="34C394"/>
                </a:gs>
                <a:gs pos="100000">
                  <a:srgbClr val="34C394"/>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40;p109">
              <a:extLst>
                <a:ext uri="{FF2B5EF4-FFF2-40B4-BE49-F238E27FC236}">
                  <a16:creationId xmlns="" xmlns:a16="http://schemas.microsoft.com/office/drawing/2014/main" id="{31E5B5E5-7EAD-E36B-F0DF-34DD23796FDA}"/>
                </a:ext>
              </a:extLst>
            </p:cNvPr>
            <p:cNvSpPr txBox="1"/>
            <p:nvPr/>
          </p:nvSpPr>
          <p:spPr>
            <a:xfrm>
              <a:off x="367784" y="3372616"/>
              <a:ext cx="4618681" cy="612672"/>
            </a:xfrm>
            <a:prstGeom prst="rect">
              <a:avLst/>
            </a:prstGeom>
            <a:noFill/>
            <a:ln>
              <a:noFill/>
            </a:ln>
          </p:spPr>
          <p:txBody>
            <a:bodyPr spcFirstLastPara="1" wrap="square" lIns="177075" tIns="0" rIns="177075" bIns="0" anchor="ctr" anchorCtr="0">
              <a:noAutofit/>
            </a:bodyPr>
            <a:lstStyle/>
            <a:p>
              <a:pPr marL="0" marR="0" lvl="0" indent="0" algn="l"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Prevents Data Errors</a:t>
              </a:r>
              <a:endParaRPr/>
            </a:p>
          </p:txBody>
        </p:sp>
      </p:grpSp>
    </p:spTree>
    <p:extLst>
      <p:ext uri="{BB962C8B-B14F-4D97-AF65-F5344CB8AC3E}">
        <p14:creationId xmlns:p14="http://schemas.microsoft.com/office/powerpoint/2010/main" val="1874207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630607"/>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000" dirty="0"/>
              <a:t>Creating Data Validation Rules: Image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2" name="Google Shape;1948;p110">
            <a:extLst>
              <a:ext uri="{FF2B5EF4-FFF2-40B4-BE49-F238E27FC236}">
                <a16:creationId xmlns="" xmlns:a16="http://schemas.microsoft.com/office/drawing/2014/main" id="{C2415127-BCEF-66B6-C08C-5AEF3CA8B224}"/>
              </a:ext>
            </a:extLst>
          </p:cNvPr>
          <p:cNvPicPr preferRelativeResize="0"/>
          <p:nvPr/>
        </p:nvPicPr>
        <p:blipFill rotWithShape="1">
          <a:blip r:embed="rId4">
            <a:alphaModFix/>
          </a:blip>
          <a:srcRect/>
          <a:stretch/>
        </p:blipFill>
        <p:spPr>
          <a:xfrm>
            <a:off x="1138274" y="2313109"/>
            <a:ext cx="9420458" cy="2621200"/>
          </a:xfrm>
          <a:prstGeom prst="rect">
            <a:avLst/>
          </a:prstGeom>
          <a:noFill/>
          <a:ln>
            <a:noFill/>
          </a:ln>
        </p:spPr>
      </p:pic>
      <p:pic>
        <p:nvPicPr>
          <p:cNvPr id="8" name="Google Shape;1947;p110">
            <a:extLst>
              <a:ext uri="{FF2B5EF4-FFF2-40B4-BE49-F238E27FC236}">
                <a16:creationId xmlns="" xmlns:a16="http://schemas.microsoft.com/office/drawing/2014/main" id="{6B4D300B-6B9E-2C46-62EF-4E3D02043969}"/>
              </a:ext>
            </a:extLst>
          </p:cNvPr>
          <p:cNvPicPr preferRelativeResize="0"/>
          <p:nvPr/>
        </p:nvPicPr>
        <p:blipFill rotWithShape="1">
          <a:blip r:embed="rId5">
            <a:alphaModFix/>
          </a:blip>
          <a:srcRect/>
          <a:stretch/>
        </p:blipFill>
        <p:spPr>
          <a:xfrm>
            <a:off x="1138274" y="5021922"/>
            <a:ext cx="8943926" cy="4656108"/>
          </a:xfrm>
          <a:prstGeom prst="rect">
            <a:avLst/>
          </a:prstGeom>
          <a:noFill/>
          <a:ln>
            <a:noFill/>
          </a:ln>
        </p:spPr>
      </p:pic>
    </p:spTree>
    <p:extLst>
      <p:ext uri="{BB962C8B-B14F-4D97-AF65-F5344CB8AC3E}">
        <p14:creationId xmlns:p14="http://schemas.microsoft.com/office/powerpoint/2010/main" val="28816759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Set the Validation Criteria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8" name="TextBox 7">
            <a:extLst>
              <a:ext uri="{FF2B5EF4-FFF2-40B4-BE49-F238E27FC236}">
                <a16:creationId xmlns="" xmlns:a16="http://schemas.microsoft.com/office/drawing/2014/main" id="{26F633A9-6DA0-D41E-8230-271DAF44A316}"/>
              </a:ext>
            </a:extLst>
          </p:cNvPr>
          <p:cNvSpPr txBox="1"/>
          <p:nvPr/>
        </p:nvSpPr>
        <p:spPr>
          <a:xfrm>
            <a:off x="1155939" y="2869084"/>
            <a:ext cx="9144000" cy="3416320"/>
          </a:xfrm>
          <a:prstGeom prst="rect">
            <a:avLst/>
          </a:prstGeom>
          <a:noFill/>
        </p:spPr>
        <p:txBody>
          <a:bodyPr wrap="square">
            <a:spAutoFit/>
          </a:bodyPr>
          <a:lstStyle/>
          <a:p>
            <a:pPr marL="571500" indent="-571500">
              <a:buFont typeface="Wingdings" panose="05000000000000000000" pitchFamily="2" charset="2"/>
              <a:buChar char="Ø"/>
            </a:pPr>
            <a:r>
              <a:rPr lang="en-GB" sz="3600" dirty="0"/>
              <a:t>Accessing Data Validation Dialog Box</a:t>
            </a:r>
          </a:p>
          <a:p>
            <a:pPr marL="571500" indent="-571500">
              <a:buFont typeface="Wingdings" panose="05000000000000000000" pitchFamily="2" charset="2"/>
              <a:buChar char="Ø"/>
            </a:pPr>
            <a:r>
              <a:rPr lang="en-GB" sz="3600" dirty="0"/>
              <a:t>Initiate the dialog box to begin setting criteria</a:t>
            </a:r>
          </a:p>
          <a:p>
            <a:pPr marL="571500" indent="-571500">
              <a:buFont typeface="Wingdings" panose="05000000000000000000" pitchFamily="2" charset="2"/>
              <a:buChar char="Ø"/>
            </a:pPr>
            <a:r>
              <a:rPr lang="en-GB" sz="3600" dirty="0"/>
              <a:t>Specifying Criteria</a:t>
            </a:r>
          </a:p>
          <a:p>
            <a:pPr marL="571500" indent="-571500">
              <a:buFont typeface="Wingdings" panose="05000000000000000000" pitchFamily="2" charset="2"/>
              <a:buChar char="Ø"/>
            </a:pPr>
            <a:r>
              <a:rPr lang="en-GB" sz="3600" dirty="0"/>
              <a:t>Choose the type of data, such as whole numbers or date ranges</a:t>
            </a:r>
          </a:p>
        </p:txBody>
      </p:sp>
    </p:spTree>
    <p:extLst>
      <p:ext uri="{BB962C8B-B14F-4D97-AF65-F5344CB8AC3E}">
        <p14:creationId xmlns:p14="http://schemas.microsoft.com/office/powerpoint/2010/main" val="5294357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Configure Input Message and Error Alert: Image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2" name="Google Shape;1962;p112">
            <a:extLst>
              <a:ext uri="{FF2B5EF4-FFF2-40B4-BE49-F238E27FC236}">
                <a16:creationId xmlns="" xmlns:a16="http://schemas.microsoft.com/office/drawing/2014/main" id="{7DD6489A-864C-F1C2-2261-90E9A1A7860E}"/>
              </a:ext>
            </a:extLst>
          </p:cNvPr>
          <p:cNvPicPr preferRelativeResize="0"/>
          <p:nvPr/>
        </p:nvPicPr>
        <p:blipFill rotWithShape="1">
          <a:blip r:embed="rId4">
            <a:alphaModFix/>
          </a:blip>
          <a:srcRect r="1019" b="-2"/>
          <a:stretch/>
        </p:blipFill>
        <p:spPr>
          <a:xfrm>
            <a:off x="677334" y="2159331"/>
            <a:ext cx="9622606" cy="6196260"/>
          </a:xfrm>
          <a:prstGeom prst="rect">
            <a:avLst/>
          </a:prstGeom>
          <a:noFill/>
          <a:ln>
            <a:noFill/>
          </a:ln>
        </p:spPr>
      </p:pic>
    </p:spTree>
    <p:extLst>
      <p:ext uri="{BB962C8B-B14F-4D97-AF65-F5344CB8AC3E}">
        <p14:creationId xmlns:p14="http://schemas.microsoft.com/office/powerpoint/2010/main" val="31214357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630607"/>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Configure Input Message and Error Alert: Image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2" name="Google Shape;1969;p113">
            <a:extLst>
              <a:ext uri="{FF2B5EF4-FFF2-40B4-BE49-F238E27FC236}">
                <a16:creationId xmlns="" xmlns:a16="http://schemas.microsoft.com/office/drawing/2014/main" id="{D04205B9-9D09-E4F9-9BDB-346F01C6BCAC}"/>
              </a:ext>
            </a:extLst>
          </p:cNvPr>
          <p:cNvPicPr preferRelativeResize="0"/>
          <p:nvPr/>
        </p:nvPicPr>
        <p:blipFill rotWithShape="1">
          <a:blip r:embed="rId4">
            <a:alphaModFix/>
          </a:blip>
          <a:srcRect t="15305" r="2" b="20687"/>
          <a:stretch/>
        </p:blipFill>
        <p:spPr>
          <a:xfrm>
            <a:off x="677334" y="2159330"/>
            <a:ext cx="7690289" cy="5104111"/>
          </a:xfrm>
          <a:prstGeom prst="rect">
            <a:avLst/>
          </a:prstGeom>
          <a:noFill/>
          <a:ln>
            <a:noFill/>
          </a:ln>
        </p:spPr>
      </p:pic>
    </p:spTree>
    <p:extLst>
      <p:ext uri="{BB962C8B-B14F-4D97-AF65-F5344CB8AC3E}">
        <p14:creationId xmlns:p14="http://schemas.microsoft.com/office/powerpoint/2010/main" val="1938146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Configure Input Message and Error Alert: Image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2" name="Google Shape;1976;p114">
            <a:extLst>
              <a:ext uri="{FF2B5EF4-FFF2-40B4-BE49-F238E27FC236}">
                <a16:creationId xmlns="" xmlns:a16="http://schemas.microsoft.com/office/drawing/2014/main" id="{9D8B6B3A-6981-655A-7D2E-34C2D13DD91F}"/>
              </a:ext>
            </a:extLst>
          </p:cNvPr>
          <p:cNvPicPr preferRelativeResize="0"/>
          <p:nvPr/>
        </p:nvPicPr>
        <p:blipFill rotWithShape="1">
          <a:blip r:embed="rId4">
            <a:alphaModFix/>
          </a:blip>
          <a:srcRect r="252" b="1"/>
          <a:stretch/>
        </p:blipFill>
        <p:spPr>
          <a:xfrm>
            <a:off x="677334" y="2159330"/>
            <a:ext cx="9807936" cy="6018511"/>
          </a:xfrm>
          <a:prstGeom prst="rect">
            <a:avLst/>
          </a:prstGeom>
          <a:noFill/>
          <a:ln>
            <a:noFill/>
          </a:ln>
        </p:spPr>
      </p:pic>
    </p:spTree>
    <p:extLst>
      <p:ext uri="{BB962C8B-B14F-4D97-AF65-F5344CB8AC3E}">
        <p14:creationId xmlns:p14="http://schemas.microsoft.com/office/powerpoint/2010/main" val="38764953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406860"/>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Configure Input Message and Error Alert: Image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2" name="Google Shape;1983;p115">
            <a:extLst>
              <a:ext uri="{FF2B5EF4-FFF2-40B4-BE49-F238E27FC236}">
                <a16:creationId xmlns="" xmlns:a16="http://schemas.microsoft.com/office/drawing/2014/main" id="{14542119-239E-AB2D-0C17-77786AB3C4E9}"/>
              </a:ext>
            </a:extLst>
          </p:cNvPr>
          <p:cNvPicPr preferRelativeResize="0"/>
          <p:nvPr/>
        </p:nvPicPr>
        <p:blipFill rotWithShape="1">
          <a:blip r:embed="rId4">
            <a:alphaModFix/>
          </a:blip>
          <a:srcRect l="2350" r="48058" b="2"/>
          <a:stretch/>
        </p:blipFill>
        <p:spPr>
          <a:xfrm>
            <a:off x="677334" y="2159331"/>
            <a:ext cx="8759964" cy="4638284"/>
          </a:xfrm>
          <a:prstGeom prst="rect">
            <a:avLst/>
          </a:prstGeom>
          <a:noFill/>
          <a:ln>
            <a:noFill/>
          </a:ln>
        </p:spPr>
      </p:pic>
    </p:spTree>
    <p:extLst>
      <p:ext uri="{BB962C8B-B14F-4D97-AF65-F5344CB8AC3E}">
        <p14:creationId xmlns:p14="http://schemas.microsoft.com/office/powerpoint/2010/main" val="4133056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12668" y="456975"/>
            <a:ext cx="16858092"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600" kern="1200" dirty="0">
                <a:solidFill>
                  <a:schemeClr val="tx1"/>
                </a:solidFill>
                <a:latin typeface="+mn-lt"/>
              </a:rPr>
              <a:t>THE BENEFITS OF RPA</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pic>
        <p:nvPicPr>
          <p:cNvPr id="8" name="Content Placeholder 6" descr="A diagram of rpa benefits&#10;&#10;Description automatically generated">
            <a:extLst>
              <a:ext uri="{FF2B5EF4-FFF2-40B4-BE49-F238E27FC236}">
                <a16:creationId xmlns="" xmlns:a16="http://schemas.microsoft.com/office/drawing/2014/main" id="{D0482D39-F2F2-6FFB-D6AA-6B2318564BB4}"/>
              </a:ext>
            </a:extLst>
          </p:cNvPr>
          <p:cNvPicPr>
            <a:picLocks noGrp="1" noChangeAspect="1"/>
          </p:cNvPicPr>
          <p:nvPr>
            <p:ph idx="4294967295"/>
          </p:nvPr>
        </p:nvPicPr>
        <p:blipFill>
          <a:blip r:embed="rId4"/>
          <a:stretch>
            <a:fillRect/>
          </a:stretch>
        </p:blipFill>
        <p:spPr>
          <a:xfrm>
            <a:off x="3537796" y="1851626"/>
            <a:ext cx="9588924" cy="7575249"/>
          </a:xfrm>
          <a:prstGeom prst="rect">
            <a:avLst/>
          </a:prstGeom>
        </p:spPr>
      </p:pic>
    </p:spTree>
    <p:extLst>
      <p:ext uri="{BB962C8B-B14F-4D97-AF65-F5344CB8AC3E}">
        <p14:creationId xmlns:p14="http://schemas.microsoft.com/office/powerpoint/2010/main" val="915957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Text Functions and Data Validation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224676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Key Aspects of Financial Analysis</a:t>
            </a:r>
          </a:p>
          <a:p>
            <a:pPr marL="457200" lvl="0" indent="-457200" algn="l" rtl="0">
              <a:spcBef>
                <a:spcPts val="0"/>
              </a:spcBef>
              <a:spcAft>
                <a:spcPts val="0"/>
              </a:spcAft>
              <a:buSzPts val="1440"/>
              <a:buFont typeface="Wingdings" panose="05000000000000000000" pitchFamily="2" charset="2"/>
              <a:buChar char="Ø"/>
            </a:pPr>
            <a:r>
              <a:rPr lang="en-GB" sz="2800" dirty="0"/>
              <a:t>Understanding Text Functions in Excel</a:t>
            </a:r>
          </a:p>
          <a:p>
            <a:pPr marL="457200" lvl="0" indent="-457200" algn="l" rtl="0">
              <a:spcBef>
                <a:spcPts val="0"/>
              </a:spcBef>
              <a:spcAft>
                <a:spcPts val="0"/>
              </a:spcAft>
              <a:buSzPts val="1440"/>
              <a:buFont typeface="Wingdings" panose="05000000000000000000" pitchFamily="2" charset="2"/>
              <a:buChar char="Ø"/>
            </a:pPr>
            <a:r>
              <a:rPr lang="en-GB" sz="2800" dirty="0"/>
              <a:t>Implementing Data Validation for Accuracy</a:t>
            </a:r>
          </a:p>
        </p:txBody>
      </p:sp>
    </p:spTree>
    <p:extLst>
      <p:ext uri="{BB962C8B-B14F-4D97-AF65-F5344CB8AC3E}">
        <p14:creationId xmlns:p14="http://schemas.microsoft.com/office/powerpoint/2010/main" val="15908112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7" y="2313109"/>
            <a:ext cx="12352803" cy="3621864"/>
          </a:xfrm>
          <a:prstGeom prst="rect">
            <a:avLst/>
          </a:prstGeom>
        </p:spPr>
        <p:txBody>
          <a:bodyPr vert="horz" lIns="91440" tIns="45720" rIns="91440" bIns="45720" rtlCol="0" anchor="b">
            <a:noAutofit/>
          </a:bodyPr>
          <a:lstStyle/>
          <a:p>
            <a:pPr marL="12700" algn="l" rtl="0">
              <a:lnSpc>
                <a:spcPct val="90000"/>
              </a:lnSpc>
              <a:spcBef>
                <a:spcPct val="0"/>
              </a:spcBef>
            </a:pPr>
            <a:r>
              <a:rPr lang="en-GB" sz="6600" kern="1200" spc="285" dirty="0">
                <a:solidFill>
                  <a:schemeClr val="tx1"/>
                </a:solidFill>
                <a:latin typeface="+mj-lt"/>
                <a:cs typeface="Calibri"/>
              </a:rPr>
              <a:t>Mastering Lookup Functions in Financial Analysis</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Tree>
    <p:extLst>
      <p:ext uri="{BB962C8B-B14F-4D97-AF65-F5344CB8AC3E}">
        <p14:creationId xmlns:p14="http://schemas.microsoft.com/office/powerpoint/2010/main" val="18012831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Agenda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6156557"/>
          </a:xfrm>
          <a:prstGeom prst="rect">
            <a:avLst/>
          </a:prstGeom>
          <a:noFill/>
        </p:spPr>
        <p:txBody>
          <a:bodyPr wrap="square">
            <a:spAutoFit/>
          </a:bodyPr>
          <a:lstStyle/>
          <a:p>
            <a:pPr marL="342900" lvl="0" indent="-342900" algn="l" rtl="0">
              <a:lnSpc>
                <a:spcPct val="90000"/>
              </a:lnSpc>
              <a:spcBef>
                <a:spcPts val="0"/>
              </a:spcBef>
              <a:spcAft>
                <a:spcPts val="0"/>
              </a:spcAft>
              <a:buSzPts val="1440"/>
              <a:buChar char="►"/>
            </a:pPr>
            <a:r>
              <a:rPr lang="en-GB" sz="2800" dirty="0"/>
              <a:t>Title Slide</a:t>
            </a:r>
          </a:p>
          <a:p>
            <a:pPr marL="342900" lvl="0" indent="-342900" algn="l" rtl="0">
              <a:lnSpc>
                <a:spcPct val="90000"/>
              </a:lnSpc>
              <a:spcBef>
                <a:spcPts val="1000"/>
              </a:spcBef>
              <a:spcAft>
                <a:spcPts val="0"/>
              </a:spcAft>
              <a:buSzPts val="1440"/>
              <a:buChar char="►"/>
            </a:pPr>
            <a:r>
              <a:rPr lang="en-GB" sz="2800" dirty="0"/>
              <a:t>Overview</a:t>
            </a:r>
          </a:p>
          <a:p>
            <a:pPr marL="342900" lvl="0" indent="-342900" algn="l" rtl="0">
              <a:lnSpc>
                <a:spcPct val="90000"/>
              </a:lnSpc>
              <a:spcBef>
                <a:spcPts val="1000"/>
              </a:spcBef>
              <a:spcAft>
                <a:spcPts val="0"/>
              </a:spcAft>
              <a:buSzPts val="1440"/>
              <a:buChar char="►"/>
            </a:pPr>
            <a:r>
              <a:rPr lang="en-GB" sz="2800" dirty="0"/>
              <a:t>Introduction to Lookup Functions</a:t>
            </a:r>
          </a:p>
          <a:p>
            <a:pPr marL="342900" lvl="0" indent="-342900" algn="l" rtl="0">
              <a:lnSpc>
                <a:spcPct val="90000"/>
              </a:lnSpc>
              <a:spcBef>
                <a:spcPts val="1000"/>
              </a:spcBef>
              <a:spcAft>
                <a:spcPts val="0"/>
              </a:spcAft>
              <a:buSzPts val="1440"/>
              <a:buChar char="►"/>
            </a:pPr>
            <a:r>
              <a:rPr lang="en-GB" sz="2800" dirty="0"/>
              <a:t>Historical Perspective and Relevance</a:t>
            </a:r>
          </a:p>
          <a:p>
            <a:pPr marL="342900" lvl="0" indent="-342900" algn="l" rtl="0">
              <a:lnSpc>
                <a:spcPct val="90000"/>
              </a:lnSpc>
              <a:spcBef>
                <a:spcPts val="1000"/>
              </a:spcBef>
              <a:spcAft>
                <a:spcPts val="0"/>
              </a:spcAft>
              <a:buSzPts val="1440"/>
              <a:buChar char="►"/>
            </a:pPr>
            <a:r>
              <a:rPr lang="en-GB" sz="2800" dirty="0"/>
              <a:t>Topics at-a-Glance</a:t>
            </a:r>
          </a:p>
          <a:p>
            <a:pPr marL="342900" lvl="0" indent="-342900" algn="l" rtl="0">
              <a:lnSpc>
                <a:spcPct val="90000"/>
              </a:lnSpc>
              <a:spcBef>
                <a:spcPts val="1000"/>
              </a:spcBef>
              <a:spcAft>
                <a:spcPts val="0"/>
              </a:spcAft>
              <a:buSzPts val="1440"/>
              <a:buChar char="►"/>
            </a:pPr>
            <a:r>
              <a:rPr lang="en-GB" sz="2800" dirty="0"/>
              <a:t>Utility for Chartered Accountants</a:t>
            </a:r>
          </a:p>
          <a:p>
            <a:pPr marL="342900" lvl="0" indent="-342900" algn="l" rtl="0">
              <a:lnSpc>
                <a:spcPct val="90000"/>
              </a:lnSpc>
              <a:spcBef>
                <a:spcPts val="1000"/>
              </a:spcBef>
              <a:spcAft>
                <a:spcPts val="0"/>
              </a:spcAft>
              <a:buSzPts val="1440"/>
              <a:buChar char="►"/>
            </a:pPr>
            <a:r>
              <a:rPr lang="en-GB" sz="2800" dirty="0"/>
              <a:t>VLOOKUP (Vertical Lookup)</a:t>
            </a:r>
          </a:p>
          <a:p>
            <a:pPr marL="342900" lvl="0" indent="-342900" algn="l" rtl="0">
              <a:lnSpc>
                <a:spcPct val="90000"/>
              </a:lnSpc>
              <a:spcBef>
                <a:spcPts val="1000"/>
              </a:spcBef>
              <a:spcAft>
                <a:spcPts val="0"/>
              </a:spcAft>
              <a:buSzPts val="1440"/>
              <a:buChar char="►"/>
            </a:pPr>
            <a:r>
              <a:rPr lang="en-GB" sz="2800" dirty="0"/>
              <a:t>HLOOKUP (Horizontal Lookup)</a:t>
            </a:r>
          </a:p>
          <a:p>
            <a:pPr marL="342900" lvl="0" indent="-342900" algn="l" rtl="0">
              <a:lnSpc>
                <a:spcPct val="90000"/>
              </a:lnSpc>
              <a:spcBef>
                <a:spcPts val="1000"/>
              </a:spcBef>
              <a:spcAft>
                <a:spcPts val="0"/>
              </a:spcAft>
              <a:buSzPts val="1440"/>
              <a:buChar char="►"/>
            </a:pPr>
            <a:r>
              <a:rPr lang="en-GB" sz="2800" dirty="0"/>
              <a:t>INDEX Function</a:t>
            </a:r>
          </a:p>
          <a:p>
            <a:pPr marL="342900" lvl="0" indent="-342900" algn="l" rtl="0">
              <a:lnSpc>
                <a:spcPct val="90000"/>
              </a:lnSpc>
              <a:spcBef>
                <a:spcPts val="1000"/>
              </a:spcBef>
              <a:spcAft>
                <a:spcPts val="0"/>
              </a:spcAft>
              <a:buSzPts val="1440"/>
              <a:buChar char="►"/>
            </a:pPr>
            <a:r>
              <a:rPr lang="en-GB" sz="2800" dirty="0"/>
              <a:t>MATCH Function</a:t>
            </a:r>
          </a:p>
          <a:p>
            <a:pPr marL="342900" lvl="0" indent="-342900" algn="l" rtl="0">
              <a:lnSpc>
                <a:spcPct val="90000"/>
              </a:lnSpc>
              <a:spcBef>
                <a:spcPts val="1000"/>
              </a:spcBef>
              <a:spcAft>
                <a:spcPts val="0"/>
              </a:spcAft>
              <a:buSzPts val="1440"/>
              <a:buChar char="►"/>
            </a:pPr>
            <a:r>
              <a:rPr lang="en-GB" sz="2800" dirty="0"/>
              <a:t>INDEX and MATCH Functions</a:t>
            </a:r>
          </a:p>
          <a:p>
            <a:pPr marL="342900" lvl="0" indent="-342900" algn="l" rtl="0">
              <a:lnSpc>
                <a:spcPct val="90000"/>
              </a:lnSpc>
              <a:spcBef>
                <a:spcPts val="1000"/>
              </a:spcBef>
              <a:spcAft>
                <a:spcPts val="0"/>
              </a:spcAft>
              <a:buSzPts val="1440"/>
              <a:buChar char="►"/>
            </a:pPr>
            <a:r>
              <a:rPr lang="en-GB" sz="2800" dirty="0"/>
              <a:t>Summary of Lookup Functions</a:t>
            </a:r>
          </a:p>
        </p:txBody>
      </p:sp>
    </p:spTree>
    <p:extLst>
      <p:ext uri="{BB962C8B-B14F-4D97-AF65-F5344CB8AC3E}">
        <p14:creationId xmlns:p14="http://schemas.microsoft.com/office/powerpoint/2010/main" val="942345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Overview</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011;p119">
            <a:extLst>
              <a:ext uri="{FF2B5EF4-FFF2-40B4-BE49-F238E27FC236}">
                <a16:creationId xmlns="" xmlns:a16="http://schemas.microsoft.com/office/drawing/2014/main" id="{4D4D1E08-C0F7-89C2-25ED-373F2F7D9CBD}"/>
              </a:ext>
            </a:extLst>
          </p:cNvPr>
          <p:cNvGrpSpPr/>
          <p:nvPr/>
        </p:nvGrpSpPr>
        <p:grpSpPr>
          <a:xfrm>
            <a:off x="510556" y="2596999"/>
            <a:ext cx="11048840" cy="5270292"/>
            <a:chOff x="0" y="1324"/>
            <a:chExt cx="9618133" cy="4090832"/>
          </a:xfrm>
        </p:grpSpPr>
        <p:sp>
          <p:nvSpPr>
            <p:cNvPr id="7" name="Google Shape;2012;p119">
              <a:extLst>
                <a:ext uri="{FF2B5EF4-FFF2-40B4-BE49-F238E27FC236}">
                  <a16:creationId xmlns="" xmlns:a16="http://schemas.microsoft.com/office/drawing/2014/main" id="{E4446F07-9EA3-4CDB-4767-3A948D072404}"/>
                </a:ext>
              </a:extLst>
            </p:cNvPr>
            <p:cNvSpPr/>
            <p:nvPr/>
          </p:nvSpPr>
          <p:spPr>
            <a:xfrm>
              <a:off x="0" y="1324"/>
              <a:ext cx="9618133" cy="564252"/>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13;p119">
              <a:extLst>
                <a:ext uri="{FF2B5EF4-FFF2-40B4-BE49-F238E27FC236}">
                  <a16:creationId xmlns="" xmlns:a16="http://schemas.microsoft.com/office/drawing/2014/main" id="{8F0FC2C8-1B9F-AE06-9843-2634BB2E67B5}"/>
                </a:ext>
              </a:extLst>
            </p:cNvPr>
            <p:cNvSpPr/>
            <p:nvPr/>
          </p:nvSpPr>
          <p:spPr>
            <a:xfrm>
              <a:off x="170686" y="128281"/>
              <a:ext cx="310339" cy="31033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14;p119">
              <a:extLst>
                <a:ext uri="{FF2B5EF4-FFF2-40B4-BE49-F238E27FC236}">
                  <a16:creationId xmlns="" xmlns:a16="http://schemas.microsoft.com/office/drawing/2014/main" id="{738C95D4-6FAD-3A16-F42F-4C04900E3624}"/>
                </a:ext>
              </a:extLst>
            </p:cNvPr>
            <p:cNvSpPr/>
            <p:nvPr/>
          </p:nvSpPr>
          <p:spPr>
            <a:xfrm>
              <a:off x="651712" y="1324"/>
              <a:ext cx="4328159"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15;p119">
              <a:extLst>
                <a:ext uri="{FF2B5EF4-FFF2-40B4-BE49-F238E27FC236}">
                  <a16:creationId xmlns="" xmlns:a16="http://schemas.microsoft.com/office/drawing/2014/main" id="{03A734D3-07AA-6A4F-6B3E-AFA56BA4FC5A}"/>
                </a:ext>
              </a:extLst>
            </p:cNvPr>
            <p:cNvSpPr txBox="1"/>
            <p:nvPr/>
          </p:nvSpPr>
          <p:spPr>
            <a:xfrm>
              <a:off x="651712" y="1324"/>
              <a:ext cx="4328159"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Understanding Lookup Functions</a:t>
              </a:r>
              <a:endParaRPr/>
            </a:p>
          </p:txBody>
        </p:sp>
        <p:sp>
          <p:nvSpPr>
            <p:cNvPr id="11" name="Google Shape;2016;p119">
              <a:extLst>
                <a:ext uri="{FF2B5EF4-FFF2-40B4-BE49-F238E27FC236}">
                  <a16:creationId xmlns="" xmlns:a16="http://schemas.microsoft.com/office/drawing/2014/main" id="{7C45B912-E353-3354-8865-71FA3A4642DF}"/>
                </a:ext>
              </a:extLst>
            </p:cNvPr>
            <p:cNvSpPr/>
            <p:nvPr/>
          </p:nvSpPr>
          <p:spPr>
            <a:xfrm>
              <a:off x="4979871" y="1324"/>
              <a:ext cx="4638261"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17;p119">
              <a:extLst>
                <a:ext uri="{FF2B5EF4-FFF2-40B4-BE49-F238E27FC236}">
                  <a16:creationId xmlns="" xmlns:a16="http://schemas.microsoft.com/office/drawing/2014/main" id="{A51BDC41-9A73-AA59-F0DD-196899DEDD4C}"/>
                </a:ext>
              </a:extLst>
            </p:cNvPr>
            <p:cNvSpPr txBox="1"/>
            <p:nvPr/>
          </p:nvSpPr>
          <p:spPr>
            <a:xfrm>
              <a:off x="4979871" y="1324"/>
              <a:ext cx="4638261"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Grasp core concepts and applications in financial analysis</a:t>
              </a:r>
              <a:endParaRPr/>
            </a:p>
          </p:txBody>
        </p:sp>
        <p:sp>
          <p:nvSpPr>
            <p:cNvPr id="13" name="Google Shape;2018;p119">
              <a:extLst>
                <a:ext uri="{FF2B5EF4-FFF2-40B4-BE49-F238E27FC236}">
                  <a16:creationId xmlns="" xmlns:a16="http://schemas.microsoft.com/office/drawing/2014/main" id="{AA3573C3-022B-6569-6B6B-916795F0252B}"/>
                </a:ext>
              </a:extLst>
            </p:cNvPr>
            <p:cNvSpPr/>
            <p:nvPr/>
          </p:nvSpPr>
          <p:spPr>
            <a:xfrm>
              <a:off x="0" y="706640"/>
              <a:ext cx="9618133" cy="564252"/>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19;p119">
              <a:extLst>
                <a:ext uri="{FF2B5EF4-FFF2-40B4-BE49-F238E27FC236}">
                  <a16:creationId xmlns="" xmlns:a16="http://schemas.microsoft.com/office/drawing/2014/main" id="{C1C7963A-50A5-E1DD-A91C-D10CEE2CFF2A}"/>
                </a:ext>
              </a:extLst>
            </p:cNvPr>
            <p:cNvSpPr/>
            <p:nvPr/>
          </p:nvSpPr>
          <p:spPr>
            <a:xfrm>
              <a:off x="170686" y="833597"/>
              <a:ext cx="310339" cy="310339"/>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20;p119">
              <a:extLst>
                <a:ext uri="{FF2B5EF4-FFF2-40B4-BE49-F238E27FC236}">
                  <a16:creationId xmlns="" xmlns:a16="http://schemas.microsoft.com/office/drawing/2014/main" id="{9314D2B9-BE05-1281-7E79-811C87A895BB}"/>
                </a:ext>
              </a:extLst>
            </p:cNvPr>
            <p:cNvSpPr/>
            <p:nvPr/>
          </p:nvSpPr>
          <p:spPr>
            <a:xfrm>
              <a:off x="651712" y="706640"/>
              <a:ext cx="4328159"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21;p119">
              <a:extLst>
                <a:ext uri="{FF2B5EF4-FFF2-40B4-BE49-F238E27FC236}">
                  <a16:creationId xmlns="" xmlns:a16="http://schemas.microsoft.com/office/drawing/2014/main" id="{38E19226-E7E8-20BB-BAA0-DC17D18D2C8B}"/>
                </a:ext>
              </a:extLst>
            </p:cNvPr>
            <p:cNvSpPr txBox="1"/>
            <p:nvPr/>
          </p:nvSpPr>
          <p:spPr>
            <a:xfrm>
              <a:off x="651712" y="706640"/>
              <a:ext cx="4328159"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Vertical and Horizontal Data Retrieval</a:t>
              </a:r>
              <a:endParaRPr/>
            </a:p>
          </p:txBody>
        </p:sp>
        <p:sp>
          <p:nvSpPr>
            <p:cNvPr id="17" name="Google Shape;2022;p119">
              <a:extLst>
                <a:ext uri="{FF2B5EF4-FFF2-40B4-BE49-F238E27FC236}">
                  <a16:creationId xmlns="" xmlns:a16="http://schemas.microsoft.com/office/drawing/2014/main" id="{AF6CB446-8793-6F83-F78E-D7EDBADC14CD}"/>
                </a:ext>
              </a:extLst>
            </p:cNvPr>
            <p:cNvSpPr/>
            <p:nvPr/>
          </p:nvSpPr>
          <p:spPr>
            <a:xfrm>
              <a:off x="4979871" y="706640"/>
              <a:ext cx="4638261"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23;p119">
              <a:extLst>
                <a:ext uri="{FF2B5EF4-FFF2-40B4-BE49-F238E27FC236}">
                  <a16:creationId xmlns="" xmlns:a16="http://schemas.microsoft.com/office/drawing/2014/main" id="{B7C8F390-ED96-1CE0-9A20-759A2A0BD455}"/>
                </a:ext>
              </a:extLst>
            </p:cNvPr>
            <p:cNvSpPr txBox="1"/>
            <p:nvPr/>
          </p:nvSpPr>
          <p:spPr>
            <a:xfrm>
              <a:off x="4979871" y="706640"/>
              <a:ext cx="4638261"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Use VLOOKUP for vertical and HLOOKUP for horizontal data retrieval</a:t>
              </a:r>
              <a:endParaRPr/>
            </a:p>
          </p:txBody>
        </p:sp>
        <p:sp>
          <p:nvSpPr>
            <p:cNvPr id="19" name="Google Shape;2024;p119">
              <a:extLst>
                <a:ext uri="{FF2B5EF4-FFF2-40B4-BE49-F238E27FC236}">
                  <a16:creationId xmlns="" xmlns:a16="http://schemas.microsoft.com/office/drawing/2014/main" id="{D7D1F3BD-462C-A027-20C6-A41E6BCBD9DE}"/>
                </a:ext>
              </a:extLst>
            </p:cNvPr>
            <p:cNvSpPr/>
            <p:nvPr/>
          </p:nvSpPr>
          <p:spPr>
            <a:xfrm>
              <a:off x="0" y="1411956"/>
              <a:ext cx="9618133" cy="564252"/>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5;p119">
              <a:extLst>
                <a:ext uri="{FF2B5EF4-FFF2-40B4-BE49-F238E27FC236}">
                  <a16:creationId xmlns="" xmlns:a16="http://schemas.microsoft.com/office/drawing/2014/main" id="{54C95A74-A840-2685-6FF1-A5D33D3BF439}"/>
                </a:ext>
              </a:extLst>
            </p:cNvPr>
            <p:cNvSpPr/>
            <p:nvPr/>
          </p:nvSpPr>
          <p:spPr>
            <a:xfrm>
              <a:off x="170686" y="1538913"/>
              <a:ext cx="310339" cy="31033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26;p119">
              <a:extLst>
                <a:ext uri="{FF2B5EF4-FFF2-40B4-BE49-F238E27FC236}">
                  <a16:creationId xmlns="" xmlns:a16="http://schemas.microsoft.com/office/drawing/2014/main" id="{2C1D3456-FA23-0A21-69AB-FBD049C63DF4}"/>
                </a:ext>
              </a:extLst>
            </p:cNvPr>
            <p:cNvSpPr/>
            <p:nvPr/>
          </p:nvSpPr>
          <p:spPr>
            <a:xfrm>
              <a:off x="651712" y="1411956"/>
              <a:ext cx="4328159"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27;p119">
              <a:extLst>
                <a:ext uri="{FF2B5EF4-FFF2-40B4-BE49-F238E27FC236}">
                  <a16:creationId xmlns="" xmlns:a16="http://schemas.microsoft.com/office/drawing/2014/main" id="{F3B256B0-2E57-5F42-8D8B-3ADA988750C9}"/>
                </a:ext>
              </a:extLst>
            </p:cNvPr>
            <p:cNvSpPr txBox="1"/>
            <p:nvPr/>
          </p:nvSpPr>
          <p:spPr>
            <a:xfrm>
              <a:off x="651712" y="1411956"/>
              <a:ext cx="4328159"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Fetching Data with INDEX</a:t>
              </a:r>
              <a:endParaRPr/>
            </a:p>
          </p:txBody>
        </p:sp>
        <p:sp>
          <p:nvSpPr>
            <p:cNvPr id="23" name="Google Shape;2028;p119">
              <a:extLst>
                <a:ext uri="{FF2B5EF4-FFF2-40B4-BE49-F238E27FC236}">
                  <a16:creationId xmlns="" xmlns:a16="http://schemas.microsoft.com/office/drawing/2014/main" id="{DEB65430-FDBA-B016-6116-6CEDAD183535}"/>
                </a:ext>
              </a:extLst>
            </p:cNvPr>
            <p:cNvSpPr/>
            <p:nvPr/>
          </p:nvSpPr>
          <p:spPr>
            <a:xfrm>
              <a:off x="4979871" y="1411956"/>
              <a:ext cx="4638261"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29;p119">
              <a:extLst>
                <a:ext uri="{FF2B5EF4-FFF2-40B4-BE49-F238E27FC236}">
                  <a16:creationId xmlns="" xmlns:a16="http://schemas.microsoft.com/office/drawing/2014/main" id="{377DDC21-80E6-6281-415F-7B1258CBBDBC}"/>
                </a:ext>
              </a:extLst>
            </p:cNvPr>
            <p:cNvSpPr txBox="1"/>
            <p:nvPr/>
          </p:nvSpPr>
          <p:spPr>
            <a:xfrm>
              <a:off x="4979871" y="1411956"/>
              <a:ext cx="4638261"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Learn to retrieve specific data points using INDEX and criteria</a:t>
              </a:r>
              <a:endParaRPr/>
            </a:p>
          </p:txBody>
        </p:sp>
        <p:sp>
          <p:nvSpPr>
            <p:cNvPr id="25" name="Google Shape;2030;p119">
              <a:extLst>
                <a:ext uri="{FF2B5EF4-FFF2-40B4-BE49-F238E27FC236}">
                  <a16:creationId xmlns="" xmlns:a16="http://schemas.microsoft.com/office/drawing/2014/main" id="{DC032384-6BEF-8E51-7B7F-8791AAF190CC}"/>
                </a:ext>
              </a:extLst>
            </p:cNvPr>
            <p:cNvSpPr/>
            <p:nvPr/>
          </p:nvSpPr>
          <p:spPr>
            <a:xfrm>
              <a:off x="0" y="2117272"/>
              <a:ext cx="9618133" cy="564252"/>
            </a:xfrm>
            <a:prstGeom prst="roundRect">
              <a:avLst>
                <a:gd name="adj" fmla="val 10000"/>
              </a:avLst>
            </a:prstGeom>
            <a:solidFill>
              <a:srgbClr val="3FB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31;p119">
              <a:extLst>
                <a:ext uri="{FF2B5EF4-FFF2-40B4-BE49-F238E27FC236}">
                  <a16:creationId xmlns="" xmlns:a16="http://schemas.microsoft.com/office/drawing/2014/main" id="{09078913-C7B5-1C28-00B9-C9E55D11B32D}"/>
                </a:ext>
              </a:extLst>
            </p:cNvPr>
            <p:cNvSpPr/>
            <p:nvPr/>
          </p:nvSpPr>
          <p:spPr>
            <a:xfrm>
              <a:off x="170686" y="2244229"/>
              <a:ext cx="310339" cy="310339"/>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32;p119">
              <a:extLst>
                <a:ext uri="{FF2B5EF4-FFF2-40B4-BE49-F238E27FC236}">
                  <a16:creationId xmlns="" xmlns:a16="http://schemas.microsoft.com/office/drawing/2014/main" id="{E86802FC-070F-C271-8DD7-44306EC500A0}"/>
                </a:ext>
              </a:extLst>
            </p:cNvPr>
            <p:cNvSpPr/>
            <p:nvPr/>
          </p:nvSpPr>
          <p:spPr>
            <a:xfrm>
              <a:off x="651712" y="2117272"/>
              <a:ext cx="4328159"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33;p119">
              <a:extLst>
                <a:ext uri="{FF2B5EF4-FFF2-40B4-BE49-F238E27FC236}">
                  <a16:creationId xmlns="" xmlns:a16="http://schemas.microsoft.com/office/drawing/2014/main" id="{A2A85938-1D12-BE2A-DD54-7703923E397A}"/>
                </a:ext>
              </a:extLst>
            </p:cNvPr>
            <p:cNvSpPr txBox="1"/>
            <p:nvPr/>
          </p:nvSpPr>
          <p:spPr>
            <a:xfrm>
              <a:off x="651712" y="2117272"/>
              <a:ext cx="4328159"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Locating Values with MATCH</a:t>
              </a:r>
              <a:endParaRPr/>
            </a:p>
          </p:txBody>
        </p:sp>
        <p:sp>
          <p:nvSpPr>
            <p:cNvPr id="29" name="Google Shape;2034;p119">
              <a:extLst>
                <a:ext uri="{FF2B5EF4-FFF2-40B4-BE49-F238E27FC236}">
                  <a16:creationId xmlns="" xmlns:a16="http://schemas.microsoft.com/office/drawing/2014/main" id="{D76396BC-315E-C642-71C8-5FE784D663C0}"/>
                </a:ext>
              </a:extLst>
            </p:cNvPr>
            <p:cNvSpPr/>
            <p:nvPr/>
          </p:nvSpPr>
          <p:spPr>
            <a:xfrm>
              <a:off x="4979871" y="2117272"/>
              <a:ext cx="4638261"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5;p119">
              <a:extLst>
                <a:ext uri="{FF2B5EF4-FFF2-40B4-BE49-F238E27FC236}">
                  <a16:creationId xmlns="" xmlns:a16="http://schemas.microsoft.com/office/drawing/2014/main" id="{C18D049E-00FA-AF0A-9E9F-F159134B5DA8}"/>
                </a:ext>
              </a:extLst>
            </p:cNvPr>
            <p:cNvSpPr txBox="1"/>
            <p:nvPr/>
          </p:nvSpPr>
          <p:spPr>
            <a:xfrm>
              <a:off x="4979871" y="2117272"/>
              <a:ext cx="4638261"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Acquire skills to locate precise values in datasets</a:t>
              </a:r>
              <a:endParaRPr/>
            </a:p>
          </p:txBody>
        </p:sp>
        <p:sp>
          <p:nvSpPr>
            <p:cNvPr id="31" name="Google Shape;2036;p119">
              <a:extLst>
                <a:ext uri="{FF2B5EF4-FFF2-40B4-BE49-F238E27FC236}">
                  <a16:creationId xmlns="" xmlns:a16="http://schemas.microsoft.com/office/drawing/2014/main" id="{E5A2256B-42F6-2467-AA6A-90E4AE773444}"/>
                </a:ext>
              </a:extLst>
            </p:cNvPr>
            <p:cNvSpPr/>
            <p:nvPr/>
          </p:nvSpPr>
          <p:spPr>
            <a:xfrm>
              <a:off x="0" y="2822588"/>
              <a:ext cx="9618133" cy="564252"/>
            </a:xfrm>
            <a:prstGeom prst="roundRect">
              <a:avLst>
                <a:gd name="adj" fmla="val 10000"/>
              </a:avLst>
            </a:prstGeom>
            <a:solidFill>
              <a:srgbClr val="95D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7;p119">
              <a:extLst>
                <a:ext uri="{FF2B5EF4-FFF2-40B4-BE49-F238E27FC236}">
                  <a16:creationId xmlns="" xmlns:a16="http://schemas.microsoft.com/office/drawing/2014/main" id="{02676598-5A41-97EC-B74F-ECD1F4E0A54E}"/>
                </a:ext>
              </a:extLst>
            </p:cNvPr>
            <p:cNvSpPr/>
            <p:nvPr/>
          </p:nvSpPr>
          <p:spPr>
            <a:xfrm>
              <a:off x="170686" y="2949545"/>
              <a:ext cx="310339" cy="310339"/>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38;p119">
              <a:extLst>
                <a:ext uri="{FF2B5EF4-FFF2-40B4-BE49-F238E27FC236}">
                  <a16:creationId xmlns="" xmlns:a16="http://schemas.microsoft.com/office/drawing/2014/main" id="{E8960353-4130-98EC-D3B8-E81194A5A71F}"/>
                </a:ext>
              </a:extLst>
            </p:cNvPr>
            <p:cNvSpPr/>
            <p:nvPr/>
          </p:nvSpPr>
          <p:spPr>
            <a:xfrm>
              <a:off x="651712" y="2822588"/>
              <a:ext cx="4328159"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39;p119">
              <a:extLst>
                <a:ext uri="{FF2B5EF4-FFF2-40B4-BE49-F238E27FC236}">
                  <a16:creationId xmlns="" xmlns:a16="http://schemas.microsoft.com/office/drawing/2014/main" id="{D38DB08C-B614-061E-4421-3ADB353D8190}"/>
                </a:ext>
              </a:extLst>
            </p:cNvPr>
            <p:cNvSpPr txBox="1"/>
            <p:nvPr/>
          </p:nvSpPr>
          <p:spPr>
            <a:xfrm>
              <a:off x="651712" y="2822588"/>
              <a:ext cx="4328159"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dirty="0">
                  <a:solidFill>
                    <a:schemeClr val="dk1"/>
                  </a:solidFill>
                  <a:latin typeface="Trebuchet MS"/>
                  <a:ea typeface="Trebuchet MS"/>
                  <a:cs typeface="Trebuchet MS"/>
                  <a:sym typeface="Trebuchet MS"/>
                </a:rPr>
                <a:t>Real-world Financial Scenarios</a:t>
              </a:r>
              <a:endParaRPr dirty="0"/>
            </a:p>
          </p:txBody>
        </p:sp>
        <p:sp>
          <p:nvSpPr>
            <p:cNvPr id="37" name="Google Shape;2040;p119">
              <a:extLst>
                <a:ext uri="{FF2B5EF4-FFF2-40B4-BE49-F238E27FC236}">
                  <a16:creationId xmlns="" xmlns:a16="http://schemas.microsoft.com/office/drawing/2014/main" id="{CC8E90C7-F32E-DEE8-821F-8B27B0278E71}"/>
                </a:ext>
              </a:extLst>
            </p:cNvPr>
            <p:cNvSpPr/>
            <p:nvPr/>
          </p:nvSpPr>
          <p:spPr>
            <a:xfrm>
              <a:off x="4979871" y="2822588"/>
              <a:ext cx="4638261"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1;p119">
              <a:extLst>
                <a:ext uri="{FF2B5EF4-FFF2-40B4-BE49-F238E27FC236}">
                  <a16:creationId xmlns="" xmlns:a16="http://schemas.microsoft.com/office/drawing/2014/main" id="{078C0C87-F183-D679-B4EF-9A23E6583B8C}"/>
                </a:ext>
              </a:extLst>
            </p:cNvPr>
            <p:cNvSpPr txBox="1"/>
            <p:nvPr/>
          </p:nvSpPr>
          <p:spPr>
            <a:xfrm>
              <a:off x="4979871" y="2822588"/>
              <a:ext cx="4638261"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Enhance analytical capabilities by applying lookup functions</a:t>
              </a:r>
              <a:endParaRPr/>
            </a:p>
          </p:txBody>
        </p:sp>
        <p:sp>
          <p:nvSpPr>
            <p:cNvPr id="39" name="Google Shape;2042;p119">
              <a:extLst>
                <a:ext uri="{FF2B5EF4-FFF2-40B4-BE49-F238E27FC236}">
                  <a16:creationId xmlns="" xmlns:a16="http://schemas.microsoft.com/office/drawing/2014/main" id="{0F1FE70E-A79D-F2BE-F11F-5ECEB2686E22}"/>
                </a:ext>
              </a:extLst>
            </p:cNvPr>
            <p:cNvSpPr/>
            <p:nvPr/>
          </p:nvSpPr>
          <p:spPr>
            <a:xfrm>
              <a:off x="0" y="3527904"/>
              <a:ext cx="9618133" cy="564252"/>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3;p119">
              <a:extLst>
                <a:ext uri="{FF2B5EF4-FFF2-40B4-BE49-F238E27FC236}">
                  <a16:creationId xmlns="" xmlns:a16="http://schemas.microsoft.com/office/drawing/2014/main" id="{F0748ABC-C7B1-FD1E-F18B-52F23E5C2D25}"/>
                </a:ext>
              </a:extLst>
            </p:cNvPr>
            <p:cNvSpPr/>
            <p:nvPr/>
          </p:nvSpPr>
          <p:spPr>
            <a:xfrm>
              <a:off x="170686" y="3654861"/>
              <a:ext cx="310339" cy="310339"/>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4;p119">
              <a:extLst>
                <a:ext uri="{FF2B5EF4-FFF2-40B4-BE49-F238E27FC236}">
                  <a16:creationId xmlns="" xmlns:a16="http://schemas.microsoft.com/office/drawing/2014/main" id="{D4C2EBFE-5887-3BA2-DD6E-1240F099045E}"/>
                </a:ext>
              </a:extLst>
            </p:cNvPr>
            <p:cNvSpPr/>
            <p:nvPr/>
          </p:nvSpPr>
          <p:spPr>
            <a:xfrm>
              <a:off x="651712" y="3527904"/>
              <a:ext cx="4328159"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45;p119">
              <a:extLst>
                <a:ext uri="{FF2B5EF4-FFF2-40B4-BE49-F238E27FC236}">
                  <a16:creationId xmlns="" xmlns:a16="http://schemas.microsoft.com/office/drawing/2014/main" id="{B83AEE44-E560-68B0-86CD-674243BF1E81}"/>
                </a:ext>
              </a:extLst>
            </p:cNvPr>
            <p:cNvSpPr txBox="1"/>
            <p:nvPr/>
          </p:nvSpPr>
          <p:spPr>
            <a:xfrm>
              <a:off x="651712" y="3527904"/>
              <a:ext cx="4328159"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Critical Evaluation of Lookup Functions</a:t>
              </a:r>
              <a:endParaRPr/>
            </a:p>
          </p:txBody>
        </p:sp>
        <p:sp>
          <p:nvSpPr>
            <p:cNvPr id="43" name="Google Shape;2046;p119">
              <a:extLst>
                <a:ext uri="{FF2B5EF4-FFF2-40B4-BE49-F238E27FC236}">
                  <a16:creationId xmlns="" xmlns:a16="http://schemas.microsoft.com/office/drawing/2014/main" id="{311F7695-A938-96AD-CBE7-C93BC0CA9BF9}"/>
                </a:ext>
              </a:extLst>
            </p:cNvPr>
            <p:cNvSpPr/>
            <p:nvPr/>
          </p:nvSpPr>
          <p:spPr>
            <a:xfrm>
              <a:off x="4979871" y="3527904"/>
              <a:ext cx="4638261" cy="56425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47;p119">
              <a:extLst>
                <a:ext uri="{FF2B5EF4-FFF2-40B4-BE49-F238E27FC236}">
                  <a16:creationId xmlns="" xmlns:a16="http://schemas.microsoft.com/office/drawing/2014/main" id="{C76A1374-A510-B5EF-F841-76F848BA7492}"/>
                </a:ext>
              </a:extLst>
            </p:cNvPr>
            <p:cNvSpPr txBox="1"/>
            <p:nvPr/>
          </p:nvSpPr>
          <p:spPr>
            <a:xfrm>
              <a:off x="4979871" y="3527904"/>
              <a:ext cx="4638261" cy="564252"/>
            </a:xfrm>
            <a:prstGeom prst="rect">
              <a:avLst/>
            </a:prstGeom>
            <a:noFill/>
            <a:ln>
              <a:noFill/>
            </a:ln>
          </p:spPr>
          <p:txBody>
            <a:bodyPr spcFirstLastPara="1" wrap="square" lIns="59700" tIns="59700" rIns="59700" bIns="59700"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Choose the right function for financial analysis tasks</a:t>
              </a:r>
              <a:endParaRPr/>
            </a:p>
          </p:txBody>
        </p:sp>
      </p:grpSp>
    </p:spTree>
    <p:extLst>
      <p:ext uri="{BB962C8B-B14F-4D97-AF65-F5344CB8AC3E}">
        <p14:creationId xmlns:p14="http://schemas.microsoft.com/office/powerpoint/2010/main" val="32398100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Introduction to Lookup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054;p120">
            <a:extLst>
              <a:ext uri="{FF2B5EF4-FFF2-40B4-BE49-F238E27FC236}">
                <a16:creationId xmlns="" xmlns:a16="http://schemas.microsoft.com/office/drawing/2014/main" id="{115688EC-553C-4C44-2BA6-847CB5A1710E}"/>
              </a:ext>
            </a:extLst>
          </p:cNvPr>
          <p:cNvGrpSpPr/>
          <p:nvPr/>
        </p:nvGrpSpPr>
        <p:grpSpPr>
          <a:xfrm>
            <a:off x="825676" y="2174959"/>
            <a:ext cx="9618133" cy="3936601"/>
            <a:chOff x="0" y="78440"/>
            <a:chExt cx="9618133" cy="3936601"/>
          </a:xfrm>
        </p:grpSpPr>
        <p:sp>
          <p:nvSpPr>
            <p:cNvPr id="7" name="Google Shape;2055;p120">
              <a:extLst>
                <a:ext uri="{FF2B5EF4-FFF2-40B4-BE49-F238E27FC236}">
                  <a16:creationId xmlns="" xmlns:a16="http://schemas.microsoft.com/office/drawing/2014/main" id="{BB806B12-3C47-9ACA-BBEE-4D3E449BB7FE}"/>
                </a:ext>
              </a:extLst>
            </p:cNvPr>
            <p:cNvSpPr/>
            <p:nvPr/>
          </p:nvSpPr>
          <p:spPr>
            <a:xfrm>
              <a:off x="0" y="373641"/>
              <a:ext cx="9618133" cy="1165500"/>
            </a:xfrm>
            <a:prstGeom prst="rect">
              <a:avLst/>
            </a:prstGeom>
            <a:solidFill>
              <a:schemeClr val="lt1">
                <a:alpha val="89803"/>
              </a:schemeClr>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56;p120">
              <a:extLst>
                <a:ext uri="{FF2B5EF4-FFF2-40B4-BE49-F238E27FC236}">
                  <a16:creationId xmlns="" xmlns:a16="http://schemas.microsoft.com/office/drawing/2014/main" id="{943CF0C6-D070-77E3-5504-F07AC8C94DC5}"/>
                </a:ext>
              </a:extLst>
            </p:cNvPr>
            <p:cNvSpPr txBox="1"/>
            <p:nvPr/>
          </p:nvSpPr>
          <p:spPr>
            <a:xfrm>
              <a:off x="0" y="373641"/>
              <a:ext cx="9618133" cy="1165500"/>
            </a:xfrm>
            <a:prstGeom prst="rect">
              <a:avLst/>
            </a:prstGeom>
            <a:noFill/>
            <a:ln>
              <a:noFill/>
            </a:ln>
          </p:spPr>
          <p:txBody>
            <a:bodyPr spcFirstLastPara="1" wrap="square" lIns="746450" tIns="416550" rIns="746450" bIns="142225"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en-US" sz="2000" b="0" i="0" u="none" strike="noStrike" cap="none" dirty="0">
                  <a:solidFill>
                    <a:schemeClr val="dk1"/>
                  </a:solidFill>
                  <a:latin typeface="Trebuchet MS"/>
                  <a:ea typeface="Trebuchet MS"/>
                  <a:cs typeface="Trebuchet MS"/>
                  <a:sym typeface="Trebuchet MS"/>
                </a:rPr>
                <a:t>Lookup functions are crucial for efficient data retrieval.</a:t>
              </a:r>
              <a:endParaRPr dirty="0"/>
            </a:p>
            <a:p>
              <a:pPr marL="228600" marR="0" lvl="1" indent="-228600" algn="l" rtl="0">
                <a:lnSpc>
                  <a:spcPct val="90000"/>
                </a:lnSpc>
                <a:spcBef>
                  <a:spcPts val="300"/>
                </a:spcBef>
                <a:spcAft>
                  <a:spcPts val="0"/>
                </a:spcAft>
                <a:buClr>
                  <a:schemeClr val="dk1"/>
                </a:buClr>
                <a:buSzPts val="2000"/>
                <a:buFont typeface="Trebuchet MS"/>
                <a:buChar char="•"/>
              </a:pPr>
              <a:r>
                <a:rPr lang="en-US" sz="2000" b="0" i="0" u="none" strike="noStrike" cap="none" dirty="0">
                  <a:solidFill>
                    <a:schemeClr val="dk1"/>
                  </a:solidFill>
                  <a:latin typeface="Trebuchet MS"/>
                  <a:ea typeface="Trebuchet MS"/>
                  <a:cs typeface="Trebuchet MS"/>
                  <a:sym typeface="Trebuchet MS"/>
                </a:rPr>
                <a:t>They enhance the precision of financial analyses.</a:t>
              </a:r>
              <a:endParaRPr dirty="0"/>
            </a:p>
          </p:txBody>
        </p:sp>
        <p:sp>
          <p:nvSpPr>
            <p:cNvPr id="9" name="Google Shape;2057;p120">
              <a:extLst>
                <a:ext uri="{FF2B5EF4-FFF2-40B4-BE49-F238E27FC236}">
                  <a16:creationId xmlns="" xmlns:a16="http://schemas.microsoft.com/office/drawing/2014/main" id="{8578524A-E188-7AFF-AB2B-664EE586A4D7}"/>
                </a:ext>
              </a:extLst>
            </p:cNvPr>
            <p:cNvSpPr/>
            <p:nvPr/>
          </p:nvSpPr>
          <p:spPr>
            <a:xfrm>
              <a:off x="480906" y="78440"/>
              <a:ext cx="6732693" cy="590400"/>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58;p120">
              <a:extLst>
                <a:ext uri="{FF2B5EF4-FFF2-40B4-BE49-F238E27FC236}">
                  <a16:creationId xmlns="" xmlns:a16="http://schemas.microsoft.com/office/drawing/2014/main" id="{C3974C11-4724-8D2B-F0B3-7DA675F5C9F4}"/>
                </a:ext>
              </a:extLst>
            </p:cNvPr>
            <p:cNvSpPr txBox="1"/>
            <p:nvPr/>
          </p:nvSpPr>
          <p:spPr>
            <a:xfrm>
              <a:off x="509727" y="107261"/>
              <a:ext cx="6675051" cy="532758"/>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a:solidFill>
                    <a:schemeClr val="lt1"/>
                  </a:solidFill>
                  <a:latin typeface="Trebuchet MS"/>
                  <a:ea typeface="Trebuchet MS"/>
                  <a:cs typeface="Trebuchet MS"/>
                  <a:sym typeface="Trebuchet MS"/>
                </a:rPr>
                <a:t>Essential Tools for Financial Analysis</a:t>
              </a:r>
              <a:endParaRPr/>
            </a:p>
          </p:txBody>
        </p:sp>
        <p:sp>
          <p:nvSpPr>
            <p:cNvPr id="11" name="Google Shape;2059;p120">
              <a:extLst>
                <a:ext uri="{FF2B5EF4-FFF2-40B4-BE49-F238E27FC236}">
                  <a16:creationId xmlns="" xmlns:a16="http://schemas.microsoft.com/office/drawing/2014/main" id="{436C755C-A360-8D5E-2747-A058CE86A33D}"/>
                </a:ext>
              </a:extLst>
            </p:cNvPr>
            <p:cNvSpPr/>
            <p:nvPr/>
          </p:nvSpPr>
          <p:spPr>
            <a:xfrm>
              <a:off x="0" y="1942341"/>
              <a:ext cx="9618133" cy="834750"/>
            </a:xfrm>
            <a:prstGeom prst="rect">
              <a:avLst/>
            </a:prstGeom>
            <a:solidFill>
              <a:schemeClr val="lt1">
                <a:alpha val="89803"/>
              </a:schemeClr>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60;p120">
              <a:extLst>
                <a:ext uri="{FF2B5EF4-FFF2-40B4-BE49-F238E27FC236}">
                  <a16:creationId xmlns="" xmlns:a16="http://schemas.microsoft.com/office/drawing/2014/main" id="{E1014264-BB3C-1D44-34DF-6C3D1EB89F08}"/>
                </a:ext>
              </a:extLst>
            </p:cNvPr>
            <p:cNvSpPr txBox="1"/>
            <p:nvPr/>
          </p:nvSpPr>
          <p:spPr>
            <a:xfrm>
              <a:off x="0" y="1942341"/>
              <a:ext cx="9618133" cy="834750"/>
            </a:xfrm>
            <a:prstGeom prst="rect">
              <a:avLst/>
            </a:prstGeom>
            <a:noFill/>
            <a:ln>
              <a:noFill/>
            </a:ln>
          </p:spPr>
          <p:txBody>
            <a:bodyPr spcFirstLastPara="1" wrap="square" lIns="746450" tIns="416550" rIns="746450" bIns="142225"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en-US" sz="2000" b="0" i="0" u="none" strike="noStrike" cap="none">
                  <a:solidFill>
                    <a:schemeClr val="dk1"/>
                  </a:solidFill>
                  <a:latin typeface="Trebuchet MS"/>
                  <a:ea typeface="Trebuchet MS"/>
                  <a:cs typeface="Trebuchet MS"/>
                  <a:sym typeface="Trebuchet MS"/>
                </a:rPr>
                <a:t>Allows quick pinpointing of specific data within large datasets.</a:t>
              </a:r>
              <a:endParaRPr/>
            </a:p>
          </p:txBody>
        </p:sp>
        <p:sp>
          <p:nvSpPr>
            <p:cNvPr id="13" name="Google Shape;2061;p120">
              <a:extLst>
                <a:ext uri="{FF2B5EF4-FFF2-40B4-BE49-F238E27FC236}">
                  <a16:creationId xmlns="" xmlns:a16="http://schemas.microsoft.com/office/drawing/2014/main" id="{65C85F59-2A5C-1D81-D9E2-D9950BE67ED0}"/>
                </a:ext>
              </a:extLst>
            </p:cNvPr>
            <p:cNvSpPr/>
            <p:nvPr/>
          </p:nvSpPr>
          <p:spPr>
            <a:xfrm>
              <a:off x="480906" y="1647141"/>
              <a:ext cx="6732693" cy="590400"/>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62;p120">
              <a:extLst>
                <a:ext uri="{FF2B5EF4-FFF2-40B4-BE49-F238E27FC236}">
                  <a16:creationId xmlns="" xmlns:a16="http://schemas.microsoft.com/office/drawing/2014/main" id="{FB1BC9A4-B6AD-6AC3-A840-5C6D1472F480}"/>
                </a:ext>
              </a:extLst>
            </p:cNvPr>
            <p:cNvSpPr txBox="1"/>
            <p:nvPr/>
          </p:nvSpPr>
          <p:spPr>
            <a:xfrm>
              <a:off x="509727" y="1675962"/>
              <a:ext cx="6675051" cy="532758"/>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a:solidFill>
                    <a:schemeClr val="lt1"/>
                  </a:solidFill>
                  <a:latin typeface="Trebuchet MS"/>
                  <a:ea typeface="Trebuchet MS"/>
                  <a:cs typeface="Trebuchet MS"/>
                  <a:sym typeface="Trebuchet MS"/>
                </a:rPr>
                <a:t>Swift and Accurate Data Access</a:t>
              </a:r>
              <a:endParaRPr/>
            </a:p>
          </p:txBody>
        </p:sp>
        <p:sp>
          <p:nvSpPr>
            <p:cNvPr id="15" name="Google Shape;2063;p120">
              <a:extLst>
                <a:ext uri="{FF2B5EF4-FFF2-40B4-BE49-F238E27FC236}">
                  <a16:creationId xmlns="" xmlns:a16="http://schemas.microsoft.com/office/drawing/2014/main" id="{3AB30F03-0E53-8113-2DA9-C6DD955A6314}"/>
                </a:ext>
              </a:extLst>
            </p:cNvPr>
            <p:cNvSpPr/>
            <p:nvPr/>
          </p:nvSpPr>
          <p:spPr>
            <a:xfrm>
              <a:off x="0" y="3180291"/>
              <a:ext cx="9618133" cy="834750"/>
            </a:xfrm>
            <a:prstGeom prst="rect">
              <a:avLst/>
            </a:prstGeom>
            <a:solidFill>
              <a:schemeClr val="lt1">
                <a:alpha val="89803"/>
              </a:schemeClr>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64;p120">
              <a:extLst>
                <a:ext uri="{FF2B5EF4-FFF2-40B4-BE49-F238E27FC236}">
                  <a16:creationId xmlns="" xmlns:a16="http://schemas.microsoft.com/office/drawing/2014/main" id="{E18D152E-8502-ABF9-4B67-B4DC16A7E3FD}"/>
                </a:ext>
              </a:extLst>
            </p:cNvPr>
            <p:cNvSpPr txBox="1"/>
            <p:nvPr/>
          </p:nvSpPr>
          <p:spPr>
            <a:xfrm>
              <a:off x="0" y="3180291"/>
              <a:ext cx="9618133" cy="834750"/>
            </a:xfrm>
            <a:prstGeom prst="rect">
              <a:avLst/>
            </a:prstGeom>
            <a:noFill/>
            <a:ln>
              <a:noFill/>
            </a:ln>
          </p:spPr>
          <p:txBody>
            <a:bodyPr spcFirstLastPara="1" wrap="square" lIns="746450" tIns="416550" rIns="746450" bIns="142225" anchor="t" anchorCtr="0">
              <a:noAutofit/>
            </a:bodyPr>
            <a:lstStyle/>
            <a:p>
              <a:pPr marL="228600" marR="0" lvl="1" indent="-228600" algn="l" rtl="0">
                <a:lnSpc>
                  <a:spcPct val="90000"/>
                </a:lnSpc>
                <a:spcBef>
                  <a:spcPts val="0"/>
                </a:spcBef>
                <a:spcAft>
                  <a:spcPts val="0"/>
                </a:spcAft>
                <a:buClr>
                  <a:schemeClr val="dk1"/>
                </a:buClr>
                <a:buSzPts val="2000"/>
                <a:buFont typeface="Trebuchet MS"/>
                <a:buChar char="•"/>
              </a:pPr>
              <a:r>
                <a:rPr lang="en-US" sz="2000" b="0" i="0" u="none" strike="noStrike" cap="none">
                  <a:solidFill>
                    <a:schemeClr val="dk1"/>
                  </a:solidFill>
                  <a:latin typeface="Trebuchet MS"/>
                  <a:ea typeface="Trebuchet MS"/>
                  <a:cs typeface="Trebuchet MS"/>
                  <a:sym typeface="Trebuchet MS"/>
                </a:rPr>
                <a:t>Provides skills to navigate and extract relevant financial data.</a:t>
              </a:r>
              <a:endParaRPr/>
            </a:p>
          </p:txBody>
        </p:sp>
        <p:sp>
          <p:nvSpPr>
            <p:cNvPr id="17" name="Google Shape;2065;p120">
              <a:extLst>
                <a:ext uri="{FF2B5EF4-FFF2-40B4-BE49-F238E27FC236}">
                  <a16:creationId xmlns="" xmlns:a16="http://schemas.microsoft.com/office/drawing/2014/main" id="{DAA4771F-6FD3-6232-0AF2-BF0F4EB1F368}"/>
                </a:ext>
              </a:extLst>
            </p:cNvPr>
            <p:cNvSpPr/>
            <p:nvPr/>
          </p:nvSpPr>
          <p:spPr>
            <a:xfrm>
              <a:off x="480906" y="2885091"/>
              <a:ext cx="6732693" cy="590400"/>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66;p120">
              <a:extLst>
                <a:ext uri="{FF2B5EF4-FFF2-40B4-BE49-F238E27FC236}">
                  <a16:creationId xmlns="" xmlns:a16="http://schemas.microsoft.com/office/drawing/2014/main" id="{6AD5F012-2522-F9B1-AD88-0A5E7AA2F9D6}"/>
                </a:ext>
              </a:extLst>
            </p:cNvPr>
            <p:cNvSpPr txBox="1"/>
            <p:nvPr/>
          </p:nvSpPr>
          <p:spPr>
            <a:xfrm>
              <a:off x="509727" y="2913912"/>
              <a:ext cx="6675051" cy="532758"/>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a:solidFill>
                    <a:schemeClr val="lt1"/>
                  </a:solidFill>
                  <a:latin typeface="Trebuchet MS"/>
                  <a:ea typeface="Trebuchet MS"/>
                  <a:cs typeface="Trebuchet MS"/>
                  <a:sym typeface="Trebuchet MS"/>
                </a:rPr>
                <a:t>Comprehensive Module Coverage</a:t>
              </a:r>
              <a:endParaRPr/>
            </a:p>
          </p:txBody>
        </p:sp>
      </p:grpSp>
    </p:spTree>
    <p:extLst>
      <p:ext uri="{BB962C8B-B14F-4D97-AF65-F5344CB8AC3E}">
        <p14:creationId xmlns:p14="http://schemas.microsoft.com/office/powerpoint/2010/main" val="22868738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Historical Perspective and Relevance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073;p121">
            <a:extLst>
              <a:ext uri="{FF2B5EF4-FFF2-40B4-BE49-F238E27FC236}">
                <a16:creationId xmlns="" xmlns:a16="http://schemas.microsoft.com/office/drawing/2014/main" id="{ED7D5E30-8A19-5A16-ED7C-83BF218B1B6D}"/>
              </a:ext>
            </a:extLst>
          </p:cNvPr>
          <p:cNvGrpSpPr/>
          <p:nvPr/>
        </p:nvGrpSpPr>
        <p:grpSpPr>
          <a:xfrm>
            <a:off x="424291" y="2404683"/>
            <a:ext cx="9618133" cy="4092482"/>
            <a:chOff x="0" y="499"/>
            <a:chExt cx="9618133" cy="4092482"/>
          </a:xfrm>
        </p:grpSpPr>
        <p:sp>
          <p:nvSpPr>
            <p:cNvPr id="7" name="Google Shape;2074;p121">
              <a:extLst>
                <a:ext uri="{FF2B5EF4-FFF2-40B4-BE49-F238E27FC236}">
                  <a16:creationId xmlns="" xmlns:a16="http://schemas.microsoft.com/office/drawing/2014/main" id="{23F47D7D-2026-E4CD-4E3A-76015B0D96C0}"/>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75;p121">
              <a:extLst>
                <a:ext uri="{FF2B5EF4-FFF2-40B4-BE49-F238E27FC236}">
                  <a16:creationId xmlns="" xmlns:a16="http://schemas.microsoft.com/office/drawing/2014/main" id="{D6326D0B-AB11-DDAF-0453-23BABD634E23}"/>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76;p121">
              <a:extLst>
                <a:ext uri="{FF2B5EF4-FFF2-40B4-BE49-F238E27FC236}">
                  <a16:creationId xmlns="" xmlns:a16="http://schemas.microsoft.com/office/drawing/2014/main" id="{004D3917-9119-896E-76DC-4858154FBF86}"/>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77;p121">
              <a:extLst>
                <a:ext uri="{FF2B5EF4-FFF2-40B4-BE49-F238E27FC236}">
                  <a16:creationId xmlns="" xmlns:a16="http://schemas.microsoft.com/office/drawing/2014/main" id="{EFEF8FF0-AACE-C162-FA2A-DD9D688747C9}"/>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Evolution of Computational Tools</a:t>
              </a:r>
              <a:endParaRPr/>
            </a:p>
          </p:txBody>
        </p:sp>
        <p:sp>
          <p:nvSpPr>
            <p:cNvPr id="11" name="Google Shape;2078;p121">
              <a:extLst>
                <a:ext uri="{FF2B5EF4-FFF2-40B4-BE49-F238E27FC236}">
                  <a16:creationId xmlns="" xmlns:a16="http://schemas.microsoft.com/office/drawing/2014/main" id="{E4BE0646-6331-410C-91DA-218384B61FC7}"/>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79;p121">
              <a:extLst>
                <a:ext uri="{FF2B5EF4-FFF2-40B4-BE49-F238E27FC236}">
                  <a16:creationId xmlns="" xmlns:a16="http://schemas.microsoft.com/office/drawing/2014/main" id="{E2E147AB-04B1-1970-22D5-9B5D8E24E515}"/>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Shift from manual calculations to spreadsheet software</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Introduction of functions like VLOOKUP, HLOOKUP, INDEX, and MATCH</a:t>
              </a:r>
              <a:endParaRPr/>
            </a:p>
          </p:txBody>
        </p:sp>
        <p:sp>
          <p:nvSpPr>
            <p:cNvPr id="13" name="Google Shape;2080;p121">
              <a:extLst>
                <a:ext uri="{FF2B5EF4-FFF2-40B4-BE49-F238E27FC236}">
                  <a16:creationId xmlns="" xmlns:a16="http://schemas.microsoft.com/office/drawing/2014/main" id="{C9C28C93-8F9B-16D9-2804-4BBA716C28E8}"/>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81;p121">
              <a:extLst>
                <a:ext uri="{FF2B5EF4-FFF2-40B4-BE49-F238E27FC236}">
                  <a16:creationId xmlns="" xmlns:a16="http://schemas.microsoft.com/office/drawing/2014/main" id="{BC288E6F-7A1F-D8CD-4CA8-962FE4DF5CBC}"/>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82;p121">
              <a:extLst>
                <a:ext uri="{FF2B5EF4-FFF2-40B4-BE49-F238E27FC236}">
                  <a16:creationId xmlns="" xmlns:a16="http://schemas.microsoft.com/office/drawing/2014/main" id="{4E565DC8-B18C-D980-4B69-EFED33D797C9}"/>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83;p121">
              <a:extLst>
                <a:ext uri="{FF2B5EF4-FFF2-40B4-BE49-F238E27FC236}">
                  <a16:creationId xmlns="" xmlns:a16="http://schemas.microsoft.com/office/drawing/2014/main" id="{00419A3D-723D-60A1-8BE0-C3F0EF4EBE72}"/>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Impact on Financial Analysis</a:t>
              </a:r>
              <a:endParaRPr/>
            </a:p>
          </p:txBody>
        </p:sp>
        <p:sp>
          <p:nvSpPr>
            <p:cNvPr id="17" name="Google Shape;2084;p121">
              <a:extLst>
                <a:ext uri="{FF2B5EF4-FFF2-40B4-BE49-F238E27FC236}">
                  <a16:creationId xmlns="" xmlns:a16="http://schemas.microsoft.com/office/drawing/2014/main" id="{0ECEB774-FAD3-D9BB-1B5C-E24EE7E38C7C}"/>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85;p121">
              <a:extLst>
                <a:ext uri="{FF2B5EF4-FFF2-40B4-BE49-F238E27FC236}">
                  <a16:creationId xmlns="" xmlns:a16="http://schemas.microsoft.com/office/drawing/2014/main" id="{6C4B7FFA-B33E-6551-B68D-4F6C56EBE02F}"/>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Streamlined analysis process with improved accuracy and speed</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Essential for managing vast datasets in modern finance</a:t>
              </a:r>
              <a:endParaRPr/>
            </a:p>
          </p:txBody>
        </p:sp>
        <p:sp>
          <p:nvSpPr>
            <p:cNvPr id="19" name="Google Shape;2086;p121">
              <a:extLst>
                <a:ext uri="{FF2B5EF4-FFF2-40B4-BE49-F238E27FC236}">
                  <a16:creationId xmlns="" xmlns:a16="http://schemas.microsoft.com/office/drawing/2014/main" id="{1C98AAD6-604E-1476-0CC5-1AC9DCE664AB}"/>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87;p121">
              <a:extLst>
                <a:ext uri="{FF2B5EF4-FFF2-40B4-BE49-F238E27FC236}">
                  <a16:creationId xmlns="" xmlns:a16="http://schemas.microsoft.com/office/drawing/2014/main" id="{6CBF8CC3-7AD3-16BA-E337-3977D7714260}"/>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88;p121">
              <a:extLst>
                <a:ext uri="{FF2B5EF4-FFF2-40B4-BE49-F238E27FC236}">
                  <a16:creationId xmlns="" xmlns:a16="http://schemas.microsoft.com/office/drawing/2014/main" id="{59FF9565-B312-879A-969F-7CE9643D0090}"/>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89;p121">
              <a:extLst>
                <a:ext uri="{FF2B5EF4-FFF2-40B4-BE49-F238E27FC236}">
                  <a16:creationId xmlns="" xmlns:a16="http://schemas.microsoft.com/office/drawing/2014/main" id="{FD3E2526-5CF1-DBCF-3737-FBFADF33C659}"/>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Essential Skills for Professionals</a:t>
              </a:r>
              <a:endParaRPr/>
            </a:p>
          </p:txBody>
        </p:sp>
        <p:sp>
          <p:nvSpPr>
            <p:cNvPr id="23" name="Google Shape;2090;p121">
              <a:extLst>
                <a:ext uri="{FF2B5EF4-FFF2-40B4-BE49-F238E27FC236}">
                  <a16:creationId xmlns="" xmlns:a16="http://schemas.microsoft.com/office/drawing/2014/main" id="{60556F4D-DDC8-66BC-E2DD-87C4B31D5780}"/>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91;p121">
              <a:extLst>
                <a:ext uri="{FF2B5EF4-FFF2-40B4-BE49-F238E27FC236}">
                  <a16:creationId xmlns="" xmlns:a16="http://schemas.microsoft.com/office/drawing/2014/main" id="{A53ACD98-9E91-6A65-286B-E5D240BCC1D9}"/>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Ability to extract specific data quickly</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Lookup functions as the backbone of efficient analysis</a:t>
              </a:r>
              <a:endParaRPr/>
            </a:p>
          </p:txBody>
        </p:sp>
      </p:grpSp>
    </p:spTree>
    <p:extLst>
      <p:ext uri="{BB962C8B-B14F-4D97-AF65-F5344CB8AC3E}">
        <p14:creationId xmlns:p14="http://schemas.microsoft.com/office/powerpoint/2010/main" val="36117015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Topics at-a-Glance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098;p122">
            <a:extLst>
              <a:ext uri="{FF2B5EF4-FFF2-40B4-BE49-F238E27FC236}">
                <a16:creationId xmlns="" xmlns:a16="http://schemas.microsoft.com/office/drawing/2014/main" id="{D794939D-4EA4-5281-D5AB-22A93A243694}"/>
              </a:ext>
            </a:extLst>
          </p:cNvPr>
          <p:cNvGrpSpPr/>
          <p:nvPr/>
        </p:nvGrpSpPr>
        <p:grpSpPr>
          <a:xfrm>
            <a:off x="545061" y="2730624"/>
            <a:ext cx="9618133" cy="3875040"/>
            <a:chOff x="0" y="109221"/>
            <a:chExt cx="9618133" cy="3875040"/>
          </a:xfrm>
        </p:grpSpPr>
        <p:sp>
          <p:nvSpPr>
            <p:cNvPr id="7" name="Google Shape;2099;p122">
              <a:extLst>
                <a:ext uri="{FF2B5EF4-FFF2-40B4-BE49-F238E27FC236}">
                  <a16:creationId xmlns="" xmlns:a16="http://schemas.microsoft.com/office/drawing/2014/main" id="{53BEF8A8-A111-CD59-99EF-BE2FA60B7F05}"/>
                </a:ext>
              </a:extLst>
            </p:cNvPr>
            <p:cNvSpPr/>
            <p:nvPr/>
          </p:nvSpPr>
          <p:spPr>
            <a:xfrm>
              <a:off x="0" y="345381"/>
              <a:ext cx="9618133" cy="667800"/>
            </a:xfrm>
            <a:prstGeom prst="rect">
              <a:avLst/>
            </a:prstGeom>
            <a:solidFill>
              <a:schemeClr val="lt1">
                <a:alpha val="89803"/>
              </a:schemeClr>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00;p122">
              <a:extLst>
                <a:ext uri="{FF2B5EF4-FFF2-40B4-BE49-F238E27FC236}">
                  <a16:creationId xmlns="" xmlns:a16="http://schemas.microsoft.com/office/drawing/2014/main" id="{D488D71B-3388-3AD7-7B41-4D39803A7872}"/>
                </a:ext>
              </a:extLst>
            </p:cNvPr>
            <p:cNvSpPr txBox="1"/>
            <p:nvPr/>
          </p:nvSpPr>
          <p:spPr>
            <a:xfrm>
              <a:off x="0" y="345381"/>
              <a:ext cx="9618133" cy="667800"/>
            </a:xfrm>
            <a:prstGeom prst="rect">
              <a:avLst/>
            </a:prstGeom>
            <a:noFill/>
            <a:ln>
              <a:noFill/>
            </a:ln>
          </p:spPr>
          <p:txBody>
            <a:bodyPr spcFirstLastPara="1" wrap="square" lIns="746450" tIns="333225" rIns="746450" bIns="113775" anchor="t" anchorCtr="0">
              <a:noAutofit/>
            </a:bodyPr>
            <a:lstStyle/>
            <a:p>
              <a:pPr marL="171450" marR="0" lvl="1" indent="-171450" algn="l" rtl="0">
                <a:lnSpc>
                  <a:spcPct val="90000"/>
                </a:lnSpc>
                <a:spcBef>
                  <a:spcPts val="0"/>
                </a:spcBef>
                <a:spcAft>
                  <a:spcPts val="0"/>
                </a:spcAft>
                <a:buClr>
                  <a:schemeClr val="dk1"/>
                </a:buClr>
                <a:buSzPts val="1600"/>
                <a:buFont typeface="Trebuchet MS"/>
                <a:buChar char="•"/>
              </a:pPr>
              <a:r>
                <a:rPr lang="en-US" sz="1600" b="0" i="0" u="none" strike="noStrike" cap="none">
                  <a:solidFill>
                    <a:schemeClr val="dk1"/>
                  </a:solidFill>
                  <a:latin typeface="Trebuchet MS"/>
                  <a:ea typeface="Trebuchet MS"/>
                  <a:cs typeface="Trebuchet MS"/>
                  <a:sym typeface="Trebuchet MS"/>
                </a:rPr>
                <a:t>Excels in searching for data in columns</a:t>
              </a:r>
              <a:endParaRPr sz="1600" b="0" i="0" u="none" strike="noStrike" cap="none">
                <a:solidFill>
                  <a:schemeClr val="dk1"/>
                </a:solidFill>
                <a:latin typeface="Trebuchet MS"/>
                <a:ea typeface="Trebuchet MS"/>
                <a:cs typeface="Trebuchet MS"/>
                <a:sym typeface="Trebuchet MS"/>
              </a:endParaRPr>
            </a:p>
          </p:txBody>
        </p:sp>
        <p:sp>
          <p:nvSpPr>
            <p:cNvPr id="9" name="Google Shape;2101;p122">
              <a:extLst>
                <a:ext uri="{FF2B5EF4-FFF2-40B4-BE49-F238E27FC236}">
                  <a16:creationId xmlns="" xmlns:a16="http://schemas.microsoft.com/office/drawing/2014/main" id="{A69F7411-4EBC-2CA1-6313-3FEFC52ADEAC}"/>
                </a:ext>
              </a:extLst>
            </p:cNvPr>
            <p:cNvSpPr/>
            <p:nvPr/>
          </p:nvSpPr>
          <p:spPr>
            <a:xfrm>
              <a:off x="480906" y="109221"/>
              <a:ext cx="6732693" cy="472320"/>
            </a:xfrm>
            <a:prstGeom prst="roundRect">
              <a:avLst>
                <a:gd name="adj" fmla="val 16667"/>
              </a:avLst>
            </a:prstGeom>
            <a:solidFill>
              <a:srgbClr val="2B82C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02;p122">
              <a:extLst>
                <a:ext uri="{FF2B5EF4-FFF2-40B4-BE49-F238E27FC236}">
                  <a16:creationId xmlns="" xmlns:a16="http://schemas.microsoft.com/office/drawing/2014/main" id="{729CDF3F-4B58-5BC1-F088-AC5A4760AFBC}"/>
                </a:ext>
              </a:extLst>
            </p:cNvPr>
            <p:cNvSpPr txBox="1"/>
            <p:nvPr/>
          </p:nvSpPr>
          <p:spPr>
            <a:xfrm>
              <a:off x="503963" y="132278"/>
              <a:ext cx="6686579" cy="42620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600"/>
                <a:buFont typeface="Trebuchet MS"/>
                <a:buNone/>
              </a:pPr>
              <a:r>
                <a:rPr lang="en-US" sz="1600">
                  <a:solidFill>
                    <a:schemeClr val="lt1"/>
                  </a:solidFill>
                  <a:latin typeface="Trebuchet MS"/>
                  <a:ea typeface="Trebuchet MS"/>
                  <a:cs typeface="Trebuchet MS"/>
                  <a:sym typeface="Trebuchet MS"/>
                </a:rPr>
                <a:t>VLOOKUP: Vertical Data Retrieval</a:t>
              </a:r>
              <a:endParaRPr sz="1600">
                <a:solidFill>
                  <a:schemeClr val="lt1"/>
                </a:solidFill>
                <a:latin typeface="Trebuchet MS"/>
                <a:ea typeface="Trebuchet MS"/>
                <a:cs typeface="Trebuchet MS"/>
                <a:sym typeface="Trebuchet MS"/>
              </a:endParaRPr>
            </a:p>
          </p:txBody>
        </p:sp>
        <p:sp>
          <p:nvSpPr>
            <p:cNvPr id="11" name="Google Shape;2103;p122">
              <a:extLst>
                <a:ext uri="{FF2B5EF4-FFF2-40B4-BE49-F238E27FC236}">
                  <a16:creationId xmlns="" xmlns:a16="http://schemas.microsoft.com/office/drawing/2014/main" id="{E11CE139-8DC1-82AC-0925-076A466F5626}"/>
                </a:ext>
              </a:extLst>
            </p:cNvPr>
            <p:cNvSpPr/>
            <p:nvPr/>
          </p:nvSpPr>
          <p:spPr>
            <a:xfrm>
              <a:off x="0" y="1335741"/>
              <a:ext cx="9618133" cy="667800"/>
            </a:xfrm>
            <a:prstGeom prst="rect">
              <a:avLst/>
            </a:prstGeom>
            <a:solidFill>
              <a:schemeClr val="lt1">
                <a:alpha val="89803"/>
              </a:schemeClr>
            </a:solidFill>
            <a:ln w="19050" cap="rnd" cmpd="sng">
              <a:solidFill>
                <a:srgbClr val="2FAEC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04;p122">
              <a:extLst>
                <a:ext uri="{FF2B5EF4-FFF2-40B4-BE49-F238E27FC236}">
                  <a16:creationId xmlns="" xmlns:a16="http://schemas.microsoft.com/office/drawing/2014/main" id="{725549F7-7BCB-8FE4-AEE8-4E83192AE84B}"/>
                </a:ext>
              </a:extLst>
            </p:cNvPr>
            <p:cNvSpPr txBox="1"/>
            <p:nvPr/>
          </p:nvSpPr>
          <p:spPr>
            <a:xfrm>
              <a:off x="0" y="1335741"/>
              <a:ext cx="9618133" cy="667800"/>
            </a:xfrm>
            <a:prstGeom prst="rect">
              <a:avLst/>
            </a:prstGeom>
            <a:noFill/>
            <a:ln>
              <a:noFill/>
            </a:ln>
          </p:spPr>
          <p:txBody>
            <a:bodyPr spcFirstLastPara="1" wrap="square" lIns="746450" tIns="333225" rIns="746450" bIns="113775" anchor="t" anchorCtr="0">
              <a:noAutofit/>
            </a:bodyPr>
            <a:lstStyle/>
            <a:p>
              <a:pPr marL="171450" marR="0" lvl="1" indent="-171450" algn="l" rtl="0">
                <a:lnSpc>
                  <a:spcPct val="90000"/>
                </a:lnSpc>
                <a:spcBef>
                  <a:spcPts val="0"/>
                </a:spcBef>
                <a:spcAft>
                  <a:spcPts val="0"/>
                </a:spcAft>
                <a:buClr>
                  <a:schemeClr val="dk1"/>
                </a:buClr>
                <a:buSzPts val="1600"/>
                <a:buFont typeface="Trebuchet MS"/>
                <a:buChar char="•"/>
              </a:pPr>
              <a:r>
                <a:rPr lang="en-US" sz="1600" b="0" i="0" u="none" strike="noStrike" cap="none">
                  <a:solidFill>
                    <a:schemeClr val="dk1"/>
                  </a:solidFill>
                  <a:latin typeface="Trebuchet MS"/>
                  <a:ea typeface="Trebuchet MS"/>
                  <a:cs typeface="Trebuchet MS"/>
                  <a:sym typeface="Trebuchet MS"/>
                </a:rPr>
                <a:t>Specializes in finding data across rows</a:t>
              </a:r>
              <a:endParaRPr sz="1600" b="0" i="0" u="none" strike="noStrike" cap="none">
                <a:solidFill>
                  <a:schemeClr val="dk1"/>
                </a:solidFill>
                <a:latin typeface="Trebuchet MS"/>
                <a:ea typeface="Trebuchet MS"/>
                <a:cs typeface="Trebuchet MS"/>
                <a:sym typeface="Trebuchet MS"/>
              </a:endParaRPr>
            </a:p>
          </p:txBody>
        </p:sp>
        <p:sp>
          <p:nvSpPr>
            <p:cNvPr id="13" name="Google Shape;2105;p122">
              <a:extLst>
                <a:ext uri="{FF2B5EF4-FFF2-40B4-BE49-F238E27FC236}">
                  <a16:creationId xmlns="" xmlns:a16="http://schemas.microsoft.com/office/drawing/2014/main" id="{25E50539-5D50-513E-A254-0599F403906E}"/>
                </a:ext>
              </a:extLst>
            </p:cNvPr>
            <p:cNvSpPr/>
            <p:nvPr/>
          </p:nvSpPr>
          <p:spPr>
            <a:xfrm>
              <a:off x="480906" y="1099581"/>
              <a:ext cx="6732693" cy="472320"/>
            </a:xfrm>
            <a:prstGeom prst="roundRect">
              <a:avLst>
                <a:gd name="adj" fmla="val 16667"/>
              </a:avLst>
            </a:prstGeom>
            <a:solidFill>
              <a:srgbClr val="2FAEC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6;p122">
              <a:extLst>
                <a:ext uri="{FF2B5EF4-FFF2-40B4-BE49-F238E27FC236}">
                  <a16:creationId xmlns="" xmlns:a16="http://schemas.microsoft.com/office/drawing/2014/main" id="{4ED8D12C-714D-074E-52F8-C2E3304E3C70}"/>
                </a:ext>
              </a:extLst>
            </p:cNvPr>
            <p:cNvSpPr txBox="1"/>
            <p:nvPr/>
          </p:nvSpPr>
          <p:spPr>
            <a:xfrm>
              <a:off x="503963" y="1122638"/>
              <a:ext cx="6686579" cy="42620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600"/>
                <a:buFont typeface="Trebuchet MS"/>
                <a:buNone/>
              </a:pPr>
              <a:r>
                <a:rPr lang="en-US" sz="1600" dirty="0">
                  <a:solidFill>
                    <a:schemeClr val="lt1"/>
                  </a:solidFill>
                  <a:latin typeface="Trebuchet MS"/>
                  <a:ea typeface="Trebuchet MS"/>
                  <a:cs typeface="Trebuchet MS"/>
                  <a:sym typeface="Trebuchet MS"/>
                </a:rPr>
                <a:t>HLOOKUP: Horizontal Data Search</a:t>
              </a:r>
              <a:endParaRPr sz="1600" dirty="0">
                <a:solidFill>
                  <a:schemeClr val="lt1"/>
                </a:solidFill>
                <a:latin typeface="Trebuchet MS"/>
                <a:ea typeface="Trebuchet MS"/>
                <a:cs typeface="Trebuchet MS"/>
                <a:sym typeface="Trebuchet MS"/>
              </a:endParaRPr>
            </a:p>
          </p:txBody>
        </p:sp>
        <p:sp>
          <p:nvSpPr>
            <p:cNvPr id="15" name="Google Shape;2107;p122">
              <a:extLst>
                <a:ext uri="{FF2B5EF4-FFF2-40B4-BE49-F238E27FC236}">
                  <a16:creationId xmlns="" xmlns:a16="http://schemas.microsoft.com/office/drawing/2014/main" id="{9C81760E-9BCA-197D-40A8-74AEE7254EAE}"/>
                </a:ext>
              </a:extLst>
            </p:cNvPr>
            <p:cNvSpPr/>
            <p:nvPr/>
          </p:nvSpPr>
          <p:spPr>
            <a:xfrm>
              <a:off x="0" y="2326100"/>
              <a:ext cx="9618133" cy="667800"/>
            </a:xfrm>
            <a:prstGeom prst="rect">
              <a:avLst/>
            </a:prstGeom>
            <a:solidFill>
              <a:schemeClr val="lt1">
                <a:alpha val="89803"/>
              </a:schemeClr>
            </a:solidFill>
            <a:ln w="19050" cap="rnd" cmpd="sng">
              <a:solidFill>
                <a:srgbClr val="35CF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08;p122">
              <a:extLst>
                <a:ext uri="{FF2B5EF4-FFF2-40B4-BE49-F238E27FC236}">
                  <a16:creationId xmlns="" xmlns:a16="http://schemas.microsoft.com/office/drawing/2014/main" id="{15EF5BA3-0CE9-0B6A-6A8C-4073F3782F72}"/>
                </a:ext>
              </a:extLst>
            </p:cNvPr>
            <p:cNvSpPr txBox="1"/>
            <p:nvPr/>
          </p:nvSpPr>
          <p:spPr>
            <a:xfrm>
              <a:off x="0" y="2326100"/>
              <a:ext cx="9618133" cy="667800"/>
            </a:xfrm>
            <a:prstGeom prst="rect">
              <a:avLst/>
            </a:prstGeom>
            <a:noFill/>
            <a:ln>
              <a:noFill/>
            </a:ln>
          </p:spPr>
          <p:txBody>
            <a:bodyPr spcFirstLastPara="1" wrap="square" lIns="746450" tIns="333225" rIns="746450" bIns="113775" anchor="t" anchorCtr="0">
              <a:noAutofit/>
            </a:bodyPr>
            <a:lstStyle/>
            <a:p>
              <a:pPr marL="171450" marR="0" lvl="1" indent="-171450" algn="l" rtl="0">
                <a:lnSpc>
                  <a:spcPct val="90000"/>
                </a:lnSpc>
                <a:spcBef>
                  <a:spcPts val="0"/>
                </a:spcBef>
                <a:spcAft>
                  <a:spcPts val="0"/>
                </a:spcAft>
                <a:buClr>
                  <a:schemeClr val="dk1"/>
                </a:buClr>
                <a:buSzPts val="1600"/>
                <a:buFont typeface="Trebuchet MS"/>
                <a:buChar char="•"/>
              </a:pPr>
              <a:r>
                <a:rPr lang="en-US" sz="1600" b="0" i="0" u="none" strike="noStrike" cap="none">
                  <a:solidFill>
                    <a:schemeClr val="dk1"/>
                  </a:solidFill>
                  <a:latin typeface="Trebuchet MS"/>
                  <a:ea typeface="Trebuchet MS"/>
                  <a:cs typeface="Trebuchet MS"/>
                  <a:sym typeface="Trebuchet MS"/>
                </a:rPr>
                <a:t>Retrieves values based on specific criteria</a:t>
              </a:r>
              <a:endParaRPr sz="1600" b="0" i="0" u="none" strike="noStrike" cap="none">
                <a:solidFill>
                  <a:schemeClr val="dk1"/>
                </a:solidFill>
                <a:latin typeface="Trebuchet MS"/>
                <a:ea typeface="Trebuchet MS"/>
                <a:cs typeface="Trebuchet MS"/>
                <a:sym typeface="Trebuchet MS"/>
              </a:endParaRPr>
            </a:p>
          </p:txBody>
        </p:sp>
        <p:sp>
          <p:nvSpPr>
            <p:cNvPr id="17" name="Google Shape;2109;p122">
              <a:extLst>
                <a:ext uri="{FF2B5EF4-FFF2-40B4-BE49-F238E27FC236}">
                  <a16:creationId xmlns="" xmlns:a16="http://schemas.microsoft.com/office/drawing/2014/main" id="{191D10C3-2AD9-80A0-BB29-E142D0497D6B}"/>
                </a:ext>
              </a:extLst>
            </p:cNvPr>
            <p:cNvSpPr/>
            <p:nvPr/>
          </p:nvSpPr>
          <p:spPr>
            <a:xfrm>
              <a:off x="480906" y="2089941"/>
              <a:ext cx="6732693" cy="472320"/>
            </a:xfrm>
            <a:prstGeom prst="roundRect">
              <a:avLst>
                <a:gd name="adj" fmla="val 16667"/>
              </a:avLst>
            </a:prstGeom>
            <a:solidFill>
              <a:srgbClr val="35CFC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10;p122">
              <a:extLst>
                <a:ext uri="{FF2B5EF4-FFF2-40B4-BE49-F238E27FC236}">
                  <a16:creationId xmlns="" xmlns:a16="http://schemas.microsoft.com/office/drawing/2014/main" id="{45809F93-767C-3193-444C-AB666DFAD70B}"/>
                </a:ext>
              </a:extLst>
            </p:cNvPr>
            <p:cNvSpPr txBox="1"/>
            <p:nvPr/>
          </p:nvSpPr>
          <p:spPr>
            <a:xfrm>
              <a:off x="503963" y="2112998"/>
              <a:ext cx="6686579" cy="42620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600"/>
                <a:buFont typeface="Trebuchet MS"/>
                <a:buNone/>
              </a:pPr>
              <a:r>
                <a:rPr lang="en-US" sz="1600">
                  <a:solidFill>
                    <a:schemeClr val="lt1"/>
                  </a:solidFill>
                  <a:latin typeface="Trebuchet MS"/>
                  <a:ea typeface="Trebuchet MS"/>
                  <a:cs typeface="Trebuchet MS"/>
                  <a:sym typeface="Trebuchet MS"/>
                </a:rPr>
                <a:t>INDEX: Flexible Value Fetching</a:t>
              </a:r>
              <a:endParaRPr sz="1600">
                <a:solidFill>
                  <a:schemeClr val="lt1"/>
                </a:solidFill>
                <a:latin typeface="Trebuchet MS"/>
                <a:ea typeface="Trebuchet MS"/>
                <a:cs typeface="Trebuchet MS"/>
                <a:sym typeface="Trebuchet MS"/>
              </a:endParaRPr>
            </a:p>
          </p:txBody>
        </p:sp>
        <p:sp>
          <p:nvSpPr>
            <p:cNvPr id="19" name="Google Shape;2111;p122">
              <a:extLst>
                <a:ext uri="{FF2B5EF4-FFF2-40B4-BE49-F238E27FC236}">
                  <a16:creationId xmlns="" xmlns:a16="http://schemas.microsoft.com/office/drawing/2014/main" id="{2FA85AEC-224D-6D69-FAD3-19C634B3C067}"/>
                </a:ext>
              </a:extLst>
            </p:cNvPr>
            <p:cNvSpPr/>
            <p:nvPr/>
          </p:nvSpPr>
          <p:spPr>
            <a:xfrm>
              <a:off x="0" y="3316461"/>
              <a:ext cx="9618133" cy="667800"/>
            </a:xfrm>
            <a:prstGeom prst="rect">
              <a:avLst/>
            </a:prstGeom>
            <a:solidFill>
              <a:schemeClr val="lt1">
                <a:alpha val="89803"/>
              </a:schemeClr>
            </a:solidFill>
            <a:ln w="19050" cap="rnd" cmpd="sng">
              <a:solidFill>
                <a:srgbClr val="3ED1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12;p122">
              <a:extLst>
                <a:ext uri="{FF2B5EF4-FFF2-40B4-BE49-F238E27FC236}">
                  <a16:creationId xmlns="" xmlns:a16="http://schemas.microsoft.com/office/drawing/2014/main" id="{DDAB2B20-45D5-199C-A4DC-DF15C8BB5B88}"/>
                </a:ext>
              </a:extLst>
            </p:cNvPr>
            <p:cNvSpPr txBox="1"/>
            <p:nvPr/>
          </p:nvSpPr>
          <p:spPr>
            <a:xfrm>
              <a:off x="0" y="3316461"/>
              <a:ext cx="9618133" cy="667800"/>
            </a:xfrm>
            <a:prstGeom prst="rect">
              <a:avLst/>
            </a:prstGeom>
            <a:noFill/>
            <a:ln>
              <a:noFill/>
            </a:ln>
          </p:spPr>
          <p:txBody>
            <a:bodyPr spcFirstLastPara="1" wrap="square" lIns="746450" tIns="333225" rIns="746450" bIns="113775" anchor="t" anchorCtr="0">
              <a:noAutofit/>
            </a:bodyPr>
            <a:lstStyle/>
            <a:p>
              <a:pPr marL="171450" marR="0" lvl="1" indent="-171450" algn="l" rtl="0">
                <a:lnSpc>
                  <a:spcPct val="90000"/>
                </a:lnSpc>
                <a:spcBef>
                  <a:spcPts val="0"/>
                </a:spcBef>
                <a:spcAft>
                  <a:spcPts val="0"/>
                </a:spcAft>
                <a:buClr>
                  <a:schemeClr val="dk1"/>
                </a:buClr>
                <a:buSzPts val="1600"/>
                <a:buFont typeface="Trebuchet MS"/>
                <a:buChar char="•"/>
              </a:pPr>
              <a:r>
                <a:rPr lang="en-US" sz="1600" b="0" i="0" u="none" strike="noStrike" cap="none">
                  <a:solidFill>
                    <a:schemeClr val="dk1"/>
                  </a:solidFill>
                  <a:latin typeface="Trebuchet MS"/>
                  <a:ea typeface="Trebuchet MS"/>
                  <a:cs typeface="Trebuchet MS"/>
                  <a:sym typeface="Trebuchet MS"/>
                </a:rPr>
                <a:t>Identifies exact values within a dataset</a:t>
              </a:r>
              <a:endParaRPr sz="1600" b="0" i="0" u="none" strike="noStrike" cap="none">
                <a:solidFill>
                  <a:schemeClr val="dk1"/>
                </a:solidFill>
                <a:latin typeface="Trebuchet MS"/>
                <a:ea typeface="Trebuchet MS"/>
                <a:cs typeface="Trebuchet MS"/>
                <a:sym typeface="Trebuchet MS"/>
              </a:endParaRPr>
            </a:p>
          </p:txBody>
        </p:sp>
        <p:sp>
          <p:nvSpPr>
            <p:cNvPr id="21" name="Google Shape;2113;p122">
              <a:extLst>
                <a:ext uri="{FF2B5EF4-FFF2-40B4-BE49-F238E27FC236}">
                  <a16:creationId xmlns="" xmlns:a16="http://schemas.microsoft.com/office/drawing/2014/main" id="{82D4B9F9-ADEC-B10D-F76F-06EB40C8EA63}"/>
                </a:ext>
              </a:extLst>
            </p:cNvPr>
            <p:cNvSpPr/>
            <p:nvPr/>
          </p:nvSpPr>
          <p:spPr>
            <a:xfrm>
              <a:off x="480906" y="3080301"/>
              <a:ext cx="6732693" cy="472320"/>
            </a:xfrm>
            <a:prstGeom prst="roundRect">
              <a:avLst>
                <a:gd name="adj" fmla="val 16667"/>
              </a:avLst>
            </a:prstGeom>
            <a:solidFill>
              <a:srgbClr val="3ED1A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4;p122">
              <a:extLst>
                <a:ext uri="{FF2B5EF4-FFF2-40B4-BE49-F238E27FC236}">
                  <a16:creationId xmlns="" xmlns:a16="http://schemas.microsoft.com/office/drawing/2014/main" id="{6A6506AC-C331-47E2-BEE3-92EE59990E0A}"/>
                </a:ext>
              </a:extLst>
            </p:cNvPr>
            <p:cNvSpPr txBox="1"/>
            <p:nvPr/>
          </p:nvSpPr>
          <p:spPr>
            <a:xfrm>
              <a:off x="503963" y="3103358"/>
              <a:ext cx="6686579" cy="426206"/>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600"/>
                <a:buFont typeface="Trebuchet MS"/>
                <a:buNone/>
              </a:pPr>
              <a:r>
                <a:rPr lang="en-US" sz="1600">
                  <a:solidFill>
                    <a:schemeClr val="lt1"/>
                  </a:solidFill>
                  <a:latin typeface="Trebuchet MS"/>
                  <a:ea typeface="Trebuchet MS"/>
                  <a:cs typeface="Trebuchet MS"/>
                  <a:sym typeface="Trebuchet MS"/>
                </a:rPr>
                <a:t>MATCH: Precise Value Location</a:t>
              </a:r>
              <a:endParaRPr sz="1600">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9356327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Utility for Chartered Accountants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121;p123">
            <a:extLst>
              <a:ext uri="{FF2B5EF4-FFF2-40B4-BE49-F238E27FC236}">
                <a16:creationId xmlns="" xmlns:a16="http://schemas.microsoft.com/office/drawing/2014/main" id="{FE60A700-0449-7A57-AE40-488F8BFF51EA}"/>
              </a:ext>
            </a:extLst>
          </p:cNvPr>
          <p:cNvGrpSpPr/>
          <p:nvPr/>
        </p:nvGrpSpPr>
        <p:grpSpPr>
          <a:xfrm>
            <a:off x="759348" y="2807696"/>
            <a:ext cx="9616630" cy="3651884"/>
            <a:chOff x="751" y="220798"/>
            <a:chExt cx="9616630" cy="3651884"/>
          </a:xfrm>
        </p:grpSpPr>
        <p:sp>
          <p:nvSpPr>
            <p:cNvPr id="7" name="Google Shape;2122;p123">
              <a:extLst>
                <a:ext uri="{FF2B5EF4-FFF2-40B4-BE49-F238E27FC236}">
                  <a16:creationId xmlns="" xmlns:a16="http://schemas.microsoft.com/office/drawing/2014/main" id="{4C27494D-2267-5FFC-DBAD-FF2857E71BED}"/>
                </a:ext>
              </a:extLst>
            </p:cNvPr>
            <p:cNvSpPr/>
            <p:nvPr/>
          </p:nvSpPr>
          <p:spPr>
            <a:xfrm>
              <a:off x="751" y="220798"/>
              <a:ext cx="3043237" cy="3651884"/>
            </a:xfrm>
            <a:prstGeom prst="rect">
              <a:avLst/>
            </a:prstGeom>
            <a:solidFill>
              <a:srgbClr val="2B82C3"/>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23;p123">
              <a:extLst>
                <a:ext uri="{FF2B5EF4-FFF2-40B4-BE49-F238E27FC236}">
                  <a16:creationId xmlns="" xmlns:a16="http://schemas.microsoft.com/office/drawing/2014/main" id="{3BEA2B2E-B153-E144-B2B0-15F3CD7BE53F}"/>
                </a:ext>
              </a:extLst>
            </p:cNvPr>
            <p:cNvSpPr txBox="1"/>
            <p:nvPr/>
          </p:nvSpPr>
          <p:spPr>
            <a:xfrm>
              <a:off x="751" y="1681552"/>
              <a:ext cx="3043237" cy="2191130"/>
            </a:xfrm>
            <a:prstGeom prst="rect">
              <a:avLst/>
            </a:prstGeom>
            <a:noFill/>
            <a:ln>
              <a:noFill/>
            </a:ln>
          </p:spPr>
          <p:txBody>
            <a:bodyPr spcFirstLastPara="1" wrap="square" lIns="300600" tIns="0" rIns="300600" bIns="330200" anchor="t"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Essential Skills for Chartered Accountants</a:t>
              </a:r>
              <a:endParaRPr/>
            </a:p>
            <a:p>
              <a:pPr marL="114300" marR="0" lvl="1" indent="-114300" algn="l" rtl="0">
                <a:lnSpc>
                  <a:spcPct val="90000"/>
                </a:lnSpc>
                <a:spcBef>
                  <a:spcPts val="630"/>
                </a:spcBef>
                <a:spcAft>
                  <a:spcPts val="0"/>
                </a:spcAft>
                <a:buClr>
                  <a:schemeClr val="lt1"/>
                </a:buClr>
                <a:buSzPts val="1400"/>
                <a:buFont typeface="Trebuchet MS"/>
                <a:buChar char="•"/>
              </a:pPr>
              <a:r>
                <a:rPr lang="en-US" sz="1400" b="0" i="0" u="none" strike="noStrike" cap="none">
                  <a:solidFill>
                    <a:schemeClr val="lt1"/>
                  </a:solidFill>
                  <a:latin typeface="Trebuchet MS"/>
                  <a:ea typeface="Trebuchet MS"/>
                  <a:cs typeface="Trebuchet MS"/>
                  <a:sym typeface="Trebuchet MS"/>
                </a:rPr>
                <a:t>Lookup functions enable precise analysis of financial data.</a:t>
              </a:r>
              <a:endParaRPr/>
            </a:p>
            <a:p>
              <a:pPr marL="114300" marR="0" lvl="1" indent="-114300" algn="l" rtl="0">
                <a:lnSpc>
                  <a:spcPct val="90000"/>
                </a:lnSpc>
                <a:spcBef>
                  <a:spcPts val="210"/>
                </a:spcBef>
                <a:spcAft>
                  <a:spcPts val="0"/>
                </a:spcAft>
                <a:buClr>
                  <a:schemeClr val="lt1"/>
                </a:buClr>
                <a:buSzPts val="1400"/>
                <a:buFont typeface="Trebuchet MS"/>
                <a:buChar char="•"/>
              </a:pPr>
              <a:r>
                <a:rPr lang="en-US" sz="1400" b="0" i="0" u="none" strike="noStrike" cap="none">
                  <a:solidFill>
                    <a:schemeClr val="lt1"/>
                  </a:solidFill>
                  <a:latin typeface="Trebuchet MS"/>
                  <a:ea typeface="Trebuchet MS"/>
                  <a:cs typeface="Trebuchet MS"/>
                  <a:sym typeface="Trebuchet MS"/>
                </a:rPr>
                <a:t>They play a critical role in reducing errors in data management.</a:t>
              </a:r>
              <a:endParaRPr/>
            </a:p>
          </p:txBody>
        </p:sp>
        <p:sp>
          <p:nvSpPr>
            <p:cNvPr id="9" name="Google Shape;2124;p123">
              <a:extLst>
                <a:ext uri="{FF2B5EF4-FFF2-40B4-BE49-F238E27FC236}">
                  <a16:creationId xmlns="" xmlns:a16="http://schemas.microsoft.com/office/drawing/2014/main" id="{ADF83B30-9088-7C78-1222-DCC75C6CD808}"/>
                </a:ext>
              </a:extLst>
            </p:cNvPr>
            <p:cNvSpPr/>
            <p:nvPr/>
          </p:nvSpPr>
          <p:spPr>
            <a:xfrm>
              <a:off x="751" y="220798"/>
              <a:ext cx="3043237" cy="14607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5;p123">
              <a:extLst>
                <a:ext uri="{FF2B5EF4-FFF2-40B4-BE49-F238E27FC236}">
                  <a16:creationId xmlns="" xmlns:a16="http://schemas.microsoft.com/office/drawing/2014/main" id="{FB2154E2-1B7E-01ED-4ABD-107E711B243A}"/>
                </a:ext>
              </a:extLst>
            </p:cNvPr>
            <p:cNvSpPr txBox="1"/>
            <p:nvPr/>
          </p:nvSpPr>
          <p:spPr>
            <a:xfrm>
              <a:off x="751" y="220798"/>
              <a:ext cx="3043237" cy="1460753"/>
            </a:xfrm>
            <a:prstGeom prst="rect">
              <a:avLst/>
            </a:prstGeom>
            <a:noFill/>
            <a:ln>
              <a:noFill/>
            </a:ln>
          </p:spPr>
          <p:txBody>
            <a:bodyPr spcFirstLastPara="1" wrap="square" lIns="300600" tIns="165100" rIns="300600" bIns="165100" anchor="ctr" anchorCtr="0">
              <a:noAutofit/>
            </a:bodyPr>
            <a:lstStyle/>
            <a:p>
              <a:pPr marL="0" marR="0" lvl="0" indent="0" algn="l" rtl="0">
                <a:lnSpc>
                  <a:spcPct val="90000"/>
                </a:lnSpc>
                <a:spcBef>
                  <a:spcPts val="0"/>
                </a:spcBef>
                <a:spcAft>
                  <a:spcPts val="0"/>
                </a:spcAft>
                <a:buClr>
                  <a:schemeClr val="lt1"/>
                </a:buClr>
                <a:buSzPts val="6600"/>
                <a:buFont typeface="Trebuchet MS"/>
                <a:buNone/>
              </a:pPr>
              <a:r>
                <a:rPr lang="en-US" sz="6600">
                  <a:solidFill>
                    <a:schemeClr val="lt1"/>
                  </a:solidFill>
                  <a:latin typeface="Trebuchet MS"/>
                  <a:ea typeface="Trebuchet MS"/>
                  <a:cs typeface="Trebuchet MS"/>
                  <a:sym typeface="Trebuchet MS"/>
                </a:rPr>
                <a:t>01</a:t>
              </a:r>
              <a:endParaRPr/>
            </a:p>
          </p:txBody>
        </p:sp>
        <p:sp>
          <p:nvSpPr>
            <p:cNvPr id="11" name="Google Shape;2126;p123">
              <a:extLst>
                <a:ext uri="{FF2B5EF4-FFF2-40B4-BE49-F238E27FC236}">
                  <a16:creationId xmlns="" xmlns:a16="http://schemas.microsoft.com/office/drawing/2014/main" id="{4BDCFE24-D680-2034-DFC2-C7B138674CBE}"/>
                </a:ext>
              </a:extLst>
            </p:cNvPr>
            <p:cNvSpPr/>
            <p:nvPr/>
          </p:nvSpPr>
          <p:spPr>
            <a:xfrm>
              <a:off x="3287447" y="220798"/>
              <a:ext cx="3043237" cy="3651884"/>
            </a:xfrm>
            <a:prstGeom prst="rect">
              <a:avLst/>
            </a:prstGeom>
            <a:solidFill>
              <a:srgbClr val="41CEA1"/>
            </a:solidFill>
            <a:ln w="19050" cap="rnd" cmpd="sng">
              <a:solidFill>
                <a:srgbClr val="41CE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27;p123">
              <a:extLst>
                <a:ext uri="{FF2B5EF4-FFF2-40B4-BE49-F238E27FC236}">
                  <a16:creationId xmlns="" xmlns:a16="http://schemas.microsoft.com/office/drawing/2014/main" id="{B0CB455D-4FDD-3A0D-8B60-5A1374BAC969}"/>
                </a:ext>
              </a:extLst>
            </p:cNvPr>
            <p:cNvSpPr txBox="1"/>
            <p:nvPr/>
          </p:nvSpPr>
          <p:spPr>
            <a:xfrm>
              <a:off x="3287447" y="1681552"/>
              <a:ext cx="3043237" cy="2191130"/>
            </a:xfrm>
            <a:prstGeom prst="rect">
              <a:avLst/>
            </a:prstGeom>
            <a:noFill/>
            <a:ln>
              <a:noFill/>
            </a:ln>
          </p:spPr>
          <p:txBody>
            <a:bodyPr spcFirstLastPara="1" wrap="square" lIns="300600" tIns="0" rIns="300600" bIns="330200" anchor="t"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Benefits of Mastery in Lookup Functions</a:t>
              </a:r>
              <a:endParaRPr/>
            </a:p>
            <a:p>
              <a:pPr marL="114300" marR="0" lvl="1" indent="-114300" algn="l" rtl="0">
                <a:lnSpc>
                  <a:spcPct val="90000"/>
                </a:lnSpc>
                <a:spcBef>
                  <a:spcPts val="630"/>
                </a:spcBef>
                <a:spcAft>
                  <a:spcPts val="0"/>
                </a:spcAft>
                <a:buClr>
                  <a:schemeClr val="lt1"/>
                </a:buClr>
                <a:buSzPts val="1400"/>
                <a:buFont typeface="Trebuchet MS"/>
                <a:buChar char="•"/>
              </a:pPr>
              <a:r>
                <a:rPr lang="en-US" sz="1400" b="0" i="0" u="none" strike="noStrike" cap="none">
                  <a:solidFill>
                    <a:schemeClr val="lt1"/>
                  </a:solidFill>
                  <a:latin typeface="Trebuchet MS"/>
                  <a:ea typeface="Trebuchet MS"/>
                  <a:cs typeface="Trebuchet MS"/>
                  <a:sym typeface="Trebuchet MS"/>
                </a:rPr>
                <a:t>Allows for efficient dissection of large financial datasets.</a:t>
              </a:r>
              <a:endParaRPr/>
            </a:p>
            <a:p>
              <a:pPr marL="114300" marR="0" lvl="1" indent="-114300" algn="l" rtl="0">
                <a:lnSpc>
                  <a:spcPct val="90000"/>
                </a:lnSpc>
                <a:spcBef>
                  <a:spcPts val="210"/>
                </a:spcBef>
                <a:spcAft>
                  <a:spcPts val="0"/>
                </a:spcAft>
                <a:buClr>
                  <a:schemeClr val="lt1"/>
                </a:buClr>
                <a:buSzPts val="1400"/>
                <a:buFont typeface="Trebuchet MS"/>
                <a:buChar char="•"/>
              </a:pPr>
              <a:r>
                <a:rPr lang="en-US" sz="1400" b="0" i="0" u="none" strike="noStrike" cap="none">
                  <a:solidFill>
                    <a:schemeClr val="lt1"/>
                  </a:solidFill>
                  <a:latin typeface="Trebuchet MS"/>
                  <a:ea typeface="Trebuchet MS"/>
                  <a:cs typeface="Trebuchet MS"/>
                  <a:sym typeface="Trebuchet MS"/>
                </a:rPr>
                <a:t>Indispensable for extracting vital financial figures.</a:t>
              </a:r>
              <a:endParaRPr/>
            </a:p>
          </p:txBody>
        </p:sp>
        <p:sp>
          <p:nvSpPr>
            <p:cNvPr id="13" name="Google Shape;2128;p123">
              <a:extLst>
                <a:ext uri="{FF2B5EF4-FFF2-40B4-BE49-F238E27FC236}">
                  <a16:creationId xmlns="" xmlns:a16="http://schemas.microsoft.com/office/drawing/2014/main" id="{E059A684-E1C1-05C4-7CBA-8DDEF102C0AE}"/>
                </a:ext>
              </a:extLst>
            </p:cNvPr>
            <p:cNvSpPr/>
            <p:nvPr/>
          </p:nvSpPr>
          <p:spPr>
            <a:xfrm>
              <a:off x="3287447" y="220798"/>
              <a:ext cx="3043237" cy="14607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29;p123">
              <a:extLst>
                <a:ext uri="{FF2B5EF4-FFF2-40B4-BE49-F238E27FC236}">
                  <a16:creationId xmlns="" xmlns:a16="http://schemas.microsoft.com/office/drawing/2014/main" id="{AA294B99-048D-EF2C-D4C8-237FDA419E87}"/>
                </a:ext>
              </a:extLst>
            </p:cNvPr>
            <p:cNvSpPr txBox="1"/>
            <p:nvPr/>
          </p:nvSpPr>
          <p:spPr>
            <a:xfrm>
              <a:off x="3287447" y="220798"/>
              <a:ext cx="3043237" cy="1460753"/>
            </a:xfrm>
            <a:prstGeom prst="rect">
              <a:avLst/>
            </a:prstGeom>
            <a:noFill/>
            <a:ln>
              <a:noFill/>
            </a:ln>
          </p:spPr>
          <p:txBody>
            <a:bodyPr spcFirstLastPara="1" wrap="square" lIns="300600" tIns="165100" rIns="300600" bIns="165100" anchor="ctr" anchorCtr="0">
              <a:noAutofit/>
            </a:bodyPr>
            <a:lstStyle/>
            <a:p>
              <a:pPr marL="0" marR="0" lvl="0" indent="0" algn="l" rtl="0">
                <a:lnSpc>
                  <a:spcPct val="90000"/>
                </a:lnSpc>
                <a:spcBef>
                  <a:spcPts val="0"/>
                </a:spcBef>
                <a:spcAft>
                  <a:spcPts val="0"/>
                </a:spcAft>
                <a:buClr>
                  <a:schemeClr val="lt1"/>
                </a:buClr>
                <a:buSzPts val="6600"/>
                <a:buFont typeface="Trebuchet MS"/>
                <a:buNone/>
              </a:pPr>
              <a:r>
                <a:rPr lang="en-US" sz="6600">
                  <a:solidFill>
                    <a:schemeClr val="lt1"/>
                  </a:solidFill>
                  <a:latin typeface="Trebuchet MS"/>
                  <a:ea typeface="Trebuchet MS"/>
                  <a:cs typeface="Trebuchet MS"/>
                  <a:sym typeface="Trebuchet MS"/>
                </a:rPr>
                <a:t>02</a:t>
              </a:r>
              <a:endParaRPr/>
            </a:p>
          </p:txBody>
        </p:sp>
        <p:sp>
          <p:nvSpPr>
            <p:cNvPr id="15" name="Google Shape;2130;p123">
              <a:extLst>
                <a:ext uri="{FF2B5EF4-FFF2-40B4-BE49-F238E27FC236}">
                  <a16:creationId xmlns="" xmlns:a16="http://schemas.microsoft.com/office/drawing/2014/main" id="{939C6DAB-10EB-A9D8-7342-E56036817786}"/>
                </a:ext>
              </a:extLst>
            </p:cNvPr>
            <p:cNvSpPr/>
            <p:nvPr/>
          </p:nvSpPr>
          <p:spPr>
            <a:xfrm>
              <a:off x="6574144" y="220798"/>
              <a:ext cx="3043237" cy="3651884"/>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31;p123">
              <a:extLst>
                <a:ext uri="{FF2B5EF4-FFF2-40B4-BE49-F238E27FC236}">
                  <a16:creationId xmlns="" xmlns:a16="http://schemas.microsoft.com/office/drawing/2014/main" id="{44A18DBD-E1FD-3F22-8AE4-10C9F8EDC8A0}"/>
                </a:ext>
              </a:extLst>
            </p:cNvPr>
            <p:cNvSpPr txBox="1"/>
            <p:nvPr/>
          </p:nvSpPr>
          <p:spPr>
            <a:xfrm>
              <a:off x="6574144" y="1681552"/>
              <a:ext cx="3043237" cy="2191130"/>
            </a:xfrm>
            <a:prstGeom prst="rect">
              <a:avLst/>
            </a:prstGeom>
            <a:noFill/>
            <a:ln>
              <a:noFill/>
            </a:ln>
          </p:spPr>
          <p:txBody>
            <a:bodyPr spcFirstLastPara="1" wrap="square" lIns="300600" tIns="0" rIns="300600" bIns="330200" anchor="t"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Impact on Financial Analysis</a:t>
              </a:r>
              <a:endParaRPr/>
            </a:p>
            <a:p>
              <a:pPr marL="114300" marR="0" lvl="1" indent="-114300" algn="l" rtl="0">
                <a:lnSpc>
                  <a:spcPct val="90000"/>
                </a:lnSpc>
                <a:spcBef>
                  <a:spcPts val="630"/>
                </a:spcBef>
                <a:spcAft>
                  <a:spcPts val="0"/>
                </a:spcAft>
                <a:buClr>
                  <a:schemeClr val="lt1"/>
                </a:buClr>
                <a:buSzPts val="1400"/>
                <a:buFont typeface="Trebuchet MS"/>
                <a:buChar char="•"/>
              </a:pPr>
              <a:r>
                <a:rPr lang="en-US" sz="1400" b="0" i="0" u="none" strike="noStrike" cap="none">
                  <a:solidFill>
                    <a:schemeClr val="lt1"/>
                  </a:solidFill>
                  <a:latin typeface="Trebuchet MS"/>
                  <a:ea typeface="Trebuchet MS"/>
                  <a:cs typeface="Trebuchet MS"/>
                  <a:sym typeface="Trebuchet MS"/>
                </a:rPr>
                <a:t>Facilitates in-depth financial analyses.</a:t>
              </a:r>
              <a:endParaRPr/>
            </a:p>
            <a:p>
              <a:pPr marL="114300" marR="0" lvl="1" indent="-114300" algn="l" rtl="0">
                <a:lnSpc>
                  <a:spcPct val="90000"/>
                </a:lnSpc>
                <a:spcBef>
                  <a:spcPts val="210"/>
                </a:spcBef>
                <a:spcAft>
                  <a:spcPts val="0"/>
                </a:spcAft>
                <a:buClr>
                  <a:schemeClr val="lt1"/>
                </a:buClr>
                <a:buSzPts val="1400"/>
                <a:buFont typeface="Trebuchet MS"/>
                <a:buChar char="•"/>
              </a:pPr>
              <a:r>
                <a:rPr lang="en-US" sz="1400" b="0" i="0" u="none" strike="noStrike" cap="none">
                  <a:solidFill>
                    <a:schemeClr val="lt1"/>
                  </a:solidFill>
                  <a:latin typeface="Trebuchet MS"/>
                  <a:ea typeface="Trebuchet MS"/>
                  <a:cs typeface="Trebuchet MS"/>
                  <a:sym typeface="Trebuchet MS"/>
                </a:rPr>
                <a:t>Enhances accuracy and reliability in financial reporting.</a:t>
              </a:r>
              <a:endParaRPr/>
            </a:p>
          </p:txBody>
        </p:sp>
        <p:sp>
          <p:nvSpPr>
            <p:cNvPr id="17" name="Google Shape;2132;p123">
              <a:extLst>
                <a:ext uri="{FF2B5EF4-FFF2-40B4-BE49-F238E27FC236}">
                  <a16:creationId xmlns="" xmlns:a16="http://schemas.microsoft.com/office/drawing/2014/main" id="{22A8CAC8-FF5C-A44F-3F60-C84AADDADB7C}"/>
                </a:ext>
              </a:extLst>
            </p:cNvPr>
            <p:cNvSpPr/>
            <p:nvPr/>
          </p:nvSpPr>
          <p:spPr>
            <a:xfrm>
              <a:off x="6574144" y="220798"/>
              <a:ext cx="3043237" cy="14607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33;p123">
              <a:extLst>
                <a:ext uri="{FF2B5EF4-FFF2-40B4-BE49-F238E27FC236}">
                  <a16:creationId xmlns="" xmlns:a16="http://schemas.microsoft.com/office/drawing/2014/main" id="{0BB8A286-7DF2-36D3-2D9D-ECFD76580D5F}"/>
                </a:ext>
              </a:extLst>
            </p:cNvPr>
            <p:cNvSpPr txBox="1"/>
            <p:nvPr/>
          </p:nvSpPr>
          <p:spPr>
            <a:xfrm>
              <a:off x="6574144" y="220798"/>
              <a:ext cx="3043237" cy="1460753"/>
            </a:xfrm>
            <a:prstGeom prst="rect">
              <a:avLst/>
            </a:prstGeom>
            <a:noFill/>
            <a:ln>
              <a:noFill/>
            </a:ln>
          </p:spPr>
          <p:txBody>
            <a:bodyPr spcFirstLastPara="1" wrap="square" lIns="300600" tIns="165100" rIns="300600" bIns="165100" anchor="ctr" anchorCtr="0">
              <a:noAutofit/>
            </a:bodyPr>
            <a:lstStyle/>
            <a:p>
              <a:pPr marL="0" marR="0" lvl="0" indent="0" algn="l" rtl="0">
                <a:lnSpc>
                  <a:spcPct val="90000"/>
                </a:lnSpc>
                <a:spcBef>
                  <a:spcPts val="0"/>
                </a:spcBef>
                <a:spcAft>
                  <a:spcPts val="0"/>
                </a:spcAft>
                <a:buClr>
                  <a:schemeClr val="lt1"/>
                </a:buClr>
                <a:buSzPts val="6600"/>
                <a:buFont typeface="Trebuchet MS"/>
                <a:buNone/>
              </a:pPr>
              <a:r>
                <a:rPr lang="en-US" sz="6600">
                  <a:solidFill>
                    <a:schemeClr val="lt1"/>
                  </a:solidFill>
                  <a:latin typeface="Trebuchet MS"/>
                  <a:ea typeface="Trebuchet MS"/>
                  <a:cs typeface="Trebuchet MS"/>
                  <a:sym typeface="Trebuchet MS"/>
                </a:rPr>
                <a:t>03</a:t>
              </a:r>
              <a:endParaRPr/>
            </a:p>
          </p:txBody>
        </p:sp>
      </p:grpSp>
    </p:spTree>
    <p:extLst>
      <p:ext uri="{BB962C8B-B14F-4D97-AF65-F5344CB8AC3E}">
        <p14:creationId xmlns:p14="http://schemas.microsoft.com/office/powerpoint/2010/main" val="40934736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VLOOKUP (Vertical Lookup): Explanation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aphicFrame>
        <p:nvGraphicFramePr>
          <p:cNvPr id="2" name="Google Shape;2141;p124">
            <a:extLst>
              <a:ext uri="{FF2B5EF4-FFF2-40B4-BE49-F238E27FC236}">
                <a16:creationId xmlns="" xmlns:a16="http://schemas.microsoft.com/office/drawing/2014/main" id="{F7E3D1CB-BFDA-DDFC-602A-C44C853E7ACC}"/>
              </a:ext>
            </a:extLst>
          </p:cNvPr>
          <p:cNvGraphicFramePr/>
          <p:nvPr>
            <p:extLst>
              <p:ext uri="{D42A27DB-BD31-4B8C-83A1-F6EECF244321}">
                <p14:modId xmlns:p14="http://schemas.microsoft.com/office/powerpoint/2010/main" val="1260942331"/>
              </p:ext>
            </p:extLst>
          </p:nvPr>
        </p:nvGraphicFramePr>
        <p:xfrm>
          <a:off x="759348" y="3329796"/>
          <a:ext cx="6055520" cy="3467820"/>
        </p:xfrm>
        <a:graphic>
          <a:graphicData uri="http://schemas.openxmlformats.org/drawingml/2006/table">
            <a:tbl>
              <a:tblPr firstRow="1" bandRow="1">
                <a:noFill/>
              </a:tblPr>
              <a:tblGrid>
                <a:gridCol w="1874243">
                  <a:extLst>
                    <a:ext uri="{9D8B030D-6E8A-4147-A177-3AD203B41FA5}">
                      <a16:colId xmlns="" xmlns:a16="http://schemas.microsoft.com/office/drawing/2014/main" val="20000"/>
                    </a:ext>
                  </a:extLst>
                </a:gridCol>
                <a:gridCol w="3003275">
                  <a:extLst>
                    <a:ext uri="{9D8B030D-6E8A-4147-A177-3AD203B41FA5}">
                      <a16:colId xmlns="" xmlns:a16="http://schemas.microsoft.com/office/drawing/2014/main" val="20001"/>
                    </a:ext>
                  </a:extLst>
                </a:gridCol>
                <a:gridCol w="1178002">
                  <a:extLst>
                    <a:ext uri="{9D8B030D-6E8A-4147-A177-3AD203B41FA5}">
                      <a16:colId xmlns="" xmlns:a16="http://schemas.microsoft.com/office/drawing/2014/main" val="20002"/>
                    </a:ext>
                  </a:extLst>
                </a:gridCol>
              </a:tblGrid>
              <a:tr h="432867">
                <a:tc gridSpan="3">
                  <a:txBody>
                    <a:bodyPr/>
                    <a:lstStyle/>
                    <a:p>
                      <a:pPr marL="0" marR="0" lvl="0" indent="0" algn="l" rtl="0">
                        <a:spcBef>
                          <a:spcPts val="0"/>
                        </a:spcBef>
                        <a:spcAft>
                          <a:spcPts val="0"/>
                        </a:spcAft>
                        <a:buNone/>
                      </a:pPr>
                      <a:r>
                        <a:rPr lang="en-US" sz="1600" dirty="0"/>
                        <a:t>Lookup Function Parameter Details</a:t>
                      </a:r>
                      <a:endParaRPr dirty="0"/>
                    </a:p>
                  </a:txBody>
                  <a:tcPr marL="82475" marR="82475" marT="41250" marB="41250" anchor="ct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513209">
                <a:tc>
                  <a:txBody>
                    <a:bodyPr/>
                    <a:lstStyle/>
                    <a:p>
                      <a:pPr marL="0" marR="0" lvl="0" indent="0" algn="l" rtl="0">
                        <a:spcBef>
                          <a:spcPts val="0"/>
                        </a:spcBef>
                        <a:spcAft>
                          <a:spcPts val="0"/>
                        </a:spcAft>
                        <a:buNone/>
                      </a:pPr>
                      <a:r>
                        <a:rPr lang="en-US" sz="1600"/>
                        <a:t>Parameter</a:t>
                      </a:r>
                      <a:endParaRPr/>
                    </a:p>
                  </a:txBody>
                  <a:tcPr marL="82475" marR="82475" marT="41250" marB="41250" anchor="ctr"/>
                </a:tc>
                <a:tc>
                  <a:txBody>
                    <a:bodyPr/>
                    <a:lstStyle/>
                    <a:p>
                      <a:pPr marL="0" marR="0" lvl="0" indent="0" algn="l" rtl="0">
                        <a:spcBef>
                          <a:spcPts val="0"/>
                        </a:spcBef>
                        <a:spcAft>
                          <a:spcPts val="0"/>
                        </a:spcAft>
                        <a:buNone/>
                      </a:pPr>
                      <a:r>
                        <a:rPr lang="en-US" sz="1600" dirty="0"/>
                        <a:t>Description</a:t>
                      </a:r>
                      <a:endParaRPr dirty="0"/>
                    </a:p>
                  </a:txBody>
                  <a:tcPr marL="82475" marR="82475" marT="41250" marB="41250" anchor="ctr"/>
                </a:tc>
                <a:tc>
                  <a:txBody>
                    <a:bodyPr/>
                    <a:lstStyle/>
                    <a:p>
                      <a:pPr marL="0" marR="0" lvl="0" indent="0" algn="l" rtl="0">
                        <a:spcBef>
                          <a:spcPts val="0"/>
                        </a:spcBef>
                        <a:spcAft>
                          <a:spcPts val="0"/>
                        </a:spcAft>
                        <a:buNone/>
                      </a:pPr>
                      <a:r>
                        <a:rPr lang="en-US" sz="1600"/>
                        <a:t>Optional</a:t>
                      </a:r>
                      <a:endParaRPr/>
                    </a:p>
                  </a:txBody>
                  <a:tcPr marL="82475" marR="82475" marT="41250" marB="41250" anchor="ctr"/>
                </a:tc>
                <a:extLst>
                  <a:ext uri="{0D108BD9-81ED-4DB2-BD59-A6C34878D82A}">
                    <a16:rowId xmlns="" xmlns:a16="http://schemas.microsoft.com/office/drawing/2014/main" val="10001"/>
                  </a:ext>
                </a:extLst>
              </a:tr>
              <a:tr h="469623">
                <a:tc>
                  <a:txBody>
                    <a:bodyPr/>
                    <a:lstStyle/>
                    <a:p>
                      <a:pPr marL="0" marR="0" lvl="0" indent="0" algn="l" rtl="0">
                        <a:spcBef>
                          <a:spcPts val="0"/>
                        </a:spcBef>
                        <a:spcAft>
                          <a:spcPts val="0"/>
                        </a:spcAft>
                        <a:buNone/>
                      </a:pPr>
                      <a:r>
                        <a:rPr lang="en-US" sz="1600"/>
                        <a:t>lookup_value</a:t>
                      </a:r>
                      <a:endParaRPr/>
                    </a:p>
                  </a:txBody>
                  <a:tcPr marL="82475" marR="82475" marT="41250" marB="41250" anchor="ctr"/>
                </a:tc>
                <a:tc>
                  <a:txBody>
                    <a:bodyPr/>
                    <a:lstStyle/>
                    <a:p>
                      <a:pPr marL="0" marR="0" lvl="0" indent="0" algn="l" rtl="0">
                        <a:spcBef>
                          <a:spcPts val="0"/>
                        </a:spcBef>
                        <a:spcAft>
                          <a:spcPts val="0"/>
                        </a:spcAft>
                        <a:buNone/>
                      </a:pPr>
                      <a:r>
                        <a:rPr lang="en-US" sz="1600" dirty="0"/>
                        <a:t>Value to find in first column</a:t>
                      </a:r>
                      <a:endParaRPr dirty="0"/>
                    </a:p>
                  </a:txBody>
                  <a:tcPr marL="82475" marR="82475" marT="41250" marB="41250" anchor="ctr"/>
                </a:tc>
                <a:tc>
                  <a:txBody>
                    <a:bodyPr/>
                    <a:lstStyle/>
                    <a:p>
                      <a:pPr marL="0" marR="0" lvl="0" indent="0" algn="l" rtl="0">
                        <a:spcBef>
                          <a:spcPts val="0"/>
                        </a:spcBef>
                        <a:spcAft>
                          <a:spcPts val="0"/>
                        </a:spcAft>
                        <a:buNone/>
                      </a:pPr>
                      <a:r>
                        <a:rPr lang="en-US" sz="1600"/>
                        <a:t>No</a:t>
                      </a:r>
                      <a:endParaRPr/>
                    </a:p>
                  </a:txBody>
                  <a:tcPr marL="82475" marR="82475" marT="41250" marB="41250" anchor="ctr"/>
                </a:tc>
                <a:extLst>
                  <a:ext uri="{0D108BD9-81ED-4DB2-BD59-A6C34878D82A}">
                    <a16:rowId xmlns="" xmlns:a16="http://schemas.microsoft.com/office/drawing/2014/main" val="10002"/>
                  </a:ext>
                </a:extLst>
              </a:tr>
              <a:tr h="469623">
                <a:tc>
                  <a:txBody>
                    <a:bodyPr/>
                    <a:lstStyle/>
                    <a:p>
                      <a:pPr marL="0" marR="0" lvl="0" indent="0" algn="l" rtl="0">
                        <a:spcBef>
                          <a:spcPts val="0"/>
                        </a:spcBef>
                        <a:spcAft>
                          <a:spcPts val="0"/>
                        </a:spcAft>
                        <a:buNone/>
                      </a:pPr>
                      <a:r>
                        <a:rPr lang="en-US" sz="1600"/>
                        <a:t>table_array</a:t>
                      </a:r>
                      <a:endParaRPr/>
                    </a:p>
                  </a:txBody>
                  <a:tcPr marL="82475" marR="82475" marT="41250" marB="41250" anchor="ctr"/>
                </a:tc>
                <a:tc>
                  <a:txBody>
                    <a:bodyPr/>
                    <a:lstStyle/>
                    <a:p>
                      <a:pPr marL="0" marR="0" lvl="0" indent="0" algn="l" rtl="0">
                        <a:spcBef>
                          <a:spcPts val="0"/>
                        </a:spcBef>
                        <a:spcAft>
                          <a:spcPts val="0"/>
                        </a:spcAft>
                        <a:buNone/>
                      </a:pPr>
                      <a:r>
                        <a:rPr lang="en-US" sz="1600" dirty="0"/>
                        <a:t>Range with data to search</a:t>
                      </a:r>
                      <a:endParaRPr dirty="0"/>
                    </a:p>
                  </a:txBody>
                  <a:tcPr marL="82475" marR="82475" marT="41250" marB="41250" anchor="ctr"/>
                </a:tc>
                <a:tc>
                  <a:txBody>
                    <a:bodyPr/>
                    <a:lstStyle/>
                    <a:p>
                      <a:pPr marL="0" marR="0" lvl="0" indent="0" algn="l" rtl="0">
                        <a:spcBef>
                          <a:spcPts val="0"/>
                        </a:spcBef>
                        <a:spcAft>
                          <a:spcPts val="0"/>
                        </a:spcAft>
                        <a:buNone/>
                      </a:pPr>
                      <a:r>
                        <a:rPr lang="en-US" sz="1600" dirty="0"/>
                        <a:t>No</a:t>
                      </a:r>
                      <a:endParaRPr dirty="0"/>
                    </a:p>
                  </a:txBody>
                  <a:tcPr marL="82475" marR="82475" marT="41250" marB="41250" anchor="ctr"/>
                </a:tc>
                <a:extLst>
                  <a:ext uri="{0D108BD9-81ED-4DB2-BD59-A6C34878D82A}">
                    <a16:rowId xmlns="" xmlns:a16="http://schemas.microsoft.com/office/drawing/2014/main" val="10003"/>
                  </a:ext>
                </a:extLst>
              </a:tr>
              <a:tr h="791249">
                <a:tc>
                  <a:txBody>
                    <a:bodyPr/>
                    <a:lstStyle/>
                    <a:p>
                      <a:pPr marL="0" marR="0" lvl="0" indent="0" algn="l" rtl="0">
                        <a:spcBef>
                          <a:spcPts val="0"/>
                        </a:spcBef>
                        <a:spcAft>
                          <a:spcPts val="0"/>
                        </a:spcAft>
                        <a:buNone/>
                      </a:pPr>
                      <a:r>
                        <a:rPr lang="en-US" sz="1600"/>
                        <a:t>col_index_num</a:t>
                      </a:r>
                      <a:endParaRPr/>
                    </a:p>
                  </a:txBody>
                  <a:tcPr marL="82475" marR="82475" marT="41250" marB="41250" anchor="ctr"/>
                </a:tc>
                <a:tc>
                  <a:txBody>
                    <a:bodyPr/>
                    <a:lstStyle/>
                    <a:p>
                      <a:pPr marL="0" marR="0" lvl="0" indent="0" algn="l" rtl="0">
                        <a:spcBef>
                          <a:spcPts val="0"/>
                        </a:spcBef>
                        <a:spcAft>
                          <a:spcPts val="0"/>
                        </a:spcAft>
                        <a:buNone/>
                      </a:pPr>
                      <a:r>
                        <a:rPr lang="en-US" sz="1600"/>
                        <a:t>Column number for return value</a:t>
                      </a:r>
                      <a:endParaRPr/>
                    </a:p>
                  </a:txBody>
                  <a:tcPr marL="82475" marR="82475" marT="41250" marB="41250" anchor="ctr"/>
                </a:tc>
                <a:tc>
                  <a:txBody>
                    <a:bodyPr/>
                    <a:lstStyle/>
                    <a:p>
                      <a:pPr marL="0" marR="0" lvl="0" indent="0" algn="l" rtl="0">
                        <a:spcBef>
                          <a:spcPts val="0"/>
                        </a:spcBef>
                        <a:spcAft>
                          <a:spcPts val="0"/>
                        </a:spcAft>
                        <a:buNone/>
                      </a:pPr>
                      <a:r>
                        <a:rPr lang="en-US" sz="1600"/>
                        <a:t>No</a:t>
                      </a:r>
                      <a:endParaRPr/>
                    </a:p>
                  </a:txBody>
                  <a:tcPr marL="82475" marR="82475" marT="41250" marB="41250" anchor="ctr"/>
                </a:tc>
                <a:extLst>
                  <a:ext uri="{0D108BD9-81ED-4DB2-BD59-A6C34878D82A}">
                    <a16:rowId xmlns="" xmlns:a16="http://schemas.microsoft.com/office/drawing/2014/main" val="10004"/>
                  </a:ext>
                </a:extLst>
              </a:tr>
              <a:tr h="791249">
                <a:tc>
                  <a:txBody>
                    <a:bodyPr/>
                    <a:lstStyle/>
                    <a:p>
                      <a:pPr marL="0" marR="0" lvl="0" indent="0" algn="l" rtl="0">
                        <a:spcBef>
                          <a:spcPts val="0"/>
                        </a:spcBef>
                        <a:spcAft>
                          <a:spcPts val="0"/>
                        </a:spcAft>
                        <a:buNone/>
                      </a:pPr>
                      <a:r>
                        <a:rPr lang="en-US" sz="1600"/>
                        <a:t>range_lookup</a:t>
                      </a:r>
                      <a:endParaRPr/>
                    </a:p>
                  </a:txBody>
                  <a:tcPr marL="82475" marR="82475" marT="41250" marB="41250" anchor="ctr"/>
                </a:tc>
                <a:tc>
                  <a:txBody>
                    <a:bodyPr/>
                    <a:lstStyle/>
                    <a:p>
                      <a:pPr marL="0" marR="0" lvl="0" indent="0" algn="l" rtl="0">
                        <a:spcBef>
                          <a:spcPts val="0"/>
                        </a:spcBef>
                        <a:spcAft>
                          <a:spcPts val="0"/>
                        </a:spcAft>
                        <a:buNone/>
                      </a:pPr>
                      <a:r>
                        <a:rPr lang="en-US" sz="1600"/>
                        <a:t>TRUE for approximate, FALSE for exact match</a:t>
                      </a:r>
                      <a:endParaRPr/>
                    </a:p>
                  </a:txBody>
                  <a:tcPr marL="82475" marR="82475" marT="41250" marB="41250" anchor="ctr"/>
                </a:tc>
                <a:tc>
                  <a:txBody>
                    <a:bodyPr/>
                    <a:lstStyle/>
                    <a:p>
                      <a:pPr marL="0" marR="0" lvl="0" indent="0" algn="l" rtl="0">
                        <a:spcBef>
                          <a:spcPts val="0"/>
                        </a:spcBef>
                        <a:spcAft>
                          <a:spcPts val="0"/>
                        </a:spcAft>
                        <a:buNone/>
                      </a:pPr>
                      <a:r>
                        <a:rPr lang="en-US" sz="1600" dirty="0"/>
                        <a:t>Yes</a:t>
                      </a:r>
                      <a:endParaRPr dirty="0"/>
                    </a:p>
                  </a:txBody>
                  <a:tcPr marL="82475" marR="82475" marT="41250" marB="41250" anchor="ctr"/>
                </a:tc>
                <a:extLst>
                  <a:ext uri="{0D108BD9-81ED-4DB2-BD59-A6C34878D82A}">
                    <a16:rowId xmlns="" xmlns:a16="http://schemas.microsoft.com/office/drawing/2014/main" val="10005"/>
                  </a:ext>
                </a:extLst>
              </a:tr>
            </a:tbl>
          </a:graphicData>
        </a:graphic>
      </p:graphicFrame>
      <p:sp>
        <p:nvSpPr>
          <p:cNvPr id="10" name="TextBox 9">
            <a:extLst>
              <a:ext uri="{FF2B5EF4-FFF2-40B4-BE49-F238E27FC236}">
                <a16:creationId xmlns="" xmlns:a16="http://schemas.microsoft.com/office/drawing/2014/main" id="{AE2F4850-6208-C5D6-9E1A-65F61A4ACEB6}"/>
              </a:ext>
            </a:extLst>
          </p:cNvPr>
          <p:cNvSpPr txBox="1"/>
          <p:nvPr/>
        </p:nvSpPr>
        <p:spPr>
          <a:xfrm>
            <a:off x="7660480" y="2868926"/>
            <a:ext cx="6055520" cy="5037276"/>
          </a:xfrm>
          <a:prstGeom prst="rect">
            <a:avLst/>
          </a:prstGeom>
          <a:noFill/>
        </p:spPr>
        <p:txBody>
          <a:bodyPr wrap="square">
            <a:spAutoFit/>
          </a:bodyPr>
          <a:lstStyle/>
          <a:p>
            <a:pPr marL="342900" lvl="0" indent="-342900" algn="l" rtl="0">
              <a:spcBef>
                <a:spcPts val="0"/>
              </a:spcBef>
              <a:spcAft>
                <a:spcPts val="0"/>
              </a:spcAft>
              <a:buSzPts val="1200"/>
              <a:buChar char="►"/>
            </a:pPr>
            <a:r>
              <a:rPr lang="en-GB" sz="3200" dirty="0"/>
              <a:t>Lookup Function Parameters</a:t>
            </a:r>
          </a:p>
          <a:p>
            <a:pPr marL="742950" lvl="1" indent="-285750" algn="l" rtl="0">
              <a:spcBef>
                <a:spcPts val="1000"/>
              </a:spcBef>
              <a:spcAft>
                <a:spcPts val="0"/>
              </a:spcAft>
              <a:buSzPts val="1200"/>
              <a:buChar char="►"/>
            </a:pPr>
            <a:r>
              <a:rPr lang="en-GB" sz="3200" dirty="0" err="1"/>
              <a:t>lookup_value</a:t>
            </a:r>
            <a:r>
              <a:rPr lang="en-GB" sz="3200" dirty="0"/>
              <a:t>: Value to find in the table's leftmost column</a:t>
            </a:r>
          </a:p>
          <a:p>
            <a:pPr marL="742950" lvl="1" indent="-285750" algn="l" rtl="0">
              <a:spcBef>
                <a:spcPts val="1000"/>
              </a:spcBef>
              <a:spcAft>
                <a:spcPts val="0"/>
              </a:spcAft>
              <a:buSzPts val="1200"/>
              <a:buChar char="►"/>
            </a:pPr>
            <a:r>
              <a:rPr lang="en-GB" sz="3200" dirty="0" err="1"/>
              <a:t>table_array</a:t>
            </a:r>
            <a:r>
              <a:rPr lang="en-GB" sz="3200" dirty="0"/>
              <a:t>: Cell range with data to search</a:t>
            </a:r>
          </a:p>
          <a:p>
            <a:pPr marL="742950" lvl="1" indent="-285750" algn="l" rtl="0">
              <a:spcBef>
                <a:spcPts val="1000"/>
              </a:spcBef>
              <a:spcAft>
                <a:spcPts val="0"/>
              </a:spcAft>
              <a:buSzPts val="1200"/>
              <a:buChar char="►"/>
            </a:pPr>
            <a:r>
              <a:rPr lang="en-GB" sz="3200" dirty="0" err="1"/>
              <a:t>col_index_num</a:t>
            </a:r>
            <a:r>
              <a:rPr lang="en-GB" sz="3200" dirty="0"/>
              <a:t>: Column number to return value from</a:t>
            </a:r>
          </a:p>
          <a:p>
            <a:pPr marL="742950" lvl="1" indent="-285750" algn="l" rtl="0">
              <a:spcBef>
                <a:spcPts val="1000"/>
              </a:spcBef>
              <a:spcAft>
                <a:spcPts val="0"/>
              </a:spcAft>
              <a:buSzPts val="1200"/>
              <a:buChar char="►"/>
            </a:pPr>
            <a:r>
              <a:rPr lang="en-GB" sz="3200" dirty="0" err="1"/>
              <a:t>range_lookup</a:t>
            </a:r>
            <a:r>
              <a:rPr lang="en-GB" sz="3200" dirty="0"/>
              <a:t>: Specifies exact or approximate match</a:t>
            </a:r>
            <a:endParaRPr lang="en-IN" dirty="0"/>
          </a:p>
        </p:txBody>
      </p:sp>
    </p:spTree>
    <p:extLst>
      <p:ext uri="{BB962C8B-B14F-4D97-AF65-F5344CB8AC3E}">
        <p14:creationId xmlns:p14="http://schemas.microsoft.com/office/powerpoint/2010/main" val="29890777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VLOOKUP (Vertical Lookup): Example - Product Prices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Understanding VLOOKUP Function</a:t>
            </a:r>
          </a:p>
          <a:p>
            <a:pPr marL="457200" lvl="0" indent="-457200" algn="l" rtl="0">
              <a:spcBef>
                <a:spcPts val="0"/>
              </a:spcBef>
              <a:spcAft>
                <a:spcPts val="0"/>
              </a:spcAft>
              <a:buSzPts val="1440"/>
              <a:buFont typeface="Wingdings" panose="05000000000000000000" pitchFamily="2" charset="2"/>
              <a:buChar char="Ø"/>
            </a:pPr>
            <a:r>
              <a:rPr lang="en-GB" sz="2800" dirty="0"/>
              <a:t>Locate price with product code 'A123'</a:t>
            </a:r>
          </a:p>
          <a:p>
            <a:pPr marL="457200" lvl="0" indent="-457200" algn="l" rtl="0">
              <a:spcBef>
                <a:spcPts val="0"/>
              </a:spcBef>
              <a:spcAft>
                <a:spcPts val="0"/>
              </a:spcAft>
              <a:buSzPts val="1440"/>
              <a:buFont typeface="Wingdings" panose="05000000000000000000" pitchFamily="2" charset="2"/>
              <a:buChar char="Ø"/>
            </a:pPr>
            <a:r>
              <a:rPr lang="en-GB" sz="2800" dirty="0"/>
              <a:t>Formula: =VLOOKUP('A123', A2:B6, 2, FALSE)</a:t>
            </a:r>
          </a:p>
          <a:p>
            <a:pPr marL="457200" lvl="0" indent="-457200" algn="l" rtl="0">
              <a:spcBef>
                <a:spcPts val="0"/>
              </a:spcBef>
              <a:spcAft>
                <a:spcPts val="0"/>
              </a:spcAft>
              <a:buSzPts val="1440"/>
              <a:buFont typeface="Wingdings" panose="05000000000000000000" pitchFamily="2" charset="2"/>
              <a:buChar char="Ø"/>
            </a:pPr>
            <a:r>
              <a:rPr lang="en-GB" sz="2800" dirty="0"/>
              <a:t>Components of VLOOKUP</a:t>
            </a:r>
          </a:p>
          <a:p>
            <a:pPr marL="457200" lvl="0" indent="-457200" algn="l" rtl="0">
              <a:spcBef>
                <a:spcPts val="0"/>
              </a:spcBef>
              <a:spcAft>
                <a:spcPts val="0"/>
              </a:spcAft>
              <a:buSzPts val="1440"/>
              <a:buFont typeface="Wingdings" panose="05000000000000000000" pitchFamily="2" charset="2"/>
              <a:buChar char="Ø"/>
            </a:pPr>
            <a:r>
              <a:rPr lang="en-GB" sz="2800" dirty="0" err="1"/>
              <a:t>lookup_value</a:t>
            </a:r>
            <a:r>
              <a:rPr lang="en-GB" sz="2800" dirty="0"/>
              <a:t>: 'A123'</a:t>
            </a:r>
          </a:p>
          <a:p>
            <a:pPr marL="457200" lvl="0" indent="-457200" algn="l" rtl="0">
              <a:spcBef>
                <a:spcPts val="0"/>
              </a:spcBef>
              <a:spcAft>
                <a:spcPts val="0"/>
              </a:spcAft>
              <a:buSzPts val="1440"/>
              <a:buFont typeface="Wingdings" panose="05000000000000000000" pitchFamily="2" charset="2"/>
              <a:buChar char="Ø"/>
            </a:pPr>
            <a:r>
              <a:rPr lang="en-GB" sz="2800" dirty="0" err="1"/>
              <a:t>table_array</a:t>
            </a:r>
            <a:r>
              <a:rPr lang="en-GB" sz="2800" dirty="0"/>
              <a:t>: A2:B6</a:t>
            </a:r>
          </a:p>
          <a:p>
            <a:pPr marL="457200" lvl="0" indent="-457200" algn="l" rtl="0">
              <a:spcBef>
                <a:spcPts val="0"/>
              </a:spcBef>
              <a:spcAft>
                <a:spcPts val="0"/>
              </a:spcAft>
              <a:buSzPts val="1440"/>
              <a:buFont typeface="Wingdings" panose="05000000000000000000" pitchFamily="2" charset="2"/>
              <a:buChar char="Ø"/>
            </a:pPr>
            <a:r>
              <a:rPr lang="en-GB" sz="2800" dirty="0" err="1"/>
              <a:t>col_index_num</a:t>
            </a:r>
            <a:r>
              <a:rPr lang="en-GB" sz="2800" dirty="0"/>
              <a:t>: 2</a:t>
            </a:r>
          </a:p>
          <a:p>
            <a:pPr marL="457200" lvl="0" indent="-457200" algn="l" rtl="0">
              <a:spcBef>
                <a:spcPts val="0"/>
              </a:spcBef>
              <a:spcAft>
                <a:spcPts val="0"/>
              </a:spcAft>
              <a:buSzPts val="1440"/>
              <a:buFont typeface="Wingdings" panose="05000000000000000000" pitchFamily="2" charset="2"/>
              <a:buChar char="Ø"/>
            </a:pPr>
            <a:r>
              <a:rPr lang="en-GB" sz="2800" dirty="0" err="1"/>
              <a:t>range_lookup</a:t>
            </a:r>
            <a:r>
              <a:rPr lang="en-GB" sz="2800" dirty="0"/>
              <a:t>: FALSE for exact match</a:t>
            </a:r>
          </a:p>
          <a:p>
            <a:pPr marL="457200" lvl="0" indent="-457200" algn="l" rtl="0">
              <a:spcBef>
                <a:spcPts val="0"/>
              </a:spcBef>
              <a:spcAft>
                <a:spcPts val="0"/>
              </a:spcAft>
              <a:buSzPts val="1440"/>
              <a:buFont typeface="Wingdings" panose="05000000000000000000" pitchFamily="2" charset="2"/>
              <a:buChar char="Ø"/>
            </a:pPr>
            <a:r>
              <a:rPr lang="en-GB" sz="2800" dirty="0"/>
              <a:t>Result Interpretation</a:t>
            </a:r>
          </a:p>
          <a:p>
            <a:pPr marL="457200" lvl="0" indent="-457200" algn="l" rtl="0">
              <a:spcBef>
                <a:spcPts val="0"/>
              </a:spcBef>
              <a:spcAft>
                <a:spcPts val="0"/>
              </a:spcAft>
              <a:buSzPts val="1440"/>
              <a:buFont typeface="Wingdings" panose="05000000000000000000" pitchFamily="2" charset="2"/>
              <a:buChar char="Ø"/>
            </a:pPr>
            <a:r>
              <a:rPr lang="en-GB" sz="2800" dirty="0"/>
              <a:t>Returns price for specified product code</a:t>
            </a:r>
          </a:p>
        </p:txBody>
      </p:sp>
      <p:pic>
        <p:nvPicPr>
          <p:cNvPr id="9" name="Picture 8">
            <a:extLst>
              <a:ext uri="{FF2B5EF4-FFF2-40B4-BE49-F238E27FC236}">
                <a16:creationId xmlns="" xmlns:a16="http://schemas.microsoft.com/office/drawing/2014/main" id="{889814F7-F4E6-8D85-A404-ABF7D883B45C}"/>
              </a:ext>
            </a:extLst>
          </p:cNvPr>
          <p:cNvPicPr>
            <a:picLocks noChangeAspect="1"/>
          </p:cNvPicPr>
          <p:nvPr/>
        </p:nvPicPr>
        <p:blipFill>
          <a:blip r:embed="rId4"/>
          <a:stretch>
            <a:fillRect/>
          </a:stretch>
        </p:blipFill>
        <p:spPr>
          <a:xfrm>
            <a:off x="8515694" y="2709115"/>
            <a:ext cx="5507580" cy="4868770"/>
          </a:xfrm>
          <a:prstGeom prst="rect">
            <a:avLst/>
          </a:prstGeom>
        </p:spPr>
      </p:pic>
    </p:spTree>
    <p:extLst>
      <p:ext uri="{BB962C8B-B14F-4D97-AF65-F5344CB8AC3E}">
        <p14:creationId xmlns:p14="http://schemas.microsoft.com/office/powerpoint/2010/main" val="340521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12668" y="456975"/>
            <a:ext cx="16858092"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600" kern="1200" dirty="0">
                <a:solidFill>
                  <a:schemeClr val="tx1"/>
                </a:solidFill>
                <a:latin typeface="+mn-lt"/>
              </a:rPr>
              <a:t>CHALLENGES IN RPA</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pic>
        <p:nvPicPr>
          <p:cNvPr id="9" name="Content Placeholder 4">
            <a:extLst>
              <a:ext uri="{FF2B5EF4-FFF2-40B4-BE49-F238E27FC236}">
                <a16:creationId xmlns="" xmlns:a16="http://schemas.microsoft.com/office/drawing/2014/main" id="{141BB143-5F9F-8A97-EDFD-B24B9FCDBBAF}"/>
              </a:ext>
            </a:extLst>
          </p:cNvPr>
          <p:cNvPicPr>
            <a:picLocks noGrp="1" noChangeAspect="1"/>
          </p:cNvPicPr>
          <p:nvPr>
            <p:ph idx="4294967295"/>
          </p:nvPr>
        </p:nvPicPr>
        <p:blipFill>
          <a:blip r:embed="rId4"/>
          <a:stretch>
            <a:fillRect/>
          </a:stretch>
        </p:blipFill>
        <p:spPr>
          <a:xfrm>
            <a:off x="3007337" y="1781386"/>
            <a:ext cx="7030743" cy="7899712"/>
          </a:xfrm>
          <a:prstGeom prst="rect">
            <a:avLst/>
          </a:prstGeom>
        </p:spPr>
      </p:pic>
    </p:spTree>
    <p:extLst>
      <p:ext uri="{BB962C8B-B14F-4D97-AF65-F5344CB8AC3E}">
        <p14:creationId xmlns:p14="http://schemas.microsoft.com/office/powerpoint/2010/main" val="40246369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18323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VLOOKUP (Vertical Lookup): Example - Retrieving Product Prices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Excel VLOOKUP Function</a:t>
            </a:r>
          </a:p>
          <a:p>
            <a:pPr marL="457200" lvl="0" indent="-457200" algn="l" rtl="0">
              <a:spcBef>
                <a:spcPts val="0"/>
              </a:spcBef>
              <a:spcAft>
                <a:spcPts val="0"/>
              </a:spcAft>
              <a:buSzPts val="1440"/>
              <a:buFont typeface="Wingdings" panose="05000000000000000000" pitchFamily="2" charset="2"/>
              <a:buChar char="Ø"/>
            </a:pPr>
            <a:r>
              <a:rPr lang="en-GB" sz="2800" dirty="0"/>
              <a:t>Retrieve prices from a table</a:t>
            </a:r>
          </a:p>
          <a:p>
            <a:pPr marL="457200" lvl="0" indent="-457200" algn="l" rtl="0">
              <a:spcBef>
                <a:spcPts val="0"/>
              </a:spcBef>
              <a:spcAft>
                <a:spcPts val="0"/>
              </a:spcAft>
              <a:buSzPts val="1440"/>
              <a:buFont typeface="Wingdings" panose="05000000000000000000" pitchFamily="2" charset="2"/>
              <a:buChar char="Ø"/>
            </a:pPr>
            <a:r>
              <a:rPr lang="en-GB" sz="2800" dirty="0"/>
              <a:t>Column A: Product names, Column B: Prices</a:t>
            </a:r>
          </a:p>
          <a:p>
            <a:pPr marL="457200" lvl="0" indent="-457200" algn="l" rtl="0">
              <a:spcBef>
                <a:spcPts val="0"/>
              </a:spcBef>
              <a:spcAft>
                <a:spcPts val="0"/>
              </a:spcAft>
              <a:buSzPts val="1440"/>
              <a:buFont typeface="Wingdings" panose="05000000000000000000" pitchFamily="2" charset="2"/>
              <a:buChar char="Ø"/>
            </a:pPr>
            <a:r>
              <a:rPr lang="en-GB" sz="2800" dirty="0"/>
              <a:t>Example: Find Price of 'Product A'</a:t>
            </a:r>
          </a:p>
          <a:p>
            <a:pPr marL="457200" lvl="0" indent="-457200" algn="l" rtl="0">
              <a:spcBef>
                <a:spcPts val="0"/>
              </a:spcBef>
              <a:spcAft>
                <a:spcPts val="0"/>
              </a:spcAft>
              <a:buSzPts val="1440"/>
              <a:buFont typeface="Wingdings" panose="05000000000000000000" pitchFamily="2" charset="2"/>
              <a:buChar char="Ø"/>
            </a:pPr>
            <a:r>
              <a:rPr lang="en-GB" sz="2800" dirty="0"/>
              <a:t>Use formula: =VLOOKUP("Product A", A1:B100, 2, FALSE)</a:t>
            </a:r>
          </a:p>
          <a:p>
            <a:pPr marL="457200" lvl="0" indent="-457200" algn="l" rtl="0">
              <a:spcBef>
                <a:spcPts val="0"/>
              </a:spcBef>
              <a:spcAft>
                <a:spcPts val="0"/>
              </a:spcAft>
              <a:buSzPts val="1440"/>
              <a:buFont typeface="Wingdings" panose="05000000000000000000" pitchFamily="2" charset="2"/>
              <a:buChar char="Ø"/>
            </a:pPr>
            <a:r>
              <a:rPr lang="en-GB" sz="2800" dirty="0"/>
              <a:t>Searches in range A1:B100</a:t>
            </a:r>
          </a:p>
          <a:p>
            <a:pPr marL="457200" lvl="0" indent="-457200" algn="l" rtl="0">
              <a:spcBef>
                <a:spcPts val="0"/>
              </a:spcBef>
              <a:spcAft>
                <a:spcPts val="0"/>
              </a:spcAft>
              <a:buSzPts val="1440"/>
              <a:buFont typeface="Wingdings" panose="05000000000000000000" pitchFamily="2" charset="2"/>
              <a:buChar char="Ø"/>
            </a:pPr>
            <a:r>
              <a:rPr lang="en-GB" sz="2800" dirty="0"/>
              <a:t>Returns value from 2nd column</a:t>
            </a:r>
          </a:p>
        </p:txBody>
      </p:sp>
      <p:pic>
        <p:nvPicPr>
          <p:cNvPr id="7" name="Picture 6">
            <a:extLst>
              <a:ext uri="{FF2B5EF4-FFF2-40B4-BE49-F238E27FC236}">
                <a16:creationId xmlns="" xmlns:a16="http://schemas.microsoft.com/office/drawing/2014/main" id="{7B1DA30E-1DDE-1838-BE3A-6ECE2313F3C4}"/>
              </a:ext>
            </a:extLst>
          </p:cNvPr>
          <p:cNvPicPr>
            <a:picLocks noChangeAspect="1"/>
          </p:cNvPicPr>
          <p:nvPr/>
        </p:nvPicPr>
        <p:blipFill>
          <a:blip r:embed="rId4"/>
          <a:stretch>
            <a:fillRect/>
          </a:stretch>
        </p:blipFill>
        <p:spPr>
          <a:xfrm>
            <a:off x="7199207" y="3001992"/>
            <a:ext cx="5981955" cy="3815043"/>
          </a:xfrm>
          <a:prstGeom prst="rect">
            <a:avLst/>
          </a:prstGeom>
        </p:spPr>
      </p:pic>
    </p:spTree>
    <p:extLst>
      <p:ext uri="{BB962C8B-B14F-4D97-AF65-F5344CB8AC3E}">
        <p14:creationId xmlns:p14="http://schemas.microsoft.com/office/powerpoint/2010/main" val="41607292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HLOOKUP (Horizontal Lookup): Explanation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164;p127">
            <a:extLst>
              <a:ext uri="{FF2B5EF4-FFF2-40B4-BE49-F238E27FC236}">
                <a16:creationId xmlns="" xmlns:a16="http://schemas.microsoft.com/office/drawing/2014/main" id="{3AEF7E46-3D9D-63B6-3EA3-55EF2AEFD43F}"/>
              </a:ext>
            </a:extLst>
          </p:cNvPr>
          <p:cNvGrpSpPr/>
          <p:nvPr/>
        </p:nvGrpSpPr>
        <p:grpSpPr>
          <a:xfrm>
            <a:off x="545061" y="2596999"/>
            <a:ext cx="9618132" cy="4089704"/>
            <a:chOff x="0" y="1888"/>
            <a:chExt cx="9618132" cy="4089704"/>
          </a:xfrm>
        </p:grpSpPr>
        <p:sp>
          <p:nvSpPr>
            <p:cNvPr id="7" name="Google Shape;2165;p127">
              <a:extLst>
                <a:ext uri="{FF2B5EF4-FFF2-40B4-BE49-F238E27FC236}">
                  <a16:creationId xmlns="" xmlns:a16="http://schemas.microsoft.com/office/drawing/2014/main" id="{0273757A-01B8-410B-783A-6625EE754784}"/>
                </a:ext>
              </a:extLst>
            </p:cNvPr>
            <p:cNvSpPr/>
            <p:nvPr/>
          </p:nvSpPr>
          <p:spPr>
            <a:xfrm>
              <a:off x="1923626" y="1888"/>
              <a:ext cx="7694506" cy="978398"/>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66;p127">
              <a:extLst>
                <a:ext uri="{FF2B5EF4-FFF2-40B4-BE49-F238E27FC236}">
                  <a16:creationId xmlns="" xmlns:a16="http://schemas.microsoft.com/office/drawing/2014/main" id="{A01DDDFB-2576-37B7-F481-E1AF0E675B6F}"/>
                </a:ext>
              </a:extLst>
            </p:cNvPr>
            <p:cNvSpPr txBox="1"/>
            <p:nvPr/>
          </p:nvSpPr>
          <p:spPr>
            <a:xfrm>
              <a:off x="1923626" y="1888"/>
              <a:ext cx="7694506" cy="978398"/>
            </a:xfrm>
            <a:prstGeom prst="rect">
              <a:avLst/>
            </a:prstGeom>
            <a:noFill/>
            <a:ln>
              <a:noFill/>
            </a:ln>
          </p:spPr>
          <p:txBody>
            <a:bodyPr spcFirstLastPara="1" wrap="square" lIns="149275" tIns="248500" rIns="149275" bIns="2485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The value to search for in the table's top row</a:t>
              </a:r>
              <a:endParaRPr/>
            </a:p>
          </p:txBody>
        </p:sp>
        <p:sp>
          <p:nvSpPr>
            <p:cNvPr id="9" name="Google Shape;2167;p127">
              <a:extLst>
                <a:ext uri="{FF2B5EF4-FFF2-40B4-BE49-F238E27FC236}">
                  <a16:creationId xmlns="" xmlns:a16="http://schemas.microsoft.com/office/drawing/2014/main" id="{4978FB1F-45D4-0ED7-4459-5E78045721FB}"/>
                </a:ext>
              </a:extLst>
            </p:cNvPr>
            <p:cNvSpPr/>
            <p:nvPr/>
          </p:nvSpPr>
          <p:spPr>
            <a:xfrm>
              <a:off x="0" y="1888"/>
              <a:ext cx="1923626" cy="978398"/>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68;p127">
              <a:extLst>
                <a:ext uri="{FF2B5EF4-FFF2-40B4-BE49-F238E27FC236}">
                  <a16:creationId xmlns="" xmlns:a16="http://schemas.microsoft.com/office/drawing/2014/main" id="{9D4DEAEF-148B-F118-E157-6A092B4A43B3}"/>
                </a:ext>
              </a:extLst>
            </p:cNvPr>
            <p:cNvSpPr txBox="1"/>
            <p:nvPr/>
          </p:nvSpPr>
          <p:spPr>
            <a:xfrm>
              <a:off x="0" y="1888"/>
              <a:ext cx="1923626" cy="978398"/>
            </a:xfrm>
            <a:prstGeom prst="rect">
              <a:avLst/>
            </a:prstGeom>
            <a:noFill/>
            <a:ln>
              <a:noFill/>
            </a:ln>
          </p:spPr>
          <p:txBody>
            <a:bodyPr spcFirstLastPara="1" wrap="square" lIns="101775" tIns="96625" rIns="101775" bIns="96625" anchor="ctr" anchorCtr="0">
              <a:noAutofit/>
            </a:bodyPr>
            <a:lstStyle/>
            <a:p>
              <a:pPr marL="0" marR="0" lvl="0" indent="0" algn="ctr" rtl="0">
                <a:lnSpc>
                  <a:spcPct val="90000"/>
                </a:lnSpc>
                <a:spcBef>
                  <a:spcPts val="0"/>
                </a:spcBef>
                <a:spcAft>
                  <a:spcPts val="0"/>
                </a:spcAft>
                <a:buClr>
                  <a:schemeClr val="lt1"/>
                </a:buClr>
                <a:buSzPts val="2100"/>
                <a:buFont typeface="Trebuchet MS"/>
                <a:buNone/>
              </a:pPr>
              <a:r>
                <a:rPr lang="en-US" sz="2100">
                  <a:solidFill>
                    <a:schemeClr val="lt1"/>
                  </a:solidFill>
                  <a:latin typeface="Trebuchet MS"/>
                  <a:ea typeface="Trebuchet MS"/>
                  <a:cs typeface="Trebuchet MS"/>
                  <a:sym typeface="Trebuchet MS"/>
                </a:rPr>
                <a:t>Lookup Value Definition</a:t>
              </a:r>
              <a:endParaRPr/>
            </a:p>
          </p:txBody>
        </p:sp>
        <p:sp>
          <p:nvSpPr>
            <p:cNvPr id="11" name="Google Shape;2169;p127">
              <a:extLst>
                <a:ext uri="{FF2B5EF4-FFF2-40B4-BE49-F238E27FC236}">
                  <a16:creationId xmlns="" xmlns:a16="http://schemas.microsoft.com/office/drawing/2014/main" id="{79895946-D8D6-BE54-875A-2F95ED60F49B}"/>
                </a:ext>
              </a:extLst>
            </p:cNvPr>
            <p:cNvSpPr/>
            <p:nvPr/>
          </p:nvSpPr>
          <p:spPr>
            <a:xfrm>
              <a:off x="1923626" y="1038990"/>
              <a:ext cx="7694506" cy="978398"/>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70;p127">
              <a:extLst>
                <a:ext uri="{FF2B5EF4-FFF2-40B4-BE49-F238E27FC236}">
                  <a16:creationId xmlns="" xmlns:a16="http://schemas.microsoft.com/office/drawing/2014/main" id="{34103C90-3B41-2A5F-1D53-F7EDA5D335D9}"/>
                </a:ext>
              </a:extLst>
            </p:cNvPr>
            <p:cNvSpPr txBox="1"/>
            <p:nvPr/>
          </p:nvSpPr>
          <p:spPr>
            <a:xfrm>
              <a:off x="1923626" y="1038990"/>
              <a:ext cx="7694506" cy="978398"/>
            </a:xfrm>
            <a:prstGeom prst="rect">
              <a:avLst/>
            </a:prstGeom>
            <a:noFill/>
            <a:ln>
              <a:noFill/>
            </a:ln>
          </p:spPr>
          <p:txBody>
            <a:bodyPr spcFirstLastPara="1" wrap="square" lIns="149275" tIns="248500" rIns="149275" bIns="2485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A cell range containing searchable data with the lookup value in the top row</a:t>
              </a:r>
              <a:endParaRPr/>
            </a:p>
          </p:txBody>
        </p:sp>
        <p:sp>
          <p:nvSpPr>
            <p:cNvPr id="13" name="Google Shape;2171;p127">
              <a:extLst>
                <a:ext uri="{FF2B5EF4-FFF2-40B4-BE49-F238E27FC236}">
                  <a16:creationId xmlns="" xmlns:a16="http://schemas.microsoft.com/office/drawing/2014/main" id="{92CEC1ED-0E93-945F-B1A7-4F260E568489}"/>
                </a:ext>
              </a:extLst>
            </p:cNvPr>
            <p:cNvSpPr/>
            <p:nvPr/>
          </p:nvSpPr>
          <p:spPr>
            <a:xfrm>
              <a:off x="0" y="1038990"/>
              <a:ext cx="1923626" cy="978398"/>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72;p127">
              <a:extLst>
                <a:ext uri="{FF2B5EF4-FFF2-40B4-BE49-F238E27FC236}">
                  <a16:creationId xmlns="" xmlns:a16="http://schemas.microsoft.com/office/drawing/2014/main" id="{A2F4CF94-0956-7072-CAE5-8EFB4ADA1006}"/>
                </a:ext>
              </a:extLst>
            </p:cNvPr>
            <p:cNvSpPr txBox="1"/>
            <p:nvPr/>
          </p:nvSpPr>
          <p:spPr>
            <a:xfrm>
              <a:off x="0" y="1038990"/>
              <a:ext cx="1923626" cy="978398"/>
            </a:xfrm>
            <a:prstGeom prst="rect">
              <a:avLst/>
            </a:prstGeom>
            <a:noFill/>
            <a:ln>
              <a:noFill/>
            </a:ln>
          </p:spPr>
          <p:txBody>
            <a:bodyPr spcFirstLastPara="1" wrap="square" lIns="101775" tIns="96625" rIns="101775" bIns="96625" anchor="ctr" anchorCtr="0">
              <a:noAutofit/>
            </a:bodyPr>
            <a:lstStyle/>
            <a:p>
              <a:pPr marL="0" marR="0" lvl="0" indent="0" algn="ctr" rtl="0">
                <a:lnSpc>
                  <a:spcPct val="90000"/>
                </a:lnSpc>
                <a:spcBef>
                  <a:spcPts val="0"/>
                </a:spcBef>
                <a:spcAft>
                  <a:spcPts val="0"/>
                </a:spcAft>
                <a:buClr>
                  <a:schemeClr val="lt1"/>
                </a:buClr>
                <a:buSzPts val="2100"/>
                <a:buFont typeface="Trebuchet MS"/>
                <a:buNone/>
              </a:pPr>
              <a:r>
                <a:rPr lang="en-US" sz="2100" dirty="0">
                  <a:solidFill>
                    <a:schemeClr val="lt1"/>
                  </a:solidFill>
                  <a:latin typeface="Trebuchet MS"/>
                  <a:ea typeface="Trebuchet MS"/>
                  <a:cs typeface="Trebuchet MS"/>
                  <a:sym typeface="Trebuchet MS"/>
                </a:rPr>
                <a:t>Table Array Explanation</a:t>
              </a:r>
              <a:endParaRPr dirty="0"/>
            </a:p>
          </p:txBody>
        </p:sp>
        <p:sp>
          <p:nvSpPr>
            <p:cNvPr id="15" name="Google Shape;2173;p127">
              <a:extLst>
                <a:ext uri="{FF2B5EF4-FFF2-40B4-BE49-F238E27FC236}">
                  <a16:creationId xmlns="" xmlns:a16="http://schemas.microsoft.com/office/drawing/2014/main" id="{78F43F72-4068-427E-A284-520BDD6C3F42}"/>
                </a:ext>
              </a:extLst>
            </p:cNvPr>
            <p:cNvSpPr/>
            <p:nvPr/>
          </p:nvSpPr>
          <p:spPr>
            <a:xfrm>
              <a:off x="1923626" y="2076092"/>
              <a:ext cx="7694506" cy="978398"/>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74;p127">
              <a:extLst>
                <a:ext uri="{FF2B5EF4-FFF2-40B4-BE49-F238E27FC236}">
                  <a16:creationId xmlns="" xmlns:a16="http://schemas.microsoft.com/office/drawing/2014/main" id="{AC62AED0-84BB-11FE-B4D0-8DC9665536FB}"/>
                </a:ext>
              </a:extLst>
            </p:cNvPr>
            <p:cNvSpPr txBox="1"/>
            <p:nvPr/>
          </p:nvSpPr>
          <p:spPr>
            <a:xfrm>
              <a:off x="1923626" y="2076092"/>
              <a:ext cx="7694506" cy="978398"/>
            </a:xfrm>
            <a:prstGeom prst="rect">
              <a:avLst/>
            </a:prstGeom>
            <a:noFill/>
            <a:ln>
              <a:noFill/>
            </a:ln>
          </p:spPr>
          <p:txBody>
            <a:bodyPr spcFirstLastPara="1" wrap="square" lIns="149275" tIns="248500" rIns="149275" bIns="2485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Specifies the row number from which to return a value, starting from the top</a:t>
              </a:r>
              <a:endParaRPr/>
            </a:p>
          </p:txBody>
        </p:sp>
        <p:sp>
          <p:nvSpPr>
            <p:cNvPr id="17" name="Google Shape;2175;p127">
              <a:extLst>
                <a:ext uri="{FF2B5EF4-FFF2-40B4-BE49-F238E27FC236}">
                  <a16:creationId xmlns="" xmlns:a16="http://schemas.microsoft.com/office/drawing/2014/main" id="{0757F523-0CDA-D972-076A-EF482CAC0002}"/>
                </a:ext>
              </a:extLst>
            </p:cNvPr>
            <p:cNvSpPr/>
            <p:nvPr/>
          </p:nvSpPr>
          <p:spPr>
            <a:xfrm>
              <a:off x="0" y="2076092"/>
              <a:ext cx="1923626" cy="978398"/>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76;p127">
              <a:extLst>
                <a:ext uri="{FF2B5EF4-FFF2-40B4-BE49-F238E27FC236}">
                  <a16:creationId xmlns="" xmlns:a16="http://schemas.microsoft.com/office/drawing/2014/main" id="{FDCB2312-869E-AC2B-6F2D-BA5074A4B4EB}"/>
                </a:ext>
              </a:extLst>
            </p:cNvPr>
            <p:cNvSpPr txBox="1"/>
            <p:nvPr/>
          </p:nvSpPr>
          <p:spPr>
            <a:xfrm>
              <a:off x="0" y="2076092"/>
              <a:ext cx="1923626" cy="978398"/>
            </a:xfrm>
            <a:prstGeom prst="rect">
              <a:avLst/>
            </a:prstGeom>
            <a:noFill/>
            <a:ln>
              <a:noFill/>
            </a:ln>
          </p:spPr>
          <p:txBody>
            <a:bodyPr spcFirstLastPara="1" wrap="square" lIns="101775" tIns="96625" rIns="101775" bIns="96625" anchor="ctr" anchorCtr="0">
              <a:noAutofit/>
            </a:bodyPr>
            <a:lstStyle/>
            <a:p>
              <a:pPr marL="0" marR="0" lvl="0" indent="0" algn="ctr" rtl="0">
                <a:lnSpc>
                  <a:spcPct val="90000"/>
                </a:lnSpc>
                <a:spcBef>
                  <a:spcPts val="0"/>
                </a:spcBef>
                <a:spcAft>
                  <a:spcPts val="0"/>
                </a:spcAft>
                <a:buClr>
                  <a:schemeClr val="lt1"/>
                </a:buClr>
                <a:buSzPts val="2100"/>
                <a:buFont typeface="Trebuchet MS"/>
                <a:buNone/>
              </a:pPr>
              <a:r>
                <a:rPr lang="en-US" sz="2100">
                  <a:solidFill>
                    <a:schemeClr val="lt1"/>
                  </a:solidFill>
                  <a:latin typeface="Trebuchet MS"/>
                  <a:ea typeface="Trebuchet MS"/>
                  <a:cs typeface="Trebuchet MS"/>
                  <a:sym typeface="Trebuchet MS"/>
                </a:rPr>
                <a:t>Row Index Number</a:t>
              </a:r>
              <a:endParaRPr/>
            </a:p>
          </p:txBody>
        </p:sp>
        <p:sp>
          <p:nvSpPr>
            <p:cNvPr id="19" name="Google Shape;2177;p127">
              <a:extLst>
                <a:ext uri="{FF2B5EF4-FFF2-40B4-BE49-F238E27FC236}">
                  <a16:creationId xmlns="" xmlns:a16="http://schemas.microsoft.com/office/drawing/2014/main" id="{A1746A27-D85F-C9FB-9133-A35F23818C27}"/>
                </a:ext>
              </a:extLst>
            </p:cNvPr>
            <p:cNvSpPr/>
            <p:nvPr/>
          </p:nvSpPr>
          <p:spPr>
            <a:xfrm>
              <a:off x="1923626" y="3113194"/>
              <a:ext cx="7694506" cy="978398"/>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78;p127">
              <a:extLst>
                <a:ext uri="{FF2B5EF4-FFF2-40B4-BE49-F238E27FC236}">
                  <a16:creationId xmlns="" xmlns:a16="http://schemas.microsoft.com/office/drawing/2014/main" id="{5365979D-B50A-55EF-D115-4934E4CDE1AC}"/>
                </a:ext>
              </a:extLst>
            </p:cNvPr>
            <p:cNvSpPr txBox="1"/>
            <p:nvPr/>
          </p:nvSpPr>
          <p:spPr>
            <a:xfrm>
              <a:off x="1923626" y="3113194"/>
              <a:ext cx="7694506" cy="978398"/>
            </a:xfrm>
            <a:prstGeom prst="rect">
              <a:avLst/>
            </a:prstGeom>
            <a:noFill/>
            <a:ln>
              <a:noFill/>
            </a:ln>
          </p:spPr>
          <p:txBody>
            <a:bodyPr spcFirstLastPara="1" wrap="square" lIns="149275" tIns="248500" rIns="149275" bIns="24850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Determines the match type: TRUE for approximate, FALSE for exact</a:t>
              </a:r>
              <a:endParaRPr/>
            </a:p>
          </p:txBody>
        </p:sp>
        <p:sp>
          <p:nvSpPr>
            <p:cNvPr id="21" name="Google Shape;2179;p127">
              <a:extLst>
                <a:ext uri="{FF2B5EF4-FFF2-40B4-BE49-F238E27FC236}">
                  <a16:creationId xmlns="" xmlns:a16="http://schemas.microsoft.com/office/drawing/2014/main" id="{3C4A07AE-D8A1-4CDB-54DE-5424CCD8F433}"/>
                </a:ext>
              </a:extLst>
            </p:cNvPr>
            <p:cNvSpPr/>
            <p:nvPr/>
          </p:nvSpPr>
          <p:spPr>
            <a:xfrm>
              <a:off x="0" y="3113194"/>
              <a:ext cx="1923626" cy="978398"/>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80;p127">
              <a:extLst>
                <a:ext uri="{FF2B5EF4-FFF2-40B4-BE49-F238E27FC236}">
                  <a16:creationId xmlns="" xmlns:a16="http://schemas.microsoft.com/office/drawing/2014/main" id="{A9383856-7BCE-2360-75FD-A759CAB1C6EA}"/>
                </a:ext>
              </a:extLst>
            </p:cNvPr>
            <p:cNvSpPr txBox="1"/>
            <p:nvPr/>
          </p:nvSpPr>
          <p:spPr>
            <a:xfrm>
              <a:off x="0" y="3113194"/>
              <a:ext cx="1923626" cy="978398"/>
            </a:xfrm>
            <a:prstGeom prst="rect">
              <a:avLst/>
            </a:prstGeom>
            <a:noFill/>
            <a:ln>
              <a:noFill/>
            </a:ln>
          </p:spPr>
          <p:txBody>
            <a:bodyPr spcFirstLastPara="1" wrap="square" lIns="101775" tIns="96625" rIns="101775" bIns="96625" anchor="ctr" anchorCtr="0">
              <a:noAutofit/>
            </a:bodyPr>
            <a:lstStyle/>
            <a:p>
              <a:pPr marL="0" marR="0" lvl="0" indent="0" algn="ctr" rtl="0">
                <a:lnSpc>
                  <a:spcPct val="90000"/>
                </a:lnSpc>
                <a:spcBef>
                  <a:spcPts val="0"/>
                </a:spcBef>
                <a:spcAft>
                  <a:spcPts val="0"/>
                </a:spcAft>
                <a:buClr>
                  <a:schemeClr val="lt1"/>
                </a:buClr>
                <a:buSzPts val="2100"/>
                <a:buFont typeface="Trebuchet MS"/>
                <a:buNone/>
              </a:pPr>
              <a:r>
                <a:rPr lang="en-US" sz="2100">
                  <a:solidFill>
                    <a:schemeClr val="lt1"/>
                  </a:solidFill>
                  <a:latin typeface="Trebuchet MS"/>
                  <a:ea typeface="Trebuchet MS"/>
                  <a:cs typeface="Trebuchet MS"/>
                  <a:sym typeface="Trebuchet MS"/>
                </a:rPr>
                <a:t>Range Lookup (Optional)</a:t>
              </a:r>
              <a:endParaRPr/>
            </a:p>
          </p:txBody>
        </p:sp>
      </p:grpSp>
    </p:spTree>
    <p:extLst>
      <p:ext uri="{BB962C8B-B14F-4D97-AF65-F5344CB8AC3E}">
        <p14:creationId xmlns:p14="http://schemas.microsoft.com/office/powerpoint/2010/main" val="9167760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HLOOKUP (Horizontal Lookup): Example - Employee Department</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698652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Understanding HLOOKUP Function</a:t>
            </a:r>
          </a:p>
          <a:p>
            <a:pPr marL="457200" lvl="0" indent="-457200" algn="l" rtl="0">
              <a:spcBef>
                <a:spcPts val="0"/>
              </a:spcBef>
              <a:spcAft>
                <a:spcPts val="0"/>
              </a:spcAft>
              <a:buSzPts val="1440"/>
              <a:buFont typeface="Wingdings" panose="05000000000000000000" pitchFamily="2" charset="2"/>
              <a:buChar char="Ø"/>
            </a:pPr>
            <a:r>
              <a:rPr lang="en-GB" sz="2800" dirty="0"/>
              <a:t>Used for horizontal data lookup in Excel</a:t>
            </a:r>
          </a:p>
          <a:p>
            <a:pPr marL="457200" lvl="0" indent="-457200" algn="l" rtl="0">
              <a:spcBef>
                <a:spcPts val="0"/>
              </a:spcBef>
              <a:spcAft>
                <a:spcPts val="0"/>
              </a:spcAft>
              <a:buSzPts val="1440"/>
              <a:buFont typeface="Wingdings" panose="05000000000000000000" pitchFamily="2" charset="2"/>
              <a:buChar char="Ø"/>
            </a:pPr>
            <a:r>
              <a:rPr lang="en-GB" sz="2800" dirty="0"/>
              <a:t>Efficient for finding specific table data</a:t>
            </a:r>
          </a:p>
          <a:p>
            <a:pPr marL="457200" lvl="0" indent="-457200" algn="l" rtl="0">
              <a:spcBef>
                <a:spcPts val="0"/>
              </a:spcBef>
              <a:spcAft>
                <a:spcPts val="0"/>
              </a:spcAft>
              <a:buSzPts val="1440"/>
              <a:buFont typeface="Wingdings" panose="05000000000000000000" pitchFamily="2" charset="2"/>
              <a:buChar char="Ø"/>
            </a:pPr>
            <a:r>
              <a:rPr lang="en-GB" sz="2800" dirty="0"/>
              <a:t>Example Use Case</a:t>
            </a:r>
          </a:p>
          <a:p>
            <a:pPr marL="457200" lvl="0" indent="-457200" algn="l" rtl="0">
              <a:spcBef>
                <a:spcPts val="0"/>
              </a:spcBef>
              <a:spcAft>
                <a:spcPts val="0"/>
              </a:spcAft>
              <a:buSzPts val="1440"/>
              <a:buFont typeface="Wingdings" panose="05000000000000000000" pitchFamily="2" charset="2"/>
              <a:buChar char="Ø"/>
            </a:pPr>
            <a:r>
              <a:rPr lang="en-GB" sz="2800" dirty="0"/>
              <a:t>Locate department of employee with ID '101'</a:t>
            </a:r>
          </a:p>
          <a:p>
            <a:pPr marL="457200" lvl="0" indent="-457200" algn="l" rtl="0">
              <a:spcBef>
                <a:spcPts val="0"/>
              </a:spcBef>
              <a:spcAft>
                <a:spcPts val="0"/>
              </a:spcAft>
              <a:buSzPts val="1440"/>
              <a:buFont typeface="Wingdings" panose="05000000000000000000" pitchFamily="2" charset="2"/>
              <a:buChar char="Ø"/>
            </a:pPr>
            <a:r>
              <a:rPr lang="en-GB" sz="2800" dirty="0"/>
              <a:t>Formula Breakdown</a:t>
            </a:r>
          </a:p>
          <a:p>
            <a:pPr marL="457200" lvl="0" indent="-457200" algn="l" rtl="0">
              <a:spcBef>
                <a:spcPts val="0"/>
              </a:spcBef>
              <a:spcAft>
                <a:spcPts val="0"/>
              </a:spcAft>
              <a:buSzPts val="1440"/>
              <a:buFont typeface="Wingdings" panose="05000000000000000000" pitchFamily="2" charset="2"/>
              <a:buChar char="Ø"/>
            </a:pPr>
            <a:r>
              <a:rPr lang="en-GB" sz="2800" dirty="0" err="1"/>
              <a:t>lookup_value</a:t>
            </a:r>
            <a:r>
              <a:rPr lang="en-GB" sz="2800" dirty="0"/>
              <a:t>: '101' for employee ID</a:t>
            </a:r>
          </a:p>
          <a:p>
            <a:pPr marL="457200" lvl="0" indent="-457200" algn="l" rtl="0">
              <a:spcBef>
                <a:spcPts val="0"/>
              </a:spcBef>
              <a:spcAft>
                <a:spcPts val="0"/>
              </a:spcAft>
              <a:buSzPts val="1440"/>
              <a:buFont typeface="Wingdings" panose="05000000000000000000" pitchFamily="2" charset="2"/>
              <a:buChar char="Ø"/>
            </a:pPr>
            <a:r>
              <a:rPr lang="en-GB" sz="2800" dirty="0" err="1"/>
              <a:t>table_array</a:t>
            </a:r>
            <a:r>
              <a:rPr lang="en-GB" sz="2800" dirty="0"/>
              <a:t>: A1:E3 for data range</a:t>
            </a:r>
          </a:p>
          <a:p>
            <a:pPr marL="457200" lvl="0" indent="-457200" algn="l" rtl="0">
              <a:spcBef>
                <a:spcPts val="0"/>
              </a:spcBef>
              <a:spcAft>
                <a:spcPts val="0"/>
              </a:spcAft>
              <a:buSzPts val="1440"/>
              <a:buFont typeface="Wingdings" panose="05000000000000000000" pitchFamily="2" charset="2"/>
              <a:buChar char="Ø"/>
            </a:pPr>
            <a:r>
              <a:rPr lang="en-GB" sz="2800" dirty="0" err="1"/>
              <a:t>row_index_num</a:t>
            </a:r>
            <a:r>
              <a:rPr lang="en-GB" sz="2800" dirty="0"/>
              <a:t>: 2 to get department info</a:t>
            </a:r>
          </a:p>
          <a:p>
            <a:pPr marL="457200" lvl="0" indent="-457200" algn="l" rtl="0">
              <a:spcBef>
                <a:spcPts val="0"/>
              </a:spcBef>
              <a:spcAft>
                <a:spcPts val="0"/>
              </a:spcAft>
              <a:buSzPts val="1440"/>
              <a:buFont typeface="Wingdings" panose="05000000000000000000" pitchFamily="2" charset="2"/>
              <a:buChar char="Ø"/>
            </a:pPr>
            <a:r>
              <a:rPr lang="en-GB" sz="2800" dirty="0" err="1"/>
              <a:t>range_lookup</a:t>
            </a:r>
            <a:r>
              <a:rPr lang="en-GB" sz="2800" dirty="0"/>
              <a:t>: FALSE for exact match</a:t>
            </a:r>
          </a:p>
        </p:txBody>
      </p:sp>
      <p:pic>
        <p:nvPicPr>
          <p:cNvPr id="7" name="Picture 6">
            <a:extLst>
              <a:ext uri="{FF2B5EF4-FFF2-40B4-BE49-F238E27FC236}">
                <a16:creationId xmlns="" xmlns:a16="http://schemas.microsoft.com/office/drawing/2014/main" id="{E66445B2-7A49-B810-4123-7A82E5497F10}"/>
              </a:ext>
            </a:extLst>
          </p:cNvPr>
          <p:cNvPicPr>
            <a:picLocks noChangeAspect="1"/>
          </p:cNvPicPr>
          <p:nvPr/>
        </p:nvPicPr>
        <p:blipFill>
          <a:blip r:embed="rId4"/>
          <a:stretch>
            <a:fillRect/>
          </a:stretch>
        </p:blipFill>
        <p:spPr>
          <a:xfrm>
            <a:off x="7781019" y="2874583"/>
            <a:ext cx="7591252" cy="4468482"/>
          </a:xfrm>
          <a:prstGeom prst="rect">
            <a:avLst/>
          </a:prstGeom>
        </p:spPr>
      </p:pic>
    </p:spTree>
    <p:extLst>
      <p:ext uri="{BB962C8B-B14F-4D97-AF65-F5344CB8AC3E}">
        <p14:creationId xmlns:p14="http://schemas.microsoft.com/office/powerpoint/2010/main" val="9986185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HLOOKUP (Horizontal Lookup): Example - Retrieving Quarterly Sales Figures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741741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Understanding HLOOKUP Function</a:t>
            </a:r>
          </a:p>
          <a:p>
            <a:pPr marL="457200" lvl="0" indent="-457200" algn="l" rtl="0">
              <a:spcBef>
                <a:spcPts val="0"/>
              </a:spcBef>
              <a:spcAft>
                <a:spcPts val="0"/>
              </a:spcAft>
              <a:buSzPts val="1440"/>
              <a:buFont typeface="Wingdings" panose="05000000000000000000" pitchFamily="2" charset="2"/>
              <a:buChar char="Ø"/>
            </a:pPr>
            <a:r>
              <a:rPr lang="en-GB" sz="2800" dirty="0"/>
              <a:t>Retrieves specific data from a horizontal array</a:t>
            </a:r>
          </a:p>
          <a:p>
            <a:pPr marL="457200" lvl="0" indent="-457200" algn="l" rtl="0">
              <a:spcBef>
                <a:spcPts val="0"/>
              </a:spcBef>
              <a:spcAft>
                <a:spcPts val="0"/>
              </a:spcAft>
              <a:buSzPts val="1440"/>
              <a:buFont typeface="Wingdings" panose="05000000000000000000" pitchFamily="2" charset="2"/>
              <a:buChar char="Ø"/>
            </a:pPr>
            <a:r>
              <a:rPr lang="en-GB" sz="2800" dirty="0"/>
              <a:t>Useful for comparing quarterly sales figures</a:t>
            </a:r>
          </a:p>
          <a:p>
            <a:pPr marL="457200" lvl="0" indent="-457200" algn="l" rtl="0">
              <a:spcBef>
                <a:spcPts val="0"/>
              </a:spcBef>
              <a:spcAft>
                <a:spcPts val="0"/>
              </a:spcAft>
              <a:buSzPts val="1440"/>
              <a:buFont typeface="Wingdings" panose="05000000000000000000" pitchFamily="2" charset="2"/>
              <a:buChar char="Ø"/>
            </a:pPr>
            <a:r>
              <a:rPr lang="en-GB" sz="2800" dirty="0"/>
              <a:t>Spreadsheet Application</a:t>
            </a:r>
          </a:p>
          <a:p>
            <a:pPr marL="457200" lvl="0" indent="-457200" algn="l" rtl="0">
              <a:spcBef>
                <a:spcPts val="0"/>
              </a:spcBef>
              <a:spcAft>
                <a:spcPts val="0"/>
              </a:spcAft>
              <a:buSzPts val="1440"/>
              <a:buFont typeface="Wingdings" panose="05000000000000000000" pitchFamily="2" charset="2"/>
              <a:buChar char="Ø"/>
            </a:pPr>
            <a:r>
              <a:rPr lang="en-GB" sz="2800" dirty="0"/>
              <a:t>Product names as headers in the first row</a:t>
            </a:r>
          </a:p>
          <a:p>
            <a:pPr marL="457200" lvl="0" indent="-457200" algn="l" rtl="0">
              <a:spcBef>
                <a:spcPts val="0"/>
              </a:spcBef>
              <a:spcAft>
                <a:spcPts val="0"/>
              </a:spcAft>
              <a:buSzPts val="1440"/>
              <a:buFont typeface="Wingdings" panose="05000000000000000000" pitchFamily="2" charset="2"/>
              <a:buChar char="Ø"/>
            </a:pPr>
            <a:r>
              <a:rPr lang="en-GB" sz="2800" dirty="0"/>
              <a:t>Sales figures in subsequent rows</a:t>
            </a:r>
          </a:p>
          <a:p>
            <a:pPr marL="457200" lvl="0" indent="-457200" algn="l" rtl="0">
              <a:spcBef>
                <a:spcPts val="0"/>
              </a:spcBef>
              <a:spcAft>
                <a:spcPts val="0"/>
              </a:spcAft>
              <a:buSzPts val="1440"/>
              <a:buFont typeface="Wingdings" panose="05000000000000000000" pitchFamily="2" charset="2"/>
              <a:buChar char="Ø"/>
            </a:pPr>
            <a:r>
              <a:rPr lang="en-GB" sz="2800" dirty="0"/>
              <a:t>Function Syntax</a:t>
            </a:r>
          </a:p>
          <a:p>
            <a:pPr marL="457200" lvl="0" indent="-457200" algn="l" rtl="0">
              <a:spcBef>
                <a:spcPts val="0"/>
              </a:spcBef>
              <a:spcAft>
                <a:spcPts val="0"/>
              </a:spcAft>
              <a:buSzPts val="1440"/>
              <a:buFont typeface="Wingdings" panose="05000000000000000000" pitchFamily="2" charset="2"/>
              <a:buChar char="Ø"/>
            </a:pPr>
            <a:r>
              <a:rPr lang="en-GB" sz="2800" dirty="0"/>
              <a:t>=HLOOKUP(</a:t>
            </a:r>
            <a:r>
              <a:rPr lang="en-GB" sz="2800" dirty="0" err="1"/>
              <a:t>lookup_value</a:t>
            </a:r>
            <a:r>
              <a:rPr lang="en-GB" sz="2800" dirty="0"/>
              <a:t>, </a:t>
            </a:r>
            <a:r>
              <a:rPr lang="en-GB" sz="2800" dirty="0" err="1"/>
              <a:t>table_array</a:t>
            </a:r>
            <a:r>
              <a:rPr lang="en-GB" sz="2800" dirty="0"/>
              <a:t>, </a:t>
            </a:r>
            <a:r>
              <a:rPr lang="en-GB" sz="2800" dirty="0" err="1"/>
              <a:t>row_index_num</a:t>
            </a:r>
            <a:r>
              <a:rPr lang="en-GB" sz="2800" dirty="0"/>
              <a:t>, [</a:t>
            </a:r>
            <a:r>
              <a:rPr lang="en-GB" sz="2800" dirty="0" err="1"/>
              <a:t>range_lookup</a:t>
            </a:r>
            <a:r>
              <a:rPr lang="en-GB" sz="2800" dirty="0"/>
              <a:t>])</a:t>
            </a:r>
          </a:p>
          <a:p>
            <a:pPr marL="457200" lvl="0" indent="-457200" algn="l" rtl="0">
              <a:spcBef>
                <a:spcPts val="0"/>
              </a:spcBef>
              <a:spcAft>
                <a:spcPts val="0"/>
              </a:spcAft>
              <a:buSzPts val="1440"/>
              <a:buFont typeface="Wingdings" panose="05000000000000000000" pitchFamily="2" charset="2"/>
              <a:buChar char="Ø"/>
            </a:pPr>
            <a:r>
              <a:rPr lang="en-GB" sz="2800" dirty="0"/>
              <a:t>Example Usage</a:t>
            </a:r>
          </a:p>
          <a:p>
            <a:pPr marL="457200" lvl="0" indent="-457200" algn="l" rtl="0">
              <a:spcBef>
                <a:spcPts val="0"/>
              </a:spcBef>
              <a:spcAft>
                <a:spcPts val="0"/>
              </a:spcAft>
              <a:buSzPts val="1440"/>
              <a:buFont typeface="Wingdings" panose="05000000000000000000" pitchFamily="2" charset="2"/>
              <a:buChar char="Ø"/>
            </a:pPr>
            <a:r>
              <a:rPr lang="en-GB" sz="2800" dirty="0"/>
              <a:t>Retrieve 'Product A' sales in Q3: =HLOOKUP("Product A", A1:D100, 3, FALSE)</a:t>
            </a:r>
          </a:p>
        </p:txBody>
      </p:sp>
    </p:spTree>
    <p:extLst>
      <p:ext uri="{BB962C8B-B14F-4D97-AF65-F5344CB8AC3E}">
        <p14:creationId xmlns:p14="http://schemas.microsoft.com/office/powerpoint/2010/main" val="965287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INDEX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Function Overview</a:t>
            </a:r>
          </a:p>
          <a:p>
            <a:pPr marL="457200" lvl="0" indent="-457200" algn="l" rtl="0">
              <a:spcBef>
                <a:spcPts val="0"/>
              </a:spcBef>
              <a:spcAft>
                <a:spcPts val="0"/>
              </a:spcAft>
              <a:buSzPts val="1440"/>
              <a:buFont typeface="Wingdings" panose="05000000000000000000" pitchFamily="2" charset="2"/>
              <a:buChar char="Ø"/>
            </a:pPr>
            <a:r>
              <a:rPr lang="en-GB" sz="2800" dirty="0"/>
              <a:t>Fetches specific values from a data range</a:t>
            </a:r>
          </a:p>
          <a:p>
            <a:pPr marL="457200" lvl="0" indent="-457200" algn="l" rtl="0">
              <a:spcBef>
                <a:spcPts val="0"/>
              </a:spcBef>
              <a:spcAft>
                <a:spcPts val="0"/>
              </a:spcAft>
              <a:buSzPts val="1440"/>
              <a:buFont typeface="Wingdings" panose="05000000000000000000" pitchFamily="2" charset="2"/>
              <a:buChar char="Ø"/>
            </a:pPr>
            <a:r>
              <a:rPr lang="en-GB" sz="2800" dirty="0"/>
              <a:t>Designates row and column for data retrieval</a:t>
            </a:r>
          </a:p>
          <a:p>
            <a:pPr marL="457200" lvl="0" indent="-457200" algn="l" rtl="0">
              <a:spcBef>
                <a:spcPts val="0"/>
              </a:spcBef>
              <a:spcAft>
                <a:spcPts val="0"/>
              </a:spcAft>
              <a:buSzPts val="1440"/>
              <a:buFont typeface="Wingdings" panose="05000000000000000000" pitchFamily="2" charset="2"/>
              <a:buChar char="Ø"/>
            </a:pPr>
            <a:r>
              <a:rPr lang="en-GB" sz="2800" dirty="0"/>
              <a:t>Function Syntax</a:t>
            </a:r>
          </a:p>
          <a:p>
            <a:pPr marL="457200" lvl="0" indent="-457200" algn="l" rtl="0">
              <a:spcBef>
                <a:spcPts val="0"/>
              </a:spcBef>
              <a:spcAft>
                <a:spcPts val="0"/>
              </a:spcAft>
              <a:buSzPts val="1440"/>
              <a:buFont typeface="Wingdings" panose="05000000000000000000" pitchFamily="2" charset="2"/>
              <a:buChar char="Ø"/>
            </a:pPr>
            <a:r>
              <a:rPr lang="en-GB" sz="2800" dirty="0"/>
              <a:t>Basic format: =INDEX(array, </a:t>
            </a:r>
            <a:r>
              <a:rPr lang="en-GB" sz="2800" dirty="0" err="1"/>
              <a:t>row_num</a:t>
            </a:r>
            <a:r>
              <a:rPr lang="en-GB" sz="2800" dirty="0"/>
              <a:t>, [</a:t>
            </a:r>
            <a:r>
              <a:rPr lang="en-GB" sz="2800" dirty="0" err="1"/>
              <a:t>column_num</a:t>
            </a:r>
            <a:r>
              <a:rPr lang="en-GB" sz="2800" dirty="0"/>
              <a:t>])</a:t>
            </a:r>
          </a:p>
          <a:p>
            <a:pPr marL="457200" lvl="0" indent="-457200" algn="l" rtl="0">
              <a:spcBef>
                <a:spcPts val="0"/>
              </a:spcBef>
              <a:spcAft>
                <a:spcPts val="0"/>
              </a:spcAft>
              <a:buSzPts val="1440"/>
              <a:buFont typeface="Wingdings" panose="05000000000000000000" pitchFamily="2" charset="2"/>
              <a:buChar char="Ø"/>
            </a:pPr>
            <a:r>
              <a:rPr lang="en-GB" sz="2800" dirty="0"/>
              <a:t>Parameter Details</a:t>
            </a:r>
          </a:p>
          <a:p>
            <a:pPr marL="457200" lvl="0" indent="-457200" algn="l" rtl="0">
              <a:spcBef>
                <a:spcPts val="0"/>
              </a:spcBef>
              <a:spcAft>
                <a:spcPts val="0"/>
              </a:spcAft>
              <a:buSzPts val="1440"/>
              <a:buFont typeface="Wingdings" panose="05000000000000000000" pitchFamily="2" charset="2"/>
              <a:buChar char="Ø"/>
            </a:pPr>
            <a:r>
              <a:rPr lang="en-GB" sz="2800" dirty="0"/>
              <a:t>array: Defines the data range</a:t>
            </a:r>
          </a:p>
          <a:p>
            <a:pPr marL="457200" lvl="0" indent="-457200" algn="l" rtl="0">
              <a:spcBef>
                <a:spcPts val="0"/>
              </a:spcBef>
              <a:spcAft>
                <a:spcPts val="0"/>
              </a:spcAft>
              <a:buSzPts val="1440"/>
              <a:buFont typeface="Wingdings" panose="05000000000000000000" pitchFamily="2" charset="2"/>
              <a:buChar char="Ø"/>
            </a:pPr>
            <a:r>
              <a:rPr lang="en-GB" sz="2800" dirty="0" err="1"/>
              <a:t>row_num</a:t>
            </a:r>
            <a:r>
              <a:rPr lang="en-GB" sz="2800" dirty="0"/>
              <a:t>: Specifies the row for data extraction</a:t>
            </a:r>
          </a:p>
          <a:p>
            <a:pPr marL="457200" lvl="0" indent="-457200" algn="l" rtl="0">
              <a:spcBef>
                <a:spcPts val="0"/>
              </a:spcBef>
              <a:spcAft>
                <a:spcPts val="0"/>
              </a:spcAft>
              <a:buSzPts val="1440"/>
              <a:buFont typeface="Wingdings" panose="05000000000000000000" pitchFamily="2" charset="2"/>
              <a:buChar char="Ø"/>
            </a:pPr>
            <a:r>
              <a:rPr lang="en-GB" sz="2800" dirty="0" err="1"/>
              <a:t>column_num</a:t>
            </a:r>
            <a:r>
              <a:rPr lang="en-GB" sz="2800" dirty="0"/>
              <a:t> (optional): Specifies the column, if needed</a:t>
            </a:r>
          </a:p>
        </p:txBody>
      </p:sp>
      <p:pic>
        <p:nvPicPr>
          <p:cNvPr id="9" name="Picture 8">
            <a:extLst>
              <a:ext uri="{FF2B5EF4-FFF2-40B4-BE49-F238E27FC236}">
                <a16:creationId xmlns="" xmlns:a16="http://schemas.microsoft.com/office/drawing/2014/main" id="{B519F794-FD28-E4A3-1E3A-660E3D31D11C}"/>
              </a:ext>
            </a:extLst>
          </p:cNvPr>
          <p:cNvPicPr>
            <a:picLocks noChangeAspect="1"/>
          </p:cNvPicPr>
          <p:nvPr/>
        </p:nvPicPr>
        <p:blipFill>
          <a:blip r:embed="rId4"/>
          <a:stretch>
            <a:fillRect/>
          </a:stretch>
        </p:blipFill>
        <p:spPr>
          <a:xfrm>
            <a:off x="7199207" y="3056183"/>
            <a:ext cx="7034378" cy="4414292"/>
          </a:xfrm>
          <a:prstGeom prst="rect">
            <a:avLst/>
          </a:prstGeom>
        </p:spPr>
      </p:pic>
    </p:spTree>
    <p:extLst>
      <p:ext uri="{BB962C8B-B14F-4D97-AF65-F5344CB8AC3E}">
        <p14:creationId xmlns:p14="http://schemas.microsoft.com/office/powerpoint/2010/main" val="19037957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MATCH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6900910" cy="569386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Function Purpose</a:t>
            </a:r>
          </a:p>
          <a:p>
            <a:pPr marL="457200" lvl="0" indent="-457200" algn="l" rtl="0">
              <a:spcBef>
                <a:spcPts val="0"/>
              </a:spcBef>
              <a:spcAft>
                <a:spcPts val="0"/>
              </a:spcAft>
              <a:buSzPts val="1440"/>
              <a:buFont typeface="Wingdings" panose="05000000000000000000" pitchFamily="2" charset="2"/>
              <a:buChar char="Ø"/>
            </a:pPr>
            <a:r>
              <a:rPr lang="en-GB" sz="2800" dirty="0"/>
              <a:t>Locates specific value within a range</a:t>
            </a:r>
          </a:p>
          <a:p>
            <a:pPr marL="457200" lvl="0" indent="-457200" algn="l" rtl="0">
              <a:spcBef>
                <a:spcPts val="0"/>
              </a:spcBef>
              <a:spcAft>
                <a:spcPts val="0"/>
              </a:spcAft>
              <a:buSzPts val="1440"/>
              <a:buFont typeface="Wingdings" panose="05000000000000000000" pitchFamily="2" charset="2"/>
              <a:buChar char="Ø"/>
            </a:pPr>
            <a:r>
              <a:rPr lang="en-GB" sz="2800" dirty="0"/>
              <a:t>Returns relative position of value</a:t>
            </a:r>
          </a:p>
          <a:p>
            <a:pPr marL="457200" lvl="0" indent="-457200" algn="l" rtl="0">
              <a:spcBef>
                <a:spcPts val="0"/>
              </a:spcBef>
              <a:spcAft>
                <a:spcPts val="0"/>
              </a:spcAft>
              <a:buSzPts val="1440"/>
              <a:buFont typeface="Wingdings" panose="05000000000000000000" pitchFamily="2" charset="2"/>
              <a:buChar char="Ø"/>
            </a:pPr>
            <a:r>
              <a:rPr lang="en-GB" sz="2800" dirty="0"/>
              <a:t>Syntax and Parameters</a:t>
            </a:r>
          </a:p>
          <a:p>
            <a:pPr marL="457200" lvl="0" indent="-457200" algn="l" rtl="0">
              <a:spcBef>
                <a:spcPts val="0"/>
              </a:spcBef>
              <a:spcAft>
                <a:spcPts val="0"/>
              </a:spcAft>
              <a:buSzPts val="1440"/>
              <a:buFont typeface="Wingdings" panose="05000000000000000000" pitchFamily="2" charset="2"/>
              <a:buChar char="Ø"/>
            </a:pPr>
            <a:r>
              <a:rPr lang="en-GB" sz="2800" dirty="0"/>
              <a:t>Standard format: =MATCH(</a:t>
            </a:r>
            <a:r>
              <a:rPr lang="en-GB" sz="2800" dirty="0" err="1"/>
              <a:t>lookup_value</a:t>
            </a:r>
            <a:r>
              <a:rPr lang="en-GB" sz="2800" dirty="0"/>
              <a:t>, </a:t>
            </a:r>
            <a:r>
              <a:rPr lang="en-GB" sz="2800" dirty="0" err="1"/>
              <a:t>lookup_array</a:t>
            </a:r>
            <a:r>
              <a:rPr lang="en-GB" sz="2800" dirty="0"/>
              <a:t>, [</a:t>
            </a:r>
            <a:r>
              <a:rPr lang="en-GB" sz="2800" dirty="0" err="1"/>
              <a:t>match_type</a:t>
            </a:r>
            <a:r>
              <a:rPr lang="en-GB" sz="2800" dirty="0"/>
              <a:t>])</a:t>
            </a:r>
          </a:p>
          <a:p>
            <a:pPr marL="457200" lvl="0" indent="-457200" algn="l" rtl="0">
              <a:spcBef>
                <a:spcPts val="0"/>
              </a:spcBef>
              <a:spcAft>
                <a:spcPts val="0"/>
              </a:spcAft>
              <a:buSzPts val="1440"/>
              <a:buFont typeface="Wingdings" panose="05000000000000000000" pitchFamily="2" charset="2"/>
              <a:buChar char="Ø"/>
            </a:pPr>
            <a:r>
              <a:rPr lang="en-GB" sz="2800" dirty="0" err="1"/>
              <a:t>lookup_value</a:t>
            </a:r>
            <a:r>
              <a:rPr lang="en-GB" sz="2800" dirty="0"/>
              <a:t>: Target value to find</a:t>
            </a:r>
          </a:p>
          <a:p>
            <a:pPr marL="457200" lvl="0" indent="-457200" algn="l" rtl="0">
              <a:spcBef>
                <a:spcPts val="0"/>
              </a:spcBef>
              <a:spcAft>
                <a:spcPts val="0"/>
              </a:spcAft>
              <a:buSzPts val="1440"/>
              <a:buFont typeface="Wingdings" panose="05000000000000000000" pitchFamily="2" charset="2"/>
              <a:buChar char="Ø"/>
            </a:pPr>
            <a:r>
              <a:rPr lang="en-GB" sz="2800" dirty="0" err="1"/>
              <a:t>lookup_array</a:t>
            </a:r>
            <a:r>
              <a:rPr lang="en-GB" sz="2800" dirty="0"/>
              <a:t>: Range to search in</a:t>
            </a:r>
          </a:p>
          <a:p>
            <a:pPr marL="457200" lvl="0" indent="-457200" algn="l" rtl="0">
              <a:spcBef>
                <a:spcPts val="0"/>
              </a:spcBef>
              <a:spcAft>
                <a:spcPts val="0"/>
              </a:spcAft>
              <a:buSzPts val="1440"/>
              <a:buFont typeface="Wingdings" panose="05000000000000000000" pitchFamily="2" charset="2"/>
              <a:buChar char="Ø"/>
            </a:pPr>
            <a:r>
              <a:rPr lang="en-GB" sz="2800" dirty="0" err="1"/>
              <a:t>match_type</a:t>
            </a:r>
            <a:r>
              <a:rPr lang="en-GB" sz="2800" dirty="0"/>
              <a:t>: Defines match criteria</a:t>
            </a:r>
          </a:p>
          <a:p>
            <a:pPr marL="457200" lvl="0" indent="-457200" algn="l" rtl="0">
              <a:spcBef>
                <a:spcPts val="0"/>
              </a:spcBef>
              <a:spcAft>
                <a:spcPts val="0"/>
              </a:spcAft>
              <a:buSzPts val="1440"/>
              <a:buFont typeface="Wingdings" panose="05000000000000000000" pitchFamily="2" charset="2"/>
              <a:buChar char="Ø"/>
            </a:pPr>
            <a:r>
              <a:rPr lang="en-GB" sz="2800" dirty="0"/>
              <a:t>Match Types</a:t>
            </a:r>
          </a:p>
          <a:p>
            <a:pPr marL="457200" lvl="0" indent="-457200" algn="l" rtl="0">
              <a:spcBef>
                <a:spcPts val="0"/>
              </a:spcBef>
              <a:spcAft>
                <a:spcPts val="0"/>
              </a:spcAft>
              <a:buSzPts val="1440"/>
              <a:buFont typeface="Wingdings" panose="05000000000000000000" pitchFamily="2" charset="2"/>
              <a:buChar char="Ø"/>
            </a:pPr>
            <a:r>
              <a:rPr lang="en-GB" sz="2800" dirty="0"/>
              <a:t>1 or omitted: Largest value ≤ </a:t>
            </a:r>
            <a:r>
              <a:rPr lang="en-GB" sz="2800" dirty="0" err="1"/>
              <a:t>lookup_value</a:t>
            </a:r>
            <a:endParaRPr lang="en-GB" sz="2800" dirty="0"/>
          </a:p>
          <a:p>
            <a:pPr marL="457200" lvl="0" indent="-457200" algn="l" rtl="0">
              <a:spcBef>
                <a:spcPts val="0"/>
              </a:spcBef>
              <a:spcAft>
                <a:spcPts val="0"/>
              </a:spcAft>
              <a:buSzPts val="1440"/>
              <a:buFont typeface="Wingdings" panose="05000000000000000000" pitchFamily="2" charset="2"/>
              <a:buChar char="Ø"/>
            </a:pPr>
            <a:r>
              <a:rPr lang="en-GB" sz="2800" dirty="0"/>
              <a:t>-1: Smallest value ≥ </a:t>
            </a:r>
            <a:r>
              <a:rPr lang="en-GB" sz="2800" dirty="0" err="1"/>
              <a:t>lookup_value</a:t>
            </a:r>
            <a:endParaRPr lang="en-GB" sz="2800" dirty="0"/>
          </a:p>
          <a:p>
            <a:pPr marL="457200" lvl="0" indent="-457200" algn="l" rtl="0">
              <a:spcBef>
                <a:spcPts val="0"/>
              </a:spcBef>
              <a:spcAft>
                <a:spcPts val="0"/>
              </a:spcAft>
              <a:buSzPts val="1440"/>
              <a:buFont typeface="Wingdings" panose="05000000000000000000" pitchFamily="2" charset="2"/>
              <a:buChar char="Ø"/>
            </a:pPr>
            <a:r>
              <a:rPr lang="en-GB" sz="2800" dirty="0"/>
              <a:t>0: Exact match</a:t>
            </a:r>
          </a:p>
        </p:txBody>
      </p:sp>
      <p:pic>
        <p:nvPicPr>
          <p:cNvPr id="7" name="Picture 6">
            <a:extLst>
              <a:ext uri="{FF2B5EF4-FFF2-40B4-BE49-F238E27FC236}">
                <a16:creationId xmlns="" xmlns:a16="http://schemas.microsoft.com/office/drawing/2014/main" id="{58D04AA0-6357-0208-9259-E0DF88B20BFF}"/>
              </a:ext>
            </a:extLst>
          </p:cNvPr>
          <p:cNvPicPr>
            <a:picLocks noChangeAspect="1"/>
          </p:cNvPicPr>
          <p:nvPr/>
        </p:nvPicPr>
        <p:blipFill>
          <a:blip r:embed="rId4"/>
          <a:stretch>
            <a:fillRect/>
          </a:stretch>
        </p:blipFill>
        <p:spPr>
          <a:xfrm>
            <a:off x="9141714" y="2776844"/>
            <a:ext cx="6556733" cy="5207210"/>
          </a:xfrm>
          <a:prstGeom prst="rect">
            <a:avLst/>
          </a:prstGeom>
        </p:spPr>
      </p:pic>
    </p:spTree>
    <p:extLst>
      <p:ext uri="{BB962C8B-B14F-4D97-AF65-F5344CB8AC3E}">
        <p14:creationId xmlns:p14="http://schemas.microsoft.com/office/powerpoint/2010/main" val="4180823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INDEX and MATCH Functions: Syntax and Explanation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510136"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Flexible Lookup Capabilities</a:t>
            </a:r>
          </a:p>
          <a:p>
            <a:pPr marL="457200" lvl="0" indent="-457200" algn="l" rtl="0">
              <a:spcBef>
                <a:spcPts val="0"/>
              </a:spcBef>
              <a:spcAft>
                <a:spcPts val="0"/>
              </a:spcAft>
              <a:buSzPts val="1440"/>
              <a:buFont typeface="Wingdings" panose="05000000000000000000" pitchFamily="2" charset="2"/>
              <a:buChar char="Ø"/>
            </a:pPr>
            <a:r>
              <a:rPr lang="en-GB" sz="2800" dirty="0"/>
              <a:t>INDEX function syntax: =INDEX(array, </a:t>
            </a:r>
            <a:r>
              <a:rPr lang="en-GB" sz="2800" dirty="0" err="1"/>
              <a:t>row_num</a:t>
            </a:r>
            <a:r>
              <a:rPr lang="en-GB" sz="2800" dirty="0"/>
              <a:t>, </a:t>
            </a:r>
            <a:r>
              <a:rPr lang="en-GB" sz="2800" dirty="0" err="1"/>
              <a:t>col_num</a:t>
            </a:r>
            <a:r>
              <a:rPr lang="en-GB" sz="2800" dirty="0"/>
              <a:t>)</a:t>
            </a:r>
          </a:p>
          <a:p>
            <a:pPr marL="457200" lvl="0" indent="-457200" algn="l" rtl="0">
              <a:spcBef>
                <a:spcPts val="0"/>
              </a:spcBef>
              <a:spcAft>
                <a:spcPts val="0"/>
              </a:spcAft>
              <a:buSzPts val="1440"/>
              <a:buFont typeface="Wingdings" panose="05000000000000000000" pitchFamily="2" charset="2"/>
              <a:buChar char="Ø"/>
            </a:pPr>
            <a:r>
              <a:rPr lang="en-GB" sz="2800" dirty="0"/>
              <a:t>MATCH function syntax: =MATCH(</a:t>
            </a:r>
            <a:r>
              <a:rPr lang="en-GB" sz="2800" dirty="0" err="1"/>
              <a:t>lookup_value</a:t>
            </a:r>
            <a:r>
              <a:rPr lang="en-GB" sz="2800" dirty="0"/>
              <a:t>, </a:t>
            </a:r>
            <a:r>
              <a:rPr lang="en-GB" sz="2800" dirty="0" err="1"/>
              <a:t>lookup_array</a:t>
            </a:r>
            <a:r>
              <a:rPr lang="en-GB" sz="2800" dirty="0"/>
              <a:t>, </a:t>
            </a:r>
            <a:r>
              <a:rPr lang="en-GB" sz="2800" dirty="0" err="1"/>
              <a:t>match_type</a:t>
            </a:r>
            <a:r>
              <a:rPr lang="en-GB" sz="2800" dirty="0"/>
              <a:t>)</a:t>
            </a:r>
          </a:p>
          <a:p>
            <a:pPr marL="457200" lvl="0" indent="-457200" algn="l" rtl="0">
              <a:spcBef>
                <a:spcPts val="0"/>
              </a:spcBef>
              <a:spcAft>
                <a:spcPts val="0"/>
              </a:spcAft>
              <a:buSzPts val="1440"/>
              <a:buFont typeface="Wingdings" panose="05000000000000000000" pitchFamily="2" charset="2"/>
              <a:buChar char="Ø"/>
            </a:pPr>
            <a:r>
              <a:rPr lang="en-GB" sz="2800" dirty="0"/>
              <a:t>Combining INDEX and MATCH</a:t>
            </a:r>
          </a:p>
          <a:p>
            <a:pPr marL="457200" lvl="0" indent="-457200" algn="l" rtl="0">
              <a:spcBef>
                <a:spcPts val="0"/>
              </a:spcBef>
              <a:spcAft>
                <a:spcPts val="0"/>
              </a:spcAft>
              <a:buSzPts val="1440"/>
              <a:buFont typeface="Wingdings" panose="05000000000000000000" pitchFamily="2" charset="2"/>
              <a:buChar char="Ø"/>
            </a:pPr>
            <a:r>
              <a:rPr lang="en-GB" sz="2800" dirty="0"/>
              <a:t>Example formula: =INDEX(C2:E10, MATCH("Product B", B2:B10, 0), 3)</a:t>
            </a:r>
          </a:p>
          <a:p>
            <a:pPr marL="457200" lvl="0" indent="-457200" algn="l" rtl="0">
              <a:spcBef>
                <a:spcPts val="0"/>
              </a:spcBef>
              <a:spcAft>
                <a:spcPts val="0"/>
              </a:spcAft>
              <a:buSzPts val="1440"/>
              <a:buFont typeface="Wingdings" panose="05000000000000000000" pitchFamily="2" charset="2"/>
              <a:buChar char="Ø"/>
            </a:pPr>
            <a:r>
              <a:rPr lang="en-GB" sz="2800" dirty="0"/>
              <a:t>Uses MATCH to determine row number</a:t>
            </a:r>
          </a:p>
          <a:p>
            <a:pPr marL="457200" lvl="0" indent="-457200" algn="l" rtl="0">
              <a:spcBef>
                <a:spcPts val="0"/>
              </a:spcBef>
              <a:spcAft>
                <a:spcPts val="0"/>
              </a:spcAft>
              <a:buSzPts val="1440"/>
              <a:buFont typeface="Wingdings" panose="05000000000000000000" pitchFamily="2" charset="2"/>
              <a:buChar char="Ø"/>
            </a:pPr>
            <a:r>
              <a:rPr lang="en-GB" sz="2800" dirty="0"/>
              <a:t>INDEX retrieves value from specified column</a:t>
            </a:r>
          </a:p>
        </p:txBody>
      </p:sp>
    </p:spTree>
    <p:extLst>
      <p:ext uri="{BB962C8B-B14F-4D97-AF65-F5344CB8AC3E}">
        <p14:creationId xmlns:p14="http://schemas.microsoft.com/office/powerpoint/2010/main" val="10287690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INDEX and MATCH Functions: Example - Retrieving Revenue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227;p133">
            <a:extLst>
              <a:ext uri="{FF2B5EF4-FFF2-40B4-BE49-F238E27FC236}">
                <a16:creationId xmlns="" xmlns:a16="http://schemas.microsoft.com/office/drawing/2014/main" id="{3BF7206F-1818-0CB9-E98C-B6574B90B7FF}"/>
              </a:ext>
            </a:extLst>
          </p:cNvPr>
          <p:cNvGrpSpPr/>
          <p:nvPr/>
        </p:nvGrpSpPr>
        <p:grpSpPr>
          <a:xfrm>
            <a:off x="759348" y="2702575"/>
            <a:ext cx="12175495" cy="3880489"/>
            <a:chOff x="0" y="473"/>
            <a:chExt cx="8596312" cy="3880489"/>
          </a:xfrm>
        </p:grpSpPr>
        <p:sp>
          <p:nvSpPr>
            <p:cNvPr id="7" name="Google Shape;2228;p133">
              <a:extLst>
                <a:ext uri="{FF2B5EF4-FFF2-40B4-BE49-F238E27FC236}">
                  <a16:creationId xmlns="" xmlns:a16="http://schemas.microsoft.com/office/drawing/2014/main" id="{BA6A723E-935C-FC60-DF8A-A2828B072F6F}"/>
                </a:ext>
              </a:extLst>
            </p:cNvPr>
            <p:cNvSpPr/>
            <p:nvPr/>
          </p:nvSpPr>
          <p:spPr>
            <a:xfrm>
              <a:off x="0" y="473"/>
              <a:ext cx="8596312" cy="110871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29;p133">
              <a:extLst>
                <a:ext uri="{FF2B5EF4-FFF2-40B4-BE49-F238E27FC236}">
                  <a16:creationId xmlns="" xmlns:a16="http://schemas.microsoft.com/office/drawing/2014/main" id="{5F03A1DB-31D2-8720-BF26-5F8A3D748DAA}"/>
                </a:ext>
              </a:extLst>
            </p:cNvPr>
            <p:cNvSpPr/>
            <p:nvPr/>
          </p:nvSpPr>
          <p:spPr>
            <a:xfrm>
              <a:off x="335385" y="249933"/>
              <a:ext cx="609791" cy="60979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30;p133">
              <a:extLst>
                <a:ext uri="{FF2B5EF4-FFF2-40B4-BE49-F238E27FC236}">
                  <a16:creationId xmlns="" xmlns:a16="http://schemas.microsoft.com/office/drawing/2014/main" id="{9775615C-0AFF-D3A7-6250-A59217127414}"/>
                </a:ext>
              </a:extLst>
            </p:cNvPr>
            <p:cNvSpPr/>
            <p:nvPr/>
          </p:nvSpPr>
          <p:spPr>
            <a:xfrm>
              <a:off x="1280561" y="473"/>
              <a:ext cx="386834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31;p133">
              <a:extLst>
                <a:ext uri="{FF2B5EF4-FFF2-40B4-BE49-F238E27FC236}">
                  <a16:creationId xmlns="" xmlns:a16="http://schemas.microsoft.com/office/drawing/2014/main" id="{826151D8-E02C-FEB1-FE9A-A2EEA550254F}"/>
                </a:ext>
              </a:extLst>
            </p:cNvPr>
            <p:cNvSpPr txBox="1"/>
            <p:nvPr/>
          </p:nvSpPr>
          <p:spPr>
            <a:xfrm>
              <a:off x="1280561" y="473"/>
              <a:ext cx="386834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Excel Data Retrieval Techniques</a:t>
              </a:r>
              <a:endParaRPr sz="2500">
                <a:solidFill>
                  <a:schemeClr val="dk1"/>
                </a:solidFill>
                <a:latin typeface="Trebuchet MS"/>
                <a:ea typeface="Trebuchet MS"/>
                <a:cs typeface="Trebuchet MS"/>
                <a:sym typeface="Trebuchet MS"/>
              </a:endParaRPr>
            </a:p>
          </p:txBody>
        </p:sp>
        <p:sp>
          <p:nvSpPr>
            <p:cNvPr id="11" name="Google Shape;2232;p133">
              <a:extLst>
                <a:ext uri="{FF2B5EF4-FFF2-40B4-BE49-F238E27FC236}">
                  <a16:creationId xmlns="" xmlns:a16="http://schemas.microsoft.com/office/drawing/2014/main" id="{55BCC28C-E59F-E5E6-9728-B7E2D71746EA}"/>
                </a:ext>
              </a:extLst>
            </p:cNvPr>
            <p:cNvSpPr/>
            <p:nvPr/>
          </p:nvSpPr>
          <p:spPr>
            <a:xfrm>
              <a:off x="5148901" y="473"/>
              <a:ext cx="344741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33;p133">
              <a:extLst>
                <a:ext uri="{FF2B5EF4-FFF2-40B4-BE49-F238E27FC236}">
                  <a16:creationId xmlns="" xmlns:a16="http://schemas.microsoft.com/office/drawing/2014/main" id="{9DBC59D2-9C3E-CE2C-8F2E-955A31364A82}"/>
                </a:ext>
              </a:extLst>
            </p:cNvPr>
            <p:cNvSpPr txBox="1"/>
            <p:nvPr/>
          </p:nvSpPr>
          <p:spPr>
            <a:xfrm>
              <a:off x="5148901" y="473"/>
              <a:ext cx="344741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Using INDEX and MATCH for precise data extraction</a:t>
              </a:r>
              <a:endParaRPr sz="1200">
                <a:solidFill>
                  <a:schemeClr val="dk1"/>
                </a:solidFill>
                <a:latin typeface="Trebuchet MS"/>
                <a:ea typeface="Trebuchet MS"/>
                <a:cs typeface="Trebuchet MS"/>
                <a:sym typeface="Trebuchet MS"/>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Essential for financial analysts' toolkit</a:t>
              </a:r>
              <a:endParaRPr sz="1200">
                <a:solidFill>
                  <a:schemeClr val="dk1"/>
                </a:solidFill>
                <a:latin typeface="Trebuchet MS"/>
                <a:ea typeface="Trebuchet MS"/>
                <a:cs typeface="Trebuchet MS"/>
                <a:sym typeface="Trebuchet MS"/>
              </a:endParaRPr>
            </a:p>
          </p:txBody>
        </p:sp>
        <p:sp>
          <p:nvSpPr>
            <p:cNvPr id="13" name="Google Shape;2234;p133">
              <a:extLst>
                <a:ext uri="{FF2B5EF4-FFF2-40B4-BE49-F238E27FC236}">
                  <a16:creationId xmlns="" xmlns:a16="http://schemas.microsoft.com/office/drawing/2014/main" id="{FFD7952F-0E39-3219-265A-50012ACA0832}"/>
                </a:ext>
              </a:extLst>
            </p:cNvPr>
            <p:cNvSpPr/>
            <p:nvPr/>
          </p:nvSpPr>
          <p:spPr>
            <a:xfrm>
              <a:off x="0" y="1386362"/>
              <a:ext cx="8596312" cy="110871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35;p133">
              <a:extLst>
                <a:ext uri="{FF2B5EF4-FFF2-40B4-BE49-F238E27FC236}">
                  <a16:creationId xmlns="" xmlns:a16="http://schemas.microsoft.com/office/drawing/2014/main" id="{63B438C8-1DA3-F719-B0ED-48386A7F0167}"/>
                </a:ext>
              </a:extLst>
            </p:cNvPr>
            <p:cNvSpPr/>
            <p:nvPr/>
          </p:nvSpPr>
          <p:spPr>
            <a:xfrm>
              <a:off x="335385" y="1635822"/>
              <a:ext cx="609791" cy="60979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36;p133">
              <a:extLst>
                <a:ext uri="{FF2B5EF4-FFF2-40B4-BE49-F238E27FC236}">
                  <a16:creationId xmlns="" xmlns:a16="http://schemas.microsoft.com/office/drawing/2014/main" id="{CEC3F701-FB84-5F1F-B335-579FEAC34EAD}"/>
                </a:ext>
              </a:extLst>
            </p:cNvPr>
            <p:cNvSpPr/>
            <p:nvPr/>
          </p:nvSpPr>
          <p:spPr>
            <a:xfrm>
              <a:off x="1280561" y="1386362"/>
              <a:ext cx="386834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37;p133">
              <a:extLst>
                <a:ext uri="{FF2B5EF4-FFF2-40B4-BE49-F238E27FC236}">
                  <a16:creationId xmlns="" xmlns:a16="http://schemas.microsoft.com/office/drawing/2014/main" id="{75B86D9A-853C-3ADB-C6F2-2F73061CB923}"/>
                </a:ext>
              </a:extLst>
            </p:cNvPr>
            <p:cNvSpPr txBox="1"/>
            <p:nvPr/>
          </p:nvSpPr>
          <p:spPr>
            <a:xfrm>
              <a:off x="1280561" y="1386362"/>
              <a:ext cx="386834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Example: Revenue Lookup</a:t>
              </a:r>
              <a:endParaRPr sz="2500" dirty="0">
                <a:solidFill>
                  <a:schemeClr val="dk1"/>
                </a:solidFill>
                <a:latin typeface="Trebuchet MS"/>
                <a:ea typeface="Trebuchet MS"/>
                <a:cs typeface="Trebuchet MS"/>
                <a:sym typeface="Trebuchet MS"/>
              </a:endParaRPr>
            </a:p>
          </p:txBody>
        </p:sp>
        <p:sp>
          <p:nvSpPr>
            <p:cNvPr id="17" name="Google Shape;2238;p133">
              <a:extLst>
                <a:ext uri="{FF2B5EF4-FFF2-40B4-BE49-F238E27FC236}">
                  <a16:creationId xmlns="" xmlns:a16="http://schemas.microsoft.com/office/drawing/2014/main" id="{F9808563-7481-64A0-05F5-C8B763E5E02B}"/>
                </a:ext>
              </a:extLst>
            </p:cNvPr>
            <p:cNvSpPr/>
            <p:nvPr/>
          </p:nvSpPr>
          <p:spPr>
            <a:xfrm>
              <a:off x="5148901" y="1386362"/>
              <a:ext cx="344741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39;p133">
              <a:extLst>
                <a:ext uri="{FF2B5EF4-FFF2-40B4-BE49-F238E27FC236}">
                  <a16:creationId xmlns="" xmlns:a16="http://schemas.microsoft.com/office/drawing/2014/main" id="{3999A198-1336-94AF-5B57-274EB0074612}"/>
                </a:ext>
              </a:extLst>
            </p:cNvPr>
            <p:cNvSpPr txBox="1"/>
            <p:nvPr/>
          </p:nvSpPr>
          <p:spPr>
            <a:xfrm>
              <a:off x="5148901" y="1386362"/>
              <a:ext cx="344741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Retrieve 'Product B' revenue in 'Q2' with a formula</a:t>
              </a:r>
              <a:endParaRPr sz="1200">
                <a:solidFill>
                  <a:schemeClr val="dk1"/>
                </a:solidFill>
                <a:latin typeface="Trebuchet MS"/>
                <a:ea typeface="Trebuchet MS"/>
                <a:cs typeface="Trebuchet MS"/>
                <a:sym typeface="Trebuchet MS"/>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Formula structure: =INDEX(range, MATCH(row criteria, row range, 0), MATCH(column criteria, column range, 0))</a:t>
              </a:r>
              <a:endParaRPr sz="1200">
                <a:solidFill>
                  <a:schemeClr val="dk1"/>
                </a:solidFill>
                <a:latin typeface="Trebuchet MS"/>
                <a:ea typeface="Trebuchet MS"/>
                <a:cs typeface="Trebuchet MS"/>
                <a:sym typeface="Trebuchet MS"/>
              </a:endParaRPr>
            </a:p>
          </p:txBody>
        </p:sp>
        <p:sp>
          <p:nvSpPr>
            <p:cNvPr id="19" name="Google Shape;2240;p133">
              <a:extLst>
                <a:ext uri="{FF2B5EF4-FFF2-40B4-BE49-F238E27FC236}">
                  <a16:creationId xmlns="" xmlns:a16="http://schemas.microsoft.com/office/drawing/2014/main" id="{333338C4-2042-3501-0405-72E19F4DBE14}"/>
                </a:ext>
              </a:extLst>
            </p:cNvPr>
            <p:cNvSpPr/>
            <p:nvPr/>
          </p:nvSpPr>
          <p:spPr>
            <a:xfrm>
              <a:off x="0" y="2772251"/>
              <a:ext cx="8596312" cy="110871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41;p133">
              <a:extLst>
                <a:ext uri="{FF2B5EF4-FFF2-40B4-BE49-F238E27FC236}">
                  <a16:creationId xmlns="" xmlns:a16="http://schemas.microsoft.com/office/drawing/2014/main" id="{56EEB0B5-FEDF-F7C5-4672-2F717AF4B630}"/>
                </a:ext>
              </a:extLst>
            </p:cNvPr>
            <p:cNvSpPr/>
            <p:nvPr/>
          </p:nvSpPr>
          <p:spPr>
            <a:xfrm>
              <a:off x="335385" y="3021711"/>
              <a:ext cx="609791" cy="609791"/>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42;p133">
              <a:extLst>
                <a:ext uri="{FF2B5EF4-FFF2-40B4-BE49-F238E27FC236}">
                  <a16:creationId xmlns="" xmlns:a16="http://schemas.microsoft.com/office/drawing/2014/main" id="{FEA76360-8DF2-6331-016E-D4120FEE51A9}"/>
                </a:ext>
              </a:extLst>
            </p:cNvPr>
            <p:cNvSpPr/>
            <p:nvPr/>
          </p:nvSpPr>
          <p:spPr>
            <a:xfrm>
              <a:off x="1280561" y="2772251"/>
              <a:ext cx="386834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3;p133">
              <a:extLst>
                <a:ext uri="{FF2B5EF4-FFF2-40B4-BE49-F238E27FC236}">
                  <a16:creationId xmlns="" xmlns:a16="http://schemas.microsoft.com/office/drawing/2014/main" id="{A80E46EC-B306-1C70-DE08-B95ED22FD720}"/>
                </a:ext>
              </a:extLst>
            </p:cNvPr>
            <p:cNvSpPr txBox="1"/>
            <p:nvPr/>
          </p:nvSpPr>
          <p:spPr>
            <a:xfrm>
              <a:off x="1280561" y="2772251"/>
              <a:ext cx="386834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Advantages of INDEX &amp; MATCH</a:t>
              </a:r>
              <a:endParaRPr sz="2500">
                <a:solidFill>
                  <a:schemeClr val="dk1"/>
                </a:solidFill>
                <a:latin typeface="Trebuchet MS"/>
                <a:ea typeface="Trebuchet MS"/>
                <a:cs typeface="Trebuchet MS"/>
                <a:sym typeface="Trebuchet MS"/>
              </a:endParaRPr>
            </a:p>
          </p:txBody>
        </p:sp>
        <p:sp>
          <p:nvSpPr>
            <p:cNvPr id="23" name="Google Shape;2244;p133">
              <a:extLst>
                <a:ext uri="{FF2B5EF4-FFF2-40B4-BE49-F238E27FC236}">
                  <a16:creationId xmlns="" xmlns:a16="http://schemas.microsoft.com/office/drawing/2014/main" id="{8BF32EAC-0A2A-FA68-4700-5AEE9DC0274A}"/>
                </a:ext>
              </a:extLst>
            </p:cNvPr>
            <p:cNvSpPr/>
            <p:nvPr/>
          </p:nvSpPr>
          <p:spPr>
            <a:xfrm>
              <a:off x="5148901" y="2772251"/>
              <a:ext cx="3447410" cy="11087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45;p133">
              <a:extLst>
                <a:ext uri="{FF2B5EF4-FFF2-40B4-BE49-F238E27FC236}">
                  <a16:creationId xmlns="" xmlns:a16="http://schemas.microsoft.com/office/drawing/2014/main" id="{EE43BCE4-51BB-1662-3143-0A12242DE828}"/>
                </a:ext>
              </a:extLst>
            </p:cNvPr>
            <p:cNvSpPr txBox="1"/>
            <p:nvPr/>
          </p:nvSpPr>
          <p:spPr>
            <a:xfrm>
              <a:off x="5148901" y="2772251"/>
              <a:ext cx="3447410" cy="1108711"/>
            </a:xfrm>
            <a:prstGeom prst="rect">
              <a:avLst/>
            </a:prstGeom>
            <a:noFill/>
            <a:ln>
              <a:noFill/>
            </a:ln>
          </p:spPr>
          <p:txBody>
            <a:bodyPr spcFirstLastPara="1" wrap="square" lIns="117325" tIns="117325" rIns="117325" bIns="117325" anchor="ctr"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Allows specific data point retrieval within large datasets</a:t>
              </a:r>
              <a:endParaRPr sz="1200">
                <a:solidFill>
                  <a:schemeClr val="dk1"/>
                </a:solidFill>
                <a:latin typeface="Trebuchet MS"/>
                <a:ea typeface="Trebuchet MS"/>
                <a:cs typeface="Trebuchet MS"/>
                <a:sym typeface="Trebuchet MS"/>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Enhances accuracy and efficiency in financial analysis</a:t>
              </a:r>
              <a:endParaRPr sz="1200">
                <a:solidFill>
                  <a:schemeClr val="dk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30242367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Lookup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349483" cy="569386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VLOOKUP (Vertical Lookup)</a:t>
            </a:r>
          </a:p>
          <a:p>
            <a:pPr marL="457200" lvl="0" indent="-457200" algn="l" rtl="0">
              <a:spcBef>
                <a:spcPts val="0"/>
              </a:spcBef>
              <a:spcAft>
                <a:spcPts val="0"/>
              </a:spcAft>
              <a:buSzPts val="1440"/>
              <a:buFont typeface="Wingdings" panose="05000000000000000000" pitchFamily="2" charset="2"/>
              <a:buChar char="Ø"/>
            </a:pPr>
            <a:r>
              <a:rPr lang="en-GB" sz="2800" dirty="0"/>
              <a:t>Searches for values in the leftmost column</a:t>
            </a:r>
          </a:p>
          <a:p>
            <a:pPr marL="457200" lvl="0" indent="-457200" algn="l" rtl="0">
              <a:spcBef>
                <a:spcPts val="0"/>
              </a:spcBef>
              <a:spcAft>
                <a:spcPts val="0"/>
              </a:spcAft>
              <a:buSzPts val="1440"/>
              <a:buFont typeface="Wingdings" panose="05000000000000000000" pitchFamily="2" charset="2"/>
              <a:buChar char="Ø"/>
            </a:pPr>
            <a:r>
              <a:rPr lang="en-GB" sz="2800" dirty="0"/>
              <a:t>Retrieves data from specified columns to the right</a:t>
            </a:r>
          </a:p>
          <a:p>
            <a:pPr marL="457200" lvl="0" indent="-457200" algn="l" rtl="0">
              <a:spcBef>
                <a:spcPts val="0"/>
              </a:spcBef>
              <a:spcAft>
                <a:spcPts val="0"/>
              </a:spcAft>
              <a:buSzPts val="1440"/>
              <a:buFont typeface="Wingdings" panose="05000000000000000000" pitchFamily="2" charset="2"/>
              <a:buChar char="Ø"/>
            </a:pPr>
            <a:r>
              <a:rPr lang="en-GB" sz="2800" dirty="0"/>
              <a:t>HLOOKUP (Horizontal Lookup)</a:t>
            </a:r>
          </a:p>
          <a:p>
            <a:pPr marL="457200" lvl="0" indent="-457200" algn="l" rtl="0">
              <a:spcBef>
                <a:spcPts val="0"/>
              </a:spcBef>
              <a:spcAft>
                <a:spcPts val="0"/>
              </a:spcAft>
              <a:buSzPts val="1440"/>
              <a:buFont typeface="Wingdings" panose="05000000000000000000" pitchFamily="2" charset="2"/>
              <a:buChar char="Ø"/>
            </a:pPr>
            <a:r>
              <a:rPr lang="en-GB" sz="2800" dirty="0"/>
              <a:t>Searches for values in the top row</a:t>
            </a:r>
          </a:p>
          <a:p>
            <a:pPr marL="457200" lvl="0" indent="-457200" algn="l" rtl="0">
              <a:spcBef>
                <a:spcPts val="0"/>
              </a:spcBef>
              <a:spcAft>
                <a:spcPts val="0"/>
              </a:spcAft>
              <a:buSzPts val="1440"/>
              <a:buFont typeface="Wingdings" panose="05000000000000000000" pitchFamily="2" charset="2"/>
              <a:buChar char="Ø"/>
            </a:pPr>
            <a:r>
              <a:rPr lang="en-GB" sz="2800" dirty="0"/>
              <a:t>Retrieves data from specified rows below</a:t>
            </a:r>
          </a:p>
          <a:p>
            <a:pPr marL="457200" lvl="0" indent="-457200" algn="l" rtl="0">
              <a:spcBef>
                <a:spcPts val="0"/>
              </a:spcBef>
              <a:spcAft>
                <a:spcPts val="0"/>
              </a:spcAft>
              <a:buSzPts val="1440"/>
              <a:buFont typeface="Wingdings" panose="05000000000000000000" pitchFamily="2" charset="2"/>
              <a:buChar char="Ø"/>
            </a:pPr>
            <a:r>
              <a:rPr lang="en-GB" sz="2800" dirty="0"/>
              <a:t>INDEX Function</a:t>
            </a:r>
          </a:p>
          <a:p>
            <a:pPr marL="457200" lvl="0" indent="-457200" algn="l" rtl="0">
              <a:spcBef>
                <a:spcPts val="0"/>
              </a:spcBef>
              <a:spcAft>
                <a:spcPts val="0"/>
              </a:spcAft>
              <a:buSzPts val="1440"/>
              <a:buFont typeface="Wingdings" panose="05000000000000000000" pitchFamily="2" charset="2"/>
              <a:buChar char="Ø"/>
            </a:pPr>
            <a:r>
              <a:rPr lang="en-GB" sz="2800" dirty="0"/>
              <a:t>Fetches specific values from a data range</a:t>
            </a:r>
          </a:p>
          <a:p>
            <a:pPr marL="457200" lvl="0" indent="-457200" algn="l" rtl="0">
              <a:spcBef>
                <a:spcPts val="0"/>
              </a:spcBef>
              <a:spcAft>
                <a:spcPts val="0"/>
              </a:spcAft>
              <a:buSzPts val="1440"/>
              <a:buFont typeface="Wingdings" panose="05000000000000000000" pitchFamily="2" charset="2"/>
              <a:buChar char="Ø"/>
            </a:pPr>
            <a:r>
              <a:rPr lang="en-GB" sz="2800" dirty="0"/>
              <a:t>MATCH Function</a:t>
            </a:r>
          </a:p>
          <a:p>
            <a:pPr marL="457200" lvl="0" indent="-457200" algn="l" rtl="0">
              <a:spcBef>
                <a:spcPts val="0"/>
              </a:spcBef>
              <a:spcAft>
                <a:spcPts val="0"/>
              </a:spcAft>
              <a:buSzPts val="1440"/>
              <a:buFont typeface="Wingdings" panose="05000000000000000000" pitchFamily="2" charset="2"/>
              <a:buChar char="Ø"/>
            </a:pPr>
            <a:r>
              <a:rPr lang="en-GB" sz="2800" dirty="0"/>
              <a:t>Finds the relative position of a value in a range</a:t>
            </a:r>
          </a:p>
          <a:p>
            <a:pPr marL="457200" lvl="0" indent="-457200" algn="l" rtl="0">
              <a:spcBef>
                <a:spcPts val="0"/>
              </a:spcBef>
              <a:spcAft>
                <a:spcPts val="0"/>
              </a:spcAft>
              <a:buSzPts val="1440"/>
              <a:buFont typeface="Wingdings" panose="05000000000000000000" pitchFamily="2" charset="2"/>
              <a:buChar char="Ø"/>
            </a:pPr>
            <a:r>
              <a:rPr lang="en-GB" sz="2800" dirty="0"/>
              <a:t>INDEX and MATCH Functions</a:t>
            </a:r>
          </a:p>
          <a:p>
            <a:pPr marL="457200" lvl="0" indent="-457200" algn="l" rtl="0">
              <a:spcBef>
                <a:spcPts val="0"/>
              </a:spcBef>
              <a:spcAft>
                <a:spcPts val="0"/>
              </a:spcAft>
              <a:buSzPts val="1440"/>
              <a:buFont typeface="Wingdings" panose="05000000000000000000" pitchFamily="2" charset="2"/>
              <a:buChar char="Ø"/>
            </a:pPr>
            <a:r>
              <a:rPr lang="en-GB" sz="2800" dirty="0"/>
              <a:t>Combined for flexible data retrieval</a:t>
            </a:r>
          </a:p>
        </p:txBody>
      </p:sp>
      <p:pic>
        <p:nvPicPr>
          <p:cNvPr id="7" name="Picture 6">
            <a:extLst>
              <a:ext uri="{FF2B5EF4-FFF2-40B4-BE49-F238E27FC236}">
                <a16:creationId xmlns="" xmlns:a16="http://schemas.microsoft.com/office/drawing/2014/main" id="{21A756E0-540B-EABB-8D07-7812D84EE4D1}"/>
              </a:ext>
            </a:extLst>
          </p:cNvPr>
          <p:cNvPicPr>
            <a:picLocks noChangeAspect="1"/>
          </p:cNvPicPr>
          <p:nvPr/>
        </p:nvPicPr>
        <p:blipFill>
          <a:blip r:embed="rId4"/>
          <a:stretch>
            <a:fillRect/>
          </a:stretch>
        </p:blipFill>
        <p:spPr>
          <a:xfrm>
            <a:off x="9525831" y="2698573"/>
            <a:ext cx="6087979" cy="5114987"/>
          </a:xfrm>
          <a:prstGeom prst="rect">
            <a:avLst/>
          </a:prstGeom>
        </p:spPr>
      </p:pic>
    </p:spTree>
    <p:extLst>
      <p:ext uri="{BB962C8B-B14F-4D97-AF65-F5344CB8AC3E}">
        <p14:creationId xmlns:p14="http://schemas.microsoft.com/office/powerpoint/2010/main" val="27721073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725947"/>
            <a:ext cx="12577090" cy="2184161"/>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Data Arrangement, Data Security, and Pivot Tables in Excel</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Tree>
    <p:extLst>
      <p:ext uri="{BB962C8B-B14F-4D97-AF65-F5344CB8AC3E}">
        <p14:creationId xmlns:p14="http://schemas.microsoft.com/office/powerpoint/2010/main" val="99278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3662584" y="2747556"/>
            <a:ext cx="13112150" cy="1120178"/>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573992" y="4879339"/>
            <a:ext cx="8126728" cy="2585323"/>
          </a:xfrm>
          <a:prstGeom prst="rect">
            <a:avLst/>
          </a:prstGeom>
          <a:noFill/>
        </p:spPr>
        <p:txBody>
          <a:bodyPr wrap="square">
            <a:spAutoFit/>
          </a:bodyPr>
          <a:lstStyle/>
          <a:p>
            <a:pPr algn="ctr"/>
            <a:r>
              <a:rPr lang="en-US" sz="5400" b="1" dirty="0">
                <a:solidFill>
                  <a:schemeClr val="bg1"/>
                </a:solidFill>
              </a:rPr>
              <a:t>CHAPTER 3 </a:t>
            </a:r>
            <a:br>
              <a:rPr lang="en-US" sz="5400" b="1" dirty="0">
                <a:solidFill>
                  <a:schemeClr val="bg1"/>
                </a:solidFill>
              </a:rPr>
            </a:br>
            <a:r>
              <a:rPr lang="en-US" sz="5400" b="1" dirty="0">
                <a:solidFill>
                  <a:schemeClr val="bg1"/>
                </a:solidFill>
              </a:rPr>
              <a:t>RPA AND ITS PRACTICAL USE CASES</a:t>
            </a:r>
            <a:endParaRPr lang="en-GB" sz="5400" b="1" dirty="0">
              <a:solidFill>
                <a:schemeClr val="bg1"/>
              </a:solidFill>
            </a:endParaRP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191648251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Agenda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867732" cy="526297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Title Slide</a:t>
            </a:r>
          </a:p>
          <a:p>
            <a:pPr marL="457200" lvl="0" indent="-457200" algn="l" rtl="0">
              <a:spcBef>
                <a:spcPts val="0"/>
              </a:spcBef>
              <a:spcAft>
                <a:spcPts val="0"/>
              </a:spcAft>
              <a:buSzPts val="1440"/>
              <a:buFont typeface="Wingdings" panose="05000000000000000000" pitchFamily="2" charset="2"/>
              <a:buChar char="Ø"/>
            </a:pPr>
            <a:r>
              <a:rPr lang="en-GB" sz="2800" dirty="0"/>
              <a:t>Topics at-a-Glance</a:t>
            </a:r>
          </a:p>
          <a:p>
            <a:pPr marL="457200" lvl="0" indent="-457200" algn="l" rtl="0">
              <a:spcBef>
                <a:spcPts val="0"/>
              </a:spcBef>
              <a:spcAft>
                <a:spcPts val="0"/>
              </a:spcAft>
              <a:buSzPts val="1440"/>
              <a:buFont typeface="Wingdings" panose="05000000000000000000" pitchFamily="2" charset="2"/>
              <a:buChar char="Ø"/>
            </a:pPr>
            <a:r>
              <a:rPr lang="en-GB" sz="2800" dirty="0"/>
              <a:t>Sorting Data</a:t>
            </a:r>
          </a:p>
          <a:p>
            <a:pPr marL="457200" lvl="0" indent="-457200" algn="l" rtl="0">
              <a:spcBef>
                <a:spcPts val="0"/>
              </a:spcBef>
              <a:spcAft>
                <a:spcPts val="0"/>
              </a:spcAft>
              <a:buSzPts val="1440"/>
              <a:buFont typeface="Wingdings" panose="05000000000000000000" pitchFamily="2" charset="2"/>
              <a:buChar char="Ø"/>
            </a:pPr>
            <a:r>
              <a:rPr lang="en-GB" sz="2800" dirty="0"/>
              <a:t>Protecting Worksheets</a:t>
            </a:r>
          </a:p>
          <a:p>
            <a:pPr marL="457200" lvl="0" indent="-457200" algn="l" rtl="0">
              <a:spcBef>
                <a:spcPts val="0"/>
              </a:spcBef>
              <a:spcAft>
                <a:spcPts val="0"/>
              </a:spcAft>
              <a:buSzPts val="1440"/>
              <a:buFont typeface="Wingdings" panose="05000000000000000000" pitchFamily="2" charset="2"/>
              <a:buChar char="Ø"/>
            </a:pPr>
            <a:r>
              <a:rPr lang="en-GB" sz="2800" dirty="0"/>
              <a:t>Introduction to Pivot Tables</a:t>
            </a:r>
          </a:p>
          <a:p>
            <a:pPr marL="457200" lvl="0" indent="-457200" algn="l" rtl="0">
              <a:spcBef>
                <a:spcPts val="0"/>
              </a:spcBef>
              <a:spcAft>
                <a:spcPts val="0"/>
              </a:spcAft>
              <a:buSzPts val="1440"/>
              <a:buFont typeface="Wingdings" panose="05000000000000000000" pitchFamily="2" charset="2"/>
              <a:buChar char="Ø"/>
            </a:pPr>
            <a:r>
              <a:rPr lang="en-GB" sz="2800" dirty="0"/>
              <a:t>Introduction to Pivot Tables</a:t>
            </a:r>
          </a:p>
          <a:p>
            <a:pPr marL="457200" lvl="0" indent="-457200" algn="l" rtl="0">
              <a:spcBef>
                <a:spcPts val="0"/>
              </a:spcBef>
              <a:spcAft>
                <a:spcPts val="0"/>
              </a:spcAft>
              <a:buSzPts val="1440"/>
              <a:buFont typeface="Wingdings" panose="05000000000000000000" pitchFamily="2" charset="2"/>
              <a:buChar char="Ø"/>
            </a:pPr>
            <a:r>
              <a:rPr lang="en-GB" sz="2800" dirty="0"/>
              <a:t>Exercise on Pivot Tables</a:t>
            </a:r>
          </a:p>
          <a:p>
            <a:pPr marL="457200" lvl="0" indent="-457200" algn="l" rtl="0">
              <a:spcBef>
                <a:spcPts val="0"/>
              </a:spcBef>
              <a:spcAft>
                <a:spcPts val="0"/>
              </a:spcAft>
              <a:buSzPts val="1440"/>
              <a:buFont typeface="Wingdings" panose="05000000000000000000" pitchFamily="2" charset="2"/>
              <a:buChar char="Ø"/>
            </a:pPr>
            <a:r>
              <a:rPr lang="en-GB" sz="2800" dirty="0"/>
              <a:t>Creating a Pivot Table</a:t>
            </a:r>
          </a:p>
          <a:p>
            <a:pPr marL="457200" lvl="0" indent="-457200" algn="l" rtl="0">
              <a:spcBef>
                <a:spcPts val="0"/>
              </a:spcBef>
              <a:spcAft>
                <a:spcPts val="0"/>
              </a:spcAft>
              <a:buSzPts val="1440"/>
              <a:buFont typeface="Wingdings" panose="05000000000000000000" pitchFamily="2" charset="2"/>
              <a:buChar char="Ø"/>
            </a:pPr>
            <a:r>
              <a:rPr lang="en-GB" sz="2800" dirty="0"/>
              <a:t>Managing Data Source</a:t>
            </a:r>
          </a:p>
          <a:p>
            <a:pPr marL="457200" lvl="0" indent="-457200" algn="l" rtl="0">
              <a:spcBef>
                <a:spcPts val="0"/>
              </a:spcBef>
              <a:spcAft>
                <a:spcPts val="0"/>
              </a:spcAft>
              <a:buSzPts val="1440"/>
              <a:buFont typeface="Wingdings" panose="05000000000000000000" pitchFamily="2" charset="2"/>
              <a:buChar char="Ø"/>
            </a:pPr>
            <a:r>
              <a:rPr lang="en-GB" sz="2800" dirty="0"/>
              <a:t>Custom Calculations and Calculated Fields</a:t>
            </a:r>
          </a:p>
          <a:p>
            <a:pPr marL="457200" lvl="0" indent="-457200" algn="l" rtl="0">
              <a:spcBef>
                <a:spcPts val="0"/>
              </a:spcBef>
              <a:spcAft>
                <a:spcPts val="0"/>
              </a:spcAft>
              <a:buSzPts val="1440"/>
              <a:buFont typeface="Wingdings" panose="05000000000000000000" pitchFamily="2" charset="2"/>
              <a:buChar char="Ø"/>
            </a:pPr>
            <a:r>
              <a:rPr lang="en-GB" sz="2800" dirty="0"/>
              <a:t>Applying Filters</a:t>
            </a:r>
          </a:p>
          <a:p>
            <a:pPr marL="457200" lvl="0" indent="-457200" algn="l" rtl="0">
              <a:spcBef>
                <a:spcPts val="0"/>
              </a:spcBef>
              <a:spcAft>
                <a:spcPts val="0"/>
              </a:spcAft>
              <a:buSzPts val="1440"/>
              <a:buFont typeface="Wingdings" panose="05000000000000000000" pitchFamily="2" charset="2"/>
              <a:buChar char="Ø"/>
            </a:pPr>
            <a:r>
              <a:rPr lang="en-GB" sz="2800" dirty="0"/>
              <a:t>Conditional Formatting</a:t>
            </a:r>
          </a:p>
        </p:txBody>
      </p:sp>
    </p:spTree>
    <p:extLst>
      <p:ext uri="{BB962C8B-B14F-4D97-AF65-F5344CB8AC3E}">
        <p14:creationId xmlns:p14="http://schemas.microsoft.com/office/powerpoint/2010/main" val="12413607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7" y="344515"/>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Introduction to Data Arrangement and Data Security</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274;p137">
            <a:extLst>
              <a:ext uri="{FF2B5EF4-FFF2-40B4-BE49-F238E27FC236}">
                <a16:creationId xmlns="" xmlns:a16="http://schemas.microsoft.com/office/drawing/2014/main" id="{49D8A089-4CCF-ADB6-5D0C-3E0102617B61}"/>
              </a:ext>
            </a:extLst>
          </p:cNvPr>
          <p:cNvGrpSpPr/>
          <p:nvPr/>
        </p:nvGrpSpPr>
        <p:grpSpPr>
          <a:xfrm>
            <a:off x="759347" y="2596999"/>
            <a:ext cx="9618133" cy="4092482"/>
            <a:chOff x="0" y="499"/>
            <a:chExt cx="9618133" cy="4092482"/>
          </a:xfrm>
        </p:grpSpPr>
        <p:sp>
          <p:nvSpPr>
            <p:cNvPr id="7" name="Google Shape;2275;p137">
              <a:extLst>
                <a:ext uri="{FF2B5EF4-FFF2-40B4-BE49-F238E27FC236}">
                  <a16:creationId xmlns="" xmlns:a16="http://schemas.microsoft.com/office/drawing/2014/main" id="{E4D2B190-334D-6C4A-B880-1E84B9683D9A}"/>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76;p137">
              <a:extLst>
                <a:ext uri="{FF2B5EF4-FFF2-40B4-BE49-F238E27FC236}">
                  <a16:creationId xmlns="" xmlns:a16="http://schemas.microsoft.com/office/drawing/2014/main" id="{71F0DE74-CE27-F646-898B-564CF594A14A}"/>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77;p137">
              <a:extLst>
                <a:ext uri="{FF2B5EF4-FFF2-40B4-BE49-F238E27FC236}">
                  <a16:creationId xmlns="" xmlns:a16="http://schemas.microsoft.com/office/drawing/2014/main" id="{4AFA48B2-A806-6741-1A99-A6303EC1A212}"/>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78;p137">
              <a:extLst>
                <a:ext uri="{FF2B5EF4-FFF2-40B4-BE49-F238E27FC236}">
                  <a16:creationId xmlns="" xmlns:a16="http://schemas.microsoft.com/office/drawing/2014/main" id="{010026CF-E7BE-30D2-ED82-DAAB62121A6C}"/>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Essentials of Data Management in Finance</a:t>
              </a:r>
              <a:endParaRPr/>
            </a:p>
          </p:txBody>
        </p:sp>
        <p:sp>
          <p:nvSpPr>
            <p:cNvPr id="11" name="Google Shape;2279;p137">
              <a:extLst>
                <a:ext uri="{FF2B5EF4-FFF2-40B4-BE49-F238E27FC236}">
                  <a16:creationId xmlns="" xmlns:a16="http://schemas.microsoft.com/office/drawing/2014/main" id="{651D9296-E800-9F34-F12B-041D831DAA2B}"/>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80;p137">
              <a:extLst>
                <a:ext uri="{FF2B5EF4-FFF2-40B4-BE49-F238E27FC236}">
                  <a16:creationId xmlns="" xmlns:a16="http://schemas.microsoft.com/office/drawing/2014/main" id="{7B8ACE10-DFD7-D8DB-D6E9-8A2858902E31}"/>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Efficient data arrangement as the foundation for analysis</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Imperative data security for confidentiality</a:t>
              </a:r>
              <a:endParaRPr/>
            </a:p>
          </p:txBody>
        </p:sp>
        <p:sp>
          <p:nvSpPr>
            <p:cNvPr id="13" name="Google Shape;2281;p137">
              <a:extLst>
                <a:ext uri="{FF2B5EF4-FFF2-40B4-BE49-F238E27FC236}">
                  <a16:creationId xmlns="" xmlns:a16="http://schemas.microsoft.com/office/drawing/2014/main" id="{4C8BB0EC-A50E-9A97-F011-C4A736CC4692}"/>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82;p137">
              <a:extLst>
                <a:ext uri="{FF2B5EF4-FFF2-40B4-BE49-F238E27FC236}">
                  <a16:creationId xmlns="" xmlns:a16="http://schemas.microsoft.com/office/drawing/2014/main" id="{57D14A96-EFCD-0085-AF81-BA6C8F81B724}"/>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83;p137">
              <a:extLst>
                <a:ext uri="{FF2B5EF4-FFF2-40B4-BE49-F238E27FC236}">
                  <a16:creationId xmlns="" xmlns:a16="http://schemas.microsoft.com/office/drawing/2014/main" id="{14915D36-A245-9072-409F-C5BE36D00ADC}"/>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84;p137">
              <a:extLst>
                <a:ext uri="{FF2B5EF4-FFF2-40B4-BE49-F238E27FC236}">
                  <a16:creationId xmlns="" xmlns:a16="http://schemas.microsoft.com/office/drawing/2014/main" id="{35331E25-F71A-1D0E-2D97-CF28C93CE70F}"/>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Historical Shift in Data Handling</a:t>
              </a:r>
              <a:endParaRPr dirty="0"/>
            </a:p>
          </p:txBody>
        </p:sp>
        <p:sp>
          <p:nvSpPr>
            <p:cNvPr id="17" name="Google Shape;2285;p137">
              <a:extLst>
                <a:ext uri="{FF2B5EF4-FFF2-40B4-BE49-F238E27FC236}">
                  <a16:creationId xmlns="" xmlns:a16="http://schemas.microsoft.com/office/drawing/2014/main" id="{E458FE48-5874-04CA-EE0C-771DAEAD0056}"/>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86;p137">
              <a:extLst>
                <a:ext uri="{FF2B5EF4-FFF2-40B4-BE49-F238E27FC236}">
                  <a16:creationId xmlns="" xmlns:a16="http://schemas.microsoft.com/office/drawing/2014/main" id="{7BB7C1C6-BB70-87C7-11E8-7E2A68C775C1}"/>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From manual errors to transformative spreadsheet tools</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Sorting and filtering advancements in Excel</a:t>
              </a:r>
              <a:endParaRPr/>
            </a:p>
          </p:txBody>
        </p:sp>
        <p:sp>
          <p:nvSpPr>
            <p:cNvPr id="19" name="Google Shape;2287;p137">
              <a:extLst>
                <a:ext uri="{FF2B5EF4-FFF2-40B4-BE49-F238E27FC236}">
                  <a16:creationId xmlns="" xmlns:a16="http://schemas.microsoft.com/office/drawing/2014/main" id="{0E5FBFEF-C882-7663-CECA-DDEEDC292688}"/>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88;p137">
              <a:extLst>
                <a:ext uri="{FF2B5EF4-FFF2-40B4-BE49-F238E27FC236}">
                  <a16:creationId xmlns="" xmlns:a16="http://schemas.microsoft.com/office/drawing/2014/main" id="{0B554912-A834-013E-59CE-8AE7C5CD363A}"/>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89;p137">
              <a:extLst>
                <a:ext uri="{FF2B5EF4-FFF2-40B4-BE49-F238E27FC236}">
                  <a16:creationId xmlns="" xmlns:a16="http://schemas.microsoft.com/office/drawing/2014/main" id="{CB02330E-D473-1A77-7D71-56EB5CD5B95B}"/>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90;p137">
              <a:extLst>
                <a:ext uri="{FF2B5EF4-FFF2-40B4-BE49-F238E27FC236}">
                  <a16:creationId xmlns="" xmlns:a16="http://schemas.microsoft.com/office/drawing/2014/main" id="{E94C9143-77DE-E4FA-D291-75DA81F87879}"/>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Excel's Role in Modern Financial Analysis</a:t>
              </a:r>
              <a:endParaRPr/>
            </a:p>
          </p:txBody>
        </p:sp>
        <p:sp>
          <p:nvSpPr>
            <p:cNvPr id="23" name="Google Shape;2291;p137">
              <a:extLst>
                <a:ext uri="{FF2B5EF4-FFF2-40B4-BE49-F238E27FC236}">
                  <a16:creationId xmlns="" xmlns:a16="http://schemas.microsoft.com/office/drawing/2014/main" id="{DFFC1C6A-4E4C-369A-A1E2-0AD3B53CEAE9}"/>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92;p137">
              <a:extLst>
                <a:ext uri="{FF2B5EF4-FFF2-40B4-BE49-F238E27FC236}">
                  <a16:creationId xmlns="" xmlns:a16="http://schemas.microsoft.com/office/drawing/2014/main" id="{7BD644F3-CC9F-3AE8-2E5F-2181BE760588}"/>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Indispensable techniques for financial analysts</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Organizing data for insights and protecting sensitive information</a:t>
              </a:r>
              <a:endParaRPr/>
            </a:p>
          </p:txBody>
        </p:sp>
      </p:grpSp>
    </p:spTree>
    <p:extLst>
      <p:ext uri="{BB962C8B-B14F-4D97-AF65-F5344CB8AC3E}">
        <p14:creationId xmlns:p14="http://schemas.microsoft.com/office/powerpoint/2010/main" val="18894720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Historical Perspective and Relevance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299;p138">
            <a:extLst>
              <a:ext uri="{FF2B5EF4-FFF2-40B4-BE49-F238E27FC236}">
                <a16:creationId xmlns="" xmlns:a16="http://schemas.microsoft.com/office/drawing/2014/main" id="{02580460-76DA-E5F1-B2D1-6DF00963C54F}"/>
              </a:ext>
            </a:extLst>
          </p:cNvPr>
          <p:cNvGrpSpPr/>
          <p:nvPr/>
        </p:nvGrpSpPr>
        <p:grpSpPr>
          <a:xfrm>
            <a:off x="372533" y="2596999"/>
            <a:ext cx="9618133" cy="4092482"/>
            <a:chOff x="0" y="499"/>
            <a:chExt cx="9618133" cy="4092482"/>
          </a:xfrm>
        </p:grpSpPr>
        <p:sp>
          <p:nvSpPr>
            <p:cNvPr id="7" name="Google Shape;2300;p138">
              <a:extLst>
                <a:ext uri="{FF2B5EF4-FFF2-40B4-BE49-F238E27FC236}">
                  <a16:creationId xmlns="" xmlns:a16="http://schemas.microsoft.com/office/drawing/2014/main" id="{2241C6D7-0BCF-1C67-F8E6-8AB4B47A19A5}"/>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01;p138">
              <a:extLst>
                <a:ext uri="{FF2B5EF4-FFF2-40B4-BE49-F238E27FC236}">
                  <a16:creationId xmlns="" xmlns:a16="http://schemas.microsoft.com/office/drawing/2014/main" id="{17A76A96-3FA3-8CA5-233A-8B58B6DFD9A2}"/>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02;p138">
              <a:extLst>
                <a:ext uri="{FF2B5EF4-FFF2-40B4-BE49-F238E27FC236}">
                  <a16:creationId xmlns="" xmlns:a16="http://schemas.microsoft.com/office/drawing/2014/main" id="{9482A1C8-A955-D129-A183-3187412D2080}"/>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03;p138">
              <a:extLst>
                <a:ext uri="{FF2B5EF4-FFF2-40B4-BE49-F238E27FC236}">
                  <a16:creationId xmlns="" xmlns:a16="http://schemas.microsoft.com/office/drawing/2014/main" id="{8F07E631-845D-3046-9664-BEBC495AFCDA}"/>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Historical Shift in Data Management</a:t>
              </a:r>
              <a:endParaRPr dirty="0"/>
            </a:p>
          </p:txBody>
        </p:sp>
        <p:sp>
          <p:nvSpPr>
            <p:cNvPr id="11" name="Google Shape;2304;p138">
              <a:extLst>
                <a:ext uri="{FF2B5EF4-FFF2-40B4-BE49-F238E27FC236}">
                  <a16:creationId xmlns="" xmlns:a16="http://schemas.microsoft.com/office/drawing/2014/main" id="{1E953AE8-89DB-EDA9-748D-BB1CB89CDEA0}"/>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05;p138">
              <a:extLst>
                <a:ext uri="{FF2B5EF4-FFF2-40B4-BE49-F238E27FC236}">
                  <a16:creationId xmlns="" xmlns:a16="http://schemas.microsoft.com/office/drawing/2014/main" id="{B0CCE866-A613-7D4A-0B7F-E68A127A1D46}"/>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Transition from manual to software-based data arrangement</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Spreadsheet tools like Excel brought accuracy and speed</a:t>
              </a:r>
              <a:endParaRPr/>
            </a:p>
          </p:txBody>
        </p:sp>
        <p:sp>
          <p:nvSpPr>
            <p:cNvPr id="13" name="Google Shape;2306;p138">
              <a:extLst>
                <a:ext uri="{FF2B5EF4-FFF2-40B4-BE49-F238E27FC236}">
                  <a16:creationId xmlns="" xmlns:a16="http://schemas.microsoft.com/office/drawing/2014/main" id="{FFBE9F00-A0BC-0EE0-DCC4-ED0D81248076}"/>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07;p138">
              <a:extLst>
                <a:ext uri="{FF2B5EF4-FFF2-40B4-BE49-F238E27FC236}">
                  <a16:creationId xmlns="" xmlns:a16="http://schemas.microsoft.com/office/drawing/2014/main" id="{C3525FD5-68C9-9CC2-38B2-A6217138EA19}"/>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08;p138">
              <a:extLst>
                <a:ext uri="{FF2B5EF4-FFF2-40B4-BE49-F238E27FC236}">
                  <a16:creationId xmlns="" xmlns:a16="http://schemas.microsoft.com/office/drawing/2014/main" id="{ECC867B8-DBC5-5189-E517-DF2EB9ACC285}"/>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09;p138">
              <a:extLst>
                <a:ext uri="{FF2B5EF4-FFF2-40B4-BE49-F238E27FC236}">
                  <a16:creationId xmlns="" xmlns:a16="http://schemas.microsoft.com/office/drawing/2014/main" id="{1F4D39B5-4732-90AC-716F-DDF8A1659200}"/>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Increasing Importance of Data Security</a:t>
              </a:r>
              <a:endParaRPr dirty="0"/>
            </a:p>
          </p:txBody>
        </p:sp>
        <p:sp>
          <p:nvSpPr>
            <p:cNvPr id="17" name="Google Shape;2310;p138">
              <a:extLst>
                <a:ext uri="{FF2B5EF4-FFF2-40B4-BE49-F238E27FC236}">
                  <a16:creationId xmlns="" xmlns:a16="http://schemas.microsoft.com/office/drawing/2014/main" id="{6A0F4A3B-0845-E404-FDE4-93DA09A41060}"/>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11;p138">
              <a:extLst>
                <a:ext uri="{FF2B5EF4-FFF2-40B4-BE49-F238E27FC236}">
                  <a16:creationId xmlns="" xmlns:a16="http://schemas.microsoft.com/office/drawing/2014/main" id="{365D045C-8C3D-CAAB-A7E4-E746E2C9F4FF}"/>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Growth in sensitive financial data handling</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Need for robust security measures</a:t>
              </a:r>
              <a:endParaRPr/>
            </a:p>
          </p:txBody>
        </p:sp>
        <p:sp>
          <p:nvSpPr>
            <p:cNvPr id="19" name="Google Shape;2312;p138">
              <a:extLst>
                <a:ext uri="{FF2B5EF4-FFF2-40B4-BE49-F238E27FC236}">
                  <a16:creationId xmlns="" xmlns:a16="http://schemas.microsoft.com/office/drawing/2014/main" id="{80A4BB32-7E44-887B-EFDC-EA4ABAD7EE27}"/>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13;p138">
              <a:extLst>
                <a:ext uri="{FF2B5EF4-FFF2-40B4-BE49-F238E27FC236}">
                  <a16:creationId xmlns="" xmlns:a16="http://schemas.microsoft.com/office/drawing/2014/main" id="{789E4F39-5769-3530-89A1-DF27C4815C22}"/>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14;p138">
              <a:extLst>
                <a:ext uri="{FF2B5EF4-FFF2-40B4-BE49-F238E27FC236}">
                  <a16:creationId xmlns="" xmlns:a16="http://schemas.microsoft.com/office/drawing/2014/main" id="{87BE741E-34A0-3400-DE58-1D7DC59F61E4}"/>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15;p138">
              <a:extLst>
                <a:ext uri="{FF2B5EF4-FFF2-40B4-BE49-F238E27FC236}">
                  <a16:creationId xmlns="" xmlns:a16="http://schemas.microsoft.com/office/drawing/2014/main" id="{2B7AC5A9-A500-4032-2BB4-0C7795BDE797}"/>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Excel's Role in Modern Finance</a:t>
              </a:r>
              <a:endParaRPr/>
            </a:p>
          </p:txBody>
        </p:sp>
        <p:sp>
          <p:nvSpPr>
            <p:cNvPr id="23" name="Google Shape;2316;p138">
              <a:extLst>
                <a:ext uri="{FF2B5EF4-FFF2-40B4-BE49-F238E27FC236}">
                  <a16:creationId xmlns="" xmlns:a16="http://schemas.microsoft.com/office/drawing/2014/main" id="{91A7457F-D1A4-FE58-A20C-F5822BE5F20E}"/>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17;p138">
              <a:extLst>
                <a:ext uri="{FF2B5EF4-FFF2-40B4-BE49-F238E27FC236}">
                  <a16:creationId xmlns="" xmlns:a16="http://schemas.microsoft.com/office/drawing/2014/main" id="{7D7A9219-14C7-6D05-5C33-3AC98DD541AF}"/>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Essential for data-driven financial analysis</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Indispensable techniques for financial analysts</a:t>
              </a:r>
              <a:endParaRPr/>
            </a:p>
          </p:txBody>
        </p:sp>
      </p:grpSp>
    </p:spTree>
    <p:extLst>
      <p:ext uri="{BB962C8B-B14F-4D97-AF65-F5344CB8AC3E}">
        <p14:creationId xmlns:p14="http://schemas.microsoft.com/office/powerpoint/2010/main" val="42415940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Topics at-a-Glance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798057" cy="5170646"/>
          </a:xfrm>
          <a:prstGeom prst="rect">
            <a:avLst/>
          </a:prstGeom>
          <a:noFill/>
        </p:spPr>
        <p:txBody>
          <a:bodyPr wrap="square">
            <a:spAutoFit/>
          </a:bodyPr>
          <a:lstStyle/>
          <a:p>
            <a:pPr marL="342900" lvl="0" indent="-342900" algn="l" rtl="0">
              <a:spcBef>
                <a:spcPts val="0"/>
              </a:spcBef>
              <a:spcAft>
                <a:spcPts val="0"/>
              </a:spcAft>
              <a:buSzPts val="1440"/>
              <a:buChar char="►"/>
            </a:pPr>
            <a:r>
              <a:rPr lang="en-GB" sz="2800" dirty="0"/>
              <a:t>Data Arrangement Techniques</a:t>
            </a:r>
          </a:p>
          <a:p>
            <a:pPr marL="742950" lvl="1" indent="-285750" algn="l" rtl="0">
              <a:spcBef>
                <a:spcPts val="1000"/>
              </a:spcBef>
              <a:spcAft>
                <a:spcPts val="0"/>
              </a:spcAft>
              <a:buSzPts val="1280"/>
              <a:buChar char="►"/>
            </a:pPr>
            <a:r>
              <a:rPr lang="en-GB" sz="2800" dirty="0"/>
              <a:t>Sorting and filtering for efficient data analysis</a:t>
            </a:r>
          </a:p>
          <a:p>
            <a:pPr marL="342900" lvl="0" indent="-342900" algn="l" rtl="0">
              <a:spcBef>
                <a:spcPts val="1000"/>
              </a:spcBef>
              <a:spcAft>
                <a:spcPts val="0"/>
              </a:spcAft>
              <a:buSzPts val="1440"/>
              <a:buChar char="►"/>
            </a:pPr>
            <a:r>
              <a:rPr lang="en-GB" sz="2800" dirty="0"/>
              <a:t>Data Security and Protection</a:t>
            </a:r>
          </a:p>
          <a:p>
            <a:pPr marL="742950" lvl="1" indent="-285750" algn="l" rtl="0">
              <a:spcBef>
                <a:spcPts val="1000"/>
              </a:spcBef>
              <a:spcAft>
                <a:spcPts val="0"/>
              </a:spcAft>
              <a:buSzPts val="1280"/>
              <a:buChar char="►"/>
            </a:pPr>
            <a:r>
              <a:rPr lang="en-GB" sz="2800" dirty="0"/>
              <a:t>Protecting worksheets and workbooks with passwords</a:t>
            </a:r>
          </a:p>
          <a:p>
            <a:pPr marL="342900" lvl="0" indent="-342900" algn="l" rtl="0">
              <a:spcBef>
                <a:spcPts val="1000"/>
              </a:spcBef>
              <a:spcAft>
                <a:spcPts val="0"/>
              </a:spcAft>
              <a:buSzPts val="1440"/>
              <a:buChar char="►"/>
            </a:pPr>
            <a:r>
              <a:rPr lang="en-GB" sz="2800" dirty="0"/>
              <a:t>Utility for Chartered Accountants</a:t>
            </a:r>
          </a:p>
          <a:p>
            <a:pPr marL="742950" lvl="1" indent="-285750" algn="l" rtl="0">
              <a:spcBef>
                <a:spcPts val="1000"/>
              </a:spcBef>
              <a:spcAft>
                <a:spcPts val="0"/>
              </a:spcAft>
              <a:buSzPts val="1280"/>
              <a:buChar char="►"/>
            </a:pPr>
            <a:r>
              <a:rPr lang="en-GB" sz="2800" dirty="0"/>
              <a:t>Streamlining analytical processes and ensuring data integrity</a:t>
            </a:r>
          </a:p>
          <a:p>
            <a:pPr marL="742950" lvl="1" indent="-285750" algn="l" rtl="0">
              <a:spcBef>
                <a:spcPts val="1000"/>
              </a:spcBef>
              <a:spcAft>
                <a:spcPts val="0"/>
              </a:spcAft>
              <a:buSzPts val="1280"/>
              <a:buChar char="►"/>
            </a:pPr>
            <a:r>
              <a:rPr lang="en-GB" sz="2800" dirty="0"/>
              <a:t>Crucial for audits, financial reports, and handling sensitive client data</a:t>
            </a:r>
          </a:p>
        </p:txBody>
      </p:sp>
    </p:spTree>
    <p:extLst>
      <p:ext uri="{BB962C8B-B14F-4D97-AF65-F5344CB8AC3E}">
        <p14:creationId xmlns:p14="http://schemas.microsoft.com/office/powerpoint/2010/main" val="35846746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8" name="Google Shape;2332;p140">
            <a:extLst>
              <a:ext uri="{FF2B5EF4-FFF2-40B4-BE49-F238E27FC236}">
                <a16:creationId xmlns="" xmlns:a16="http://schemas.microsoft.com/office/drawing/2014/main" id="{B8E6F469-CFBC-BC5E-9340-FDF0AEE1DC1C}"/>
              </a:ext>
            </a:extLst>
          </p:cNvPr>
          <p:cNvGrpSpPr/>
          <p:nvPr/>
        </p:nvGrpSpPr>
        <p:grpSpPr>
          <a:xfrm>
            <a:off x="1705544" y="2313109"/>
            <a:ext cx="13390682" cy="4708793"/>
            <a:chOff x="10183" y="368646"/>
            <a:chExt cx="10885757" cy="2548832"/>
          </a:xfrm>
        </p:grpSpPr>
        <p:sp>
          <p:nvSpPr>
            <p:cNvPr id="9" name="Google Shape;2333;p140">
              <a:extLst>
                <a:ext uri="{FF2B5EF4-FFF2-40B4-BE49-F238E27FC236}">
                  <a16:creationId xmlns="" xmlns:a16="http://schemas.microsoft.com/office/drawing/2014/main" id="{0F427F85-6E7E-D28E-9CCF-7BF5DEBA5397}"/>
                </a:ext>
              </a:extLst>
            </p:cNvPr>
            <p:cNvSpPr/>
            <p:nvPr/>
          </p:nvSpPr>
          <p:spPr>
            <a:xfrm>
              <a:off x="1066264" y="368646"/>
              <a:ext cx="1137317" cy="113731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34;p140">
              <a:extLst>
                <a:ext uri="{FF2B5EF4-FFF2-40B4-BE49-F238E27FC236}">
                  <a16:creationId xmlns="" xmlns:a16="http://schemas.microsoft.com/office/drawing/2014/main" id="{DB1063AE-3943-24DB-A8CC-6D1955A88EBC}"/>
                </a:ext>
              </a:extLst>
            </p:cNvPr>
            <p:cNvSpPr/>
            <p:nvPr/>
          </p:nvSpPr>
          <p:spPr>
            <a:xfrm>
              <a:off x="10183" y="1615563"/>
              <a:ext cx="3249479" cy="4874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35;p140">
              <a:extLst>
                <a:ext uri="{FF2B5EF4-FFF2-40B4-BE49-F238E27FC236}">
                  <a16:creationId xmlns="" xmlns:a16="http://schemas.microsoft.com/office/drawing/2014/main" id="{89DFE563-D8C8-1797-9786-65275A9880BA}"/>
                </a:ext>
              </a:extLst>
            </p:cNvPr>
            <p:cNvSpPr txBox="1"/>
            <p:nvPr/>
          </p:nvSpPr>
          <p:spPr>
            <a:xfrm>
              <a:off x="10183" y="1615563"/>
              <a:ext cx="3249479" cy="4874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b="1" dirty="0">
                  <a:solidFill>
                    <a:schemeClr val="dk1"/>
                  </a:solidFill>
                  <a:latin typeface="Trebuchet MS"/>
                  <a:ea typeface="Trebuchet MS"/>
                  <a:cs typeface="Trebuchet MS"/>
                  <a:sym typeface="Trebuchet MS"/>
                </a:rPr>
                <a:t>Expertise in Data Arrangement</a:t>
              </a:r>
              <a:endParaRPr dirty="0"/>
            </a:p>
          </p:txBody>
        </p:sp>
        <p:sp>
          <p:nvSpPr>
            <p:cNvPr id="12" name="Google Shape;2336;p140">
              <a:extLst>
                <a:ext uri="{FF2B5EF4-FFF2-40B4-BE49-F238E27FC236}">
                  <a16:creationId xmlns="" xmlns:a16="http://schemas.microsoft.com/office/drawing/2014/main" id="{6E28830B-3FAD-E3D7-2D7A-6030405C9BC9}"/>
                </a:ext>
              </a:extLst>
            </p:cNvPr>
            <p:cNvSpPr/>
            <p:nvPr/>
          </p:nvSpPr>
          <p:spPr>
            <a:xfrm>
              <a:off x="10183" y="2153962"/>
              <a:ext cx="3249479" cy="7635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7;p140">
              <a:extLst>
                <a:ext uri="{FF2B5EF4-FFF2-40B4-BE49-F238E27FC236}">
                  <a16:creationId xmlns="" xmlns:a16="http://schemas.microsoft.com/office/drawing/2014/main" id="{83CC8BAF-8C12-4E2D-D6F1-55857D7C3046}"/>
                </a:ext>
              </a:extLst>
            </p:cNvPr>
            <p:cNvSpPr txBox="1"/>
            <p:nvPr/>
          </p:nvSpPr>
          <p:spPr>
            <a:xfrm>
              <a:off x="10183" y="2153962"/>
              <a:ext cx="3249479" cy="763516"/>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Streamlines analytical processes for financial data.</a:t>
              </a:r>
              <a:endParaRPr/>
            </a:p>
            <a:p>
              <a:pPr marL="0" marR="0" lvl="0" indent="0" algn="ctr" rtl="0">
                <a:lnSpc>
                  <a:spcPct val="90000"/>
                </a:lnSpc>
                <a:spcBef>
                  <a:spcPts val="455"/>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Enhances efficiency in handling audits and financial reports.</a:t>
              </a:r>
              <a:endParaRPr/>
            </a:p>
          </p:txBody>
        </p:sp>
        <p:sp>
          <p:nvSpPr>
            <p:cNvPr id="14" name="Google Shape;2338;p140">
              <a:extLst>
                <a:ext uri="{FF2B5EF4-FFF2-40B4-BE49-F238E27FC236}">
                  <a16:creationId xmlns="" xmlns:a16="http://schemas.microsoft.com/office/drawing/2014/main" id="{14FC6ECD-B78B-79D4-CEFC-6F48372ACB19}"/>
                </a:ext>
              </a:extLst>
            </p:cNvPr>
            <p:cNvSpPr/>
            <p:nvPr/>
          </p:nvSpPr>
          <p:spPr>
            <a:xfrm>
              <a:off x="4884403" y="368646"/>
              <a:ext cx="1137317" cy="113731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9;p140">
              <a:extLst>
                <a:ext uri="{FF2B5EF4-FFF2-40B4-BE49-F238E27FC236}">
                  <a16:creationId xmlns="" xmlns:a16="http://schemas.microsoft.com/office/drawing/2014/main" id="{5F04D3BC-A1A2-7BF9-57E5-6CDC5A03F5FD}"/>
                </a:ext>
              </a:extLst>
            </p:cNvPr>
            <p:cNvSpPr/>
            <p:nvPr/>
          </p:nvSpPr>
          <p:spPr>
            <a:xfrm>
              <a:off x="3828322" y="1615563"/>
              <a:ext cx="3249479" cy="4874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40;p140">
              <a:extLst>
                <a:ext uri="{FF2B5EF4-FFF2-40B4-BE49-F238E27FC236}">
                  <a16:creationId xmlns="" xmlns:a16="http://schemas.microsoft.com/office/drawing/2014/main" id="{9DC21ABA-6685-20E2-2E55-B05B80766510}"/>
                </a:ext>
              </a:extLst>
            </p:cNvPr>
            <p:cNvSpPr txBox="1"/>
            <p:nvPr/>
          </p:nvSpPr>
          <p:spPr>
            <a:xfrm>
              <a:off x="3828322" y="1615563"/>
              <a:ext cx="3249479" cy="4874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b="1" dirty="0">
                  <a:solidFill>
                    <a:schemeClr val="dk1"/>
                  </a:solidFill>
                  <a:latin typeface="Trebuchet MS"/>
                  <a:ea typeface="Trebuchet MS"/>
                  <a:cs typeface="Trebuchet MS"/>
                  <a:sym typeface="Trebuchet MS"/>
                </a:rPr>
                <a:t>Security of Financial Information</a:t>
              </a:r>
              <a:endParaRPr dirty="0"/>
            </a:p>
          </p:txBody>
        </p:sp>
        <p:sp>
          <p:nvSpPr>
            <p:cNvPr id="17" name="Google Shape;2341;p140">
              <a:extLst>
                <a:ext uri="{FF2B5EF4-FFF2-40B4-BE49-F238E27FC236}">
                  <a16:creationId xmlns="" xmlns:a16="http://schemas.microsoft.com/office/drawing/2014/main" id="{D4188B11-3110-D7E1-D61F-FDC269A9B7E0}"/>
                </a:ext>
              </a:extLst>
            </p:cNvPr>
            <p:cNvSpPr/>
            <p:nvPr/>
          </p:nvSpPr>
          <p:spPr>
            <a:xfrm>
              <a:off x="3828322" y="2153962"/>
              <a:ext cx="3249479" cy="7635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42;p140">
              <a:extLst>
                <a:ext uri="{FF2B5EF4-FFF2-40B4-BE49-F238E27FC236}">
                  <a16:creationId xmlns="" xmlns:a16="http://schemas.microsoft.com/office/drawing/2014/main" id="{00D4BDD9-5736-3AA6-9143-9F2C28B456BD}"/>
                </a:ext>
              </a:extLst>
            </p:cNvPr>
            <p:cNvSpPr txBox="1"/>
            <p:nvPr/>
          </p:nvSpPr>
          <p:spPr>
            <a:xfrm>
              <a:off x="3828322" y="2153962"/>
              <a:ext cx="3249479" cy="763516"/>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Trebuchet MS"/>
                <a:buNone/>
              </a:pPr>
              <a:r>
                <a:rPr lang="en-US" sz="1300" dirty="0">
                  <a:solidFill>
                    <a:schemeClr val="dk1"/>
                  </a:solidFill>
                  <a:latin typeface="Trebuchet MS"/>
                  <a:ea typeface="Trebuchet MS"/>
                  <a:cs typeface="Trebuchet MS"/>
                  <a:sym typeface="Trebuchet MS"/>
                </a:rPr>
                <a:t>Ensures integrity and confidentiality of client data.</a:t>
              </a:r>
              <a:endParaRPr dirty="0"/>
            </a:p>
            <a:p>
              <a:pPr marL="0" marR="0" lvl="0" indent="0" algn="ctr" rtl="0">
                <a:lnSpc>
                  <a:spcPct val="90000"/>
                </a:lnSpc>
                <a:spcBef>
                  <a:spcPts val="455"/>
                </a:spcBef>
                <a:spcAft>
                  <a:spcPts val="0"/>
                </a:spcAft>
                <a:buClr>
                  <a:schemeClr val="dk1"/>
                </a:buClr>
                <a:buSzPts val="1300"/>
                <a:buFont typeface="Trebuchet MS"/>
                <a:buNone/>
              </a:pPr>
              <a:r>
                <a:rPr lang="en-US" sz="1300" dirty="0">
                  <a:solidFill>
                    <a:schemeClr val="dk1"/>
                  </a:solidFill>
                  <a:latin typeface="Trebuchet MS"/>
                  <a:ea typeface="Trebuchet MS"/>
                  <a:cs typeface="Trebuchet MS"/>
                  <a:sym typeface="Trebuchet MS"/>
                </a:rPr>
                <a:t>Crucial for maintaining trust in financial services.</a:t>
              </a:r>
              <a:endParaRPr dirty="0"/>
            </a:p>
          </p:txBody>
        </p:sp>
        <p:sp>
          <p:nvSpPr>
            <p:cNvPr id="19" name="Google Shape;2343;p140">
              <a:extLst>
                <a:ext uri="{FF2B5EF4-FFF2-40B4-BE49-F238E27FC236}">
                  <a16:creationId xmlns="" xmlns:a16="http://schemas.microsoft.com/office/drawing/2014/main" id="{922531D9-B2C8-D73C-BD31-C381D41E6E67}"/>
                </a:ext>
              </a:extLst>
            </p:cNvPr>
            <p:cNvSpPr/>
            <p:nvPr/>
          </p:nvSpPr>
          <p:spPr>
            <a:xfrm>
              <a:off x="8702542" y="368646"/>
              <a:ext cx="1137317" cy="113731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44;p140">
              <a:extLst>
                <a:ext uri="{FF2B5EF4-FFF2-40B4-BE49-F238E27FC236}">
                  <a16:creationId xmlns="" xmlns:a16="http://schemas.microsoft.com/office/drawing/2014/main" id="{580DA90A-B643-1633-B17F-4C7675457E1C}"/>
                </a:ext>
              </a:extLst>
            </p:cNvPr>
            <p:cNvSpPr/>
            <p:nvPr/>
          </p:nvSpPr>
          <p:spPr>
            <a:xfrm>
              <a:off x="7646461" y="1615563"/>
              <a:ext cx="3249479" cy="4874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45;p140">
              <a:extLst>
                <a:ext uri="{FF2B5EF4-FFF2-40B4-BE49-F238E27FC236}">
                  <a16:creationId xmlns="" xmlns:a16="http://schemas.microsoft.com/office/drawing/2014/main" id="{0B1888B4-8600-C976-62C5-DEF070C800B9}"/>
                </a:ext>
              </a:extLst>
            </p:cNvPr>
            <p:cNvSpPr txBox="1"/>
            <p:nvPr/>
          </p:nvSpPr>
          <p:spPr>
            <a:xfrm>
              <a:off x="7646461" y="1615563"/>
              <a:ext cx="3249479" cy="4874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b="1" dirty="0">
                  <a:solidFill>
                    <a:schemeClr val="dk1"/>
                  </a:solidFill>
                  <a:latin typeface="Trebuchet MS"/>
                  <a:ea typeface="Trebuchet MS"/>
                  <a:cs typeface="Trebuchet MS"/>
                  <a:sym typeface="Trebuchet MS"/>
                </a:rPr>
                <a:t>Skills Vital for Professional Practice</a:t>
              </a:r>
              <a:endParaRPr dirty="0"/>
            </a:p>
          </p:txBody>
        </p:sp>
        <p:sp>
          <p:nvSpPr>
            <p:cNvPr id="22" name="Google Shape;2346;p140">
              <a:extLst>
                <a:ext uri="{FF2B5EF4-FFF2-40B4-BE49-F238E27FC236}">
                  <a16:creationId xmlns="" xmlns:a16="http://schemas.microsoft.com/office/drawing/2014/main" id="{218B0A42-713F-9566-8FB6-4AD07A81569C}"/>
                </a:ext>
              </a:extLst>
            </p:cNvPr>
            <p:cNvSpPr/>
            <p:nvPr/>
          </p:nvSpPr>
          <p:spPr>
            <a:xfrm>
              <a:off x="7646461" y="2153962"/>
              <a:ext cx="3249479" cy="7635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47;p140">
              <a:extLst>
                <a:ext uri="{FF2B5EF4-FFF2-40B4-BE49-F238E27FC236}">
                  <a16:creationId xmlns="" xmlns:a16="http://schemas.microsoft.com/office/drawing/2014/main" id="{3CE23DFA-E75F-FD02-A852-DDA0650EE454}"/>
                </a:ext>
              </a:extLst>
            </p:cNvPr>
            <p:cNvSpPr txBox="1"/>
            <p:nvPr/>
          </p:nvSpPr>
          <p:spPr>
            <a:xfrm>
              <a:off x="7646461" y="2153962"/>
              <a:ext cx="3249479" cy="763516"/>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Indispensable in managing sensitive financial information.</a:t>
              </a:r>
              <a:endParaRPr/>
            </a:p>
            <a:p>
              <a:pPr marL="0" marR="0" lvl="0" indent="0" algn="ctr" rtl="0">
                <a:lnSpc>
                  <a:spcPct val="90000"/>
                </a:lnSpc>
                <a:spcBef>
                  <a:spcPts val="455"/>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Contributes to the overall reliability of Chartered Accountants.</a:t>
              </a:r>
              <a:endParaRPr/>
            </a:p>
          </p:txBody>
        </p:sp>
      </p:grpSp>
    </p:spTree>
    <p:extLst>
      <p:ext uri="{BB962C8B-B14F-4D97-AF65-F5344CB8AC3E}">
        <p14:creationId xmlns:p14="http://schemas.microsoft.com/office/powerpoint/2010/main" val="42208320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Data Arrangement Techniques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Importance of Data Arrangement</a:t>
            </a:r>
          </a:p>
          <a:p>
            <a:pPr marL="457200" lvl="0" indent="-457200" algn="l" rtl="0">
              <a:spcBef>
                <a:spcPts val="0"/>
              </a:spcBef>
              <a:spcAft>
                <a:spcPts val="0"/>
              </a:spcAft>
              <a:buSzPts val="1440"/>
              <a:buFont typeface="Wingdings" panose="05000000000000000000" pitchFamily="2" charset="2"/>
              <a:buChar char="Ø"/>
            </a:pPr>
            <a:r>
              <a:rPr lang="en-GB" sz="2800" dirty="0"/>
              <a:t>Facilitates smoother analysis</a:t>
            </a:r>
          </a:p>
          <a:p>
            <a:pPr marL="457200" lvl="0" indent="-457200" algn="l" rtl="0">
              <a:spcBef>
                <a:spcPts val="0"/>
              </a:spcBef>
              <a:spcAft>
                <a:spcPts val="0"/>
              </a:spcAft>
              <a:buSzPts val="1440"/>
              <a:buFont typeface="Wingdings" panose="05000000000000000000" pitchFamily="2" charset="2"/>
              <a:buChar char="Ø"/>
            </a:pPr>
            <a:r>
              <a:rPr lang="en-GB" sz="2800" dirty="0"/>
              <a:t>Enhances reporting efficiency</a:t>
            </a:r>
          </a:p>
          <a:p>
            <a:pPr marL="457200" lvl="0" indent="-457200" algn="l" rtl="0">
              <a:spcBef>
                <a:spcPts val="0"/>
              </a:spcBef>
              <a:spcAft>
                <a:spcPts val="0"/>
              </a:spcAft>
              <a:buSzPts val="1440"/>
              <a:buFont typeface="Wingdings" panose="05000000000000000000" pitchFamily="2" charset="2"/>
              <a:buChar char="Ø"/>
            </a:pPr>
            <a:r>
              <a:rPr lang="en-GB" sz="2800" dirty="0"/>
              <a:t>Select Data Range</a:t>
            </a:r>
          </a:p>
          <a:p>
            <a:pPr marL="457200" lvl="0" indent="-457200" algn="l" rtl="0">
              <a:spcBef>
                <a:spcPts val="0"/>
              </a:spcBef>
              <a:spcAft>
                <a:spcPts val="0"/>
              </a:spcAft>
              <a:buSzPts val="1440"/>
              <a:buFont typeface="Wingdings" panose="05000000000000000000" pitchFamily="2" charset="2"/>
              <a:buChar char="Ø"/>
            </a:pPr>
            <a:r>
              <a:rPr lang="en-GB" sz="2800" dirty="0"/>
              <a:t>Choose the cells you wish to organize.</a:t>
            </a:r>
          </a:p>
          <a:p>
            <a:pPr marL="457200" lvl="0" indent="-457200" algn="l" rtl="0">
              <a:spcBef>
                <a:spcPts val="0"/>
              </a:spcBef>
              <a:spcAft>
                <a:spcPts val="0"/>
              </a:spcAft>
              <a:buSzPts val="1440"/>
              <a:buFont typeface="Wingdings" panose="05000000000000000000" pitchFamily="2" charset="2"/>
              <a:buChar char="Ø"/>
            </a:pPr>
            <a:r>
              <a:rPr lang="en-GB" sz="2800" dirty="0"/>
              <a:t>Utilize Data Tab</a:t>
            </a:r>
          </a:p>
          <a:p>
            <a:pPr marL="457200" lvl="0" indent="-457200" algn="l" rtl="0">
              <a:spcBef>
                <a:spcPts val="0"/>
              </a:spcBef>
              <a:spcAft>
                <a:spcPts val="0"/>
              </a:spcAft>
              <a:buSzPts val="1440"/>
              <a:buFont typeface="Wingdings" panose="05000000000000000000" pitchFamily="2" charset="2"/>
              <a:buChar char="Ø"/>
            </a:pPr>
            <a:r>
              <a:rPr lang="en-GB" sz="2800" dirty="0"/>
              <a:t>Find the 'Data' section in the menu.</a:t>
            </a:r>
          </a:p>
          <a:p>
            <a:pPr marL="457200" lvl="0" indent="-457200" algn="l" rtl="0">
              <a:spcBef>
                <a:spcPts val="0"/>
              </a:spcBef>
              <a:spcAft>
                <a:spcPts val="0"/>
              </a:spcAft>
              <a:buSzPts val="1440"/>
              <a:buFont typeface="Wingdings" panose="05000000000000000000" pitchFamily="2" charset="2"/>
              <a:buChar char="Ø"/>
            </a:pPr>
            <a:r>
              <a:rPr lang="en-GB" sz="2800" dirty="0"/>
              <a:t>Sorting Order</a:t>
            </a:r>
          </a:p>
          <a:p>
            <a:pPr marL="457200" lvl="0" indent="-457200" algn="l" rtl="0">
              <a:spcBef>
                <a:spcPts val="0"/>
              </a:spcBef>
              <a:spcAft>
                <a:spcPts val="0"/>
              </a:spcAft>
              <a:buSzPts val="1440"/>
              <a:buFont typeface="Wingdings" panose="05000000000000000000" pitchFamily="2" charset="2"/>
              <a:buChar char="Ø"/>
            </a:pPr>
            <a:r>
              <a:rPr lang="en-GB" sz="2800" dirty="0" err="1"/>
              <a:t>Opt</a:t>
            </a:r>
            <a:r>
              <a:rPr lang="en-GB" sz="2800" dirty="0"/>
              <a:t> for 'Sort A to Z' for ascending or 'Sort Z to A' for descending.</a:t>
            </a:r>
          </a:p>
        </p:txBody>
      </p:sp>
    </p:spTree>
    <p:extLst>
      <p:ext uri="{BB962C8B-B14F-4D97-AF65-F5344CB8AC3E}">
        <p14:creationId xmlns:p14="http://schemas.microsoft.com/office/powerpoint/2010/main" val="27530863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SORTING DATA: EXAMPLE - SORTING FINANCIAL TRANSACTIONS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897147" y="3761117"/>
            <a:ext cx="5693433" cy="224676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Financial Transaction Analysis</a:t>
            </a:r>
          </a:p>
          <a:p>
            <a:pPr marL="457200" lvl="0" indent="-457200" algn="l" rtl="0">
              <a:spcBef>
                <a:spcPts val="0"/>
              </a:spcBef>
              <a:spcAft>
                <a:spcPts val="0"/>
              </a:spcAft>
              <a:buSzPts val="1440"/>
              <a:buFont typeface="Wingdings" panose="05000000000000000000" pitchFamily="2" charset="2"/>
              <a:buChar char="Ø"/>
            </a:pPr>
            <a:r>
              <a:rPr lang="en-GB" sz="2800" dirty="0"/>
              <a:t>Sort transactions by date for chronological review</a:t>
            </a:r>
          </a:p>
          <a:p>
            <a:pPr marL="457200" lvl="0" indent="-457200" algn="l" rtl="0">
              <a:spcBef>
                <a:spcPts val="0"/>
              </a:spcBef>
              <a:spcAft>
                <a:spcPts val="0"/>
              </a:spcAft>
              <a:buSzPts val="1440"/>
              <a:buFont typeface="Wingdings" panose="05000000000000000000" pitchFamily="2" charset="2"/>
              <a:buChar char="Ø"/>
            </a:pPr>
            <a:r>
              <a:rPr lang="en-GB" sz="2800" dirty="0"/>
              <a:t>Facilitates better understanding of financial activity over time</a:t>
            </a:r>
          </a:p>
        </p:txBody>
      </p:sp>
      <p:pic>
        <p:nvPicPr>
          <p:cNvPr id="7" name="Picture 6">
            <a:extLst>
              <a:ext uri="{FF2B5EF4-FFF2-40B4-BE49-F238E27FC236}">
                <a16:creationId xmlns="" xmlns:a16="http://schemas.microsoft.com/office/drawing/2014/main" id="{E1D570CA-A9D6-8A0F-D6BF-09EA4E540379}"/>
              </a:ext>
            </a:extLst>
          </p:cNvPr>
          <p:cNvPicPr>
            <a:picLocks noChangeAspect="1"/>
          </p:cNvPicPr>
          <p:nvPr/>
        </p:nvPicPr>
        <p:blipFill>
          <a:blip r:embed="rId4"/>
          <a:stretch>
            <a:fillRect/>
          </a:stretch>
        </p:blipFill>
        <p:spPr>
          <a:xfrm>
            <a:off x="7746521" y="3137742"/>
            <a:ext cx="6366294" cy="4011516"/>
          </a:xfrm>
          <a:prstGeom prst="rect">
            <a:avLst/>
          </a:prstGeom>
        </p:spPr>
      </p:pic>
    </p:spTree>
    <p:extLst>
      <p:ext uri="{BB962C8B-B14F-4D97-AF65-F5344CB8AC3E}">
        <p14:creationId xmlns:p14="http://schemas.microsoft.com/office/powerpoint/2010/main" val="36527458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Filtering Data: Steps to Apply Filters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3539430"/>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Select Data Range</a:t>
            </a:r>
          </a:p>
          <a:p>
            <a:pPr marL="457200" lvl="0" indent="-457200" algn="l" rtl="0">
              <a:spcBef>
                <a:spcPts val="0"/>
              </a:spcBef>
              <a:spcAft>
                <a:spcPts val="0"/>
              </a:spcAft>
              <a:buSzPts val="1440"/>
              <a:buFont typeface="Wingdings" panose="05000000000000000000" pitchFamily="2" charset="2"/>
              <a:buChar char="Ø"/>
            </a:pPr>
            <a:r>
              <a:rPr lang="en-GB" sz="2800" dirty="0"/>
              <a:t>Choose cells with data for filtering</a:t>
            </a:r>
          </a:p>
          <a:p>
            <a:pPr marL="457200" lvl="0" indent="-457200" algn="l" rtl="0">
              <a:spcBef>
                <a:spcPts val="0"/>
              </a:spcBef>
              <a:spcAft>
                <a:spcPts val="0"/>
              </a:spcAft>
              <a:buSzPts val="1440"/>
              <a:buFont typeface="Wingdings" panose="05000000000000000000" pitchFamily="2" charset="2"/>
              <a:buChar char="Ø"/>
            </a:pPr>
            <a:r>
              <a:rPr lang="en-GB" sz="2800" dirty="0"/>
              <a:t>Access Data Tab</a:t>
            </a:r>
          </a:p>
          <a:p>
            <a:pPr marL="457200" lvl="0" indent="-457200" algn="l" rtl="0">
              <a:spcBef>
                <a:spcPts val="0"/>
              </a:spcBef>
              <a:spcAft>
                <a:spcPts val="0"/>
              </a:spcAft>
              <a:buSzPts val="1440"/>
              <a:buFont typeface="Wingdings" panose="05000000000000000000" pitchFamily="2" charset="2"/>
              <a:buChar char="Ø"/>
            </a:pPr>
            <a:r>
              <a:rPr lang="en-GB" sz="2800" dirty="0"/>
              <a:t>Navigate to the 'Data' tab on the interface</a:t>
            </a:r>
          </a:p>
          <a:p>
            <a:pPr marL="457200" lvl="0" indent="-457200" algn="l" rtl="0">
              <a:spcBef>
                <a:spcPts val="0"/>
              </a:spcBef>
              <a:spcAft>
                <a:spcPts val="0"/>
              </a:spcAft>
              <a:buSzPts val="1440"/>
              <a:buFont typeface="Wingdings" panose="05000000000000000000" pitchFamily="2" charset="2"/>
              <a:buChar char="Ø"/>
            </a:pPr>
            <a:r>
              <a:rPr lang="en-GB" sz="2800" dirty="0"/>
              <a:t>Initiate Filter</a:t>
            </a:r>
          </a:p>
          <a:p>
            <a:pPr marL="457200" lvl="0" indent="-457200" algn="l" rtl="0">
              <a:spcBef>
                <a:spcPts val="0"/>
              </a:spcBef>
              <a:spcAft>
                <a:spcPts val="0"/>
              </a:spcAft>
              <a:buSzPts val="1440"/>
              <a:buFont typeface="Wingdings" panose="05000000000000000000" pitchFamily="2" charset="2"/>
              <a:buChar char="Ø"/>
            </a:pPr>
            <a:r>
              <a:rPr lang="en-GB" sz="2800" dirty="0"/>
              <a:t>Click 'Filter' to apply to selected cells</a:t>
            </a:r>
          </a:p>
        </p:txBody>
      </p:sp>
      <p:pic>
        <p:nvPicPr>
          <p:cNvPr id="7" name="Picture 6">
            <a:extLst>
              <a:ext uri="{FF2B5EF4-FFF2-40B4-BE49-F238E27FC236}">
                <a16:creationId xmlns="" xmlns:a16="http://schemas.microsoft.com/office/drawing/2014/main" id="{4297A489-41A2-6B8A-14D2-532509CCE769}"/>
              </a:ext>
            </a:extLst>
          </p:cNvPr>
          <p:cNvPicPr>
            <a:picLocks noChangeAspect="1"/>
          </p:cNvPicPr>
          <p:nvPr/>
        </p:nvPicPr>
        <p:blipFill>
          <a:blip r:embed="rId4"/>
          <a:stretch>
            <a:fillRect/>
          </a:stretch>
        </p:blipFill>
        <p:spPr>
          <a:xfrm>
            <a:off x="7077525" y="2931375"/>
            <a:ext cx="8678173" cy="3039098"/>
          </a:xfrm>
          <a:prstGeom prst="rect">
            <a:avLst/>
          </a:prstGeom>
        </p:spPr>
      </p:pic>
    </p:spTree>
    <p:extLst>
      <p:ext uri="{BB962C8B-B14F-4D97-AF65-F5344CB8AC3E}">
        <p14:creationId xmlns:p14="http://schemas.microsoft.com/office/powerpoint/2010/main" val="4023058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Filtering Data: Example - Filtering Expenses for a Specific Month</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8" y="3450565"/>
            <a:ext cx="10299716" cy="26776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Yearly Expense Dataset Overview</a:t>
            </a:r>
          </a:p>
          <a:p>
            <a:pPr marL="457200" lvl="0" indent="-457200" algn="l" rtl="0">
              <a:spcBef>
                <a:spcPts val="0"/>
              </a:spcBef>
              <a:spcAft>
                <a:spcPts val="0"/>
              </a:spcAft>
              <a:buSzPts val="1440"/>
              <a:buFont typeface="Wingdings" panose="05000000000000000000" pitchFamily="2" charset="2"/>
              <a:buChar char="Ø"/>
            </a:pPr>
            <a:r>
              <a:rPr lang="en-GB" sz="2800" dirty="0"/>
              <a:t>Contains complete financial data for the year</a:t>
            </a:r>
          </a:p>
          <a:p>
            <a:pPr marL="457200" lvl="0" indent="-457200" algn="l" rtl="0">
              <a:spcBef>
                <a:spcPts val="0"/>
              </a:spcBef>
              <a:spcAft>
                <a:spcPts val="0"/>
              </a:spcAft>
              <a:buSzPts val="1440"/>
              <a:buFont typeface="Wingdings" panose="05000000000000000000" pitchFamily="2" charset="2"/>
              <a:buChar char="Ø"/>
            </a:pPr>
            <a:r>
              <a:rPr lang="en-GB" sz="2800" dirty="0"/>
              <a:t>Monthly Filtering Method</a:t>
            </a:r>
          </a:p>
          <a:p>
            <a:pPr marL="457200" lvl="0" indent="-457200" algn="l" rtl="0">
              <a:spcBef>
                <a:spcPts val="0"/>
              </a:spcBef>
              <a:spcAft>
                <a:spcPts val="0"/>
              </a:spcAft>
              <a:buSzPts val="1440"/>
              <a:buFont typeface="Wingdings" panose="05000000000000000000" pitchFamily="2" charset="2"/>
              <a:buChar char="Ø"/>
            </a:pPr>
            <a:r>
              <a:rPr lang="en-GB" sz="2800" dirty="0"/>
              <a:t>Enables focused expense analysis for any given month</a:t>
            </a:r>
          </a:p>
          <a:p>
            <a:pPr marL="457200" lvl="0" indent="-457200" algn="l" rtl="0">
              <a:spcBef>
                <a:spcPts val="0"/>
              </a:spcBef>
              <a:spcAft>
                <a:spcPts val="0"/>
              </a:spcAft>
              <a:buSzPts val="1440"/>
              <a:buFont typeface="Wingdings" panose="05000000000000000000" pitchFamily="2" charset="2"/>
              <a:buChar char="Ø"/>
            </a:pPr>
            <a:r>
              <a:rPr lang="en-GB" sz="2800" dirty="0"/>
              <a:t>Benefits of Filtering</a:t>
            </a:r>
          </a:p>
          <a:p>
            <a:pPr marL="457200" lvl="0" indent="-457200" algn="l" rtl="0">
              <a:spcBef>
                <a:spcPts val="0"/>
              </a:spcBef>
              <a:spcAft>
                <a:spcPts val="0"/>
              </a:spcAft>
              <a:buSzPts val="1440"/>
              <a:buFont typeface="Wingdings" panose="05000000000000000000" pitchFamily="2" charset="2"/>
              <a:buChar char="Ø"/>
            </a:pPr>
            <a:r>
              <a:rPr lang="en-GB" sz="2800" dirty="0"/>
              <a:t>Facilitates targeted financial review and management</a:t>
            </a:r>
          </a:p>
        </p:txBody>
      </p:sp>
    </p:spTree>
    <p:extLst>
      <p:ext uri="{BB962C8B-B14F-4D97-AF65-F5344CB8AC3E}">
        <p14:creationId xmlns:p14="http://schemas.microsoft.com/office/powerpoint/2010/main" val="41932686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Data Security and Protection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9807936" cy="138499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Essentiality of Data Security</a:t>
            </a:r>
          </a:p>
          <a:p>
            <a:pPr marL="457200" lvl="0" indent="-457200" algn="l" rtl="0">
              <a:spcBef>
                <a:spcPts val="0"/>
              </a:spcBef>
              <a:spcAft>
                <a:spcPts val="0"/>
              </a:spcAft>
              <a:buSzPts val="1440"/>
              <a:buFont typeface="Wingdings" panose="05000000000000000000" pitchFamily="2" charset="2"/>
              <a:buChar char="Ø"/>
            </a:pPr>
            <a:r>
              <a:rPr lang="en-GB" sz="2800" dirty="0"/>
              <a:t>Crucial for maintaining confidentiality</a:t>
            </a:r>
          </a:p>
          <a:p>
            <a:pPr marL="457200" lvl="0" indent="-457200" algn="l" rtl="0">
              <a:spcBef>
                <a:spcPts val="0"/>
              </a:spcBef>
              <a:spcAft>
                <a:spcPts val="0"/>
              </a:spcAft>
              <a:buSzPts val="1440"/>
              <a:buFont typeface="Wingdings" panose="05000000000000000000" pitchFamily="2" charset="2"/>
              <a:buChar char="Ø"/>
            </a:pPr>
            <a:r>
              <a:rPr lang="en-GB" sz="2800" dirty="0"/>
              <a:t>Especially significant in financial sectors</a:t>
            </a:r>
          </a:p>
        </p:txBody>
      </p:sp>
    </p:spTree>
    <p:extLst>
      <p:ext uri="{BB962C8B-B14F-4D97-AF65-F5344CB8AC3E}">
        <p14:creationId xmlns:p14="http://schemas.microsoft.com/office/powerpoint/2010/main" val="307756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HOW DOES RPA WORK?</a:t>
            </a:r>
          </a:p>
          <a:p>
            <a:endParaRPr lang="en-IN" dirty="0"/>
          </a:p>
          <a:p>
            <a:r>
              <a:rPr lang="en-IN" dirty="0"/>
              <a:t> WHERE DOES RPA WORK?</a:t>
            </a:r>
          </a:p>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85948" y="283916"/>
            <a:ext cx="16858092"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000" dirty="0">
                <a:latin typeface="+mn-lt"/>
              </a:rPr>
              <a:t>Key Concepts</a:t>
            </a:r>
            <a:endParaRPr lang="en-US" sz="60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sp>
        <p:nvSpPr>
          <p:cNvPr id="2" name="TextBox 1"/>
          <p:cNvSpPr txBox="1"/>
          <p:nvPr/>
        </p:nvSpPr>
        <p:spPr>
          <a:xfrm>
            <a:off x="386080" y="2032000"/>
            <a:ext cx="5634684" cy="1200329"/>
          </a:xfrm>
          <a:prstGeom prst="rect">
            <a:avLst/>
          </a:prstGeom>
          <a:noFill/>
        </p:spPr>
        <p:txBody>
          <a:bodyPr wrap="none" rtlCol="0">
            <a:spAutoFit/>
          </a:bodyPr>
          <a:lstStyle/>
          <a:p>
            <a:pPr marL="571500" indent="-571500">
              <a:buFont typeface="Wingdings" pitchFamily="2" charset="2"/>
              <a:buChar char="Ø"/>
            </a:pPr>
            <a:r>
              <a:rPr lang="en-IN" sz="3600" dirty="0"/>
              <a:t>HOW DOES RPA WORK</a:t>
            </a:r>
            <a:r>
              <a:rPr lang="en-IN" sz="3600" dirty="0" smtClean="0"/>
              <a:t>?</a:t>
            </a:r>
            <a:endParaRPr lang="en-IN" sz="3600" dirty="0"/>
          </a:p>
          <a:p>
            <a:pPr marL="571500" indent="-571500">
              <a:buFont typeface="Wingdings" pitchFamily="2" charset="2"/>
              <a:buChar char="Ø"/>
            </a:pPr>
            <a:r>
              <a:rPr lang="en-IN" sz="3600" dirty="0" smtClean="0"/>
              <a:t>WHERE </a:t>
            </a:r>
            <a:r>
              <a:rPr lang="en-IN" sz="3600" dirty="0"/>
              <a:t>DOES RPA WORK?</a:t>
            </a:r>
          </a:p>
        </p:txBody>
      </p:sp>
      <p:pic>
        <p:nvPicPr>
          <p:cNvPr id="10" name="Picture 9">
            <a:extLst>
              <a:ext uri="{FF2B5EF4-FFF2-40B4-BE49-F238E27FC236}">
                <a16:creationId xmlns="" xmlns:a16="http://schemas.microsoft.com/office/drawing/2014/main" id="{316AEED5-BD08-E5B9-4D24-9B1429F26C44}"/>
              </a:ext>
            </a:extLst>
          </p:cNvPr>
          <p:cNvPicPr>
            <a:picLocks noChangeAspect="1"/>
          </p:cNvPicPr>
          <p:nvPr/>
        </p:nvPicPr>
        <p:blipFill>
          <a:blip r:embed="rId3"/>
          <a:stretch>
            <a:fillRect/>
          </a:stretch>
        </p:blipFill>
        <p:spPr>
          <a:xfrm>
            <a:off x="386080" y="3276986"/>
            <a:ext cx="17150080" cy="6088278"/>
          </a:xfrm>
          <a:prstGeom prst="rect">
            <a:avLst/>
          </a:prstGeom>
        </p:spPr>
      </p:pic>
    </p:spTree>
    <p:extLst>
      <p:ext uri="{BB962C8B-B14F-4D97-AF65-F5344CB8AC3E}">
        <p14:creationId xmlns:p14="http://schemas.microsoft.com/office/powerpoint/2010/main" val="96682838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Worksheets: Steps to Protect a Worksheet</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5831233"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Initiate Worksheet Protection</a:t>
            </a:r>
          </a:p>
          <a:p>
            <a:pPr marL="457200" lvl="0" indent="-457200" algn="l" rtl="0">
              <a:spcBef>
                <a:spcPts val="0"/>
              </a:spcBef>
              <a:spcAft>
                <a:spcPts val="0"/>
              </a:spcAft>
              <a:buSzPts val="1440"/>
              <a:buFont typeface="Wingdings" panose="05000000000000000000" pitchFamily="2" charset="2"/>
              <a:buChar char="Ø"/>
            </a:pPr>
            <a:r>
              <a:rPr lang="en-GB" sz="2800" dirty="0"/>
              <a:t>Right-click on the desired sheet tab</a:t>
            </a:r>
          </a:p>
          <a:p>
            <a:pPr marL="457200" lvl="0" indent="-457200" algn="l" rtl="0">
              <a:spcBef>
                <a:spcPts val="0"/>
              </a:spcBef>
              <a:spcAft>
                <a:spcPts val="0"/>
              </a:spcAft>
              <a:buSzPts val="1440"/>
              <a:buFont typeface="Wingdings" panose="05000000000000000000" pitchFamily="2" charset="2"/>
              <a:buChar char="Ø"/>
            </a:pPr>
            <a:r>
              <a:rPr lang="en-GB" sz="2800" dirty="0"/>
              <a:t>Select the 'Protect Sheet' option from the menu</a:t>
            </a:r>
          </a:p>
          <a:p>
            <a:pPr marL="457200" lvl="0" indent="-457200" algn="l" rtl="0">
              <a:spcBef>
                <a:spcPts val="0"/>
              </a:spcBef>
              <a:spcAft>
                <a:spcPts val="0"/>
              </a:spcAft>
              <a:buSzPts val="1440"/>
              <a:buFont typeface="Wingdings" panose="05000000000000000000" pitchFamily="2" charset="2"/>
              <a:buChar char="Ø"/>
            </a:pPr>
            <a:r>
              <a:rPr lang="en-GB" sz="2800" dirty="0"/>
              <a:t>Password and Permissions</a:t>
            </a:r>
          </a:p>
          <a:p>
            <a:pPr marL="457200" lvl="0" indent="-457200" algn="l" rtl="0">
              <a:spcBef>
                <a:spcPts val="0"/>
              </a:spcBef>
              <a:spcAft>
                <a:spcPts val="0"/>
              </a:spcAft>
              <a:buSzPts val="1440"/>
              <a:buFont typeface="Wingdings" panose="05000000000000000000" pitchFamily="2" charset="2"/>
              <a:buChar char="Ø"/>
            </a:pPr>
            <a:r>
              <a:rPr lang="en-GB" sz="2800" dirty="0"/>
              <a:t>Choose to set a password (this is optional)</a:t>
            </a:r>
          </a:p>
          <a:p>
            <a:pPr marL="457200" lvl="0" indent="-457200" algn="l" rtl="0">
              <a:spcBef>
                <a:spcPts val="0"/>
              </a:spcBef>
              <a:spcAft>
                <a:spcPts val="0"/>
              </a:spcAft>
              <a:buSzPts val="1440"/>
              <a:buFont typeface="Wingdings" panose="05000000000000000000" pitchFamily="2" charset="2"/>
              <a:buChar char="Ø"/>
            </a:pPr>
            <a:r>
              <a:rPr lang="en-GB" sz="2800" dirty="0"/>
              <a:t>Specify user permissions for the worksheet</a:t>
            </a:r>
          </a:p>
        </p:txBody>
      </p:sp>
      <p:pic>
        <p:nvPicPr>
          <p:cNvPr id="7" name="Picture 6">
            <a:extLst>
              <a:ext uri="{FF2B5EF4-FFF2-40B4-BE49-F238E27FC236}">
                <a16:creationId xmlns="" xmlns:a16="http://schemas.microsoft.com/office/drawing/2014/main" id="{E947F0DA-A807-A30C-974C-654946B3E475}"/>
              </a:ext>
            </a:extLst>
          </p:cNvPr>
          <p:cNvPicPr>
            <a:picLocks noChangeAspect="1"/>
          </p:cNvPicPr>
          <p:nvPr/>
        </p:nvPicPr>
        <p:blipFill>
          <a:blip r:embed="rId4"/>
          <a:stretch>
            <a:fillRect/>
          </a:stretch>
        </p:blipFill>
        <p:spPr>
          <a:xfrm>
            <a:off x="8000313" y="2570678"/>
            <a:ext cx="4904804" cy="4882545"/>
          </a:xfrm>
          <a:prstGeom prst="rect">
            <a:avLst/>
          </a:prstGeom>
        </p:spPr>
      </p:pic>
    </p:spTree>
    <p:extLst>
      <p:ext uri="{BB962C8B-B14F-4D97-AF65-F5344CB8AC3E}">
        <p14:creationId xmlns:p14="http://schemas.microsoft.com/office/powerpoint/2010/main" val="11569490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24676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Protecting Worksheets: Example - Protecting a Financial Summary Sheet</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8" y="3226279"/>
            <a:ext cx="8608939" cy="224676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Importance of Sheet Protection</a:t>
            </a:r>
          </a:p>
          <a:p>
            <a:pPr marL="457200" lvl="0" indent="-457200" algn="l" rtl="0">
              <a:spcBef>
                <a:spcPts val="0"/>
              </a:spcBef>
              <a:spcAft>
                <a:spcPts val="0"/>
              </a:spcAft>
              <a:buSzPts val="1440"/>
              <a:buFont typeface="Wingdings" panose="05000000000000000000" pitchFamily="2" charset="2"/>
              <a:buChar char="Ø"/>
            </a:pPr>
            <a:r>
              <a:rPr lang="en-GB" sz="2800" dirty="0"/>
              <a:t>Prevents accidental alterations of critical financial data</a:t>
            </a:r>
          </a:p>
          <a:p>
            <a:pPr marL="457200" lvl="0" indent="-457200" algn="l" rtl="0">
              <a:spcBef>
                <a:spcPts val="0"/>
              </a:spcBef>
              <a:spcAft>
                <a:spcPts val="0"/>
              </a:spcAft>
              <a:buSzPts val="1440"/>
              <a:buFont typeface="Wingdings" panose="05000000000000000000" pitchFamily="2" charset="2"/>
              <a:buChar char="Ø"/>
            </a:pPr>
            <a:r>
              <a:rPr lang="en-GB" sz="2800" dirty="0"/>
              <a:t>Viewing Access</a:t>
            </a:r>
          </a:p>
          <a:p>
            <a:pPr marL="457200" lvl="0" indent="-457200" algn="l" rtl="0">
              <a:spcBef>
                <a:spcPts val="0"/>
              </a:spcBef>
              <a:spcAft>
                <a:spcPts val="0"/>
              </a:spcAft>
              <a:buSzPts val="1440"/>
              <a:buFont typeface="Wingdings" panose="05000000000000000000" pitchFamily="2" charset="2"/>
              <a:buChar char="Ø"/>
            </a:pPr>
            <a:r>
              <a:rPr lang="en-GB" sz="2800" dirty="0"/>
              <a:t>Allows users to view essential financial information without editing</a:t>
            </a:r>
          </a:p>
        </p:txBody>
      </p:sp>
    </p:spTree>
    <p:extLst>
      <p:ext uri="{BB962C8B-B14F-4D97-AF65-F5344CB8AC3E}">
        <p14:creationId xmlns:p14="http://schemas.microsoft.com/office/powerpoint/2010/main" val="26483838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Password Protection for Workbooks: Steps to Password Protect a Workbook</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229378" cy="3539430"/>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Accessing the Protection Feature</a:t>
            </a:r>
          </a:p>
          <a:p>
            <a:pPr marL="457200" lvl="0" indent="-457200" algn="l" rtl="0">
              <a:spcBef>
                <a:spcPts val="0"/>
              </a:spcBef>
              <a:spcAft>
                <a:spcPts val="0"/>
              </a:spcAft>
              <a:buSzPts val="1440"/>
              <a:buFont typeface="Wingdings" panose="05000000000000000000" pitchFamily="2" charset="2"/>
              <a:buChar char="Ø"/>
            </a:pPr>
            <a:r>
              <a:rPr lang="en-GB" sz="2800" dirty="0"/>
              <a:t>Open the Review Tab in the workbook.</a:t>
            </a:r>
          </a:p>
          <a:p>
            <a:pPr marL="457200" lvl="0" indent="-457200" algn="l" rtl="0">
              <a:spcBef>
                <a:spcPts val="0"/>
              </a:spcBef>
              <a:spcAft>
                <a:spcPts val="0"/>
              </a:spcAft>
              <a:buSzPts val="1440"/>
              <a:buFont typeface="Wingdings" panose="05000000000000000000" pitchFamily="2" charset="2"/>
              <a:buChar char="Ø"/>
            </a:pPr>
            <a:r>
              <a:rPr lang="en-GB" sz="2800" dirty="0"/>
              <a:t>Locating the Protection Menu</a:t>
            </a:r>
          </a:p>
          <a:p>
            <a:pPr marL="457200" lvl="0" indent="-457200" algn="l" rtl="0">
              <a:spcBef>
                <a:spcPts val="0"/>
              </a:spcBef>
              <a:spcAft>
                <a:spcPts val="0"/>
              </a:spcAft>
              <a:buSzPts val="1440"/>
              <a:buFont typeface="Wingdings" panose="05000000000000000000" pitchFamily="2" charset="2"/>
              <a:buChar char="Ø"/>
            </a:pPr>
            <a:r>
              <a:rPr lang="en-GB" sz="2800" dirty="0"/>
              <a:t>Find the Protect workbook menu within the Review tab.</a:t>
            </a:r>
          </a:p>
          <a:p>
            <a:pPr marL="457200" lvl="0" indent="-457200" algn="l" rtl="0">
              <a:spcBef>
                <a:spcPts val="0"/>
              </a:spcBef>
              <a:spcAft>
                <a:spcPts val="0"/>
              </a:spcAft>
              <a:buSzPts val="1440"/>
              <a:buFont typeface="Wingdings" panose="05000000000000000000" pitchFamily="2" charset="2"/>
              <a:buChar char="Ø"/>
            </a:pPr>
            <a:r>
              <a:rPr lang="en-GB" sz="2800" dirty="0"/>
              <a:t>Setting a Password</a:t>
            </a:r>
          </a:p>
          <a:p>
            <a:pPr marL="457200" lvl="0" indent="-457200" algn="l" rtl="0">
              <a:spcBef>
                <a:spcPts val="0"/>
              </a:spcBef>
              <a:spcAft>
                <a:spcPts val="0"/>
              </a:spcAft>
              <a:buSzPts val="1440"/>
              <a:buFont typeface="Wingdings" panose="05000000000000000000" pitchFamily="2" charset="2"/>
              <a:buChar char="Ø"/>
            </a:pPr>
            <a:r>
              <a:rPr lang="en-GB" sz="2800" dirty="0"/>
              <a:t>Choose a secure password to protect your workbook.</a:t>
            </a:r>
          </a:p>
        </p:txBody>
      </p:sp>
      <p:pic>
        <p:nvPicPr>
          <p:cNvPr id="7" name="Picture 6">
            <a:extLst>
              <a:ext uri="{FF2B5EF4-FFF2-40B4-BE49-F238E27FC236}">
                <a16:creationId xmlns="" xmlns:a16="http://schemas.microsoft.com/office/drawing/2014/main" id="{5B03FCB1-B661-9C9A-CE53-94E852A89E83}"/>
              </a:ext>
            </a:extLst>
          </p:cNvPr>
          <p:cNvPicPr>
            <a:picLocks noChangeAspect="1"/>
          </p:cNvPicPr>
          <p:nvPr/>
        </p:nvPicPr>
        <p:blipFill>
          <a:blip r:embed="rId4"/>
          <a:stretch>
            <a:fillRect/>
          </a:stretch>
        </p:blipFill>
        <p:spPr>
          <a:xfrm>
            <a:off x="9748072" y="3590215"/>
            <a:ext cx="6245302" cy="2313083"/>
          </a:xfrm>
          <a:prstGeom prst="rect">
            <a:avLst/>
          </a:prstGeom>
        </p:spPr>
      </p:pic>
    </p:spTree>
    <p:extLst>
      <p:ext uri="{BB962C8B-B14F-4D97-AF65-F5344CB8AC3E}">
        <p14:creationId xmlns:p14="http://schemas.microsoft.com/office/powerpoint/2010/main" val="18235059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299412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000" dirty="0"/>
              <a:t>Password Protection for Workbooks: Example - Password Protecting a Financial Report</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1190445" y="4157932"/>
            <a:ext cx="9161253" cy="138499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Password Protection for Confidentiality</a:t>
            </a:r>
          </a:p>
          <a:p>
            <a:pPr marL="457200" lvl="0" indent="-457200" algn="l" rtl="0">
              <a:spcBef>
                <a:spcPts val="0"/>
              </a:spcBef>
              <a:spcAft>
                <a:spcPts val="0"/>
              </a:spcAft>
              <a:buSzPts val="1440"/>
              <a:buFont typeface="Wingdings" panose="05000000000000000000" pitchFamily="2" charset="2"/>
              <a:buChar char="Ø"/>
            </a:pPr>
            <a:r>
              <a:rPr lang="en-GB" sz="2800" dirty="0"/>
              <a:t>Ensures financial report security</a:t>
            </a:r>
          </a:p>
          <a:p>
            <a:pPr marL="457200" lvl="0" indent="-457200" algn="l" rtl="0">
              <a:spcBef>
                <a:spcPts val="0"/>
              </a:spcBef>
              <a:spcAft>
                <a:spcPts val="0"/>
              </a:spcAft>
              <a:buSzPts val="1440"/>
              <a:buFont typeface="Wingdings" panose="05000000000000000000" pitchFamily="2" charset="2"/>
              <a:buChar char="Ø"/>
            </a:pPr>
            <a:r>
              <a:rPr lang="en-GB" sz="2800" dirty="0"/>
              <a:t>Restricts access to authorized individuals</a:t>
            </a:r>
          </a:p>
        </p:txBody>
      </p:sp>
    </p:spTree>
    <p:extLst>
      <p:ext uri="{BB962C8B-B14F-4D97-AF65-F5344CB8AC3E}">
        <p14:creationId xmlns:p14="http://schemas.microsoft.com/office/powerpoint/2010/main" val="208550644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Data Arrangement and Data Security</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023672"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Key Techniques in Excel</a:t>
            </a:r>
          </a:p>
          <a:p>
            <a:pPr marL="457200" lvl="0" indent="-457200" algn="l" rtl="0">
              <a:spcBef>
                <a:spcPts val="0"/>
              </a:spcBef>
              <a:spcAft>
                <a:spcPts val="0"/>
              </a:spcAft>
              <a:buSzPts val="1440"/>
              <a:buFont typeface="Wingdings" panose="05000000000000000000" pitchFamily="2" charset="2"/>
              <a:buChar char="Ø"/>
            </a:pPr>
            <a:r>
              <a:rPr lang="en-GB" sz="2800" dirty="0"/>
              <a:t>Organizing data for accuracy</a:t>
            </a:r>
          </a:p>
          <a:p>
            <a:pPr marL="457200" lvl="0" indent="-457200" algn="l" rtl="0">
              <a:spcBef>
                <a:spcPts val="0"/>
              </a:spcBef>
              <a:spcAft>
                <a:spcPts val="0"/>
              </a:spcAft>
              <a:buSzPts val="1440"/>
              <a:buFont typeface="Wingdings" panose="05000000000000000000" pitchFamily="2" charset="2"/>
              <a:buChar char="Ø"/>
            </a:pPr>
            <a:r>
              <a:rPr lang="en-GB" sz="2800" dirty="0"/>
              <a:t>Securing data for confidentiality</a:t>
            </a:r>
          </a:p>
          <a:p>
            <a:pPr marL="457200" lvl="0" indent="-457200" algn="l" rtl="0">
              <a:spcBef>
                <a:spcPts val="0"/>
              </a:spcBef>
              <a:spcAft>
                <a:spcPts val="0"/>
              </a:spcAft>
              <a:buSzPts val="1440"/>
              <a:buFont typeface="Wingdings" panose="05000000000000000000" pitchFamily="2" charset="2"/>
              <a:buChar char="Ø"/>
            </a:pPr>
            <a:r>
              <a:rPr lang="en-GB" sz="2800" dirty="0"/>
              <a:t>Importance in Financial Analysis</a:t>
            </a:r>
          </a:p>
          <a:p>
            <a:pPr marL="457200" lvl="0" indent="-457200" algn="l" rtl="0">
              <a:spcBef>
                <a:spcPts val="0"/>
              </a:spcBef>
              <a:spcAft>
                <a:spcPts val="0"/>
              </a:spcAft>
              <a:buSzPts val="1440"/>
              <a:buFont typeface="Wingdings" panose="05000000000000000000" pitchFamily="2" charset="2"/>
              <a:buChar char="Ø"/>
            </a:pPr>
            <a:r>
              <a:rPr lang="en-GB" sz="2800" dirty="0"/>
              <a:t>Ensures precise analysis</a:t>
            </a:r>
          </a:p>
          <a:p>
            <a:pPr marL="457200" lvl="0" indent="-457200" algn="l" rtl="0">
              <a:spcBef>
                <a:spcPts val="0"/>
              </a:spcBef>
              <a:spcAft>
                <a:spcPts val="0"/>
              </a:spcAft>
              <a:buSzPts val="1440"/>
              <a:buFont typeface="Wingdings" panose="05000000000000000000" pitchFamily="2" charset="2"/>
              <a:buChar char="Ø"/>
            </a:pPr>
            <a:r>
              <a:rPr lang="en-GB" sz="2800" dirty="0"/>
              <a:t>Facilitates efficient reporting</a:t>
            </a:r>
          </a:p>
          <a:p>
            <a:pPr marL="457200" lvl="0" indent="-457200" algn="l" rtl="0">
              <a:spcBef>
                <a:spcPts val="0"/>
              </a:spcBef>
              <a:spcAft>
                <a:spcPts val="0"/>
              </a:spcAft>
              <a:buSzPts val="1440"/>
              <a:buFont typeface="Wingdings" panose="05000000000000000000" pitchFamily="2" charset="2"/>
              <a:buChar char="Ø"/>
            </a:pPr>
            <a:r>
              <a:rPr lang="en-GB" sz="2800" dirty="0"/>
              <a:t>Module 7 Overview</a:t>
            </a:r>
          </a:p>
          <a:p>
            <a:pPr marL="457200" lvl="0" indent="-457200" algn="l" rtl="0">
              <a:spcBef>
                <a:spcPts val="0"/>
              </a:spcBef>
              <a:spcAft>
                <a:spcPts val="0"/>
              </a:spcAft>
              <a:buSzPts val="1440"/>
              <a:buFont typeface="Wingdings" panose="05000000000000000000" pitchFamily="2" charset="2"/>
              <a:buChar char="Ø"/>
            </a:pPr>
            <a:r>
              <a:rPr lang="en-GB" sz="2800" dirty="0"/>
              <a:t>Focuses on data arrangement skills</a:t>
            </a:r>
          </a:p>
          <a:p>
            <a:pPr marL="457200" lvl="0" indent="-457200" algn="l" rtl="0">
              <a:spcBef>
                <a:spcPts val="0"/>
              </a:spcBef>
              <a:spcAft>
                <a:spcPts val="0"/>
              </a:spcAft>
              <a:buSzPts val="1440"/>
              <a:buFont typeface="Wingdings" panose="05000000000000000000" pitchFamily="2" charset="2"/>
              <a:buChar char="Ø"/>
            </a:pPr>
            <a:r>
              <a:rPr lang="en-GB" sz="2800" dirty="0"/>
              <a:t>Emphasizes data security measures</a:t>
            </a:r>
          </a:p>
        </p:txBody>
      </p:sp>
    </p:spTree>
    <p:extLst>
      <p:ext uri="{BB962C8B-B14F-4D97-AF65-F5344CB8AC3E}">
        <p14:creationId xmlns:p14="http://schemas.microsoft.com/office/powerpoint/2010/main" val="20890777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Introduction to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798721"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Significance of Pivot Tables</a:t>
            </a:r>
          </a:p>
          <a:p>
            <a:pPr marL="457200" lvl="0" indent="-457200" algn="l" rtl="0">
              <a:spcBef>
                <a:spcPts val="0"/>
              </a:spcBef>
              <a:spcAft>
                <a:spcPts val="0"/>
              </a:spcAft>
              <a:buSzPts val="1440"/>
              <a:buFont typeface="Wingdings" panose="05000000000000000000" pitchFamily="2" charset="2"/>
              <a:buChar char="Ø"/>
            </a:pPr>
            <a:r>
              <a:rPr lang="en-GB" sz="2800" dirty="0"/>
              <a:t>Crucial for efficient data analysis in Excel</a:t>
            </a:r>
          </a:p>
          <a:p>
            <a:pPr marL="457200" lvl="0" indent="-457200" algn="l" rtl="0">
              <a:spcBef>
                <a:spcPts val="0"/>
              </a:spcBef>
              <a:spcAft>
                <a:spcPts val="0"/>
              </a:spcAft>
              <a:buSzPts val="1440"/>
              <a:buFont typeface="Wingdings" panose="05000000000000000000" pitchFamily="2" charset="2"/>
              <a:buChar char="Ø"/>
            </a:pPr>
            <a:r>
              <a:rPr lang="en-GB" sz="2800" dirty="0"/>
              <a:t>Benefits of Pivot Tables</a:t>
            </a:r>
          </a:p>
          <a:p>
            <a:pPr marL="457200" lvl="0" indent="-457200" algn="l" rtl="0">
              <a:spcBef>
                <a:spcPts val="0"/>
              </a:spcBef>
              <a:spcAft>
                <a:spcPts val="0"/>
              </a:spcAft>
              <a:buSzPts val="1440"/>
              <a:buFont typeface="Wingdings" panose="05000000000000000000" pitchFamily="2" charset="2"/>
              <a:buChar char="Ø"/>
            </a:pPr>
            <a:r>
              <a:rPr lang="en-GB" sz="2800" dirty="0"/>
              <a:t>Summarize data, offer flexibility, and enable quick analysis</a:t>
            </a:r>
          </a:p>
          <a:p>
            <a:pPr marL="457200" lvl="0" indent="-457200" algn="l" rtl="0">
              <a:spcBef>
                <a:spcPts val="0"/>
              </a:spcBef>
              <a:spcAft>
                <a:spcPts val="0"/>
              </a:spcAft>
              <a:buSzPts val="1440"/>
              <a:buFont typeface="Wingdings" panose="05000000000000000000" pitchFamily="2" charset="2"/>
              <a:buChar char="Ø"/>
            </a:pPr>
            <a:r>
              <a:rPr lang="en-GB" sz="2800" dirty="0"/>
              <a:t>Use Cases for Pivot Tables</a:t>
            </a:r>
          </a:p>
          <a:p>
            <a:pPr marL="457200" lvl="0" indent="-457200" algn="l" rtl="0">
              <a:spcBef>
                <a:spcPts val="0"/>
              </a:spcBef>
              <a:spcAft>
                <a:spcPts val="0"/>
              </a:spcAft>
              <a:buSzPts val="1440"/>
              <a:buFont typeface="Wingdings" panose="05000000000000000000" pitchFamily="2" charset="2"/>
              <a:buChar char="Ø"/>
            </a:pPr>
            <a:r>
              <a:rPr lang="en-GB" sz="2800" dirty="0"/>
              <a:t>Ideal for large datasets, exploratory analysis, and reporting</a:t>
            </a:r>
          </a:p>
          <a:p>
            <a:pPr marL="457200" lvl="0" indent="-457200" algn="l" rtl="0">
              <a:spcBef>
                <a:spcPts val="0"/>
              </a:spcBef>
              <a:spcAft>
                <a:spcPts val="0"/>
              </a:spcAft>
              <a:buSzPts val="1440"/>
              <a:buFont typeface="Wingdings" panose="05000000000000000000" pitchFamily="2" charset="2"/>
              <a:buChar char="Ø"/>
            </a:pPr>
            <a:r>
              <a:rPr lang="en-GB" sz="2800" dirty="0"/>
              <a:t>Creating Pivot Tables</a:t>
            </a:r>
          </a:p>
          <a:p>
            <a:pPr marL="457200" lvl="0" indent="-457200" algn="l" rtl="0">
              <a:spcBef>
                <a:spcPts val="0"/>
              </a:spcBef>
              <a:spcAft>
                <a:spcPts val="0"/>
              </a:spcAft>
              <a:buSzPts val="1440"/>
              <a:buFont typeface="Wingdings" panose="05000000000000000000" pitchFamily="2" charset="2"/>
              <a:buChar char="Ø"/>
            </a:pPr>
            <a:r>
              <a:rPr lang="en-GB" sz="2800" dirty="0"/>
              <a:t>Select data, configure layout, and categorize effectively</a:t>
            </a:r>
          </a:p>
          <a:p>
            <a:pPr marL="457200" lvl="0" indent="-457200" algn="l" rtl="0">
              <a:spcBef>
                <a:spcPts val="0"/>
              </a:spcBef>
              <a:spcAft>
                <a:spcPts val="0"/>
              </a:spcAft>
              <a:buSzPts val="1440"/>
              <a:buFont typeface="Wingdings" panose="05000000000000000000" pitchFamily="2" charset="2"/>
              <a:buChar char="Ø"/>
            </a:pPr>
            <a:r>
              <a:rPr lang="en-GB" sz="2800" dirty="0"/>
              <a:t>Customization and Formatting</a:t>
            </a:r>
          </a:p>
          <a:p>
            <a:pPr marL="457200" lvl="0" indent="-457200" algn="l" rtl="0">
              <a:spcBef>
                <a:spcPts val="0"/>
              </a:spcBef>
              <a:spcAft>
                <a:spcPts val="0"/>
              </a:spcAft>
              <a:buSzPts val="1440"/>
              <a:buFont typeface="Wingdings" panose="05000000000000000000" pitchFamily="2" charset="2"/>
              <a:buChar char="Ø"/>
            </a:pPr>
            <a:r>
              <a:rPr lang="en-GB" sz="2800" dirty="0"/>
              <a:t>Data Management</a:t>
            </a:r>
          </a:p>
          <a:p>
            <a:pPr marL="457200" lvl="0" indent="-457200" algn="l" rtl="0">
              <a:spcBef>
                <a:spcPts val="0"/>
              </a:spcBef>
              <a:spcAft>
                <a:spcPts val="0"/>
              </a:spcAft>
              <a:buSzPts val="1440"/>
              <a:buFont typeface="Wingdings" panose="05000000000000000000" pitchFamily="2" charset="2"/>
              <a:buChar char="Ø"/>
            </a:pPr>
            <a:r>
              <a:rPr lang="en-GB" sz="2800" dirty="0"/>
              <a:t>Conditional Formatting and Pivot Charts</a:t>
            </a:r>
          </a:p>
          <a:p>
            <a:pPr marL="457200" lvl="0" indent="-457200" algn="l" rtl="0">
              <a:spcBef>
                <a:spcPts val="0"/>
              </a:spcBef>
              <a:spcAft>
                <a:spcPts val="0"/>
              </a:spcAft>
              <a:buSzPts val="1440"/>
              <a:buFont typeface="Wingdings" panose="05000000000000000000" pitchFamily="2" charset="2"/>
              <a:buChar char="Ø"/>
            </a:pPr>
            <a:r>
              <a:rPr lang="en-GB" sz="2800" dirty="0"/>
              <a:t>Design and Formatting Principles</a:t>
            </a:r>
          </a:p>
        </p:txBody>
      </p:sp>
    </p:spTree>
    <p:extLst>
      <p:ext uri="{BB962C8B-B14F-4D97-AF65-F5344CB8AC3E}">
        <p14:creationId xmlns:p14="http://schemas.microsoft.com/office/powerpoint/2010/main" val="42447112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HISTORICAL PERSPECTIVE AND RELEVANCE OF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660698"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Origins of Pivot Tables</a:t>
            </a:r>
          </a:p>
          <a:p>
            <a:pPr marL="457200" lvl="0" indent="-457200" algn="l" rtl="0">
              <a:spcBef>
                <a:spcPts val="0"/>
              </a:spcBef>
              <a:spcAft>
                <a:spcPts val="0"/>
              </a:spcAft>
              <a:buSzPts val="1440"/>
              <a:buFont typeface="Wingdings" panose="05000000000000000000" pitchFamily="2" charset="2"/>
              <a:buChar char="Ø"/>
            </a:pPr>
            <a:r>
              <a:rPr lang="en-GB" sz="2800" dirty="0"/>
              <a:t>Introduced in the 1980s by Lotus Improv.</a:t>
            </a:r>
          </a:p>
          <a:p>
            <a:pPr marL="457200" lvl="0" indent="-457200" algn="l" rtl="0">
              <a:spcBef>
                <a:spcPts val="0"/>
              </a:spcBef>
              <a:spcAft>
                <a:spcPts val="0"/>
              </a:spcAft>
              <a:buSzPts val="1440"/>
              <a:buFont typeface="Wingdings" panose="05000000000000000000" pitchFamily="2" charset="2"/>
              <a:buChar char="Ø"/>
            </a:pPr>
            <a:r>
              <a:rPr lang="en-GB" sz="2800" dirty="0"/>
              <a:t>Pioneered multidimensional data analysis.</a:t>
            </a:r>
          </a:p>
          <a:p>
            <a:pPr marL="457200" lvl="0" indent="-457200" algn="l" rtl="0">
              <a:spcBef>
                <a:spcPts val="0"/>
              </a:spcBef>
              <a:spcAft>
                <a:spcPts val="0"/>
              </a:spcAft>
              <a:buSzPts val="1440"/>
              <a:buFont typeface="Wingdings" panose="05000000000000000000" pitchFamily="2" charset="2"/>
              <a:buChar char="Ø"/>
            </a:pPr>
            <a:r>
              <a:rPr lang="en-GB" sz="2800" dirty="0"/>
              <a:t>Excel's Contribution</a:t>
            </a:r>
          </a:p>
          <a:p>
            <a:pPr marL="457200" lvl="0" indent="-457200" algn="l" rtl="0">
              <a:spcBef>
                <a:spcPts val="0"/>
              </a:spcBef>
              <a:spcAft>
                <a:spcPts val="0"/>
              </a:spcAft>
              <a:buSzPts val="1440"/>
              <a:buFont typeface="Wingdings" panose="05000000000000000000" pitchFamily="2" charset="2"/>
              <a:buChar char="Ø"/>
            </a:pPr>
            <a:r>
              <a:rPr lang="en-GB" sz="2800" dirty="0"/>
              <a:t>Refined and popularized pivot tables.</a:t>
            </a:r>
          </a:p>
          <a:p>
            <a:pPr marL="457200" lvl="0" indent="-457200" algn="l" rtl="0">
              <a:spcBef>
                <a:spcPts val="0"/>
              </a:spcBef>
              <a:spcAft>
                <a:spcPts val="0"/>
              </a:spcAft>
              <a:buSzPts val="1440"/>
              <a:buFont typeface="Wingdings" panose="05000000000000000000" pitchFamily="2" charset="2"/>
              <a:buChar char="Ø"/>
            </a:pPr>
            <a:r>
              <a:rPr lang="en-GB" sz="2800" dirty="0"/>
              <a:t>Became a key tool for data manipulation.</a:t>
            </a:r>
          </a:p>
          <a:p>
            <a:pPr marL="457200" lvl="0" indent="-457200" algn="l" rtl="0">
              <a:spcBef>
                <a:spcPts val="0"/>
              </a:spcBef>
              <a:spcAft>
                <a:spcPts val="0"/>
              </a:spcAft>
              <a:buSzPts val="1440"/>
              <a:buFont typeface="Wingdings" panose="05000000000000000000" pitchFamily="2" charset="2"/>
              <a:buChar char="Ø"/>
            </a:pPr>
            <a:r>
              <a:rPr lang="en-GB" sz="2800" dirty="0"/>
              <a:t>Modern-Day Relevance</a:t>
            </a:r>
          </a:p>
          <a:p>
            <a:pPr marL="457200" lvl="0" indent="-457200" algn="l" rtl="0">
              <a:spcBef>
                <a:spcPts val="0"/>
              </a:spcBef>
              <a:spcAft>
                <a:spcPts val="0"/>
              </a:spcAft>
              <a:buSzPts val="1440"/>
              <a:buFont typeface="Wingdings" panose="05000000000000000000" pitchFamily="2" charset="2"/>
              <a:buChar char="Ø"/>
            </a:pPr>
            <a:r>
              <a:rPr lang="en-GB" sz="2800" dirty="0"/>
              <a:t>Crucial for handling large, complex datasets.</a:t>
            </a:r>
          </a:p>
          <a:p>
            <a:pPr marL="457200" lvl="0" indent="-457200" algn="l" rtl="0">
              <a:spcBef>
                <a:spcPts val="0"/>
              </a:spcBef>
              <a:spcAft>
                <a:spcPts val="0"/>
              </a:spcAft>
              <a:buSzPts val="1440"/>
              <a:buFont typeface="Wingdings" panose="05000000000000000000" pitchFamily="2" charset="2"/>
              <a:buChar char="Ø"/>
            </a:pPr>
            <a:r>
              <a:rPr lang="en-GB" sz="2800" dirty="0"/>
              <a:t>Enables extraction of insights from data.</a:t>
            </a:r>
          </a:p>
        </p:txBody>
      </p:sp>
    </p:spTree>
    <p:extLst>
      <p:ext uri="{BB962C8B-B14F-4D97-AF65-F5344CB8AC3E}">
        <p14:creationId xmlns:p14="http://schemas.microsoft.com/office/powerpoint/2010/main" val="41748725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Topics at-a-Glance for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510136" cy="526297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Overview of Pivot Tables</a:t>
            </a:r>
          </a:p>
          <a:p>
            <a:pPr marL="457200" lvl="0" indent="-457200" algn="l" rtl="0">
              <a:spcBef>
                <a:spcPts val="0"/>
              </a:spcBef>
              <a:spcAft>
                <a:spcPts val="0"/>
              </a:spcAft>
              <a:buSzPts val="1440"/>
              <a:buFont typeface="Wingdings" panose="05000000000000000000" pitchFamily="2" charset="2"/>
              <a:buChar char="Ø"/>
            </a:pPr>
            <a:r>
              <a:rPr lang="en-GB" sz="2800" dirty="0"/>
              <a:t>Benefits and applications in data organization</a:t>
            </a:r>
          </a:p>
          <a:p>
            <a:pPr marL="457200" lvl="0" indent="-457200" algn="l" rtl="0">
              <a:spcBef>
                <a:spcPts val="0"/>
              </a:spcBef>
              <a:spcAft>
                <a:spcPts val="0"/>
              </a:spcAft>
              <a:buSzPts val="1440"/>
              <a:buFont typeface="Wingdings" panose="05000000000000000000" pitchFamily="2" charset="2"/>
              <a:buChar char="Ø"/>
            </a:pPr>
            <a:r>
              <a:rPr lang="en-GB" sz="2800" dirty="0"/>
              <a:t>Practical exercises for creation and management</a:t>
            </a:r>
          </a:p>
          <a:p>
            <a:pPr marL="457200" lvl="0" indent="-457200" algn="l" rtl="0">
              <a:spcBef>
                <a:spcPts val="0"/>
              </a:spcBef>
              <a:spcAft>
                <a:spcPts val="0"/>
              </a:spcAft>
              <a:buSzPts val="1440"/>
              <a:buFont typeface="Wingdings" panose="05000000000000000000" pitchFamily="2" charset="2"/>
              <a:buChar char="Ø"/>
            </a:pPr>
            <a:r>
              <a:rPr lang="en-GB" sz="2800" dirty="0"/>
              <a:t>Structure and Components</a:t>
            </a:r>
          </a:p>
          <a:p>
            <a:pPr marL="457200" lvl="0" indent="-457200" algn="l" rtl="0">
              <a:spcBef>
                <a:spcPts val="0"/>
              </a:spcBef>
              <a:spcAft>
                <a:spcPts val="0"/>
              </a:spcAft>
              <a:buSzPts val="1440"/>
              <a:buFont typeface="Wingdings" panose="05000000000000000000" pitchFamily="2" charset="2"/>
              <a:buChar char="Ø"/>
            </a:pPr>
            <a:r>
              <a:rPr lang="en-GB" sz="2800" dirty="0"/>
              <a:t>Detailed layout insights</a:t>
            </a:r>
          </a:p>
          <a:p>
            <a:pPr marL="457200" lvl="0" indent="-457200" algn="l" rtl="0">
              <a:spcBef>
                <a:spcPts val="0"/>
              </a:spcBef>
              <a:spcAft>
                <a:spcPts val="0"/>
              </a:spcAft>
              <a:buSzPts val="1440"/>
              <a:buFont typeface="Wingdings" panose="05000000000000000000" pitchFamily="2" charset="2"/>
              <a:buChar char="Ø"/>
            </a:pPr>
            <a:r>
              <a:rPr lang="en-GB" sz="2800" dirty="0"/>
              <a:t>Techniques for updating and connecting to data sources</a:t>
            </a:r>
          </a:p>
          <a:p>
            <a:pPr marL="457200" lvl="0" indent="-457200" algn="l" rtl="0">
              <a:spcBef>
                <a:spcPts val="0"/>
              </a:spcBef>
              <a:spcAft>
                <a:spcPts val="0"/>
              </a:spcAft>
              <a:buSzPts val="1440"/>
              <a:buFont typeface="Wingdings" panose="05000000000000000000" pitchFamily="2" charset="2"/>
              <a:buChar char="Ø"/>
            </a:pPr>
            <a:r>
              <a:rPr lang="en-GB" sz="2800" dirty="0"/>
              <a:t>Data Handling Techniques</a:t>
            </a:r>
          </a:p>
          <a:p>
            <a:pPr marL="457200" lvl="0" indent="-457200" algn="l" rtl="0">
              <a:spcBef>
                <a:spcPts val="0"/>
              </a:spcBef>
              <a:spcAft>
                <a:spcPts val="0"/>
              </a:spcAft>
              <a:buSzPts val="1440"/>
              <a:buFont typeface="Wingdings" panose="05000000000000000000" pitchFamily="2" charset="2"/>
              <a:buChar char="Ø"/>
            </a:pPr>
            <a:r>
              <a:rPr lang="en-GB" sz="2800" dirty="0"/>
              <a:t>Sorting, filtering, and visualizing data</a:t>
            </a:r>
          </a:p>
          <a:p>
            <a:pPr marL="457200" lvl="0" indent="-457200" algn="l" rtl="0">
              <a:spcBef>
                <a:spcPts val="0"/>
              </a:spcBef>
              <a:spcAft>
                <a:spcPts val="0"/>
              </a:spcAft>
              <a:buSzPts val="1440"/>
              <a:buFont typeface="Wingdings" panose="05000000000000000000" pitchFamily="2" charset="2"/>
              <a:buChar char="Ø"/>
            </a:pPr>
            <a:r>
              <a:rPr lang="en-GB" sz="2800" dirty="0"/>
              <a:t>Working with various data fields</a:t>
            </a:r>
          </a:p>
          <a:p>
            <a:pPr marL="457200" lvl="0" indent="-457200" algn="l" rtl="0">
              <a:spcBef>
                <a:spcPts val="0"/>
              </a:spcBef>
              <a:spcAft>
                <a:spcPts val="0"/>
              </a:spcAft>
              <a:buSzPts val="1440"/>
              <a:buFont typeface="Wingdings" panose="05000000000000000000" pitchFamily="2" charset="2"/>
              <a:buChar char="Ø"/>
            </a:pPr>
            <a:r>
              <a:rPr lang="en-GB" sz="2800" dirty="0"/>
              <a:t>Utility for Chartered Accountants</a:t>
            </a:r>
          </a:p>
          <a:p>
            <a:pPr marL="457200" lvl="0" indent="-457200" algn="l" rtl="0">
              <a:spcBef>
                <a:spcPts val="0"/>
              </a:spcBef>
              <a:spcAft>
                <a:spcPts val="0"/>
              </a:spcAft>
              <a:buSzPts val="1440"/>
              <a:buFont typeface="Wingdings" panose="05000000000000000000" pitchFamily="2" charset="2"/>
              <a:buChar char="Ø"/>
            </a:pPr>
            <a:r>
              <a:rPr lang="en-GB" sz="2800" dirty="0"/>
              <a:t>Efficiency in financial analysis and reporting</a:t>
            </a:r>
          </a:p>
          <a:p>
            <a:pPr marL="457200" lvl="0" indent="-457200" algn="l" rtl="0">
              <a:spcBef>
                <a:spcPts val="0"/>
              </a:spcBef>
              <a:spcAft>
                <a:spcPts val="0"/>
              </a:spcAft>
              <a:buSzPts val="1440"/>
              <a:buFont typeface="Wingdings" panose="05000000000000000000" pitchFamily="2" charset="2"/>
              <a:buChar char="Ø"/>
            </a:pPr>
            <a:r>
              <a:rPr lang="en-GB" sz="2800" dirty="0"/>
              <a:t>Visual representation of financial trends with pivot charts</a:t>
            </a:r>
          </a:p>
        </p:txBody>
      </p:sp>
    </p:spTree>
    <p:extLst>
      <p:ext uri="{BB962C8B-B14F-4D97-AF65-F5344CB8AC3E}">
        <p14:creationId xmlns:p14="http://schemas.microsoft.com/office/powerpoint/2010/main" val="39989421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Introduction to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1438404"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Dynamic Data Analysis Tool</a:t>
            </a:r>
          </a:p>
          <a:p>
            <a:pPr marL="457200" lvl="0" indent="-457200" algn="l" rtl="0">
              <a:spcBef>
                <a:spcPts val="0"/>
              </a:spcBef>
              <a:spcAft>
                <a:spcPts val="0"/>
              </a:spcAft>
              <a:buSzPts val="1440"/>
              <a:buFont typeface="Wingdings" panose="05000000000000000000" pitchFamily="2" charset="2"/>
              <a:buChar char="Ø"/>
            </a:pPr>
            <a:r>
              <a:rPr lang="en-GB" sz="2800" dirty="0"/>
              <a:t>Pivot tables allow quick reorganization and summarization of complex datasets.</a:t>
            </a:r>
          </a:p>
          <a:p>
            <a:pPr marL="457200" lvl="0" indent="-457200" algn="l" rtl="0">
              <a:spcBef>
                <a:spcPts val="0"/>
              </a:spcBef>
              <a:spcAft>
                <a:spcPts val="0"/>
              </a:spcAft>
              <a:buSzPts val="1440"/>
              <a:buFont typeface="Wingdings" panose="05000000000000000000" pitchFamily="2" charset="2"/>
              <a:buChar char="Ø"/>
            </a:pPr>
            <a:r>
              <a:rPr lang="en-GB" sz="2800" dirty="0"/>
              <a:t>User-Friendly Interface</a:t>
            </a:r>
          </a:p>
          <a:p>
            <a:pPr marL="457200" lvl="0" indent="-457200" algn="l" rtl="0">
              <a:spcBef>
                <a:spcPts val="0"/>
              </a:spcBef>
              <a:spcAft>
                <a:spcPts val="0"/>
              </a:spcAft>
              <a:buSzPts val="1440"/>
              <a:buFont typeface="Wingdings" panose="05000000000000000000" pitchFamily="2" charset="2"/>
              <a:buChar char="Ø"/>
            </a:pPr>
            <a:r>
              <a:rPr lang="en-GB" sz="2800" dirty="0"/>
              <a:t>Designed for easy use with minimal technical knowledge required.</a:t>
            </a:r>
          </a:p>
          <a:p>
            <a:pPr marL="457200" lvl="0" indent="-457200" algn="l" rtl="0">
              <a:spcBef>
                <a:spcPts val="0"/>
              </a:spcBef>
              <a:spcAft>
                <a:spcPts val="0"/>
              </a:spcAft>
              <a:buSzPts val="1440"/>
              <a:buFont typeface="Wingdings" panose="05000000000000000000" pitchFamily="2" charset="2"/>
              <a:buChar char="Ø"/>
            </a:pPr>
            <a:r>
              <a:rPr lang="en-GB" sz="2800" dirty="0"/>
              <a:t>Efficient Decision-Making</a:t>
            </a:r>
          </a:p>
          <a:p>
            <a:pPr marL="457200" lvl="0" indent="-457200" algn="l" rtl="0">
              <a:spcBef>
                <a:spcPts val="0"/>
              </a:spcBef>
              <a:spcAft>
                <a:spcPts val="0"/>
              </a:spcAft>
              <a:buSzPts val="1440"/>
              <a:buFont typeface="Wingdings" panose="05000000000000000000" pitchFamily="2" charset="2"/>
              <a:buChar char="Ø"/>
            </a:pPr>
            <a:r>
              <a:rPr lang="en-GB" sz="2800" dirty="0"/>
              <a:t>Facilitates understanding of large data volumes for better insights.</a:t>
            </a:r>
          </a:p>
          <a:p>
            <a:pPr marL="457200" lvl="0" indent="-457200" algn="l" rtl="0">
              <a:spcBef>
                <a:spcPts val="0"/>
              </a:spcBef>
              <a:spcAft>
                <a:spcPts val="0"/>
              </a:spcAft>
              <a:buSzPts val="1440"/>
              <a:buFont typeface="Wingdings" panose="05000000000000000000" pitchFamily="2" charset="2"/>
              <a:buChar char="Ø"/>
            </a:pPr>
            <a:r>
              <a:rPr lang="en-GB" sz="2800" dirty="0"/>
              <a:t>Accessible Data Summaries</a:t>
            </a:r>
          </a:p>
          <a:p>
            <a:pPr marL="457200" lvl="0" indent="-457200" algn="l" rtl="0">
              <a:spcBef>
                <a:spcPts val="0"/>
              </a:spcBef>
              <a:spcAft>
                <a:spcPts val="0"/>
              </a:spcAft>
              <a:buSzPts val="1440"/>
              <a:buFont typeface="Wingdings" panose="05000000000000000000" pitchFamily="2" charset="2"/>
              <a:buChar char="Ø"/>
            </a:pPr>
            <a:r>
              <a:rPr lang="en-GB" sz="2800" dirty="0"/>
              <a:t>Transforms data into clear summaries, making analysis accessible to many.</a:t>
            </a:r>
          </a:p>
        </p:txBody>
      </p:sp>
    </p:spTree>
    <p:extLst>
      <p:ext uri="{BB962C8B-B14F-4D97-AF65-F5344CB8AC3E}">
        <p14:creationId xmlns:p14="http://schemas.microsoft.com/office/powerpoint/2010/main" val="24015164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Benefits of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465;p155">
            <a:extLst>
              <a:ext uri="{FF2B5EF4-FFF2-40B4-BE49-F238E27FC236}">
                <a16:creationId xmlns="" xmlns:a16="http://schemas.microsoft.com/office/drawing/2014/main" id="{0B8772CA-7555-67F7-730B-EFECF5CED958}"/>
              </a:ext>
            </a:extLst>
          </p:cNvPr>
          <p:cNvGrpSpPr/>
          <p:nvPr/>
        </p:nvGrpSpPr>
        <p:grpSpPr>
          <a:xfrm>
            <a:off x="1290843" y="2937534"/>
            <a:ext cx="13149776" cy="3221726"/>
            <a:chOff x="3910" y="988991"/>
            <a:chExt cx="9610312" cy="2115499"/>
          </a:xfrm>
        </p:grpSpPr>
        <p:sp>
          <p:nvSpPr>
            <p:cNvPr id="7" name="Google Shape;2466;p155">
              <a:extLst>
                <a:ext uri="{FF2B5EF4-FFF2-40B4-BE49-F238E27FC236}">
                  <a16:creationId xmlns="" xmlns:a16="http://schemas.microsoft.com/office/drawing/2014/main" id="{637CDA7D-F72C-52EA-CEE6-94E52B4DC1DD}"/>
                </a:ext>
              </a:extLst>
            </p:cNvPr>
            <p:cNvSpPr/>
            <p:nvPr/>
          </p:nvSpPr>
          <p:spPr>
            <a:xfrm>
              <a:off x="3910" y="988991"/>
              <a:ext cx="1004062" cy="100406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67;p155">
              <a:extLst>
                <a:ext uri="{FF2B5EF4-FFF2-40B4-BE49-F238E27FC236}">
                  <a16:creationId xmlns="" xmlns:a16="http://schemas.microsoft.com/office/drawing/2014/main" id="{F3833ECA-3E69-DF78-61BD-74FDD176B3B6}"/>
                </a:ext>
              </a:extLst>
            </p:cNvPr>
            <p:cNvSpPr/>
            <p:nvPr/>
          </p:nvSpPr>
          <p:spPr>
            <a:xfrm>
              <a:off x="3910" y="2084020"/>
              <a:ext cx="2868750" cy="43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68;p155">
              <a:extLst>
                <a:ext uri="{FF2B5EF4-FFF2-40B4-BE49-F238E27FC236}">
                  <a16:creationId xmlns="" xmlns:a16="http://schemas.microsoft.com/office/drawing/2014/main" id="{E21F0F97-E118-6477-103B-7ECD5F65FB8D}"/>
                </a:ext>
              </a:extLst>
            </p:cNvPr>
            <p:cNvSpPr txBox="1"/>
            <p:nvPr/>
          </p:nvSpPr>
          <p:spPr>
            <a:xfrm>
              <a:off x="3910" y="2084020"/>
              <a:ext cx="2868750" cy="4303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b="1">
                  <a:solidFill>
                    <a:schemeClr val="dk1"/>
                  </a:solidFill>
                  <a:latin typeface="Trebuchet MS"/>
                  <a:ea typeface="Trebuchet MS"/>
                  <a:cs typeface="Trebuchet MS"/>
                  <a:sym typeface="Trebuchet MS"/>
                </a:rPr>
                <a:t>Efficient Data Summarization</a:t>
              </a:r>
              <a:endParaRPr sz="1600">
                <a:solidFill>
                  <a:schemeClr val="dk1"/>
                </a:solidFill>
                <a:latin typeface="Trebuchet MS"/>
                <a:ea typeface="Trebuchet MS"/>
                <a:cs typeface="Trebuchet MS"/>
                <a:sym typeface="Trebuchet MS"/>
              </a:endParaRPr>
            </a:p>
          </p:txBody>
        </p:sp>
        <p:sp>
          <p:nvSpPr>
            <p:cNvPr id="10" name="Google Shape;2469;p155">
              <a:extLst>
                <a:ext uri="{FF2B5EF4-FFF2-40B4-BE49-F238E27FC236}">
                  <a16:creationId xmlns="" xmlns:a16="http://schemas.microsoft.com/office/drawing/2014/main" id="{934BEFE0-98D9-E31C-D396-108AC8CB0139}"/>
                </a:ext>
              </a:extLst>
            </p:cNvPr>
            <p:cNvSpPr/>
            <p:nvPr/>
          </p:nvSpPr>
          <p:spPr>
            <a:xfrm>
              <a:off x="3910" y="2556643"/>
              <a:ext cx="2868750" cy="547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70;p155">
              <a:extLst>
                <a:ext uri="{FF2B5EF4-FFF2-40B4-BE49-F238E27FC236}">
                  <a16:creationId xmlns="" xmlns:a16="http://schemas.microsoft.com/office/drawing/2014/main" id="{DB90BF4C-46E9-1769-5EE5-E804F414A039}"/>
                </a:ext>
              </a:extLst>
            </p:cNvPr>
            <p:cNvSpPr txBox="1"/>
            <p:nvPr/>
          </p:nvSpPr>
          <p:spPr>
            <a:xfrm>
              <a:off x="3910" y="2556643"/>
              <a:ext cx="2868750" cy="54784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Automates data aggregation, eliminating manual calculations</a:t>
              </a:r>
              <a:endParaRPr sz="1200">
                <a:solidFill>
                  <a:schemeClr val="dk1"/>
                </a:solidFill>
                <a:latin typeface="Trebuchet MS"/>
                <a:ea typeface="Trebuchet MS"/>
                <a:cs typeface="Trebuchet MS"/>
                <a:sym typeface="Trebuchet MS"/>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Ensures accuracy and time efficiency</a:t>
              </a:r>
              <a:endParaRPr sz="1200">
                <a:solidFill>
                  <a:schemeClr val="dk1"/>
                </a:solidFill>
                <a:latin typeface="Trebuchet MS"/>
                <a:ea typeface="Trebuchet MS"/>
                <a:cs typeface="Trebuchet MS"/>
                <a:sym typeface="Trebuchet MS"/>
              </a:endParaRPr>
            </a:p>
          </p:txBody>
        </p:sp>
        <p:sp>
          <p:nvSpPr>
            <p:cNvPr id="12" name="Google Shape;2471;p155">
              <a:extLst>
                <a:ext uri="{FF2B5EF4-FFF2-40B4-BE49-F238E27FC236}">
                  <a16:creationId xmlns="" xmlns:a16="http://schemas.microsoft.com/office/drawing/2014/main" id="{15869ED7-51AF-DD91-7A41-178F6B930707}"/>
                </a:ext>
              </a:extLst>
            </p:cNvPr>
            <p:cNvSpPr/>
            <p:nvPr/>
          </p:nvSpPr>
          <p:spPr>
            <a:xfrm>
              <a:off x="3374691" y="988991"/>
              <a:ext cx="1004062" cy="100406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72;p155">
              <a:extLst>
                <a:ext uri="{FF2B5EF4-FFF2-40B4-BE49-F238E27FC236}">
                  <a16:creationId xmlns="" xmlns:a16="http://schemas.microsoft.com/office/drawing/2014/main" id="{732F5946-C323-5FC8-90A2-3CED962AA304}"/>
                </a:ext>
              </a:extLst>
            </p:cNvPr>
            <p:cNvSpPr/>
            <p:nvPr/>
          </p:nvSpPr>
          <p:spPr>
            <a:xfrm>
              <a:off x="3374691" y="2084020"/>
              <a:ext cx="2868750" cy="43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73;p155">
              <a:extLst>
                <a:ext uri="{FF2B5EF4-FFF2-40B4-BE49-F238E27FC236}">
                  <a16:creationId xmlns="" xmlns:a16="http://schemas.microsoft.com/office/drawing/2014/main" id="{5BF673BB-4723-6598-C1FD-6400C1613B29}"/>
                </a:ext>
              </a:extLst>
            </p:cNvPr>
            <p:cNvSpPr txBox="1"/>
            <p:nvPr/>
          </p:nvSpPr>
          <p:spPr>
            <a:xfrm>
              <a:off x="3374691" y="2084020"/>
              <a:ext cx="2868750" cy="4303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b="1">
                  <a:solidFill>
                    <a:schemeClr val="dk1"/>
                  </a:solidFill>
                  <a:latin typeface="Trebuchet MS"/>
                  <a:ea typeface="Trebuchet MS"/>
                  <a:cs typeface="Trebuchet MS"/>
                  <a:sym typeface="Trebuchet MS"/>
                </a:rPr>
                <a:t>Flexibility in Data Handling</a:t>
              </a:r>
              <a:endParaRPr sz="1600">
                <a:solidFill>
                  <a:schemeClr val="dk1"/>
                </a:solidFill>
                <a:latin typeface="Trebuchet MS"/>
                <a:ea typeface="Trebuchet MS"/>
                <a:cs typeface="Trebuchet MS"/>
                <a:sym typeface="Trebuchet MS"/>
              </a:endParaRPr>
            </a:p>
          </p:txBody>
        </p:sp>
        <p:sp>
          <p:nvSpPr>
            <p:cNvPr id="15" name="Google Shape;2474;p155">
              <a:extLst>
                <a:ext uri="{FF2B5EF4-FFF2-40B4-BE49-F238E27FC236}">
                  <a16:creationId xmlns="" xmlns:a16="http://schemas.microsoft.com/office/drawing/2014/main" id="{FB42B00A-604B-05F0-325E-37A52BC38FAE}"/>
                </a:ext>
              </a:extLst>
            </p:cNvPr>
            <p:cNvSpPr/>
            <p:nvPr/>
          </p:nvSpPr>
          <p:spPr>
            <a:xfrm>
              <a:off x="3374691" y="2556643"/>
              <a:ext cx="2868750" cy="547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75;p155">
              <a:extLst>
                <a:ext uri="{FF2B5EF4-FFF2-40B4-BE49-F238E27FC236}">
                  <a16:creationId xmlns="" xmlns:a16="http://schemas.microsoft.com/office/drawing/2014/main" id="{5344E90D-223A-3631-D2C4-B10E5BD68567}"/>
                </a:ext>
              </a:extLst>
            </p:cNvPr>
            <p:cNvSpPr txBox="1"/>
            <p:nvPr/>
          </p:nvSpPr>
          <p:spPr>
            <a:xfrm>
              <a:off x="3374691" y="2556643"/>
              <a:ext cx="2868750" cy="54784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Easy modification of data field arrangements</a:t>
              </a:r>
              <a:endParaRPr sz="1200">
                <a:solidFill>
                  <a:schemeClr val="dk1"/>
                </a:solidFill>
                <a:latin typeface="Trebuchet MS"/>
                <a:ea typeface="Trebuchet MS"/>
                <a:cs typeface="Trebuchet MS"/>
                <a:sym typeface="Trebuchet MS"/>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Provides various perspectives and insights</a:t>
              </a:r>
              <a:endParaRPr sz="1200">
                <a:solidFill>
                  <a:schemeClr val="dk1"/>
                </a:solidFill>
                <a:latin typeface="Trebuchet MS"/>
                <a:ea typeface="Trebuchet MS"/>
                <a:cs typeface="Trebuchet MS"/>
                <a:sym typeface="Trebuchet MS"/>
              </a:endParaRPr>
            </a:p>
          </p:txBody>
        </p:sp>
        <p:sp>
          <p:nvSpPr>
            <p:cNvPr id="17" name="Google Shape;2476;p155">
              <a:extLst>
                <a:ext uri="{FF2B5EF4-FFF2-40B4-BE49-F238E27FC236}">
                  <a16:creationId xmlns="" xmlns:a16="http://schemas.microsoft.com/office/drawing/2014/main" id="{4C785D62-3C72-021D-F04C-A82C5EF298F4}"/>
                </a:ext>
              </a:extLst>
            </p:cNvPr>
            <p:cNvSpPr/>
            <p:nvPr/>
          </p:nvSpPr>
          <p:spPr>
            <a:xfrm>
              <a:off x="6745472" y="988991"/>
              <a:ext cx="1004062" cy="100406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77;p155">
              <a:extLst>
                <a:ext uri="{FF2B5EF4-FFF2-40B4-BE49-F238E27FC236}">
                  <a16:creationId xmlns="" xmlns:a16="http://schemas.microsoft.com/office/drawing/2014/main" id="{1300B16D-F916-93F0-2FC7-58920E5E1CCE}"/>
                </a:ext>
              </a:extLst>
            </p:cNvPr>
            <p:cNvSpPr/>
            <p:nvPr/>
          </p:nvSpPr>
          <p:spPr>
            <a:xfrm>
              <a:off x="6745472" y="2084020"/>
              <a:ext cx="2868750" cy="430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78;p155">
              <a:extLst>
                <a:ext uri="{FF2B5EF4-FFF2-40B4-BE49-F238E27FC236}">
                  <a16:creationId xmlns="" xmlns:a16="http://schemas.microsoft.com/office/drawing/2014/main" id="{1C0F0F09-A5DE-EB2E-A692-76B8C57A608A}"/>
                </a:ext>
              </a:extLst>
            </p:cNvPr>
            <p:cNvSpPr txBox="1"/>
            <p:nvPr/>
          </p:nvSpPr>
          <p:spPr>
            <a:xfrm>
              <a:off x="6745472" y="2084020"/>
              <a:ext cx="2868750" cy="4303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b="1">
                  <a:solidFill>
                    <a:schemeClr val="dk1"/>
                  </a:solidFill>
                  <a:latin typeface="Trebuchet MS"/>
                  <a:ea typeface="Trebuchet MS"/>
                  <a:cs typeface="Trebuchet MS"/>
                  <a:sym typeface="Trebuchet MS"/>
                </a:rPr>
                <a:t>Quick Ad-Hoc Analysis</a:t>
              </a:r>
              <a:endParaRPr sz="1600">
                <a:solidFill>
                  <a:schemeClr val="dk1"/>
                </a:solidFill>
                <a:latin typeface="Trebuchet MS"/>
                <a:ea typeface="Trebuchet MS"/>
                <a:cs typeface="Trebuchet MS"/>
                <a:sym typeface="Trebuchet MS"/>
              </a:endParaRPr>
            </a:p>
          </p:txBody>
        </p:sp>
        <p:sp>
          <p:nvSpPr>
            <p:cNvPr id="20" name="Google Shape;2479;p155">
              <a:extLst>
                <a:ext uri="{FF2B5EF4-FFF2-40B4-BE49-F238E27FC236}">
                  <a16:creationId xmlns="" xmlns:a16="http://schemas.microsoft.com/office/drawing/2014/main" id="{01D92607-F22E-BB0E-3562-2ECB8704D2AE}"/>
                </a:ext>
              </a:extLst>
            </p:cNvPr>
            <p:cNvSpPr/>
            <p:nvPr/>
          </p:nvSpPr>
          <p:spPr>
            <a:xfrm>
              <a:off x="6745472" y="2556643"/>
              <a:ext cx="2868750" cy="547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0;p155">
              <a:extLst>
                <a:ext uri="{FF2B5EF4-FFF2-40B4-BE49-F238E27FC236}">
                  <a16:creationId xmlns="" xmlns:a16="http://schemas.microsoft.com/office/drawing/2014/main" id="{EEFA6AF4-96EA-5AAB-F74A-6B41BADFD83F}"/>
                </a:ext>
              </a:extLst>
            </p:cNvPr>
            <p:cNvSpPr txBox="1"/>
            <p:nvPr/>
          </p:nvSpPr>
          <p:spPr>
            <a:xfrm>
              <a:off x="6745472" y="2556643"/>
              <a:ext cx="2868750" cy="54784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Allows interactive data dissection</a:t>
              </a:r>
              <a:endParaRPr sz="1200">
                <a:solidFill>
                  <a:schemeClr val="dk1"/>
                </a:solidFill>
                <a:latin typeface="Trebuchet MS"/>
                <a:ea typeface="Trebuchet MS"/>
                <a:cs typeface="Trebuchet MS"/>
                <a:sym typeface="Trebuchet MS"/>
              </a:endParaRPr>
            </a:p>
            <a:p>
              <a:pPr marL="0" marR="0" lvl="0" indent="0" algn="l" rtl="0">
                <a:lnSpc>
                  <a:spcPct val="90000"/>
                </a:lnSpc>
                <a:spcBef>
                  <a:spcPts val="420"/>
                </a:spcBef>
                <a:spcAft>
                  <a:spcPts val="0"/>
                </a:spcAft>
                <a:buClr>
                  <a:schemeClr val="dk1"/>
                </a:buClr>
                <a:buSzPts val="1200"/>
                <a:buFont typeface="Trebuchet MS"/>
                <a:buNone/>
              </a:pPr>
              <a:r>
                <a:rPr lang="en-US" sz="1200">
                  <a:solidFill>
                    <a:schemeClr val="dk1"/>
                  </a:solidFill>
                  <a:latin typeface="Trebuchet MS"/>
                  <a:ea typeface="Trebuchet MS"/>
                  <a:cs typeface="Trebuchet MS"/>
                  <a:sym typeface="Trebuchet MS"/>
                </a:rPr>
                <a:t>Enables refining analysis without changing original data</a:t>
              </a:r>
              <a:endParaRPr sz="1200">
                <a:solidFill>
                  <a:schemeClr val="dk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1789483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120771"/>
            <a:ext cx="9299051" cy="2329132"/>
          </a:xfrm>
          <a:prstGeom prst="rect">
            <a:avLst/>
          </a:prstGeom>
        </p:spPr>
        <p:txBody>
          <a:bodyPr vert="horz" lIns="91440" tIns="45720" rIns="91440" bIns="45720" rtlCol="0" anchor="b">
            <a:normAutofit/>
          </a:bodyPr>
          <a:lstStyle/>
          <a:p>
            <a:pPr marL="12700" algn="l" rtl="0">
              <a:lnSpc>
                <a:spcPct val="90000"/>
              </a:lnSpc>
              <a:spcBef>
                <a:spcPct val="0"/>
              </a:spcBef>
            </a:pPr>
            <a:r>
              <a:rPr lang="en-GB" sz="4800" kern="1200" spc="285" dirty="0" smtClean="0">
                <a:solidFill>
                  <a:schemeClr val="tx1"/>
                </a:solidFill>
                <a:latin typeface="+mj-lt"/>
                <a:cs typeface="Calibri"/>
              </a:rPr>
              <a:t>Excel's Importance in Accounting, Finance, and Data Analysis</a:t>
            </a:r>
            <a:endParaRPr lang="en-GB" sz="48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42482383-78D8-98AE-31C6-B215056334B5}"/>
              </a:ext>
            </a:extLst>
          </p:cNvPr>
          <p:cNvPicPr>
            <a:picLocks noChangeAspect="1"/>
          </p:cNvPicPr>
          <p:nvPr/>
        </p:nvPicPr>
        <p:blipFill>
          <a:blip r:embed="rId4"/>
          <a:stretch>
            <a:fillRect/>
          </a:stretch>
        </p:blipFill>
        <p:spPr>
          <a:xfrm>
            <a:off x="759348" y="2773974"/>
            <a:ext cx="8213246" cy="6396489"/>
          </a:xfrm>
          <a:prstGeom prst="rect">
            <a:avLst/>
          </a:prstGeom>
        </p:spPr>
      </p:pic>
    </p:spTree>
    <p:extLst>
      <p:ext uri="{BB962C8B-B14F-4D97-AF65-F5344CB8AC3E}">
        <p14:creationId xmlns:p14="http://schemas.microsoft.com/office/powerpoint/2010/main" val="13673240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When to Use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696532"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Handling Large Datasets</a:t>
            </a:r>
          </a:p>
          <a:p>
            <a:pPr marL="457200" lvl="0" indent="-457200" algn="l" rtl="0">
              <a:spcBef>
                <a:spcPts val="0"/>
              </a:spcBef>
              <a:spcAft>
                <a:spcPts val="0"/>
              </a:spcAft>
              <a:buSzPts val="1440"/>
              <a:buFont typeface="Wingdings" panose="05000000000000000000" pitchFamily="2" charset="2"/>
              <a:buChar char="Ø"/>
            </a:pPr>
            <a:r>
              <a:rPr lang="en-GB" sz="2800" dirty="0"/>
              <a:t>Excel in managing substantial data</a:t>
            </a:r>
          </a:p>
          <a:p>
            <a:pPr marL="457200" lvl="0" indent="-457200" algn="l" rtl="0">
              <a:spcBef>
                <a:spcPts val="0"/>
              </a:spcBef>
              <a:spcAft>
                <a:spcPts val="0"/>
              </a:spcAft>
              <a:buSzPts val="1440"/>
              <a:buFont typeface="Wingdings" panose="05000000000000000000" pitchFamily="2" charset="2"/>
              <a:buChar char="Ø"/>
            </a:pPr>
            <a:r>
              <a:rPr lang="en-GB" sz="2800" dirty="0"/>
              <a:t>Impractical for manual analysis</a:t>
            </a:r>
          </a:p>
          <a:p>
            <a:pPr marL="457200" lvl="0" indent="-457200" algn="l" rtl="0">
              <a:spcBef>
                <a:spcPts val="0"/>
              </a:spcBef>
              <a:spcAft>
                <a:spcPts val="0"/>
              </a:spcAft>
              <a:buSzPts val="1440"/>
              <a:buFont typeface="Wingdings" panose="05000000000000000000" pitchFamily="2" charset="2"/>
              <a:buChar char="Ø"/>
            </a:pPr>
            <a:r>
              <a:rPr lang="en-GB" sz="2800" dirty="0"/>
              <a:t>Data Exploration</a:t>
            </a:r>
          </a:p>
          <a:p>
            <a:pPr marL="457200" lvl="0" indent="-457200" algn="l" rtl="0">
              <a:spcBef>
                <a:spcPts val="0"/>
              </a:spcBef>
              <a:spcAft>
                <a:spcPts val="0"/>
              </a:spcAft>
              <a:buSzPts val="1440"/>
              <a:buFont typeface="Wingdings" panose="05000000000000000000" pitchFamily="2" charset="2"/>
              <a:buChar char="Ø"/>
            </a:pPr>
            <a:r>
              <a:rPr lang="en-GB" sz="2800" dirty="0"/>
              <a:t>Discover trends, patterns, and outliers</a:t>
            </a:r>
          </a:p>
          <a:p>
            <a:pPr marL="457200" lvl="0" indent="-457200" algn="l" rtl="0">
              <a:spcBef>
                <a:spcPts val="0"/>
              </a:spcBef>
              <a:spcAft>
                <a:spcPts val="0"/>
              </a:spcAft>
              <a:buSzPts val="1440"/>
              <a:buFont typeface="Wingdings" panose="05000000000000000000" pitchFamily="2" charset="2"/>
              <a:buChar char="Ø"/>
            </a:pPr>
            <a:r>
              <a:rPr lang="en-GB" sz="2800" dirty="0"/>
              <a:t>Indispensable for exploratory analysis</a:t>
            </a:r>
          </a:p>
          <a:p>
            <a:pPr marL="457200" lvl="0" indent="-457200" algn="l" rtl="0">
              <a:spcBef>
                <a:spcPts val="0"/>
              </a:spcBef>
              <a:spcAft>
                <a:spcPts val="0"/>
              </a:spcAft>
              <a:buSzPts val="1440"/>
              <a:buFont typeface="Wingdings" panose="05000000000000000000" pitchFamily="2" charset="2"/>
              <a:buChar char="Ø"/>
            </a:pPr>
            <a:r>
              <a:rPr lang="en-GB" sz="2800" dirty="0"/>
              <a:t>Summary Reporting</a:t>
            </a:r>
          </a:p>
          <a:p>
            <a:pPr marL="457200" lvl="0" indent="-457200" algn="l" rtl="0">
              <a:spcBef>
                <a:spcPts val="0"/>
              </a:spcBef>
              <a:spcAft>
                <a:spcPts val="0"/>
              </a:spcAft>
              <a:buSzPts val="1440"/>
              <a:buFont typeface="Wingdings" panose="05000000000000000000" pitchFamily="2" charset="2"/>
              <a:buChar char="Ø"/>
            </a:pPr>
            <a:r>
              <a:rPr lang="en-GB" sz="2800" dirty="0"/>
              <a:t>Create concise, informative reports</a:t>
            </a:r>
          </a:p>
          <a:p>
            <a:pPr marL="457200" lvl="0" indent="-457200" algn="l" rtl="0">
              <a:spcBef>
                <a:spcPts val="0"/>
              </a:spcBef>
              <a:spcAft>
                <a:spcPts val="0"/>
              </a:spcAft>
              <a:buSzPts val="1440"/>
              <a:buFont typeface="Wingdings" panose="05000000000000000000" pitchFamily="2" charset="2"/>
              <a:buChar char="Ø"/>
            </a:pPr>
            <a:r>
              <a:rPr lang="en-GB" sz="2800" dirty="0"/>
              <a:t>Facilitate communication of insights</a:t>
            </a:r>
          </a:p>
        </p:txBody>
      </p:sp>
    </p:spTree>
    <p:extLst>
      <p:ext uri="{BB962C8B-B14F-4D97-AF65-F5344CB8AC3E}">
        <p14:creationId xmlns:p14="http://schemas.microsoft.com/office/powerpoint/2010/main" val="3269425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Source Data Selection for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074102"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Select Data Range</a:t>
            </a:r>
          </a:p>
          <a:p>
            <a:pPr marL="457200" lvl="0" indent="-457200" algn="l" rtl="0">
              <a:spcBef>
                <a:spcPts val="0"/>
              </a:spcBef>
              <a:spcAft>
                <a:spcPts val="0"/>
              </a:spcAft>
              <a:buSzPts val="1440"/>
              <a:buFont typeface="Wingdings" panose="05000000000000000000" pitchFamily="2" charset="2"/>
              <a:buChar char="Ø"/>
            </a:pPr>
            <a:r>
              <a:rPr lang="en-GB" sz="2800" dirty="0"/>
              <a:t>Click any cell within your dataset to begin.</a:t>
            </a:r>
          </a:p>
          <a:p>
            <a:pPr marL="457200" lvl="0" indent="-457200" algn="l" rtl="0">
              <a:spcBef>
                <a:spcPts val="0"/>
              </a:spcBef>
              <a:spcAft>
                <a:spcPts val="0"/>
              </a:spcAft>
              <a:buSzPts val="1440"/>
              <a:buFont typeface="Wingdings" panose="05000000000000000000" pitchFamily="2" charset="2"/>
              <a:buChar char="Ø"/>
            </a:pPr>
            <a:r>
              <a:rPr lang="en-GB" sz="2800" dirty="0"/>
              <a:t>Insert PivotTable</a:t>
            </a:r>
          </a:p>
          <a:p>
            <a:pPr marL="457200" lvl="0" indent="-457200" algn="l" rtl="0">
              <a:spcBef>
                <a:spcPts val="0"/>
              </a:spcBef>
              <a:spcAft>
                <a:spcPts val="0"/>
              </a:spcAft>
              <a:buSzPts val="1440"/>
              <a:buFont typeface="Wingdings" panose="05000000000000000000" pitchFamily="2" charset="2"/>
              <a:buChar char="Ø"/>
            </a:pPr>
            <a:r>
              <a:rPr lang="en-GB" sz="2800" dirty="0"/>
              <a:t>Use the 'Insert' tab and select 'PivotTable.'</a:t>
            </a:r>
          </a:p>
          <a:p>
            <a:pPr marL="457200" lvl="0" indent="-457200" algn="l" rtl="0">
              <a:spcBef>
                <a:spcPts val="0"/>
              </a:spcBef>
              <a:spcAft>
                <a:spcPts val="0"/>
              </a:spcAft>
              <a:buSzPts val="1440"/>
              <a:buFont typeface="Wingdings" panose="05000000000000000000" pitchFamily="2" charset="2"/>
              <a:buChar char="Ø"/>
            </a:pPr>
            <a:r>
              <a:rPr lang="en-GB" sz="2800" dirty="0"/>
              <a:t>Define Data Range</a:t>
            </a:r>
          </a:p>
          <a:p>
            <a:pPr marL="457200" lvl="0" indent="-457200" algn="l" rtl="0">
              <a:spcBef>
                <a:spcPts val="0"/>
              </a:spcBef>
              <a:spcAft>
                <a:spcPts val="0"/>
              </a:spcAft>
              <a:buSzPts val="1440"/>
              <a:buFont typeface="Wingdings" panose="05000000000000000000" pitchFamily="2" charset="2"/>
              <a:buChar char="Ø"/>
            </a:pPr>
            <a:r>
              <a:rPr lang="en-GB" sz="2800" dirty="0"/>
              <a:t>Check the 'Table/Range' field for accuracy.</a:t>
            </a:r>
          </a:p>
          <a:p>
            <a:pPr marL="457200" lvl="0" indent="-457200" algn="l" rtl="0">
              <a:spcBef>
                <a:spcPts val="0"/>
              </a:spcBef>
              <a:spcAft>
                <a:spcPts val="0"/>
              </a:spcAft>
              <a:buSzPts val="1440"/>
              <a:buFont typeface="Wingdings" panose="05000000000000000000" pitchFamily="2" charset="2"/>
              <a:buChar char="Ø"/>
            </a:pPr>
            <a:r>
              <a:rPr lang="en-GB" sz="2800" dirty="0"/>
              <a:t>Choose Location</a:t>
            </a:r>
          </a:p>
          <a:p>
            <a:pPr marL="457200" lvl="0" indent="-457200" algn="l" rtl="0">
              <a:spcBef>
                <a:spcPts val="0"/>
              </a:spcBef>
              <a:spcAft>
                <a:spcPts val="0"/>
              </a:spcAft>
              <a:buSzPts val="1440"/>
              <a:buFont typeface="Wingdings" panose="05000000000000000000" pitchFamily="2" charset="2"/>
              <a:buChar char="Ø"/>
            </a:pPr>
            <a:r>
              <a:rPr lang="en-GB" sz="2800" dirty="0"/>
              <a:t>Decide on a new or existing worksheet for the pivot table.</a:t>
            </a:r>
          </a:p>
          <a:p>
            <a:pPr marL="457200" lvl="0" indent="-457200" algn="l" rtl="0">
              <a:spcBef>
                <a:spcPts val="0"/>
              </a:spcBef>
              <a:spcAft>
                <a:spcPts val="0"/>
              </a:spcAft>
              <a:buSzPts val="1440"/>
              <a:buFont typeface="Wingdings" panose="05000000000000000000" pitchFamily="2" charset="2"/>
              <a:buChar char="Ø"/>
            </a:pPr>
            <a:r>
              <a:rPr lang="en-GB" sz="2800" dirty="0"/>
              <a:t>Confirm Creation</a:t>
            </a:r>
          </a:p>
          <a:p>
            <a:pPr marL="457200" lvl="0" indent="-457200" algn="l" rtl="0">
              <a:spcBef>
                <a:spcPts val="0"/>
              </a:spcBef>
              <a:spcAft>
                <a:spcPts val="0"/>
              </a:spcAft>
              <a:buSzPts val="1440"/>
              <a:buFont typeface="Wingdings" panose="05000000000000000000" pitchFamily="2" charset="2"/>
              <a:buChar char="Ø"/>
            </a:pPr>
            <a:r>
              <a:rPr lang="en-GB" sz="2800" dirty="0"/>
              <a:t>Click 'OK' to finalize the pivot table setup.</a:t>
            </a:r>
          </a:p>
        </p:txBody>
      </p:sp>
      <p:pic>
        <p:nvPicPr>
          <p:cNvPr id="7" name="Picture 6">
            <a:extLst>
              <a:ext uri="{FF2B5EF4-FFF2-40B4-BE49-F238E27FC236}">
                <a16:creationId xmlns="" xmlns:a16="http://schemas.microsoft.com/office/drawing/2014/main" id="{96F4ED18-52F8-7056-F514-9E58AC71C4A0}"/>
              </a:ext>
            </a:extLst>
          </p:cNvPr>
          <p:cNvPicPr>
            <a:picLocks noChangeAspect="1"/>
          </p:cNvPicPr>
          <p:nvPr/>
        </p:nvPicPr>
        <p:blipFill>
          <a:blip r:embed="rId4"/>
          <a:stretch>
            <a:fillRect/>
          </a:stretch>
        </p:blipFill>
        <p:spPr>
          <a:xfrm>
            <a:off x="9592795" y="3056183"/>
            <a:ext cx="5831235" cy="2922541"/>
          </a:xfrm>
          <a:prstGeom prst="rect">
            <a:avLst/>
          </a:prstGeom>
        </p:spPr>
      </p:pic>
    </p:spTree>
    <p:extLst>
      <p:ext uri="{BB962C8B-B14F-4D97-AF65-F5344CB8AC3E}">
        <p14:creationId xmlns:p14="http://schemas.microsoft.com/office/powerpoint/2010/main" val="40771906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Creating a Pivot Table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832562"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PivotTable Field List</a:t>
            </a:r>
          </a:p>
          <a:p>
            <a:pPr marL="457200" lvl="0" indent="-457200" algn="l" rtl="0">
              <a:spcBef>
                <a:spcPts val="0"/>
              </a:spcBef>
              <a:spcAft>
                <a:spcPts val="0"/>
              </a:spcAft>
              <a:buSzPts val="1440"/>
              <a:buFont typeface="Wingdings" panose="05000000000000000000" pitchFamily="2" charset="2"/>
              <a:buChar char="Ø"/>
            </a:pPr>
            <a:r>
              <a:rPr lang="en-GB" sz="2800" dirty="0"/>
              <a:t>Appears on the right after creating the pivot table</a:t>
            </a:r>
          </a:p>
          <a:p>
            <a:pPr marL="457200" lvl="0" indent="-457200" algn="l" rtl="0">
              <a:spcBef>
                <a:spcPts val="0"/>
              </a:spcBef>
              <a:spcAft>
                <a:spcPts val="0"/>
              </a:spcAft>
              <a:buSzPts val="1440"/>
              <a:buFont typeface="Wingdings" panose="05000000000000000000" pitchFamily="2" charset="2"/>
              <a:buChar char="Ø"/>
            </a:pPr>
            <a:r>
              <a:rPr lang="en-GB" sz="2800" dirty="0"/>
              <a:t>Drag and Drop Fields</a:t>
            </a:r>
          </a:p>
          <a:p>
            <a:pPr marL="457200" lvl="0" indent="-457200" algn="l" rtl="0">
              <a:spcBef>
                <a:spcPts val="0"/>
              </a:spcBef>
              <a:spcAft>
                <a:spcPts val="0"/>
              </a:spcAft>
              <a:buSzPts val="1440"/>
              <a:buFont typeface="Wingdings" panose="05000000000000000000" pitchFamily="2" charset="2"/>
              <a:buChar char="Ø"/>
            </a:pPr>
            <a:r>
              <a:rPr lang="en-GB" sz="2800" dirty="0"/>
              <a:t>Drag fields into Rows, Columns, and Values areas</a:t>
            </a:r>
          </a:p>
          <a:p>
            <a:pPr marL="457200" lvl="0" indent="-457200" algn="l" rtl="0">
              <a:spcBef>
                <a:spcPts val="0"/>
              </a:spcBef>
              <a:spcAft>
                <a:spcPts val="0"/>
              </a:spcAft>
              <a:buSzPts val="1440"/>
              <a:buFont typeface="Wingdings" panose="05000000000000000000" pitchFamily="2" charset="2"/>
              <a:buChar char="Ø"/>
            </a:pPr>
            <a:r>
              <a:rPr lang="en-GB" sz="2800" dirty="0"/>
              <a:t>View the Pivot Table</a:t>
            </a:r>
          </a:p>
          <a:p>
            <a:pPr marL="457200" lvl="0" indent="-457200" algn="l" rtl="0">
              <a:spcBef>
                <a:spcPts val="0"/>
              </a:spcBef>
              <a:spcAft>
                <a:spcPts val="0"/>
              </a:spcAft>
              <a:buSzPts val="1440"/>
              <a:buFont typeface="Wingdings" panose="05000000000000000000" pitchFamily="2" charset="2"/>
              <a:buChar char="Ø"/>
            </a:pPr>
            <a:r>
              <a:rPr lang="en-GB" sz="2800" dirty="0"/>
              <a:t>Excel generates the table based on field selections</a:t>
            </a:r>
          </a:p>
          <a:p>
            <a:pPr marL="457200" lvl="0" indent="-457200" algn="l" rtl="0">
              <a:spcBef>
                <a:spcPts val="0"/>
              </a:spcBef>
              <a:spcAft>
                <a:spcPts val="0"/>
              </a:spcAft>
              <a:buSzPts val="1440"/>
              <a:buFont typeface="Wingdings" panose="05000000000000000000" pitchFamily="2" charset="2"/>
              <a:buChar char="Ø"/>
            </a:pPr>
            <a:r>
              <a:rPr lang="en-GB" sz="2800" dirty="0"/>
              <a:t>Modify Layout and Format</a:t>
            </a:r>
          </a:p>
          <a:p>
            <a:pPr marL="457200" lvl="0" indent="-457200" algn="l" rtl="0">
              <a:spcBef>
                <a:spcPts val="0"/>
              </a:spcBef>
              <a:spcAft>
                <a:spcPts val="0"/>
              </a:spcAft>
              <a:buSzPts val="1440"/>
              <a:buFont typeface="Wingdings" panose="05000000000000000000" pitchFamily="2" charset="2"/>
              <a:buChar char="Ø"/>
            </a:pPr>
            <a:r>
              <a:rPr lang="en-GB" sz="2800" dirty="0"/>
              <a:t>Use 'PivotTable </a:t>
            </a:r>
            <a:r>
              <a:rPr lang="en-GB" sz="2800" dirty="0" err="1"/>
              <a:t>Analyze</a:t>
            </a:r>
            <a:r>
              <a:rPr lang="en-GB" sz="2800" dirty="0"/>
              <a:t>' tab for customization</a:t>
            </a:r>
          </a:p>
        </p:txBody>
      </p:sp>
      <p:pic>
        <p:nvPicPr>
          <p:cNvPr id="7" name="Picture 6">
            <a:extLst>
              <a:ext uri="{FF2B5EF4-FFF2-40B4-BE49-F238E27FC236}">
                <a16:creationId xmlns="" xmlns:a16="http://schemas.microsoft.com/office/drawing/2014/main" id="{BFBEDB14-493C-4DB1-A618-29A25DD2674F}"/>
              </a:ext>
            </a:extLst>
          </p:cNvPr>
          <p:cNvPicPr>
            <a:picLocks noChangeAspect="1"/>
          </p:cNvPicPr>
          <p:nvPr/>
        </p:nvPicPr>
        <p:blipFill>
          <a:blip r:embed="rId4"/>
          <a:stretch>
            <a:fillRect/>
          </a:stretch>
        </p:blipFill>
        <p:spPr>
          <a:xfrm>
            <a:off x="9523561" y="2406159"/>
            <a:ext cx="4295955" cy="5474682"/>
          </a:xfrm>
          <a:prstGeom prst="rect">
            <a:avLst/>
          </a:prstGeom>
        </p:spPr>
      </p:pic>
    </p:spTree>
    <p:extLst>
      <p:ext uri="{BB962C8B-B14F-4D97-AF65-F5344CB8AC3E}">
        <p14:creationId xmlns:p14="http://schemas.microsoft.com/office/powerpoint/2010/main" val="16764997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Exercise on Managing HR Data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511;p159">
            <a:extLst>
              <a:ext uri="{FF2B5EF4-FFF2-40B4-BE49-F238E27FC236}">
                <a16:creationId xmlns="" xmlns:a16="http://schemas.microsoft.com/office/drawing/2014/main" id="{9A08795F-C09A-6B6A-A8BF-93FFCD13564A}"/>
              </a:ext>
            </a:extLst>
          </p:cNvPr>
          <p:cNvGrpSpPr/>
          <p:nvPr/>
        </p:nvGrpSpPr>
        <p:grpSpPr>
          <a:xfrm>
            <a:off x="759348" y="2313109"/>
            <a:ext cx="9618133" cy="3966435"/>
            <a:chOff x="0" y="63523"/>
            <a:chExt cx="9618133" cy="3966435"/>
          </a:xfrm>
        </p:grpSpPr>
        <p:sp>
          <p:nvSpPr>
            <p:cNvPr id="7" name="Google Shape;2512;p159">
              <a:extLst>
                <a:ext uri="{FF2B5EF4-FFF2-40B4-BE49-F238E27FC236}">
                  <a16:creationId xmlns="" xmlns:a16="http://schemas.microsoft.com/office/drawing/2014/main" id="{4F855CCB-A0AD-EF18-CFB6-72AA4876D8B0}"/>
                </a:ext>
              </a:extLst>
            </p:cNvPr>
            <p:cNvSpPr/>
            <p:nvPr/>
          </p:nvSpPr>
          <p:spPr>
            <a:xfrm>
              <a:off x="0" y="388243"/>
              <a:ext cx="9618133" cy="918225"/>
            </a:xfrm>
            <a:prstGeom prst="rect">
              <a:avLst/>
            </a:prstGeom>
            <a:solidFill>
              <a:schemeClr val="lt2">
                <a:alpha val="89803"/>
              </a:schemeClr>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13;p159">
              <a:extLst>
                <a:ext uri="{FF2B5EF4-FFF2-40B4-BE49-F238E27FC236}">
                  <a16:creationId xmlns="" xmlns:a16="http://schemas.microsoft.com/office/drawing/2014/main" id="{9F1C0F34-6AF0-8C15-1F82-C60E71A2DEC4}"/>
                </a:ext>
              </a:extLst>
            </p:cNvPr>
            <p:cNvSpPr txBox="1"/>
            <p:nvPr/>
          </p:nvSpPr>
          <p:spPr>
            <a:xfrm>
              <a:off x="0" y="388243"/>
              <a:ext cx="9618133" cy="918225"/>
            </a:xfrm>
            <a:prstGeom prst="rect">
              <a:avLst/>
            </a:prstGeom>
            <a:noFill/>
            <a:ln>
              <a:noFill/>
            </a:ln>
          </p:spPr>
          <p:txBody>
            <a:bodyPr spcFirstLastPara="1" wrap="square" lIns="746450" tIns="458200" rIns="746450" bIns="156450" anchor="t" anchorCtr="0">
              <a:noAutofit/>
            </a:bodyPr>
            <a:lstStyle/>
            <a:p>
              <a:pPr marL="228600" marR="0" lvl="1" indent="-228600" algn="l" rtl="0">
                <a:lnSpc>
                  <a:spcPct val="90000"/>
                </a:lnSpc>
                <a:spcBef>
                  <a:spcPts val="0"/>
                </a:spcBef>
                <a:spcAft>
                  <a:spcPts val="0"/>
                </a:spcAft>
                <a:buClr>
                  <a:schemeClr val="dk1"/>
                </a:buClr>
                <a:buSzPts val="2200"/>
                <a:buFont typeface="Trebuchet MS"/>
                <a:buChar char="•"/>
              </a:pPr>
              <a:r>
                <a:rPr lang="en-US" sz="2200" b="0" i="0" u="none" strike="noStrike" cap="none">
                  <a:solidFill>
                    <a:schemeClr val="dk1"/>
                  </a:solidFill>
                  <a:latin typeface="Trebuchet MS"/>
                  <a:ea typeface="Trebuchet MS"/>
                  <a:cs typeface="Trebuchet MS"/>
                  <a:sym typeface="Trebuchet MS"/>
                </a:rPr>
                <a:t>Focus on employee details, departments, and salaries</a:t>
              </a:r>
              <a:endParaRPr/>
            </a:p>
          </p:txBody>
        </p:sp>
        <p:sp>
          <p:nvSpPr>
            <p:cNvPr id="9" name="Google Shape;2514;p159">
              <a:extLst>
                <a:ext uri="{FF2B5EF4-FFF2-40B4-BE49-F238E27FC236}">
                  <a16:creationId xmlns="" xmlns:a16="http://schemas.microsoft.com/office/drawing/2014/main" id="{63725CE2-76A6-E004-BBEA-28983E21E520}"/>
                </a:ext>
              </a:extLst>
            </p:cNvPr>
            <p:cNvSpPr/>
            <p:nvPr/>
          </p:nvSpPr>
          <p:spPr>
            <a:xfrm>
              <a:off x="480906" y="63523"/>
              <a:ext cx="6732693" cy="649440"/>
            </a:xfrm>
            <a:prstGeom prst="roundRect">
              <a:avLst>
                <a:gd name="adj" fmla="val 16667"/>
              </a:avLst>
            </a:prstGeom>
            <a:solidFill>
              <a:schemeClr val="dk2"/>
            </a:solid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5;p159">
              <a:extLst>
                <a:ext uri="{FF2B5EF4-FFF2-40B4-BE49-F238E27FC236}">
                  <a16:creationId xmlns="" xmlns:a16="http://schemas.microsoft.com/office/drawing/2014/main" id="{C7C7B2DD-C1BD-A6F0-B0E1-38E87517889B}"/>
                </a:ext>
              </a:extLst>
            </p:cNvPr>
            <p:cNvSpPr txBox="1"/>
            <p:nvPr/>
          </p:nvSpPr>
          <p:spPr>
            <a:xfrm>
              <a:off x="512609" y="95226"/>
              <a:ext cx="6669287" cy="586034"/>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HR Data Management</a:t>
              </a:r>
              <a:endParaRPr/>
            </a:p>
          </p:txBody>
        </p:sp>
        <p:sp>
          <p:nvSpPr>
            <p:cNvPr id="11" name="Google Shape;2516;p159">
              <a:extLst>
                <a:ext uri="{FF2B5EF4-FFF2-40B4-BE49-F238E27FC236}">
                  <a16:creationId xmlns="" xmlns:a16="http://schemas.microsoft.com/office/drawing/2014/main" id="{EC1752F5-3041-7220-C0C3-279E13CDD8E9}"/>
                </a:ext>
              </a:extLst>
            </p:cNvPr>
            <p:cNvSpPr/>
            <p:nvPr/>
          </p:nvSpPr>
          <p:spPr>
            <a:xfrm>
              <a:off x="0" y="1749988"/>
              <a:ext cx="9618133" cy="918225"/>
            </a:xfrm>
            <a:prstGeom prst="rect">
              <a:avLst/>
            </a:prstGeom>
            <a:solidFill>
              <a:schemeClr val="lt2">
                <a:alpha val="89803"/>
              </a:schemeClr>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17;p159">
              <a:extLst>
                <a:ext uri="{FF2B5EF4-FFF2-40B4-BE49-F238E27FC236}">
                  <a16:creationId xmlns="" xmlns:a16="http://schemas.microsoft.com/office/drawing/2014/main" id="{6AAC7290-AAC6-9FDE-7054-1098CB97221A}"/>
                </a:ext>
              </a:extLst>
            </p:cNvPr>
            <p:cNvSpPr txBox="1"/>
            <p:nvPr/>
          </p:nvSpPr>
          <p:spPr>
            <a:xfrm>
              <a:off x="0" y="1749988"/>
              <a:ext cx="9618133" cy="918225"/>
            </a:xfrm>
            <a:prstGeom prst="rect">
              <a:avLst/>
            </a:prstGeom>
            <a:noFill/>
            <a:ln>
              <a:noFill/>
            </a:ln>
          </p:spPr>
          <p:txBody>
            <a:bodyPr spcFirstLastPara="1" wrap="square" lIns="746450" tIns="458200" rIns="746450" bIns="156450" anchor="t" anchorCtr="0">
              <a:noAutofit/>
            </a:bodyPr>
            <a:lstStyle/>
            <a:p>
              <a:pPr marL="228600" marR="0" lvl="1" indent="-228600" algn="l" rtl="0">
                <a:lnSpc>
                  <a:spcPct val="90000"/>
                </a:lnSpc>
                <a:spcBef>
                  <a:spcPts val="0"/>
                </a:spcBef>
                <a:spcAft>
                  <a:spcPts val="0"/>
                </a:spcAft>
                <a:buClr>
                  <a:schemeClr val="dk1"/>
                </a:buClr>
                <a:buSzPts val="2200"/>
                <a:buFont typeface="Trebuchet MS"/>
                <a:buChar char="•"/>
              </a:pPr>
              <a:r>
                <a:rPr lang="en-US" sz="2200" b="0" i="0" u="none" strike="noStrike" cap="none">
                  <a:solidFill>
                    <a:schemeClr val="dk1"/>
                  </a:solidFill>
                  <a:latin typeface="Trebuchet MS"/>
                  <a:ea typeface="Trebuchet MS"/>
                  <a:cs typeface="Trebuchet MS"/>
                  <a:sym typeface="Trebuchet MS"/>
                </a:rPr>
                <a:t>Display average salary by department</a:t>
              </a:r>
              <a:endParaRPr/>
            </a:p>
          </p:txBody>
        </p:sp>
        <p:sp>
          <p:nvSpPr>
            <p:cNvPr id="13" name="Google Shape;2518;p159">
              <a:extLst>
                <a:ext uri="{FF2B5EF4-FFF2-40B4-BE49-F238E27FC236}">
                  <a16:creationId xmlns="" xmlns:a16="http://schemas.microsoft.com/office/drawing/2014/main" id="{BC805A57-2BC3-32F8-AF1F-0B0CF76B1A1E}"/>
                </a:ext>
              </a:extLst>
            </p:cNvPr>
            <p:cNvSpPr/>
            <p:nvPr/>
          </p:nvSpPr>
          <p:spPr>
            <a:xfrm>
              <a:off x="480906" y="1425268"/>
              <a:ext cx="6732693" cy="649440"/>
            </a:xfrm>
            <a:prstGeom prst="roundRect">
              <a:avLst>
                <a:gd name="adj" fmla="val 16667"/>
              </a:avLst>
            </a:prstGeom>
            <a:solidFill>
              <a:schemeClr val="dk2"/>
            </a:solid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19;p159">
              <a:extLst>
                <a:ext uri="{FF2B5EF4-FFF2-40B4-BE49-F238E27FC236}">
                  <a16:creationId xmlns="" xmlns:a16="http://schemas.microsoft.com/office/drawing/2014/main" id="{C8F9203F-3F70-ECA5-3B91-6A4203E1B723}"/>
                </a:ext>
              </a:extLst>
            </p:cNvPr>
            <p:cNvSpPr txBox="1"/>
            <p:nvPr/>
          </p:nvSpPr>
          <p:spPr>
            <a:xfrm>
              <a:off x="512609" y="1456971"/>
              <a:ext cx="6669287" cy="586034"/>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Pivot Table Creation</a:t>
              </a:r>
              <a:endParaRPr/>
            </a:p>
          </p:txBody>
        </p:sp>
        <p:sp>
          <p:nvSpPr>
            <p:cNvPr id="15" name="Google Shape;2520;p159">
              <a:extLst>
                <a:ext uri="{FF2B5EF4-FFF2-40B4-BE49-F238E27FC236}">
                  <a16:creationId xmlns="" xmlns:a16="http://schemas.microsoft.com/office/drawing/2014/main" id="{E08EE758-39F4-2E02-62FA-F6EB7F1A1238}"/>
                </a:ext>
              </a:extLst>
            </p:cNvPr>
            <p:cNvSpPr/>
            <p:nvPr/>
          </p:nvSpPr>
          <p:spPr>
            <a:xfrm>
              <a:off x="0" y="3111733"/>
              <a:ext cx="9618133" cy="918225"/>
            </a:xfrm>
            <a:prstGeom prst="rect">
              <a:avLst/>
            </a:prstGeom>
            <a:solidFill>
              <a:schemeClr val="lt2">
                <a:alpha val="89803"/>
              </a:schemeClr>
            </a:solid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21;p159">
              <a:extLst>
                <a:ext uri="{FF2B5EF4-FFF2-40B4-BE49-F238E27FC236}">
                  <a16:creationId xmlns="" xmlns:a16="http://schemas.microsoft.com/office/drawing/2014/main" id="{5C82AA14-1588-76CF-5855-0DC0883A27AD}"/>
                </a:ext>
              </a:extLst>
            </p:cNvPr>
            <p:cNvSpPr txBox="1"/>
            <p:nvPr/>
          </p:nvSpPr>
          <p:spPr>
            <a:xfrm>
              <a:off x="0" y="3111733"/>
              <a:ext cx="9618133" cy="918225"/>
            </a:xfrm>
            <a:prstGeom prst="rect">
              <a:avLst/>
            </a:prstGeom>
            <a:noFill/>
            <a:ln>
              <a:noFill/>
            </a:ln>
          </p:spPr>
          <p:txBody>
            <a:bodyPr spcFirstLastPara="1" wrap="square" lIns="746450" tIns="458200" rIns="746450" bIns="156450" anchor="t" anchorCtr="0">
              <a:noAutofit/>
            </a:bodyPr>
            <a:lstStyle/>
            <a:p>
              <a:pPr marL="228600" marR="0" lvl="1" indent="-228600" algn="l" rtl="0">
                <a:lnSpc>
                  <a:spcPct val="90000"/>
                </a:lnSpc>
                <a:spcBef>
                  <a:spcPts val="0"/>
                </a:spcBef>
                <a:spcAft>
                  <a:spcPts val="0"/>
                </a:spcAft>
                <a:buClr>
                  <a:schemeClr val="dk1"/>
                </a:buClr>
                <a:buSzPts val="2200"/>
                <a:buFont typeface="Trebuchet MS"/>
                <a:buChar char="•"/>
              </a:pPr>
              <a:r>
                <a:rPr lang="en-US" sz="2200" b="0" i="0" u="none" strike="noStrike" cap="none">
                  <a:solidFill>
                    <a:schemeClr val="dk1"/>
                  </a:solidFill>
                  <a:latin typeface="Trebuchet MS"/>
                  <a:ea typeface="Trebuchet MS"/>
                  <a:cs typeface="Trebuchet MS"/>
                  <a:sym typeface="Trebuchet MS"/>
                </a:rPr>
                <a:t>Examine variations in salary across departments</a:t>
              </a:r>
              <a:endParaRPr/>
            </a:p>
          </p:txBody>
        </p:sp>
        <p:sp>
          <p:nvSpPr>
            <p:cNvPr id="17" name="Google Shape;2522;p159">
              <a:extLst>
                <a:ext uri="{FF2B5EF4-FFF2-40B4-BE49-F238E27FC236}">
                  <a16:creationId xmlns="" xmlns:a16="http://schemas.microsoft.com/office/drawing/2014/main" id="{D293331D-9AF0-56E6-8B33-8CCE90BADB62}"/>
                </a:ext>
              </a:extLst>
            </p:cNvPr>
            <p:cNvSpPr/>
            <p:nvPr/>
          </p:nvSpPr>
          <p:spPr>
            <a:xfrm>
              <a:off x="480906" y="2787013"/>
              <a:ext cx="6732693" cy="649440"/>
            </a:xfrm>
            <a:prstGeom prst="roundRect">
              <a:avLst>
                <a:gd name="adj" fmla="val 16667"/>
              </a:avLst>
            </a:prstGeom>
            <a:solidFill>
              <a:schemeClr val="dk2"/>
            </a:solid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23;p159">
              <a:extLst>
                <a:ext uri="{FF2B5EF4-FFF2-40B4-BE49-F238E27FC236}">
                  <a16:creationId xmlns="" xmlns:a16="http://schemas.microsoft.com/office/drawing/2014/main" id="{3254BBD3-A899-ACBA-5685-04BF123378C1}"/>
                </a:ext>
              </a:extLst>
            </p:cNvPr>
            <p:cNvSpPr txBox="1"/>
            <p:nvPr/>
          </p:nvSpPr>
          <p:spPr>
            <a:xfrm>
              <a:off x="512609" y="2818716"/>
              <a:ext cx="6669287" cy="586034"/>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Salary Analysis</a:t>
              </a:r>
              <a:endParaRPr/>
            </a:p>
          </p:txBody>
        </p:sp>
      </p:grpSp>
    </p:spTree>
    <p:extLst>
      <p:ext uri="{BB962C8B-B14F-4D97-AF65-F5344CB8AC3E}">
        <p14:creationId xmlns:p14="http://schemas.microsoft.com/office/powerpoint/2010/main" val="22083378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66202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Pivot Table Layout and Structure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530;p160">
            <a:extLst>
              <a:ext uri="{FF2B5EF4-FFF2-40B4-BE49-F238E27FC236}">
                <a16:creationId xmlns="" xmlns:a16="http://schemas.microsoft.com/office/drawing/2014/main" id="{AD4BEABB-0980-CC09-9311-C797C19E9B3C}"/>
              </a:ext>
            </a:extLst>
          </p:cNvPr>
          <p:cNvGrpSpPr/>
          <p:nvPr/>
        </p:nvGrpSpPr>
        <p:grpSpPr>
          <a:xfrm>
            <a:off x="614072" y="2596999"/>
            <a:ext cx="9618133" cy="4089484"/>
            <a:chOff x="0" y="1998"/>
            <a:chExt cx="9618133" cy="4089484"/>
          </a:xfrm>
        </p:grpSpPr>
        <p:sp>
          <p:nvSpPr>
            <p:cNvPr id="7" name="Google Shape;2531;p160">
              <a:extLst>
                <a:ext uri="{FF2B5EF4-FFF2-40B4-BE49-F238E27FC236}">
                  <a16:creationId xmlns="" xmlns:a16="http://schemas.microsoft.com/office/drawing/2014/main" id="{67930560-8971-1E3F-091F-DD403425762F}"/>
                </a:ext>
              </a:extLst>
            </p:cNvPr>
            <p:cNvSpPr/>
            <p:nvPr/>
          </p:nvSpPr>
          <p:spPr>
            <a:xfrm rot="5400000">
              <a:off x="6012655" y="-2416209"/>
              <a:ext cx="1055350" cy="6155605"/>
            </a:xfrm>
            <a:prstGeom prst="round2SameRect">
              <a:avLst>
                <a:gd name="adj1" fmla="val 16667"/>
                <a:gd name="adj2" fmla="val 0"/>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32;p160">
              <a:extLst>
                <a:ext uri="{FF2B5EF4-FFF2-40B4-BE49-F238E27FC236}">
                  <a16:creationId xmlns="" xmlns:a16="http://schemas.microsoft.com/office/drawing/2014/main" id="{28F60B94-83D0-A773-C9E6-E4FB6B3ED486}"/>
                </a:ext>
              </a:extLst>
            </p:cNvPr>
            <p:cNvSpPr txBox="1"/>
            <p:nvPr/>
          </p:nvSpPr>
          <p:spPr>
            <a:xfrm>
              <a:off x="3462528" y="185436"/>
              <a:ext cx="6104087" cy="952314"/>
            </a:xfrm>
            <a:prstGeom prst="rect">
              <a:avLst/>
            </a:prstGeom>
            <a:noFill/>
            <a:ln>
              <a:noFill/>
            </a:ln>
          </p:spPr>
          <p:txBody>
            <a:bodyPr spcFirstLastPara="1" wrap="square" lIns="53325" tIns="26650" rIns="53325" bIns="26650" anchor="ctr" anchorCtr="0">
              <a:noAutofit/>
            </a:bodyPr>
            <a:lstStyle/>
            <a:p>
              <a:pPr marL="114300" marR="0" lvl="1" indent="-114300" algn="l" rtl="0">
                <a:lnSpc>
                  <a:spcPct val="90000"/>
                </a:lnSpc>
                <a:spcBef>
                  <a:spcPts val="0"/>
                </a:spcBef>
                <a:spcAft>
                  <a:spcPts val="0"/>
                </a:spcAft>
                <a:buClr>
                  <a:schemeClr val="dk1"/>
                </a:buClr>
                <a:buSzPts val="1400"/>
                <a:buFont typeface="Trebuchet MS"/>
                <a:buChar char="•"/>
              </a:pPr>
              <a:r>
                <a:rPr lang="en-US" sz="1400" b="0" i="0" u="none" strike="noStrike" cap="none">
                  <a:solidFill>
                    <a:schemeClr val="dk1"/>
                  </a:solidFill>
                  <a:latin typeface="Trebuchet MS"/>
                  <a:ea typeface="Trebuchet MS"/>
                  <a:cs typeface="Trebuchet MS"/>
                  <a:sym typeface="Trebuchet MS"/>
                </a:rPr>
                <a:t>Rows organize data horizontally by criteria</a:t>
              </a:r>
              <a:endParaRPr/>
            </a:p>
            <a:p>
              <a:pPr marL="114300" marR="0" lvl="1" indent="-114300" algn="l" rtl="0">
                <a:lnSpc>
                  <a:spcPct val="90000"/>
                </a:lnSpc>
                <a:spcBef>
                  <a:spcPts val="210"/>
                </a:spcBef>
                <a:spcAft>
                  <a:spcPts val="0"/>
                </a:spcAft>
                <a:buClr>
                  <a:schemeClr val="dk1"/>
                </a:buClr>
                <a:buSzPts val="1400"/>
                <a:buFont typeface="Trebuchet MS"/>
                <a:buChar char="•"/>
              </a:pPr>
              <a:r>
                <a:rPr lang="en-US" sz="1400" b="0" i="0" u="none" strike="noStrike" cap="none">
                  <a:solidFill>
                    <a:schemeClr val="dk1"/>
                  </a:solidFill>
                  <a:latin typeface="Trebuchet MS"/>
                  <a:ea typeface="Trebuchet MS"/>
                  <a:cs typeface="Trebuchet MS"/>
                  <a:sym typeface="Trebuchet MS"/>
                </a:rPr>
                <a:t>Columns arrange data vertically as headers</a:t>
              </a:r>
              <a:endParaRPr/>
            </a:p>
            <a:p>
              <a:pPr marL="114300" marR="0" lvl="1" indent="-114300" algn="l" rtl="0">
                <a:lnSpc>
                  <a:spcPct val="90000"/>
                </a:lnSpc>
                <a:spcBef>
                  <a:spcPts val="210"/>
                </a:spcBef>
                <a:spcAft>
                  <a:spcPts val="0"/>
                </a:spcAft>
                <a:buClr>
                  <a:schemeClr val="dk1"/>
                </a:buClr>
                <a:buSzPts val="1400"/>
                <a:buFont typeface="Trebuchet MS"/>
                <a:buChar char="•"/>
              </a:pPr>
              <a:r>
                <a:rPr lang="en-US" sz="1400" b="0" i="0" u="none" strike="noStrike" cap="none">
                  <a:solidFill>
                    <a:schemeClr val="dk1"/>
                  </a:solidFill>
                  <a:latin typeface="Trebuchet MS"/>
                  <a:ea typeface="Trebuchet MS"/>
                  <a:cs typeface="Trebuchet MS"/>
                  <a:sym typeface="Trebuchet MS"/>
                </a:rPr>
                <a:t>Values display summarized data</a:t>
              </a:r>
              <a:endParaRPr/>
            </a:p>
            <a:p>
              <a:pPr marL="114300" marR="0" lvl="1" indent="-114300" algn="l" rtl="0">
                <a:lnSpc>
                  <a:spcPct val="90000"/>
                </a:lnSpc>
                <a:spcBef>
                  <a:spcPts val="210"/>
                </a:spcBef>
                <a:spcAft>
                  <a:spcPts val="0"/>
                </a:spcAft>
                <a:buClr>
                  <a:schemeClr val="dk1"/>
                </a:buClr>
                <a:buSzPts val="1400"/>
                <a:buFont typeface="Trebuchet MS"/>
                <a:buChar char="•"/>
              </a:pPr>
              <a:r>
                <a:rPr lang="en-US" sz="1400" b="0" i="0" u="none" strike="noStrike" cap="none">
                  <a:solidFill>
                    <a:schemeClr val="dk1"/>
                  </a:solidFill>
                  <a:latin typeface="Trebuchet MS"/>
                  <a:ea typeface="Trebuchet MS"/>
                  <a:cs typeface="Trebuchet MS"/>
                  <a:sym typeface="Trebuchet MS"/>
                </a:rPr>
                <a:t>Filters apply limitations on data</a:t>
              </a:r>
              <a:endParaRPr/>
            </a:p>
          </p:txBody>
        </p:sp>
        <p:sp>
          <p:nvSpPr>
            <p:cNvPr id="9" name="Google Shape;2533;p160">
              <a:extLst>
                <a:ext uri="{FF2B5EF4-FFF2-40B4-BE49-F238E27FC236}">
                  <a16:creationId xmlns="" xmlns:a16="http://schemas.microsoft.com/office/drawing/2014/main" id="{03D1F15E-FA74-6404-9CE1-60C3508C2A21}"/>
                </a:ext>
              </a:extLst>
            </p:cNvPr>
            <p:cNvSpPr/>
            <p:nvPr/>
          </p:nvSpPr>
          <p:spPr>
            <a:xfrm>
              <a:off x="0" y="1998"/>
              <a:ext cx="3462527" cy="1319188"/>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34;p160">
              <a:extLst>
                <a:ext uri="{FF2B5EF4-FFF2-40B4-BE49-F238E27FC236}">
                  <a16:creationId xmlns="" xmlns:a16="http://schemas.microsoft.com/office/drawing/2014/main" id="{AC88E8C5-6163-0EB0-A145-22CF9B6D871D}"/>
                </a:ext>
              </a:extLst>
            </p:cNvPr>
            <p:cNvSpPr txBox="1"/>
            <p:nvPr/>
          </p:nvSpPr>
          <p:spPr>
            <a:xfrm>
              <a:off x="64397" y="66395"/>
              <a:ext cx="3333733" cy="1190394"/>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chemeClr val="lt1"/>
                </a:buClr>
                <a:buSzPts val="2800"/>
                <a:buFont typeface="Trebuchet MS"/>
                <a:buNone/>
              </a:pPr>
              <a:r>
                <a:rPr lang="en-US" sz="2800">
                  <a:solidFill>
                    <a:schemeClr val="lt1"/>
                  </a:solidFill>
                  <a:latin typeface="Trebuchet MS"/>
                  <a:ea typeface="Trebuchet MS"/>
                  <a:cs typeface="Trebuchet MS"/>
                  <a:sym typeface="Trebuchet MS"/>
                </a:rPr>
                <a:t>Key Areas of Pivot Tables</a:t>
              </a:r>
              <a:endParaRPr/>
            </a:p>
          </p:txBody>
        </p:sp>
        <p:sp>
          <p:nvSpPr>
            <p:cNvPr id="11" name="Google Shape;2535;p160">
              <a:extLst>
                <a:ext uri="{FF2B5EF4-FFF2-40B4-BE49-F238E27FC236}">
                  <a16:creationId xmlns="" xmlns:a16="http://schemas.microsoft.com/office/drawing/2014/main" id="{0B5B20B8-7018-5A72-A519-35C7EB7FD37D}"/>
                </a:ext>
              </a:extLst>
            </p:cNvPr>
            <p:cNvSpPr/>
            <p:nvPr/>
          </p:nvSpPr>
          <p:spPr>
            <a:xfrm rot="5400000">
              <a:off x="6012655" y="-1031061"/>
              <a:ext cx="1055350" cy="6155605"/>
            </a:xfrm>
            <a:prstGeom prst="round2SameRect">
              <a:avLst>
                <a:gd name="adj1" fmla="val 16667"/>
                <a:gd name="adj2" fmla="val 0"/>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36;p160">
              <a:extLst>
                <a:ext uri="{FF2B5EF4-FFF2-40B4-BE49-F238E27FC236}">
                  <a16:creationId xmlns="" xmlns:a16="http://schemas.microsoft.com/office/drawing/2014/main" id="{F7D984FC-2605-AA3E-FE60-F359E628FE52}"/>
                </a:ext>
              </a:extLst>
            </p:cNvPr>
            <p:cNvSpPr txBox="1"/>
            <p:nvPr/>
          </p:nvSpPr>
          <p:spPr>
            <a:xfrm>
              <a:off x="3462528" y="1570584"/>
              <a:ext cx="6104087" cy="952314"/>
            </a:xfrm>
            <a:prstGeom prst="rect">
              <a:avLst/>
            </a:prstGeom>
            <a:noFill/>
            <a:ln>
              <a:noFill/>
            </a:ln>
          </p:spPr>
          <p:txBody>
            <a:bodyPr spcFirstLastPara="1" wrap="square" lIns="53325" tIns="26650" rIns="53325" bIns="26650" anchor="ctr" anchorCtr="0">
              <a:noAutofit/>
            </a:bodyPr>
            <a:lstStyle/>
            <a:p>
              <a:pPr marL="114300" marR="0" lvl="1" indent="-114300" algn="l" rtl="0">
                <a:lnSpc>
                  <a:spcPct val="90000"/>
                </a:lnSpc>
                <a:spcBef>
                  <a:spcPts val="0"/>
                </a:spcBef>
                <a:spcAft>
                  <a:spcPts val="0"/>
                </a:spcAft>
                <a:buClr>
                  <a:schemeClr val="dk1"/>
                </a:buClr>
                <a:buSzPts val="1400"/>
                <a:buFont typeface="Trebuchet MS"/>
                <a:buChar char="•"/>
              </a:pPr>
              <a:r>
                <a:rPr lang="en-US" sz="1400" b="0" i="0" u="none" strike="noStrike" cap="none">
                  <a:solidFill>
                    <a:schemeClr val="dk1"/>
                  </a:solidFill>
                  <a:latin typeface="Trebuchet MS"/>
                  <a:ea typeface="Trebuchet MS"/>
                  <a:cs typeface="Trebuchet MS"/>
                  <a:sym typeface="Trebuchet MS"/>
                </a:rPr>
                <a:t>Drag fields between areas in the Field List</a:t>
              </a:r>
              <a:endParaRPr/>
            </a:p>
          </p:txBody>
        </p:sp>
        <p:sp>
          <p:nvSpPr>
            <p:cNvPr id="13" name="Google Shape;2537;p160">
              <a:extLst>
                <a:ext uri="{FF2B5EF4-FFF2-40B4-BE49-F238E27FC236}">
                  <a16:creationId xmlns="" xmlns:a16="http://schemas.microsoft.com/office/drawing/2014/main" id="{45386A65-B86D-322D-929A-3F02F8995551}"/>
                </a:ext>
              </a:extLst>
            </p:cNvPr>
            <p:cNvSpPr/>
            <p:nvPr/>
          </p:nvSpPr>
          <p:spPr>
            <a:xfrm>
              <a:off x="0" y="1387146"/>
              <a:ext cx="3462527" cy="1319188"/>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38;p160">
              <a:extLst>
                <a:ext uri="{FF2B5EF4-FFF2-40B4-BE49-F238E27FC236}">
                  <a16:creationId xmlns="" xmlns:a16="http://schemas.microsoft.com/office/drawing/2014/main" id="{DC2FC756-379A-E09A-AAFB-5A60F3127AB4}"/>
                </a:ext>
              </a:extLst>
            </p:cNvPr>
            <p:cNvSpPr txBox="1"/>
            <p:nvPr/>
          </p:nvSpPr>
          <p:spPr>
            <a:xfrm>
              <a:off x="64397" y="1451543"/>
              <a:ext cx="3333733" cy="1190394"/>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chemeClr val="lt1"/>
                </a:buClr>
                <a:buSzPts val="2800"/>
                <a:buFont typeface="Trebuchet MS"/>
                <a:buNone/>
              </a:pPr>
              <a:r>
                <a:rPr lang="en-US" sz="2800">
                  <a:solidFill>
                    <a:schemeClr val="lt1"/>
                  </a:solidFill>
                  <a:latin typeface="Trebuchet MS"/>
                  <a:ea typeface="Trebuchet MS"/>
                  <a:cs typeface="Trebuchet MS"/>
                  <a:sym typeface="Trebuchet MS"/>
                </a:rPr>
                <a:t>Modifying Pivot Table Structure</a:t>
              </a:r>
              <a:endParaRPr/>
            </a:p>
          </p:txBody>
        </p:sp>
        <p:sp>
          <p:nvSpPr>
            <p:cNvPr id="15" name="Google Shape;2539;p160">
              <a:extLst>
                <a:ext uri="{FF2B5EF4-FFF2-40B4-BE49-F238E27FC236}">
                  <a16:creationId xmlns="" xmlns:a16="http://schemas.microsoft.com/office/drawing/2014/main" id="{6928E000-5920-90DC-6594-4AE265666F1F}"/>
                </a:ext>
              </a:extLst>
            </p:cNvPr>
            <p:cNvSpPr/>
            <p:nvPr/>
          </p:nvSpPr>
          <p:spPr>
            <a:xfrm rot="5400000">
              <a:off x="6012655" y="354086"/>
              <a:ext cx="1055350" cy="6155605"/>
            </a:xfrm>
            <a:prstGeom prst="round2SameRect">
              <a:avLst>
                <a:gd name="adj1" fmla="val 16667"/>
                <a:gd name="adj2" fmla="val 0"/>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40;p160">
              <a:extLst>
                <a:ext uri="{FF2B5EF4-FFF2-40B4-BE49-F238E27FC236}">
                  <a16:creationId xmlns="" xmlns:a16="http://schemas.microsoft.com/office/drawing/2014/main" id="{038E4310-386B-EC15-06CB-5085559F47EA}"/>
                </a:ext>
              </a:extLst>
            </p:cNvPr>
            <p:cNvSpPr txBox="1"/>
            <p:nvPr/>
          </p:nvSpPr>
          <p:spPr>
            <a:xfrm>
              <a:off x="3462528" y="2955731"/>
              <a:ext cx="6104087" cy="952314"/>
            </a:xfrm>
            <a:prstGeom prst="rect">
              <a:avLst/>
            </a:prstGeom>
            <a:noFill/>
            <a:ln>
              <a:noFill/>
            </a:ln>
          </p:spPr>
          <p:txBody>
            <a:bodyPr spcFirstLastPara="1" wrap="square" lIns="53325" tIns="26650" rIns="53325" bIns="26650" anchor="ctr" anchorCtr="0">
              <a:noAutofit/>
            </a:bodyPr>
            <a:lstStyle/>
            <a:p>
              <a:pPr marL="114300" marR="0" lvl="1" indent="-114300" algn="l" rtl="0">
                <a:lnSpc>
                  <a:spcPct val="90000"/>
                </a:lnSpc>
                <a:spcBef>
                  <a:spcPts val="0"/>
                </a:spcBef>
                <a:spcAft>
                  <a:spcPts val="0"/>
                </a:spcAft>
                <a:buClr>
                  <a:schemeClr val="dk1"/>
                </a:buClr>
                <a:buSzPts val="1400"/>
                <a:buFont typeface="Trebuchet MS"/>
                <a:buChar char="•"/>
              </a:pPr>
              <a:r>
                <a:rPr lang="en-US" sz="1400" b="0" i="0" u="none" strike="noStrike" cap="none">
                  <a:solidFill>
                    <a:schemeClr val="dk1"/>
                  </a:solidFill>
                  <a:latin typeface="Trebuchet MS"/>
                  <a:ea typeface="Trebuchet MS"/>
                  <a:cs typeface="Trebuchet MS"/>
                  <a:sym typeface="Trebuchet MS"/>
                </a:rPr>
                <a:t>Move 'Region' field to analyze trends by region</a:t>
              </a:r>
              <a:endParaRPr/>
            </a:p>
          </p:txBody>
        </p:sp>
        <p:sp>
          <p:nvSpPr>
            <p:cNvPr id="17" name="Google Shape;2541;p160">
              <a:extLst>
                <a:ext uri="{FF2B5EF4-FFF2-40B4-BE49-F238E27FC236}">
                  <a16:creationId xmlns="" xmlns:a16="http://schemas.microsoft.com/office/drawing/2014/main" id="{FD7E2D8E-BAFA-DD80-E892-765DD8BCA438}"/>
                </a:ext>
              </a:extLst>
            </p:cNvPr>
            <p:cNvSpPr/>
            <p:nvPr/>
          </p:nvSpPr>
          <p:spPr>
            <a:xfrm>
              <a:off x="0" y="2772294"/>
              <a:ext cx="3462527" cy="1319188"/>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42;p160">
              <a:extLst>
                <a:ext uri="{FF2B5EF4-FFF2-40B4-BE49-F238E27FC236}">
                  <a16:creationId xmlns="" xmlns:a16="http://schemas.microsoft.com/office/drawing/2014/main" id="{BE37B2CF-FD45-940E-3A2E-495436DADC6E}"/>
                </a:ext>
              </a:extLst>
            </p:cNvPr>
            <p:cNvSpPr txBox="1"/>
            <p:nvPr/>
          </p:nvSpPr>
          <p:spPr>
            <a:xfrm>
              <a:off x="64397" y="2836691"/>
              <a:ext cx="3333733" cy="1190394"/>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Clr>
                  <a:schemeClr val="lt1"/>
                </a:buClr>
                <a:buSzPts val="2800"/>
                <a:buFont typeface="Trebuchet MS"/>
                <a:buNone/>
              </a:pPr>
              <a:r>
                <a:rPr lang="en-US" sz="2800">
                  <a:solidFill>
                    <a:schemeClr val="lt1"/>
                  </a:solidFill>
                  <a:latin typeface="Trebuchet MS"/>
                  <a:ea typeface="Trebuchet MS"/>
                  <a:cs typeface="Trebuchet MS"/>
                  <a:sym typeface="Trebuchet MS"/>
                </a:rPr>
                <a:t>Exercise: Analyzing Sales Trends</a:t>
              </a:r>
              <a:endParaRPr/>
            </a:p>
          </p:txBody>
        </p:sp>
      </p:grpSp>
    </p:spTree>
    <p:extLst>
      <p:ext uri="{BB962C8B-B14F-4D97-AF65-F5344CB8AC3E}">
        <p14:creationId xmlns:p14="http://schemas.microsoft.com/office/powerpoint/2010/main" val="1064496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Managing Data </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694540" cy="3108543"/>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Updating and Refreshing Data</a:t>
            </a:r>
          </a:p>
          <a:p>
            <a:pPr marL="457200" lvl="0" indent="-457200" algn="l" rtl="0">
              <a:spcBef>
                <a:spcPts val="0"/>
              </a:spcBef>
              <a:spcAft>
                <a:spcPts val="0"/>
              </a:spcAft>
              <a:buSzPts val="1440"/>
              <a:buFont typeface="Wingdings" panose="05000000000000000000" pitchFamily="2" charset="2"/>
              <a:buChar char="Ø"/>
            </a:pPr>
            <a:r>
              <a:rPr lang="en-GB" sz="2800" dirty="0"/>
              <a:t>Automatic refresh upon file opening</a:t>
            </a:r>
          </a:p>
          <a:p>
            <a:pPr marL="457200" lvl="0" indent="-457200" algn="l" rtl="0">
              <a:spcBef>
                <a:spcPts val="0"/>
              </a:spcBef>
              <a:spcAft>
                <a:spcPts val="0"/>
              </a:spcAft>
              <a:buSzPts val="1440"/>
              <a:buFont typeface="Wingdings" panose="05000000000000000000" pitchFamily="2" charset="2"/>
              <a:buChar char="Ø"/>
            </a:pPr>
            <a:r>
              <a:rPr lang="en-GB" sz="2800" dirty="0"/>
              <a:t>Manual refresh via right-click option</a:t>
            </a:r>
          </a:p>
          <a:p>
            <a:pPr marL="457200" lvl="0" indent="-457200" algn="l" rtl="0">
              <a:spcBef>
                <a:spcPts val="0"/>
              </a:spcBef>
              <a:spcAft>
                <a:spcPts val="0"/>
              </a:spcAft>
              <a:buSzPts val="1440"/>
              <a:buFont typeface="Wingdings" panose="05000000000000000000" pitchFamily="2" charset="2"/>
              <a:buChar char="Ø"/>
            </a:pPr>
            <a:r>
              <a:rPr lang="en-GB" sz="2800" dirty="0"/>
              <a:t>Handling Data Changes</a:t>
            </a:r>
          </a:p>
          <a:p>
            <a:pPr marL="457200" lvl="0" indent="-457200" algn="l" rtl="0">
              <a:spcBef>
                <a:spcPts val="0"/>
              </a:spcBef>
              <a:spcAft>
                <a:spcPts val="0"/>
              </a:spcAft>
              <a:buSzPts val="1440"/>
              <a:buFont typeface="Wingdings" panose="05000000000000000000" pitchFamily="2" charset="2"/>
              <a:buChar char="Ø"/>
            </a:pPr>
            <a:r>
              <a:rPr lang="en-GB" sz="2800" dirty="0"/>
              <a:t>Refresh to include added, removed, or modified data</a:t>
            </a:r>
          </a:p>
          <a:p>
            <a:pPr marL="457200" lvl="0" indent="-457200" algn="l" rtl="0">
              <a:spcBef>
                <a:spcPts val="0"/>
              </a:spcBef>
              <a:spcAft>
                <a:spcPts val="0"/>
              </a:spcAft>
              <a:buSzPts val="1440"/>
              <a:buFont typeface="Wingdings" panose="05000000000000000000" pitchFamily="2" charset="2"/>
              <a:buChar char="Ø"/>
            </a:pPr>
            <a:r>
              <a:rPr lang="en-GB" sz="2800" dirty="0"/>
              <a:t>Example: Incorporate new monthly sales data</a:t>
            </a:r>
          </a:p>
        </p:txBody>
      </p:sp>
      <p:pic>
        <p:nvPicPr>
          <p:cNvPr id="7" name="Picture 6">
            <a:extLst>
              <a:ext uri="{FF2B5EF4-FFF2-40B4-BE49-F238E27FC236}">
                <a16:creationId xmlns="" xmlns:a16="http://schemas.microsoft.com/office/drawing/2014/main" id="{6354404E-A209-1D74-CD3E-6E32A4822578}"/>
              </a:ext>
            </a:extLst>
          </p:cNvPr>
          <p:cNvPicPr>
            <a:picLocks noChangeAspect="1"/>
          </p:cNvPicPr>
          <p:nvPr/>
        </p:nvPicPr>
        <p:blipFill>
          <a:blip r:embed="rId4"/>
          <a:stretch>
            <a:fillRect/>
          </a:stretch>
        </p:blipFill>
        <p:spPr>
          <a:xfrm>
            <a:off x="8867955" y="2313110"/>
            <a:ext cx="8660698" cy="5775476"/>
          </a:xfrm>
          <a:prstGeom prst="rect">
            <a:avLst/>
          </a:prstGeom>
        </p:spPr>
      </p:pic>
    </p:spTree>
    <p:extLst>
      <p:ext uri="{BB962C8B-B14F-4D97-AF65-F5344CB8AC3E}">
        <p14:creationId xmlns:p14="http://schemas.microsoft.com/office/powerpoint/2010/main" val="18732421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Connecting to External Data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144442" cy="181588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External Data Source Integration</a:t>
            </a:r>
          </a:p>
          <a:p>
            <a:pPr marL="457200" lvl="0" indent="-457200" algn="l" rtl="0">
              <a:spcBef>
                <a:spcPts val="0"/>
              </a:spcBef>
              <a:spcAft>
                <a:spcPts val="0"/>
              </a:spcAft>
              <a:buSzPts val="1440"/>
              <a:buFont typeface="Wingdings" panose="05000000000000000000" pitchFamily="2" charset="2"/>
              <a:buChar char="Ø"/>
            </a:pPr>
            <a:r>
              <a:rPr lang="en-GB" sz="2800" dirty="0"/>
              <a:t>Link pivot tables to databases or other Excel workbooks</a:t>
            </a:r>
          </a:p>
          <a:p>
            <a:pPr marL="457200" lvl="0" indent="-457200" algn="l" rtl="0">
              <a:spcBef>
                <a:spcPts val="0"/>
              </a:spcBef>
              <a:spcAft>
                <a:spcPts val="0"/>
              </a:spcAft>
              <a:buSzPts val="1440"/>
              <a:buFont typeface="Wingdings" panose="05000000000000000000" pitchFamily="2" charset="2"/>
              <a:buChar char="Ø"/>
            </a:pPr>
            <a:r>
              <a:rPr lang="en-GB" sz="2800" dirty="0"/>
              <a:t>Exercise: SQL Database Connection</a:t>
            </a:r>
          </a:p>
          <a:p>
            <a:pPr marL="457200" lvl="0" indent="-457200" algn="l" rtl="0">
              <a:spcBef>
                <a:spcPts val="0"/>
              </a:spcBef>
              <a:spcAft>
                <a:spcPts val="0"/>
              </a:spcAft>
              <a:buSzPts val="1440"/>
              <a:buFont typeface="Wingdings" panose="05000000000000000000" pitchFamily="2" charset="2"/>
              <a:buChar char="Ø"/>
            </a:pPr>
            <a:r>
              <a:rPr lang="en-GB" sz="2800" dirty="0" err="1"/>
              <a:t>Analyze</a:t>
            </a:r>
            <a:r>
              <a:rPr lang="en-GB" sz="2800" dirty="0"/>
              <a:t> up-to-date sales records by connecting to a SQL database</a:t>
            </a:r>
          </a:p>
        </p:txBody>
      </p:sp>
      <p:pic>
        <p:nvPicPr>
          <p:cNvPr id="7" name="Picture 6">
            <a:extLst>
              <a:ext uri="{FF2B5EF4-FFF2-40B4-BE49-F238E27FC236}">
                <a16:creationId xmlns="" xmlns:a16="http://schemas.microsoft.com/office/drawing/2014/main" id="{ECDD64D8-B6D9-CDC4-63B1-874650B6F237}"/>
              </a:ext>
            </a:extLst>
          </p:cNvPr>
          <p:cNvPicPr>
            <a:picLocks noChangeAspect="1"/>
          </p:cNvPicPr>
          <p:nvPr/>
        </p:nvPicPr>
        <p:blipFill>
          <a:blip r:embed="rId4"/>
          <a:stretch>
            <a:fillRect/>
          </a:stretch>
        </p:blipFill>
        <p:spPr>
          <a:xfrm>
            <a:off x="11059064" y="1769035"/>
            <a:ext cx="3467819" cy="4959569"/>
          </a:xfrm>
          <a:prstGeom prst="rect">
            <a:avLst/>
          </a:prstGeom>
        </p:spPr>
      </p:pic>
    </p:spTree>
    <p:extLst>
      <p:ext uri="{BB962C8B-B14F-4D97-AF65-F5344CB8AC3E}">
        <p14:creationId xmlns:p14="http://schemas.microsoft.com/office/powerpoint/2010/main" val="398197623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Working with Pivot Table Fields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3767536" cy="181588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Types of Pivot Table Data Fields</a:t>
            </a:r>
          </a:p>
          <a:p>
            <a:pPr marL="457200" lvl="0" indent="-457200" algn="l" rtl="0">
              <a:spcBef>
                <a:spcPts val="0"/>
              </a:spcBef>
              <a:spcAft>
                <a:spcPts val="0"/>
              </a:spcAft>
              <a:buSzPts val="1440"/>
              <a:buFont typeface="Wingdings" panose="05000000000000000000" pitchFamily="2" charset="2"/>
              <a:buChar char="Ø"/>
            </a:pPr>
            <a:r>
              <a:rPr lang="en-GB" sz="2800" dirty="0"/>
              <a:t>Value Fields: Summarized numeric data like total sales</a:t>
            </a:r>
          </a:p>
          <a:p>
            <a:pPr marL="457200" lvl="0" indent="-457200" algn="l" rtl="0">
              <a:spcBef>
                <a:spcPts val="0"/>
              </a:spcBef>
              <a:spcAft>
                <a:spcPts val="0"/>
              </a:spcAft>
              <a:buSzPts val="1440"/>
              <a:buFont typeface="Wingdings" panose="05000000000000000000" pitchFamily="2" charset="2"/>
              <a:buChar char="Ø"/>
            </a:pPr>
            <a:r>
              <a:rPr lang="en-GB" sz="2800" dirty="0"/>
              <a:t>Label Fields: Categorical data for organizing rows/columns such as product categories</a:t>
            </a:r>
          </a:p>
          <a:p>
            <a:pPr marL="457200" lvl="0" indent="-457200" algn="l" rtl="0">
              <a:spcBef>
                <a:spcPts val="0"/>
              </a:spcBef>
              <a:spcAft>
                <a:spcPts val="0"/>
              </a:spcAft>
              <a:buSzPts val="1440"/>
              <a:buFont typeface="Wingdings" panose="05000000000000000000" pitchFamily="2" charset="2"/>
              <a:buChar char="Ø"/>
            </a:pPr>
            <a:r>
              <a:rPr lang="en-GB" sz="2800" dirty="0"/>
              <a:t>Calculated Fields: Custom calculations derived from existing fields</a:t>
            </a:r>
          </a:p>
        </p:txBody>
      </p:sp>
    </p:spTree>
    <p:extLst>
      <p:ext uri="{BB962C8B-B14F-4D97-AF65-F5344CB8AC3E}">
        <p14:creationId xmlns:p14="http://schemas.microsoft.com/office/powerpoint/2010/main" val="3462630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Custom Calculations and Calculated Fields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228713"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Understanding Calculated Fields</a:t>
            </a:r>
          </a:p>
          <a:p>
            <a:pPr marL="457200" lvl="0" indent="-457200" algn="l" rtl="0">
              <a:spcBef>
                <a:spcPts val="0"/>
              </a:spcBef>
              <a:spcAft>
                <a:spcPts val="0"/>
              </a:spcAft>
              <a:buSzPts val="1440"/>
              <a:buFont typeface="Wingdings" panose="05000000000000000000" pitchFamily="2" charset="2"/>
              <a:buChar char="Ø"/>
            </a:pPr>
            <a:r>
              <a:rPr lang="en-GB" sz="2800" dirty="0"/>
              <a:t>Utilize mathematical expressions</a:t>
            </a:r>
          </a:p>
          <a:p>
            <a:pPr marL="457200" lvl="0" indent="-457200" algn="l" rtl="0">
              <a:spcBef>
                <a:spcPts val="0"/>
              </a:spcBef>
              <a:spcAft>
                <a:spcPts val="0"/>
              </a:spcAft>
              <a:buSzPts val="1440"/>
              <a:buFont typeface="Wingdings" panose="05000000000000000000" pitchFamily="2" charset="2"/>
              <a:buChar char="Ø"/>
            </a:pPr>
            <a:r>
              <a:rPr lang="en-GB" sz="2800" dirty="0"/>
              <a:t>Involve existing data fields</a:t>
            </a:r>
          </a:p>
          <a:p>
            <a:pPr marL="457200" lvl="0" indent="-457200" algn="l" rtl="0">
              <a:spcBef>
                <a:spcPts val="0"/>
              </a:spcBef>
              <a:spcAft>
                <a:spcPts val="0"/>
              </a:spcAft>
              <a:buSzPts val="1440"/>
              <a:buFont typeface="Wingdings" panose="05000000000000000000" pitchFamily="2" charset="2"/>
              <a:buChar char="Ø"/>
            </a:pPr>
            <a:r>
              <a:rPr lang="en-GB" sz="2800" dirty="0"/>
              <a:t>Profit Margin Calculation</a:t>
            </a:r>
          </a:p>
          <a:p>
            <a:pPr marL="457200" lvl="0" indent="-457200" algn="l" rtl="0">
              <a:spcBef>
                <a:spcPts val="0"/>
              </a:spcBef>
              <a:spcAft>
                <a:spcPts val="0"/>
              </a:spcAft>
              <a:buSzPts val="1440"/>
              <a:buFont typeface="Wingdings" panose="05000000000000000000" pitchFamily="2" charset="2"/>
              <a:buChar char="Ø"/>
            </a:pPr>
            <a:r>
              <a:rPr lang="en-GB" sz="2800" dirty="0"/>
              <a:t>Subtract cost from revenue</a:t>
            </a:r>
          </a:p>
          <a:p>
            <a:pPr marL="457200" lvl="0" indent="-457200" algn="l" rtl="0">
              <a:spcBef>
                <a:spcPts val="0"/>
              </a:spcBef>
              <a:spcAft>
                <a:spcPts val="0"/>
              </a:spcAft>
              <a:buSzPts val="1440"/>
              <a:buFont typeface="Wingdings" panose="05000000000000000000" pitchFamily="2" charset="2"/>
              <a:buChar char="Ø"/>
            </a:pPr>
            <a:r>
              <a:rPr lang="en-GB" sz="2800" dirty="0"/>
              <a:t>Divide the result by revenue</a:t>
            </a:r>
          </a:p>
          <a:p>
            <a:pPr marL="457200" lvl="0" indent="-457200" algn="l" rtl="0">
              <a:spcBef>
                <a:spcPts val="0"/>
              </a:spcBef>
              <a:spcAft>
                <a:spcPts val="0"/>
              </a:spcAft>
              <a:buSzPts val="1440"/>
              <a:buFont typeface="Wingdings" panose="05000000000000000000" pitchFamily="2" charset="2"/>
              <a:buChar char="Ø"/>
            </a:pPr>
            <a:r>
              <a:rPr lang="en-GB" sz="2800" dirty="0"/>
              <a:t>Application in Business Analysis</a:t>
            </a:r>
          </a:p>
          <a:p>
            <a:pPr marL="457200" lvl="0" indent="-457200" algn="l" rtl="0">
              <a:spcBef>
                <a:spcPts val="0"/>
              </a:spcBef>
              <a:spcAft>
                <a:spcPts val="0"/>
              </a:spcAft>
              <a:buSzPts val="1440"/>
              <a:buFont typeface="Wingdings" panose="05000000000000000000" pitchFamily="2" charset="2"/>
              <a:buChar char="Ø"/>
            </a:pPr>
            <a:r>
              <a:rPr lang="en-GB" sz="2800" dirty="0"/>
              <a:t>Enhance data insights</a:t>
            </a:r>
          </a:p>
          <a:p>
            <a:pPr marL="457200" lvl="0" indent="-457200" algn="l" rtl="0">
              <a:spcBef>
                <a:spcPts val="0"/>
              </a:spcBef>
              <a:spcAft>
                <a:spcPts val="0"/>
              </a:spcAft>
              <a:buSzPts val="1440"/>
              <a:buFont typeface="Wingdings" panose="05000000000000000000" pitchFamily="2" charset="2"/>
              <a:buChar char="Ø"/>
            </a:pPr>
            <a:r>
              <a:rPr lang="en-GB" sz="2800" dirty="0"/>
              <a:t>Support decision-making processes</a:t>
            </a:r>
          </a:p>
        </p:txBody>
      </p:sp>
      <p:pic>
        <p:nvPicPr>
          <p:cNvPr id="2" name="Google Shape;2572;p164">
            <a:extLst>
              <a:ext uri="{FF2B5EF4-FFF2-40B4-BE49-F238E27FC236}">
                <a16:creationId xmlns="" xmlns:a16="http://schemas.microsoft.com/office/drawing/2014/main" id="{A91BCAA3-88F6-467E-F168-43FCD3B87670}"/>
              </a:ext>
            </a:extLst>
          </p:cNvPr>
          <p:cNvPicPr preferRelativeResize="0">
            <a:picLocks/>
          </p:cNvPicPr>
          <p:nvPr/>
        </p:nvPicPr>
        <p:blipFill rotWithShape="1">
          <a:blip r:embed="rId4">
            <a:alphaModFix/>
          </a:blip>
          <a:srcRect/>
          <a:stretch/>
        </p:blipFill>
        <p:spPr>
          <a:xfrm>
            <a:off x="7754861" y="2137842"/>
            <a:ext cx="6858286" cy="4928912"/>
          </a:xfrm>
          <a:prstGeom prst="rect">
            <a:avLst/>
          </a:prstGeom>
          <a:noFill/>
          <a:ln>
            <a:noFill/>
          </a:ln>
        </p:spPr>
      </p:pic>
    </p:spTree>
    <p:extLst>
      <p:ext uri="{BB962C8B-B14F-4D97-AF65-F5344CB8AC3E}">
        <p14:creationId xmlns:p14="http://schemas.microsoft.com/office/powerpoint/2010/main" val="9857671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Formatting and Summarizing Values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362309" y="3467819"/>
            <a:ext cx="7813238"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Value Field Formatting</a:t>
            </a:r>
          </a:p>
          <a:p>
            <a:pPr marL="457200" lvl="0" indent="-457200" algn="l" rtl="0">
              <a:spcBef>
                <a:spcPts val="0"/>
              </a:spcBef>
              <a:spcAft>
                <a:spcPts val="0"/>
              </a:spcAft>
              <a:buSzPts val="1440"/>
              <a:buFont typeface="Wingdings" panose="05000000000000000000" pitchFamily="2" charset="2"/>
              <a:buChar char="Ø"/>
            </a:pPr>
            <a:r>
              <a:rPr lang="en-GB" sz="2800" dirty="0"/>
              <a:t>Apply currency symbols for financial data</a:t>
            </a:r>
          </a:p>
          <a:p>
            <a:pPr marL="457200" lvl="0" indent="-457200" algn="l" rtl="0">
              <a:spcBef>
                <a:spcPts val="0"/>
              </a:spcBef>
              <a:spcAft>
                <a:spcPts val="0"/>
              </a:spcAft>
              <a:buSzPts val="1440"/>
              <a:buFont typeface="Wingdings" panose="05000000000000000000" pitchFamily="2" charset="2"/>
              <a:buChar char="Ø"/>
            </a:pPr>
            <a:r>
              <a:rPr lang="en-GB" sz="2800" dirty="0"/>
              <a:t>Adjust decimal places for precision</a:t>
            </a:r>
          </a:p>
          <a:p>
            <a:pPr marL="457200" lvl="0" indent="-457200" algn="l" rtl="0">
              <a:spcBef>
                <a:spcPts val="0"/>
              </a:spcBef>
              <a:spcAft>
                <a:spcPts val="0"/>
              </a:spcAft>
              <a:buSzPts val="1440"/>
              <a:buFont typeface="Wingdings" panose="05000000000000000000" pitchFamily="2" charset="2"/>
              <a:buChar char="Ø"/>
            </a:pPr>
            <a:r>
              <a:rPr lang="en-GB" sz="2800" dirty="0"/>
              <a:t>Summarization Techniques</a:t>
            </a:r>
          </a:p>
          <a:p>
            <a:pPr marL="457200" lvl="0" indent="-457200" algn="l" rtl="0">
              <a:spcBef>
                <a:spcPts val="0"/>
              </a:spcBef>
              <a:spcAft>
                <a:spcPts val="0"/>
              </a:spcAft>
              <a:buSzPts val="1440"/>
              <a:buFont typeface="Wingdings" panose="05000000000000000000" pitchFamily="2" charset="2"/>
              <a:buChar char="Ø"/>
            </a:pPr>
            <a:r>
              <a:rPr lang="en-GB" sz="2800" dirty="0"/>
              <a:t>Select methods like sum, average, or count</a:t>
            </a:r>
          </a:p>
          <a:p>
            <a:pPr marL="457200" lvl="0" indent="-457200" algn="l" rtl="0">
              <a:spcBef>
                <a:spcPts val="0"/>
              </a:spcBef>
              <a:spcAft>
                <a:spcPts val="0"/>
              </a:spcAft>
              <a:buSzPts val="1440"/>
              <a:buFont typeface="Wingdings" panose="05000000000000000000" pitchFamily="2" charset="2"/>
              <a:buChar char="Ø"/>
            </a:pPr>
            <a:r>
              <a:rPr lang="en-GB" sz="2800" dirty="0"/>
              <a:t>Example: Summarize 'Sales' with sum total</a:t>
            </a:r>
          </a:p>
          <a:p>
            <a:pPr marL="457200" lvl="0" indent="-457200" algn="l" rtl="0">
              <a:spcBef>
                <a:spcPts val="0"/>
              </a:spcBef>
              <a:spcAft>
                <a:spcPts val="0"/>
              </a:spcAft>
              <a:buSzPts val="1440"/>
              <a:buFont typeface="Wingdings" panose="05000000000000000000" pitchFamily="2" charset="2"/>
              <a:buChar char="Ø"/>
            </a:pPr>
            <a:r>
              <a:rPr lang="en-GB" sz="2800" dirty="0"/>
              <a:t>Practical Application</a:t>
            </a:r>
          </a:p>
          <a:p>
            <a:pPr marL="457200" lvl="0" indent="-457200" algn="l" rtl="0">
              <a:spcBef>
                <a:spcPts val="0"/>
              </a:spcBef>
              <a:spcAft>
                <a:spcPts val="0"/>
              </a:spcAft>
              <a:buSzPts val="1440"/>
              <a:buFont typeface="Wingdings" panose="05000000000000000000" pitchFamily="2" charset="2"/>
              <a:buChar char="Ø"/>
            </a:pPr>
            <a:r>
              <a:rPr lang="en-GB" sz="2800" dirty="0"/>
              <a:t>Format 'Profit' as currency for clarity</a:t>
            </a:r>
          </a:p>
          <a:p>
            <a:pPr marL="457200" lvl="0" indent="-457200" algn="l" rtl="0">
              <a:spcBef>
                <a:spcPts val="0"/>
              </a:spcBef>
              <a:spcAft>
                <a:spcPts val="0"/>
              </a:spcAft>
              <a:buSzPts val="1440"/>
              <a:buFont typeface="Wingdings" panose="05000000000000000000" pitchFamily="2" charset="2"/>
              <a:buChar char="Ø"/>
            </a:pPr>
            <a:r>
              <a:rPr lang="en-GB" sz="2800" dirty="0"/>
              <a:t>Enhance data comprehension with summaries</a:t>
            </a:r>
          </a:p>
        </p:txBody>
      </p:sp>
      <p:pic>
        <p:nvPicPr>
          <p:cNvPr id="2" name="Google Shape;2580;p165">
            <a:extLst>
              <a:ext uri="{FF2B5EF4-FFF2-40B4-BE49-F238E27FC236}">
                <a16:creationId xmlns="" xmlns:a16="http://schemas.microsoft.com/office/drawing/2014/main" id="{56A35E3A-AA10-3A2A-D58B-36D1E30373BD}"/>
              </a:ext>
            </a:extLst>
          </p:cNvPr>
          <p:cNvPicPr preferRelativeResize="0">
            <a:picLocks/>
          </p:cNvPicPr>
          <p:nvPr/>
        </p:nvPicPr>
        <p:blipFill rotWithShape="1">
          <a:blip r:embed="rId4">
            <a:alphaModFix/>
          </a:blip>
          <a:srcRect/>
          <a:stretch/>
        </p:blipFill>
        <p:spPr>
          <a:xfrm>
            <a:off x="8175547" y="2446611"/>
            <a:ext cx="9353106" cy="5775477"/>
          </a:xfrm>
          <a:prstGeom prst="rect">
            <a:avLst/>
          </a:prstGeom>
          <a:noFill/>
          <a:ln>
            <a:noFill/>
          </a:ln>
        </p:spPr>
      </p:pic>
    </p:spTree>
    <p:extLst>
      <p:ext uri="{BB962C8B-B14F-4D97-AF65-F5344CB8AC3E}">
        <p14:creationId xmlns:p14="http://schemas.microsoft.com/office/powerpoint/2010/main" val="3833674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5745192" y="1873796"/>
            <a:ext cx="12025222" cy="1081706"/>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263442" y="5143499"/>
            <a:ext cx="8747184" cy="1569660"/>
          </a:xfrm>
          <a:prstGeom prst="rect">
            <a:avLst/>
          </a:prstGeom>
          <a:noFill/>
        </p:spPr>
        <p:txBody>
          <a:bodyPr wrap="square">
            <a:spAutoFit/>
          </a:bodyPr>
          <a:lstStyle/>
          <a:p>
            <a:pPr algn="ctr"/>
            <a:r>
              <a:rPr lang="en-GB" sz="4800" b="1" dirty="0">
                <a:solidFill>
                  <a:schemeClr val="bg1"/>
                </a:solidFill>
              </a:rPr>
              <a:t>COMPATIBILITY CONSIDERATIONS ACROSS EXCEL VERSIONS</a:t>
            </a: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294164287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Sorting, Filtering, and Slicing Data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453000" cy="138499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Sorting Data</a:t>
            </a:r>
          </a:p>
          <a:p>
            <a:pPr marL="457200" lvl="0" indent="-457200" algn="l" rtl="0">
              <a:spcBef>
                <a:spcPts val="0"/>
              </a:spcBef>
              <a:spcAft>
                <a:spcPts val="0"/>
              </a:spcAft>
              <a:buSzPts val="1440"/>
              <a:buFont typeface="Wingdings" panose="05000000000000000000" pitchFamily="2" charset="2"/>
              <a:buChar char="Ø"/>
            </a:pPr>
            <a:r>
              <a:rPr lang="en-GB" sz="2800" dirty="0"/>
              <a:t>Organize data within rows or columns</a:t>
            </a:r>
          </a:p>
          <a:p>
            <a:pPr marL="457200" lvl="0" indent="-457200" algn="l" rtl="0">
              <a:spcBef>
                <a:spcPts val="0"/>
              </a:spcBef>
              <a:spcAft>
                <a:spcPts val="0"/>
              </a:spcAft>
              <a:buSzPts val="1440"/>
              <a:buFont typeface="Wingdings" panose="05000000000000000000" pitchFamily="2" charset="2"/>
              <a:buChar char="Ø"/>
            </a:pPr>
            <a:r>
              <a:rPr lang="en-GB" sz="2800" dirty="0"/>
              <a:t>Identify trends effectively</a:t>
            </a:r>
          </a:p>
        </p:txBody>
      </p:sp>
      <p:pic>
        <p:nvPicPr>
          <p:cNvPr id="2" name="Google Shape;2588;p166">
            <a:extLst>
              <a:ext uri="{FF2B5EF4-FFF2-40B4-BE49-F238E27FC236}">
                <a16:creationId xmlns="" xmlns:a16="http://schemas.microsoft.com/office/drawing/2014/main" id="{AE905531-19A5-F6F7-971B-A6518E485A17}"/>
              </a:ext>
            </a:extLst>
          </p:cNvPr>
          <p:cNvPicPr preferRelativeResize="0">
            <a:picLocks/>
          </p:cNvPicPr>
          <p:nvPr/>
        </p:nvPicPr>
        <p:blipFill rotWithShape="1">
          <a:blip r:embed="rId4">
            <a:alphaModFix/>
          </a:blip>
          <a:srcRect/>
          <a:stretch/>
        </p:blipFill>
        <p:spPr>
          <a:xfrm>
            <a:off x="7767158" y="2211621"/>
            <a:ext cx="7004650" cy="5965163"/>
          </a:xfrm>
          <a:prstGeom prst="rect">
            <a:avLst/>
          </a:prstGeom>
          <a:noFill/>
          <a:ln>
            <a:noFill/>
          </a:ln>
        </p:spPr>
      </p:pic>
    </p:spTree>
    <p:extLst>
      <p:ext uri="{BB962C8B-B14F-4D97-AF65-F5344CB8AC3E}">
        <p14:creationId xmlns:p14="http://schemas.microsoft.com/office/powerpoint/2010/main" val="33006968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Applying Filters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6797393" cy="26776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Focus on Specific Data Subsets</a:t>
            </a:r>
          </a:p>
          <a:p>
            <a:pPr marL="457200" lvl="0" indent="-457200" algn="l" rtl="0">
              <a:spcBef>
                <a:spcPts val="0"/>
              </a:spcBef>
              <a:spcAft>
                <a:spcPts val="0"/>
              </a:spcAft>
              <a:buSzPts val="1440"/>
              <a:buFont typeface="Wingdings" panose="05000000000000000000" pitchFamily="2" charset="2"/>
              <a:buChar char="Ø"/>
            </a:pPr>
            <a:r>
              <a:rPr lang="en-GB" sz="2800" dirty="0"/>
              <a:t>Utilize filters to concentrate on particular segments within the pivot table.</a:t>
            </a:r>
          </a:p>
          <a:p>
            <a:pPr marL="457200" lvl="0" indent="-457200" algn="l" rtl="0">
              <a:spcBef>
                <a:spcPts val="0"/>
              </a:spcBef>
              <a:spcAft>
                <a:spcPts val="0"/>
              </a:spcAft>
              <a:buSzPts val="1440"/>
              <a:buFont typeface="Wingdings" panose="05000000000000000000" pitchFamily="2" charset="2"/>
              <a:buChar char="Ø"/>
            </a:pPr>
            <a:r>
              <a:rPr lang="en-GB" sz="2800" dirty="0"/>
              <a:t>Filtering Sales Data</a:t>
            </a:r>
          </a:p>
          <a:p>
            <a:pPr marL="457200" lvl="0" indent="-457200" algn="l" rtl="0">
              <a:spcBef>
                <a:spcPts val="0"/>
              </a:spcBef>
              <a:spcAft>
                <a:spcPts val="0"/>
              </a:spcAft>
              <a:buSzPts val="1440"/>
              <a:buFont typeface="Wingdings" panose="05000000000000000000" pitchFamily="2" charset="2"/>
              <a:buChar char="Ø"/>
            </a:pPr>
            <a:r>
              <a:rPr lang="en-GB" sz="2800" dirty="0"/>
              <a:t>Example: Implement a filter to isolate sales information from a designated year.</a:t>
            </a:r>
          </a:p>
        </p:txBody>
      </p:sp>
      <p:pic>
        <p:nvPicPr>
          <p:cNvPr id="7" name="Picture 6">
            <a:extLst>
              <a:ext uri="{FF2B5EF4-FFF2-40B4-BE49-F238E27FC236}">
                <a16:creationId xmlns="" xmlns:a16="http://schemas.microsoft.com/office/drawing/2014/main" id="{9F09D612-DC8D-7A6E-511F-031E752DBC79}"/>
              </a:ext>
            </a:extLst>
          </p:cNvPr>
          <p:cNvPicPr>
            <a:picLocks noChangeAspect="1"/>
          </p:cNvPicPr>
          <p:nvPr/>
        </p:nvPicPr>
        <p:blipFill>
          <a:blip r:embed="rId4"/>
          <a:stretch>
            <a:fillRect/>
          </a:stretch>
        </p:blipFill>
        <p:spPr>
          <a:xfrm>
            <a:off x="8818682" y="1847267"/>
            <a:ext cx="4604020" cy="6326607"/>
          </a:xfrm>
          <a:prstGeom prst="rect">
            <a:avLst/>
          </a:prstGeom>
        </p:spPr>
      </p:pic>
    </p:spTree>
    <p:extLst>
      <p:ext uri="{BB962C8B-B14F-4D97-AF65-F5344CB8AC3E}">
        <p14:creationId xmlns:p14="http://schemas.microsoft.com/office/powerpoint/2010/main" val="30321197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Applying Value-Based Filters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953332" cy="224676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Importance of Value-Based Filters</a:t>
            </a:r>
          </a:p>
          <a:p>
            <a:pPr marL="457200" lvl="0" indent="-457200" algn="l" rtl="0">
              <a:spcBef>
                <a:spcPts val="0"/>
              </a:spcBef>
              <a:spcAft>
                <a:spcPts val="0"/>
              </a:spcAft>
              <a:buSzPts val="1440"/>
              <a:buFont typeface="Wingdings" panose="05000000000000000000" pitchFamily="2" charset="2"/>
              <a:buChar char="Ø"/>
            </a:pPr>
            <a:r>
              <a:rPr lang="en-GB" sz="2800" dirty="0"/>
              <a:t>Allows for displaying specific data ranges</a:t>
            </a:r>
          </a:p>
          <a:p>
            <a:pPr marL="457200" lvl="0" indent="-457200" algn="l" rtl="0">
              <a:spcBef>
                <a:spcPts val="0"/>
              </a:spcBef>
              <a:spcAft>
                <a:spcPts val="0"/>
              </a:spcAft>
              <a:buSzPts val="1440"/>
              <a:buFont typeface="Wingdings" panose="05000000000000000000" pitchFamily="2" charset="2"/>
              <a:buChar char="Ø"/>
            </a:pPr>
            <a:r>
              <a:rPr lang="en-GB" sz="2800" dirty="0"/>
              <a:t>Application in Sales Data</a:t>
            </a:r>
          </a:p>
          <a:p>
            <a:pPr marL="457200" lvl="0" indent="-457200" algn="l" rtl="0">
              <a:spcBef>
                <a:spcPts val="0"/>
              </a:spcBef>
              <a:spcAft>
                <a:spcPts val="0"/>
              </a:spcAft>
              <a:buSzPts val="1440"/>
              <a:buFont typeface="Wingdings" panose="05000000000000000000" pitchFamily="2" charset="2"/>
              <a:buChar char="Ø"/>
            </a:pPr>
            <a:r>
              <a:rPr lang="en-GB" sz="2800" dirty="0"/>
              <a:t>Useful for highlighting products with sales surpassing a threshold</a:t>
            </a:r>
          </a:p>
        </p:txBody>
      </p:sp>
      <p:pic>
        <p:nvPicPr>
          <p:cNvPr id="7" name="Picture 6">
            <a:extLst>
              <a:ext uri="{FF2B5EF4-FFF2-40B4-BE49-F238E27FC236}">
                <a16:creationId xmlns="" xmlns:a16="http://schemas.microsoft.com/office/drawing/2014/main" id="{B53E1841-6171-84BC-E44E-3B777E1B7DBF}"/>
              </a:ext>
            </a:extLst>
          </p:cNvPr>
          <p:cNvPicPr>
            <a:picLocks noChangeAspect="1"/>
          </p:cNvPicPr>
          <p:nvPr/>
        </p:nvPicPr>
        <p:blipFill>
          <a:blip r:embed="rId4"/>
          <a:stretch>
            <a:fillRect/>
          </a:stretch>
        </p:blipFill>
        <p:spPr>
          <a:xfrm>
            <a:off x="7991117" y="2137825"/>
            <a:ext cx="6556733" cy="5916102"/>
          </a:xfrm>
          <a:prstGeom prst="rect">
            <a:avLst/>
          </a:prstGeom>
        </p:spPr>
      </p:pic>
    </p:spTree>
    <p:extLst>
      <p:ext uri="{BB962C8B-B14F-4D97-AF65-F5344CB8AC3E}">
        <p14:creationId xmlns:p14="http://schemas.microsoft.com/office/powerpoint/2010/main" val="16785953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rot="10800000" flipV="1">
            <a:off x="759125" y="4513354"/>
            <a:ext cx="9229272" cy="27417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Interactive Data Filtering Tools</a:t>
            </a:r>
          </a:p>
          <a:p>
            <a:pPr marL="457200" lvl="0" indent="-457200" algn="l" rtl="0">
              <a:spcBef>
                <a:spcPts val="0"/>
              </a:spcBef>
              <a:spcAft>
                <a:spcPts val="0"/>
              </a:spcAft>
              <a:buSzPts val="1440"/>
              <a:buFont typeface="Wingdings" panose="05000000000000000000" pitchFamily="2" charset="2"/>
              <a:buChar char="Ø"/>
            </a:pPr>
            <a:r>
              <a:rPr lang="en-GB" sz="2800" dirty="0"/>
              <a:t>Slicers provide visual filters for categories</a:t>
            </a:r>
          </a:p>
          <a:p>
            <a:pPr marL="457200" lvl="0" indent="-457200" algn="l" rtl="0">
              <a:spcBef>
                <a:spcPts val="0"/>
              </a:spcBef>
              <a:spcAft>
                <a:spcPts val="0"/>
              </a:spcAft>
              <a:buSzPts val="1440"/>
              <a:buFont typeface="Wingdings" panose="05000000000000000000" pitchFamily="2" charset="2"/>
              <a:buChar char="Ø"/>
            </a:pPr>
            <a:r>
              <a:rPr lang="en-GB" sz="2800" dirty="0"/>
              <a:t>Timelines enable date field filtering</a:t>
            </a:r>
          </a:p>
          <a:p>
            <a:pPr marL="457200" lvl="0" indent="-457200" algn="l" rtl="0">
              <a:spcBef>
                <a:spcPts val="0"/>
              </a:spcBef>
              <a:spcAft>
                <a:spcPts val="0"/>
              </a:spcAft>
              <a:buSzPts val="1440"/>
              <a:buFont typeface="Wingdings" panose="05000000000000000000" pitchFamily="2" charset="2"/>
              <a:buChar char="Ø"/>
            </a:pPr>
            <a:r>
              <a:rPr lang="en-GB" sz="2800" dirty="0"/>
              <a:t>Enhancing Data Analysis</a:t>
            </a:r>
          </a:p>
          <a:p>
            <a:pPr marL="457200" lvl="0" indent="-457200" algn="l" rtl="0">
              <a:spcBef>
                <a:spcPts val="0"/>
              </a:spcBef>
              <a:spcAft>
                <a:spcPts val="0"/>
              </a:spcAft>
              <a:buSzPts val="1440"/>
              <a:buFont typeface="Wingdings" panose="05000000000000000000" pitchFamily="2" charset="2"/>
              <a:buChar char="Ø"/>
            </a:pPr>
            <a:r>
              <a:rPr lang="en-GB" sz="2800" dirty="0"/>
              <a:t>Insert slicers for fields like regions</a:t>
            </a:r>
          </a:p>
          <a:p>
            <a:pPr marL="457200" lvl="0" indent="-457200" algn="l" rtl="0">
              <a:spcBef>
                <a:spcPts val="0"/>
              </a:spcBef>
              <a:spcAft>
                <a:spcPts val="0"/>
              </a:spcAft>
              <a:buSzPts val="1440"/>
              <a:buFont typeface="Wingdings" panose="05000000000000000000" pitchFamily="2" charset="2"/>
              <a:buChar char="Ø"/>
            </a:pPr>
            <a:r>
              <a:rPr lang="en-GB" sz="2800" dirty="0"/>
              <a:t>Use timelines for efficient date filtering</a:t>
            </a:r>
          </a:p>
        </p:txBody>
      </p:sp>
      <p:pic>
        <p:nvPicPr>
          <p:cNvPr id="2" name="Google Shape;2612;p169">
            <a:extLst>
              <a:ext uri="{FF2B5EF4-FFF2-40B4-BE49-F238E27FC236}">
                <a16:creationId xmlns="" xmlns:a16="http://schemas.microsoft.com/office/drawing/2014/main" id="{B1CB3DE8-FC2A-557A-58CE-DC8F3D136FF5}"/>
              </a:ext>
            </a:extLst>
          </p:cNvPr>
          <p:cNvPicPr preferRelativeResize="0">
            <a:picLocks/>
          </p:cNvPicPr>
          <p:nvPr/>
        </p:nvPicPr>
        <p:blipFill rotWithShape="1">
          <a:blip r:embed="rId4">
            <a:alphaModFix/>
          </a:blip>
          <a:srcRect/>
          <a:stretch/>
        </p:blipFill>
        <p:spPr>
          <a:xfrm>
            <a:off x="832513" y="1481465"/>
            <a:ext cx="8311487" cy="2741756"/>
          </a:xfrm>
          <a:prstGeom prst="rect">
            <a:avLst/>
          </a:prstGeom>
          <a:noFill/>
          <a:ln>
            <a:noFill/>
          </a:ln>
        </p:spPr>
      </p:pic>
    </p:spTree>
    <p:extLst>
      <p:ext uri="{BB962C8B-B14F-4D97-AF65-F5344CB8AC3E}">
        <p14:creationId xmlns:p14="http://schemas.microsoft.com/office/powerpoint/2010/main" val="39637414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Conditional Formatting</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712457" cy="26776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Visual Enhancement with Conditional Formatting</a:t>
            </a:r>
          </a:p>
          <a:p>
            <a:pPr marL="457200" lvl="0" indent="-457200" algn="l" rtl="0">
              <a:spcBef>
                <a:spcPts val="0"/>
              </a:spcBef>
              <a:spcAft>
                <a:spcPts val="0"/>
              </a:spcAft>
              <a:buSzPts val="1440"/>
              <a:buFont typeface="Wingdings" panose="05000000000000000000" pitchFamily="2" charset="2"/>
              <a:buChar char="Ø"/>
            </a:pPr>
            <a:r>
              <a:rPr lang="en-GB" sz="2800" dirty="0"/>
              <a:t>Highlights cells based on predefined rules</a:t>
            </a:r>
          </a:p>
          <a:p>
            <a:pPr marL="457200" lvl="0" indent="-457200" algn="l" rtl="0">
              <a:spcBef>
                <a:spcPts val="0"/>
              </a:spcBef>
              <a:spcAft>
                <a:spcPts val="0"/>
              </a:spcAft>
              <a:buSzPts val="1440"/>
              <a:buFont typeface="Wingdings" panose="05000000000000000000" pitchFamily="2" charset="2"/>
              <a:buChar char="Ø"/>
            </a:pPr>
            <a:r>
              <a:rPr lang="en-GB" sz="2800" dirty="0"/>
              <a:t>Improves pivot table data readability</a:t>
            </a:r>
          </a:p>
          <a:p>
            <a:pPr marL="457200" lvl="0" indent="-457200" algn="l" rtl="0">
              <a:spcBef>
                <a:spcPts val="0"/>
              </a:spcBef>
              <a:spcAft>
                <a:spcPts val="0"/>
              </a:spcAft>
              <a:buSzPts val="1440"/>
              <a:buFont typeface="Wingdings" panose="05000000000000000000" pitchFamily="2" charset="2"/>
              <a:buChar char="Ø"/>
            </a:pPr>
            <a:r>
              <a:rPr lang="en-GB" sz="2800" dirty="0"/>
              <a:t>Application in Pivot Tables</a:t>
            </a:r>
          </a:p>
          <a:p>
            <a:pPr marL="457200" lvl="0" indent="-457200" algn="l" rtl="0">
              <a:spcBef>
                <a:spcPts val="0"/>
              </a:spcBef>
              <a:spcAft>
                <a:spcPts val="0"/>
              </a:spcAft>
              <a:buSzPts val="1440"/>
              <a:buFont typeface="Wingdings" panose="05000000000000000000" pitchFamily="2" charset="2"/>
              <a:buChar char="Ø"/>
            </a:pPr>
            <a:r>
              <a:rPr lang="en-GB" sz="2800" dirty="0"/>
              <a:t>Identifies high and low-profit areas</a:t>
            </a:r>
          </a:p>
          <a:p>
            <a:pPr marL="457200" lvl="0" indent="-457200" algn="l" rtl="0">
              <a:spcBef>
                <a:spcPts val="0"/>
              </a:spcBef>
              <a:spcAft>
                <a:spcPts val="0"/>
              </a:spcAft>
              <a:buSzPts val="1440"/>
              <a:buFont typeface="Wingdings" panose="05000000000000000000" pitchFamily="2" charset="2"/>
              <a:buChar char="Ø"/>
            </a:pPr>
            <a:r>
              <a:rPr lang="en-GB" sz="2800" dirty="0" err="1"/>
              <a:t>Color</a:t>
            </a:r>
            <a:r>
              <a:rPr lang="en-GB" sz="2800" dirty="0"/>
              <a:t> scales aid in data analysis</a:t>
            </a:r>
          </a:p>
        </p:txBody>
      </p:sp>
      <p:pic>
        <p:nvPicPr>
          <p:cNvPr id="7" name="Picture 6">
            <a:extLst>
              <a:ext uri="{FF2B5EF4-FFF2-40B4-BE49-F238E27FC236}">
                <a16:creationId xmlns="" xmlns:a16="http://schemas.microsoft.com/office/drawing/2014/main" id="{A0CBD9B9-A149-E82B-3C56-58F225EB18BC}"/>
              </a:ext>
            </a:extLst>
          </p:cNvPr>
          <p:cNvPicPr>
            <a:picLocks noChangeAspect="1"/>
          </p:cNvPicPr>
          <p:nvPr/>
        </p:nvPicPr>
        <p:blipFill>
          <a:blip r:embed="rId4"/>
          <a:stretch>
            <a:fillRect/>
          </a:stretch>
        </p:blipFill>
        <p:spPr>
          <a:xfrm>
            <a:off x="9513933" y="2137841"/>
            <a:ext cx="4004167" cy="4004167"/>
          </a:xfrm>
          <a:prstGeom prst="rect">
            <a:avLst/>
          </a:prstGeom>
        </p:spPr>
      </p:pic>
    </p:spTree>
    <p:extLst>
      <p:ext uri="{BB962C8B-B14F-4D97-AF65-F5344CB8AC3E}">
        <p14:creationId xmlns:p14="http://schemas.microsoft.com/office/powerpoint/2010/main" val="17377058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PIVOT CHARTS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005091"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Introduction to Pivot Charts</a:t>
            </a:r>
          </a:p>
          <a:p>
            <a:pPr marL="457200" lvl="0" indent="-457200" algn="l" rtl="0">
              <a:spcBef>
                <a:spcPts val="0"/>
              </a:spcBef>
              <a:spcAft>
                <a:spcPts val="0"/>
              </a:spcAft>
              <a:buSzPts val="1440"/>
              <a:buFont typeface="Wingdings" panose="05000000000000000000" pitchFamily="2" charset="2"/>
              <a:buChar char="Ø"/>
            </a:pPr>
            <a:r>
              <a:rPr lang="en-GB" sz="2800" dirty="0"/>
              <a:t>Excel's Chart Wizard simplifies chart creation from pivot tables.</a:t>
            </a:r>
          </a:p>
          <a:p>
            <a:pPr marL="457200" lvl="0" indent="-457200" algn="l" rtl="0">
              <a:spcBef>
                <a:spcPts val="0"/>
              </a:spcBef>
              <a:spcAft>
                <a:spcPts val="0"/>
              </a:spcAft>
              <a:buSzPts val="1440"/>
              <a:buFont typeface="Wingdings" panose="05000000000000000000" pitchFamily="2" charset="2"/>
              <a:buChar char="Ø"/>
            </a:pPr>
            <a:r>
              <a:rPr lang="en-GB" sz="2800" dirty="0"/>
              <a:t>Customizable options to meet specific visualization needs.</a:t>
            </a:r>
          </a:p>
          <a:p>
            <a:pPr marL="457200" lvl="0" indent="-457200" algn="l" rtl="0">
              <a:spcBef>
                <a:spcPts val="0"/>
              </a:spcBef>
              <a:spcAft>
                <a:spcPts val="0"/>
              </a:spcAft>
              <a:buSzPts val="1440"/>
              <a:buFont typeface="Wingdings" panose="05000000000000000000" pitchFamily="2" charset="2"/>
              <a:buChar char="Ø"/>
            </a:pPr>
            <a:r>
              <a:rPr lang="en-GB" sz="2800" dirty="0"/>
              <a:t>Chart Creation Process</a:t>
            </a:r>
          </a:p>
          <a:p>
            <a:pPr marL="457200" lvl="0" indent="-457200" algn="l" rtl="0">
              <a:spcBef>
                <a:spcPts val="0"/>
              </a:spcBef>
              <a:spcAft>
                <a:spcPts val="0"/>
              </a:spcAft>
              <a:buSzPts val="1440"/>
              <a:buFont typeface="Wingdings" panose="05000000000000000000" pitchFamily="2" charset="2"/>
              <a:buChar char="Ø"/>
            </a:pPr>
            <a:r>
              <a:rPr lang="en-GB" sz="2800" dirty="0"/>
              <a:t>Follows the concept of normal chart creation.</a:t>
            </a:r>
          </a:p>
          <a:p>
            <a:pPr marL="457200" lvl="0" indent="-457200" algn="l" rtl="0">
              <a:spcBef>
                <a:spcPts val="0"/>
              </a:spcBef>
              <a:spcAft>
                <a:spcPts val="0"/>
              </a:spcAft>
              <a:buSzPts val="1440"/>
              <a:buFont typeface="Wingdings" panose="05000000000000000000" pitchFamily="2" charset="2"/>
              <a:buChar char="Ø"/>
            </a:pPr>
            <a:r>
              <a:rPr lang="en-GB" sz="2800" dirty="0"/>
              <a:t>Applicable to Pivot table data for enhanced data representation.</a:t>
            </a:r>
          </a:p>
        </p:txBody>
      </p:sp>
      <p:pic>
        <p:nvPicPr>
          <p:cNvPr id="2" name="Google Shape;2628;p171" descr="Finance chart made of multi colored papers">
            <a:extLst>
              <a:ext uri="{FF2B5EF4-FFF2-40B4-BE49-F238E27FC236}">
                <a16:creationId xmlns="" xmlns:a16="http://schemas.microsoft.com/office/drawing/2014/main" id="{E9863A9E-126E-6DF4-60DF-FFC8C22BC382}"/>
              </a:ext>
            </a:extLst>
          </p:cNvPr>
          <p:cNvPicPr preferRelativeResize="0">
            <a:picLocks/>
          </p:cNvPicPr>
          <p:nvPr/>
        </p:nvPicPr>
        <p:blipFill rotWithShape="1">
          <a:blip r:embed="rId4">
            <a:alphaModFix/>
          </a:blip>
          <a:srcRect/>
          <a:stretch/>
        </p:blipFill>
        <p:spPr>
          <a:xfrm>
            <a:off x="9457689" y="3019683"/>
            <a:ext cx="5090161" cy="3397682"/>
          </a:xfrm>
          <a:prstGeom prst="rect">
            <a:avLst/>
          </a:prstGeom>
          <a:noFill/>
          <a:ln>
            <a:noFill/>
          </a:ln>
        </p:spPr>
      </p:pic>
    </p:spTree>
    <p:extLst>
      <p:ext uri="{BB962C8B-B14F-4D97-AF65-F5344CB8AC3E}">
        <p14:creationId xmlns:p14="http://schemas.microsoft.com/office/powerpoint/2010/main" val="13683584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Steps to Create Charts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591687" cy="3539430"/>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Select Data for Your Chart</a:t>
            </a:r>
          </a:p>
          <a:p>
            <a:pPr marL="457200" lvl="0" indent="-457200" algn="l" rtl="0">
              <a:spcBef>
                <a:spcPts val="0"/>
              </a:spcBef>
              <a:spcAft>
                <a:spcPts val="0"/>
              </a:spcAft>
              <a:buSzPts val="1440"/>
              <a:buFont typeface="Wingdings" panose="05000000000000000000" pitchFamily="2" charset="2"/>
              <a:buChar char="Ø"/>
            </a:pPr>
            <a:r>
              <a:rPr lang="en-GB" sz="2800" dirty="0"/>
              <a:t>Highlight both labels and values you wish to include.</a:t>
            </a:r>
          </a:p>
          <a:p>
            <a:pPr marL="457200" lvl="0" indent="-457200" algn="l" rtl="0">
              <a:spcBef>
                <a:spcPts val="0"/>
              </a:spcBef>
              <a:spcAft>
                <a:spcPts val="0"/>
              </a:spcAft>
              <a:buSzPts val="1440"/>
              <a:buFont typeface="Wingdings" panose="05000000000000000000" pitchFamily="2" charset="2"/>
              <a:buChar char="Ø"/>
            </a:pPr>
            <a:r>
              <a:rPr lang="en-GB" sz="2800" dirty="0"/>
              <a:t>Insert Chart from the 'Insert' Tab</a:t>
            </a:r>
          </a:p>
          <a:p>
            <a:pPr marL="457200" lvl="0" indent="-457200" algn="l" rtl="0">
              <a:spcBef>
                <a:spcPts val="0"/>
              </a:spcBef>
              <a:spcAft>
                <a:spcPts val="0"/>
              </a:spcAft>
              <a:buSzPts val="1440"/>
              <a:buFont typeface="Wingdings" panose="05000000000000000000" pitchFamily="2" charset="2"/>
              <a:buChar char="Ø"/>
            </a:pPr>
            <a:r>
              <a:rPr lang="en-GB" sz="2800" dirty="0"/>
              <a:t>Choose a chart type that best represents your data.</a:t>
            </a:r>
          </a:p>
          <a:p>
            <a:pPr marL="457200" lvl="0" indent="-457200" algn="l" rtl="0">
              <a:spcBef>
                <a:spcPts val="0"/>
              </a:spcBef>
              <a:spcAft>
                <a:spcPts val="0"/>
              </a:spcAft>
              <a:buSzPts val="1440"/>
              <a:buFont typeface="Wingdings" panose="05000000000000000000" pitchFamily="2" charset="2"/>
              <a:buChar char="Ø"/>
            </a:pPr>
            <a:r>
              <a:rPr lang="en-GB" sz="2800" dirty="0"/>
              <a:t>Customize Design Elements</a:t>
            </a:r>
          </a:p>
          <a:p>
            <a:pPr marL="457200" lvl="0" indent="-457200" algn="l" rtl="0">
              <a:spcBef>
                <a:spcPts val="0"/>
              </a:spcBef>
              <a:spcAft>
                <a:spcPts val="0"/>
              </a:spcAft>
              <a:buSzPts val="1440"/>
              <a:buFont typeface="Wingdings" panose="05000000000000000000" pitchFamily="2" charset="2"/>
              <a:buChar char="Ø"/>
            </a:pPr>
            <a:r>
              <a:rPr lang="en-GB" sz="2800" dirty="0"/>
              <a:t>Add titles, legends, and data labels for clarity.</a:t>
            </a:r>
          </a:p>
          <a:p>
            <a:pPr marL="457200" lvl="0" indent="-457200" algn="l" rtl="0">
              <a:spcBef>
                <a:spcPts val="0"/>
              </a:spcBef>
              <a:spcAft>
                <a:spcPts val="0"/>
              </a:spcAft>
              <a:buSzPts val="1440"/>
              <a:buFont typeface="Wingdings" panose="05000000000000000000" pitchFamily="2" charset="2"/>
              <a:buChar char="Ø"/>
            </a:pPr>
            <a:r>
              <a:rPr lang="en-GB" sz="2800" dirty="0"/>
              <a:t>Extensive Formatting Options</a:t>
            </a:r>
          </a:p>
          <a:p>
            <a:pPr marL="457200" lvl="0" indent="-457200" algn="l" rtl="0">
              <a:spcBef>
                <a:spcPts val="0"/>
              </a:spcBef>
              <a:spcAft>
                <a:spcPts val="0"/>
              </a:spcAft>
              <a:buSzPts val="1440"/>
              <a:buFont typeface="Wingdings" panose="05000000000000000000" pitchFamily="2" charset="2"/>
              <a:buChar char="Ø"/>
            </a:pPr>
            <a:r>
              <a:rPr lang="en-GB" sz="2800" dirty="0"/>
              <a:t>Adjust </a:t>
            </a:r>
            <a:r>
              <a:rPr lang="en-GB" sz="2800" dirty="0" err="1"/>
              <a:t>colors</a:t>
            </a:r>
            <a:r>
              <a:rPr lang="en-GB" sz="2800" dirty="0"/>
              <a:t>, styles, and fonts to suit your document.</a:t>
            </a:r>
          </a:p>
        </p:txBody>
      </p:sp>
      <p:pic>
        <p:nvPicPr>
          <p:cNvPr id="7" name="Picture 6">
            <a:extLst>
              <a:ext uri="{FF2B5EF4-FFF2-40B4-BE49-F238E27FC236}">
                <a16:creationId xmlns="" xmlns:a16="http://schemas.microsoft.com/office/drawing/2014/main" id="{F144F6AC-D4FF-4A5C-766E-CEA75A6CA2B6}"/>
              </a:ext>
            </a:extLst>
          </p:cNvPr>
          <p:cNvPicPr>
            <a:picLocks noChangeAspect="1"/>
          </p:cNvPicPr>
          <p:nvPr/>
        </p:nvPicPr>
        <p:blipFill>
          <a:blip r:embed="rId4"/>
          <a:stretch>
            <a:fillRect/>
          </a:stretch>
        </p:blipFill>
        <p:spPr>
          <a:xfrm>
            <a:off x="10110381" y="3360159"/>
            <a:ext cx="6556733" cy="3025988"/>
          </a:xfrm>
          <a:prstGeom prst="rect">
            <a:avLst/>
          </a:prstGeom>
        </p:spPr>
      </p:pic>
    </p:spTree>
    <p:extLst>
      <p:ext uri="{BB962C8B-B14F-4D97-AF65-F5344CB8AC3E}">
        <p14:creationId xmlns:p14="http://schemas.microsoft.com/office/powerpoint/2010/main" val="16209090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Chart Design and Formatting</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505423"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err="1"/>
              <a:t>Colors</a:t>
            </a:r>
            <a:r>
              <a:rPr lang="en-GB" sz="2800" dirty="0"/>
              <a:t> and Themes</a:t>
            </a:r>
          </a:p>
          <a:p>
            <a:pPr marL="457200" lvl="0" indent="-457200" algn="l" rtl="0">
              <a:spcBef>
                <a:spcPts val="0"/>
              </a:spcBef>
              <a:spcAft>
                <a:spcPts val="0"/>
              </a:spcAft>
              <a:buSzPts val="1440"/>
              <a:buFont typeface="Wingdings" panose="05000000000000000000" pitchFamily="2" charset="2"/>
              <a:buChar char="Ø"/>
            </a:pPr>
            <a:r>
              <a:rPr lang="en-GB" sz="2800" dirty="0"/>
              <a:t>Select visually appealing, readable </a:t>
            </a:r>
            <a:r>
              <a:rPr lang="en-GB" sz="2800" dirty="0" err="1"/>
              <a:t>color</a:t>
            </a:r>
            <a:r>
              <a:rPr lang="en-GB" sz="2800" dirty="0"/>
              <a:t> schemes.</a:t>
            </a:r>
          </a:p>
          <a:p>
            <a:pPr marL="457200" lvl="0" indent="-457200" algn="l" rtl="0">
              <a:spcBef>
                <a:spcPts val="0"/>
              </a:spcBef>
              <a:spcAft>
                <a:spcPts val="0"/>
              </a:spcAft>
              <a:buSzPts val="1440"/>
              <a:buFont typeface="Wingdings" panose="05000000000000000000" pitchFamily="2" charset="2"/>
              <a:buChar char="Ø"/>
            </a:pPr>
            <a:r>
              <a:rPr lang="en-GB" sz="2800" dirty="0"/>
              <a:t>Use Excel themes for design consistency.</a:t>
            </a:r>
          </a:p>
          <a:p>
            <a:pPr marL="457200" lvl="0" indent="-457200" algn="l" rtl="0">
              <a:spcBef>
                <a:spcPts val="0"/>
              </a:spcBef>
              <a:spcAft>
                <a:spcPts val="0"/>
              </a:spcAft>
              <a:buSzPts val="1440"/>
              <a:buFont typeface="Wingdings" panose="05000000000000000000" pitchFamily="2" charset="2"/>
              <a:buChar char="Ø"/>
            </a:pPr>
            <a:r>
              <a:rPr lang="en-GB" sz="2800" dirty="0"/>
              <a:t>Labels and Titles</a:t>
            </a:r>
          </a:p>
          <a:p>
            <a:pPr marL="457200" lvl="0" indent="-457200" algn="l" rtl="0">
              <a:spcBef>
                <a:spcPts val="0"/>
              </a:spcBef>
              <a:spcAft>
                <a:spcPts val="0"/>
              </a:spcAft>
              <a:buSzPts val="1440"/>
              <a:buFont typeface="Wingdings" panose="05000000000000000000" pitchFamily="2" charset="2"/>
              <a:buChar char="Ø"/>
            </a:pPr>
            <a:r>
              <a:rPr lang="en-GB" sz="2800" dirty="0"/>
              <a:t>Include descriptive chart titles and axis labels for context.</a:t>
            </a:r>
          </a:p>
          <a:p>
            <a:pPr marL="457200" lvl="0" indent="-457200" algn="l" rtl="0">
              <a:spcBef>
                <a:spcPts val="0"/>
              </a:spcBef>
              <a:spcAft>
                <a:spcPts val="0"/>
              </a:spcAft>
              <a:buSzPts val="1440"/>
              <a:buFont typeface="Wingdings" panose="05000000000000000000" pitchFamily="2" charset="2"/>
              <a:buChar char="Ø"/>
            </a:pPr>
            <a:r>
              <a:rPr lang="en-GB" sz="2800" dirty="0"/>
              <a:t>Gridlines and Axes</a:t>
            </a:r>
          </a:p>
          <a:p>
            <a:pPr marL="457200" lvl="0" indent="-457200" algn="l" rtl="0">
              <a:spcBef>
                <a:spcPts val="0"/>
              </a:spcBef>
              <a:spcAft>
                <a:spcPts val="0"/>
              </a:spcAft>
              <a:buSzPts val="1440"/>
              <a:buFont typeface="Wingdings" panose="05000000000000000000" pitchFamily="2" charset="2"/>
              <a:buChar char="Ø"/>
            </a:pPr>
            <a:r>
              <a:rPr lang="en-GB" sz="2800" dirty="0"/>
              <a:t>Adjust to match data scale and granularity.</a:t>
            </a:r>
          </a:p>
          <a:p>
            <a:pPr marL="457200" lvl="0" indent="-457200" algn="l" rtl="0">
              <a:spcBef>
                <a:spcPts val="0"/>
              </a:spcBef>
              <a:spcAft>
                <a:spcPts val="0"/>
              </a:spcAft>
              <a:buSzPts val="1440"/>
              <a:buFont typeface="Wingdings" panose="05000000000000000000" pitchFamily="2" charset="2"/>
              <a:buChar char="Ø"/>
            </a:pPr>
            <a:r>
              <a:rPr lang="en-GB" sz="2800" dirty="0"/>
              <a:t>Ensure gridlines are present but subtle.</a:t>
            </a:r>
          </a:p>
          <a:p>
            <a:pPr marL="457200" lvl="0" indent="-457200" algn="l" rtl="0">
              <a:spcBef>
                <a:spcPts val="0"/>
              </a:spcBef>
              <a:spcAft>
                <a:spcPts val="0"/>
              </a:spcAft>
              <a:buSzPts val="1440"/>
              <a:buFont typeface="Wingdings" panose="05000000000000000000" pitchFamily="2" charset="2"/>
              <a:buChar char="Ø"/>
            </a:pPr>
            <a:r>
              <a:rPr lang="en-GB" sz="2800" dirty="0"/>
              <a:t>Data Labels</a:t>
            </a:r>
          </a:p>
          <a:p>
            <a:pPr marL="457200" lvl="0" indent="-457200" algn="l" rtl="0">
              <a:spcBef>
                <a:spcPts val="0"/>
              </a:spcBef>
              <a:spcAft>
                <a:spcPts val="0"/>
              </a:spcAft>
              <a:buSzPts val="1440"/>
              <a:buFont typeface="Wingdings" panose="05000000000000000000" pitchFamily="2" charset="2"/>
              <a:buChar char="Ø"/>
            </a:pPr>
            <a:r>
              <a:rPr lang="en-GB" sz="2800" dirty="0"/>
              <a:t>Display exact values for clarity.</a:t>
            </a:r>
          </a:p>
          <a:p>
            <a:pPr marL="457200" lvl="0" indent="-457200" algn="l" rtl="0">
              <a:spcBef>
                <a:spcPts val="0"/>
              </a:spcBef>
              <a:spcAft>
                <a:spcPts val="0"/>
              </a:spcAft>
              <a:buSzPts val="1440"/>
              <a:buFont typeface="Wingdings" panose="05000000000000000000" pitchFamily="2" charset="2"/>
              <a:buChar char="Ø"/>
            </a:pPr>
            <a:r>
              <a:rPr lang="en-GB" sz="2800" dirty="0"/>
              <a:t>Choose between values, percentages, or custom labels.</a:t>
            </a:r>
          </a:p>
          <a:p>
            <a:pPr marL="457200" lvl="0" indent="-457200" algn="l" rtl="0">
              <a:spcBef>
                <a:spcPts val="0"/>
              </a:spcBef>
              <a:spcAft>
                <a:spcPts val="0"/>
              </a:spcAft>
              <a:buSzPts val="1440"/>
              <a:buFont typeface="Wingdings" panose="05000000000000000000" pitchFamily="2" charset="2"/>
              <a:buChar char="Ø"/>
            </a:pPr>
            <a:r>
              <a:rPr lang="en-GB" sz="2800" dirty="0"/>
              <a:t>Legend Placement</a:t>
            </a:r>
          </a:p>
        </p:txBody>
      </p:sp>
      <p:pic>
        <p:nvPicPr>
          <p:cNvPr id="2" name="Google Shape;2644;p173">
            <a:extLst>
              <a:ext uri="{FF2B5EF4-FFF2-40B4-BE49-F238E27FC236}">
                <a16:creationId xmlns="" xmlns:a16="http://schemas.microsoft.com/office/drawing/2014/main" id="{CAC6393D-CE66-7BD5-9E86-9E5D9DFF88E4}"/>
              </a:ext>
            </a:extLst>
          </p:cNvPr>
          <p:cNvPicPr preferRelativeResize="0">
            <a:picLocks/>
          </p:cNvPicPr>
          <p:nvPr/>
        </p:nvPicPr>
        <p:blipFill rotWithShape="1">
          <a:blip r:embed="rId4">
            <a:alphaModFix/>
          </a:blip>
          <a:srcRect/>
          <a:stretch/>
        </p:blipFill>
        <p:spPr>
          <a:xfrm>
            <a:off x="10154535" y="3053750"/>
            <a:ext cx="5959608" cy="4554747"/>
          </a:xfrm>
          <a:prstGeom prst="rect">
            <a:avLst/>
          </a:prstGeom>
          <a:noFill/>
          <a:ln>
            <a:noFill/>
          </a:ln>
        </p:spPr>
      </p:pic>
    </p:spTree>
    <p:extLst>
      <p:ext uri="{BB962C8B-B14F-4D97-AF65-F5344CB8AC3E}">
        <p14:creationId xmlns:p14="http://schemas.microsoft.com/office/powerpoint/2010/main" val="37633589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Summary of Pivot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884985"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Understanding Pivot Tables</a:t>
            </a:r>
          </a:p>
          <a:p>
            <a:pPr marL="457200" lvl="0" indent="-457200" algn="l" rtl="0">
              <a:spcBef>
                <a:spcPts val="0"/>
              </a:spcBef>
              <a:spcAft>
                <a:spcPts val="0"/>
              </a:spcAft>
              <a:buSzPts val="1440"/>
              <a:buFont typeface="Wingdings" panose="05000000000000000000" pitchFamily="2" charset="2"/>
              <a:buChar char="Ø"/>
            </a:pPr>
            <a:r>
              <a:rPr lang="en-GB" sz="2800" dirty="0"/>
              <a:t>Powerful Excel tool for data analysis</a:t>
            </a:r>
          </a:p>
          <a:p>
            <a:pPr marL="457200" lvl="0" indent="-457200" algn="l" rtl="0">
              <a:spcBef>
                <a:spcPts val="0"/>
              </a:spcBef>
              <a:spcAft>
                <a:spcPts val="0"/>
              </a:spcAft>
              <a:buSzPts val="1440"/>
              <a:buFont typeface="Wingdings" panose="05000000000000000000" pitchFamily="2" charset="2"/>
              <a:buChar char="Ø"/>
            </a:pPr>
            <a:r>
              <a:rPr lang="en-GB" sz="2800" dirty="0"/>
              <a:t>Enables quick reorganization and summarization</a:t>
            </a:r>
          </a:p>
          <a:p>
            <a:pPr marL="457200" lvl="0" indent="-457200" algn="l" rtl="0">
              <a:spcBef>
                <a:spcPts val="0"/>
              </a:spcBef>
              <a:spcAft>
                <a:spcPts val="0"/>
              </a:spcAft>
              <a:buSzPts val="1440"/>
              <a:buFont typeface="Wingdings" panose="05000000000000000000" pitchFamily="2" charset="2"/>
              <a:buChar char="Ø"/>
            </a:pPr>
            <a:r>
              <a:rPr lang="en-GB" sz="2800" dirty="0"/>
              <a:t>Benefits of Using Pivot Tables</a:t>
            </a:r>
          </a:p>
          <a:p>
            <a:pPr marL="457200" lvl="0" indent="-457200" algn="l" rtl="0">
              <a:spcBef>
                <a:spcPts val="0"/>
              </a:spcBef>
              <a:spcAft>
                <a:spcPts val="0"/>
              </a:spcAft>
              <a:buSzPts val="1440"/>
              <a:buFont typeface="Wingdings" panose="05000000000000000000" pitchFamily="2" charset="2"/>
              <a:buChar char="Ø"/>
            </a:pPr>
            <a:r>
              <a:rPr lang="en-GB" sz="2800" dirty="0"/>
              <a:t>Extract insights from complex datasets</a:t>
            </a:r>
          </a:p>
          <a:p>
            <a:pPr marL="457200" lvl="0" indent="-457200" algn="l" rtl="0">
              <a:spcBef>
                <a:spcPts val="0"/>
              </a:spcBef>
              <a:spcAft>
                <a:spcPts val="0"/>
              </a:spcAft>
              <a:buSzPts val="1440"/>
              <a:buFont typeface="Wingdings" panose="05000000000000000000" pitchFamily="2" charset="2"/>
              <a:buChar char="Ø"/>
            </a:pPr>
            <a:r>
              <a:rPr lang="en-GB" sz="2800" dirty="0"/>
              <a:t>Enhances data visualization</a:t>
            </a:r>
          </a:p>
          <a:p>
            <a:pPr marL="457200" lvl="0" indent="-457200" algn="l" rtl="0">
              <a:spcBef>
                <a:spcPts val="0"/>
              </a:spcBef>
              <a:spcAft>
                <a:spcPts val="0"/>
              </a:spcAft>
              <a:buSzPts val="1440"/>
              <a:buFont typeface="Wingdings" panose="05000000000000000000" pitchFamily="2" charset="2"/>
              <a:buChar char="Ø"/>
            </a:pPr>
            <a:r>
              <a:rPr lang="en-GB" sz="2800" dirty="0"/>
              <a:t>Practical Applications</a:t>
            </a:r>
          </a:p>
          <a:p>
            <a:pPr marL="457200" lvl="0" indent="-457200" algn="l" rtl="0">
              <a:spcBef>
                <a:spcPts val="0"/>
              </a:spcBef>
              <a:spcAft>
                <a:spcPts val="0"/>
              </a:spcAft>
              <a:buSzPts val="1440"/>
              <a:buFont typeface="Wingdings" panose="05000000000000000000" pitchFamily="2" charset="2"/>
              <a:buChar char="Ø"/>
            </a:pPr>
            <a:r>
              <a:rPr lang="en-GB" sz="2800" dirty="0"/>
              <a:t>When to utilize Pivot Tables effectively</a:t>
            </a:r>
          </a:p>
          <a:p>
            <a:pPr marL="457200" lvl="0" indent="-457200" algn="l" rtl="0">
              <a:spcBef>
                <a:spcPts val="0"/>
              </a:spcBef>
              <a:spcAft>
                <a:spcPts val="0"/>
              </a:spcAft>
              <a:buSzPts val="1440"/>
              <a:buFont typeface="Wingdings" panose="05000000000000000000" pitchFamily="2" charset="2"/>
              <a:buChar char="Ø"/>
            </a:pPr>
            <a:r>
              <a:rPr lang="en-GB" sz="2800" dirty="0"/>
              <a:t>Exercises for hands-on experience</a:t>
            </a:r>
          </a:p>
        </p:txBody>
      </p:sp>
      <p:pic>
        <p:nvPicPr>
          <p:cNvPr id="7" name="Picture 6">
            <a:extLst>
              <a:ext uri="{FF2B5EF4-FFF2-40B4-BE49-F238E27FC236}">
                <a16:creationId xmlns="" xmlns:a16="http://schemas.microsoft.com/office/drawing/2014/main" id="{9159D607-51EB-AC3B-6EEC-6718E19FB80A}"/>
              </a:ext>
            </a:extLst>
          </p:cNvPr>
          <p:cNvPicPr>
            <a:picLocks noChangeAspect="1"/>
          </p:cNvPicPr>
          <p:nvPr/>
        </p:nvPicPr>
        <p:blipFill>
          <a:blip r:embed="rId4"/>
          <a:stretch>
            <a:fillRect/>
          </a:stretch>
        </p:blipFill>
        <p:spPr>
          <a:xfrm>
            <a:off x="8724183" y="3130944"/>
            <a:ext cx="5681930" cy="3797027"/>
          </a:xfrm>
          <a:prstGeom prst="rect">
            <a:avLst/>
          </a:prstGeom>
        </p:spPr>
      </p:pic>
    </p:spTree>
    <p:extLst>
      <p:ext uri="{BB962C8B-B14F-4D97-AF65-F5344CB8AC3E}">
        <p14:creationId xmlns:p14="http://schemas.microsoft.com/office/powerpoint/2010/main" val="11359171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1190445"/>
            <a:ext cx="10510136" cy="1122664"/>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Macros in Excel</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7953332" cy="523220"/>
          </a:xfrm>
          <a:prstGeom prst="rect">
            <a:avLst/>
          </a:prstGeom>
          <a:noFill/>
        </p:spPr>
        <p:txBody>
          <a:bodyPr wrap="square">
            <a:spAutoFit/>
          </a:bodyPr>
          <a:lstStyle/>
          <a:p>
            <a:pPr marL="0" lvl="0" indent="0" algn="l" rtl="0">
              <a:spcBef>
                <a:spcPts val="0"/>
              </a:spcBef>
              <a:spcAft>
                <a:spcPts val="0"/>
              </a:spcAft>
              <a:buSzPts val="1440"/>
              <a:buNone/>
            </a:pPr>
            <a:r>
              <a:rPr lang="en-US" sz="2800" dirty="0"/>
              <a:t>Automating Financial Modelling</a:t>
            </a:r>
          </a:p>
        </p:txBody>
      </p:sp>
      <p:pic>
        <p:nvPicPr>
          <p:cNvPr id="7" name="Picture 6">
            <a:extLst>
              <a:ext uri="{FF2B5EF4-FFF2-40B4-BE49-F238E27FC236}">
                <a16:creationId xmlns="" xmlns:a16="http://schemas.microsoft.com/office/drawing/2014/main" id="{239A46D9-E2F5-00D0-0C8B-8434D8B41C13}"/>
              </a:ext>
            </a:extLst>
          </p:cNvPr>
          <p:cNvPicPr>
            <a:picLocks noChangeAspect="1"/>
          </p:cNvPicPr>
          <p:nvPr/>
        </p:nvPicPr>
        <p:blipFill>
          <a:blip r:embed="rId4"/>
          <a:stretch>
            <a:fillRect/>
          </a:stretch>
        </p:blipFill>
        <p:spPr>
          <a:xfrm>
            <a:off x="1498756" y="4159365"/>
            <a:ext cx="3935886" cy="4213111"/>
          </a:xfrm>
          <a:prstGeom prst="rect">
            <a:avLst/>
          </a:prstGeom>
        </p:spPr>
      </p:pic>
    </p:spTree>
    <p:extLst>
      <p:ext uri="{BB962C8B-B14F-4D97-AF65-F5344CB8AC3E}">
        <p14:creationId xmlns:p14="http://schemas.microsoft.com/office/powerpoint/2010/main" val="416392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189781" y="283917"/>
            <a:ext cx="11079703" cy="183818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Understanding Excel Versions and Platforms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9C6712CD-405D-CD0C-E72C-54F0D6725F75}"/>
              </a:ext>
            </a:extLst>
          </p:cNvPr>
          <p:cNvPicPr>
            <a:picLocks noChangeAspect="1"/>
          </p:cNvPicPr>
          <p:nvPr/>
        </p:nvPicPr>
        <p:blipFill>
          <a:blip r:embed="rId4"/>
          <a:stretch>
            <a:fillRect/>
          </a:stretch>
        </p:blipFill>
        <p:spPr>
          <a:xfrm>
            <a:off x="657173" y="2580114"/>
            <a:ext cx="8493585" cy="5775477"/>
          </a:xfrm>
          <a:prstGeom prst="rect">
            <a:avLst/>
          </a:prstGeom>
        </p:spPr>
      </p:pic>
    </p:spTree>
    <p:extLst>
      <p:ext uri="{BB962C8B-B14F-4D97-AF65-F5344CB8AC3E}">
        <p14:creationId xmlns:p14="http://schemas.microsoft.com/office/powerpoint/2010/main" val="10699208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Agenda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177619" cy="440120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Overview</a:t>
            </a:r>
          </a:p>
          <a:p>
            <a:pPr marL="457200" lvl="0" indent="-457200" algn="l" rtl="0">
              <a:spcBef>
                <a:spcPts val="0"/>
              </a:spcBef>
              <a:spcAft>
                <a:spcPts val="0"/>
              </a:spcAft>
              <a:buSzPts val="1440"/>
              <a:buFont typeface="Wingdings" panose="05000000000000000000" pitchFamily="2" charset="2"/>
              <a:buChar char="Ø"/>
            </a:pPr>
            <a:r>
              <a:rPr lang="en-GB" sz="2800" dirty="0"/>
              <a:t>Introduction to Macros</a:t>
            </a:r>
          </a:p>
          <a:p>
            <a:pPr marL="457200" lvl="0" indent="-457200" algn="l" rtl="0">
              <a:spcBef>
                <a:spcPts val="0"/>
              </a:spcBef>
              <a:spcAft>
                <a:spcPts val="0"/>
              </a:spcAft>
              <a:buSzPts val="1440"/>
              <a:buFont typeface="Wingdings" panose="05000000000000000000" pitchFamily="2" charset="2"/>
              <a:buChar char="Ø"/>
            </a:pPr>
            <a:r>
              <a:rPr lang="en-GB" sz="2800" dirty="0"/>
              <a:t>Benefits of Macros in Financial Modelling</a:t>
            </a:r>
          </a:p>
          <a:p>
            <a:pPr marL="457200" lvl="0" indent="-457200" algn="l" rtl="0">
              <a:spcBef>
                <a:spcPts val="0"/>
              </a:spcBef>
              <a:spcAft>
                <a:spcPts val="0"/>
              </a:spcAft>
              <a:buSzPts val="1440"/>
              <a:buFont typeface="Wingdings" panose="05000000000000000000" pitchFamily="2" charset="2"/>
              <a:buChar char="Ø"/>
            </a:pPr>
            <a:r>
              <a:rPr lang="en-GB" sz="2800" dirty="0"/>
              <a:t>Handling Large Datasets with Macros</a:t>
            </a:r>
          </a:p>
          <a:p>
            <a:pPr marL="457200" lvl="0" indent="-457200" algn="l" rtl="0">
              <a:spcBef>
                <a:spcPts val="0"/>
              </a:spcBef>
              <a:spcAft>
                <a:spcPts val="0"/>
              </a:spcAft>
              <a:buSzPts val="1440"/>
              <a:buFont typeface="Wingdings" panose="05000000000000000000" pitchFamily="2" charset="2"/>
              <a:buChar char="Ø"/>
            </a:pPr>
            <a:r>
              <a:rPr lang="en-GB" sz="2800" dirty="0"/>
              <a:t>Types of Macros</a:t>
            </a:r>
          </a:p>
          <a:p>
            <a:pPr marL="457200" lvl="0" indent="-457200" algn="l" rtl="0">
              <a:spcBef>
                <a:spcPts val="0"/>
              </a:spcBef>
              <a:spcAft>
                <a:spcPts val="0"/>
              </a:spcAft>
              <a:buSzPts val="1440"/>
              <a:buFont typeface="Wingdings" panose="05000000000000000000" pitchFamily="2" charset="2"/>
              <a:buChar char="Ø"/>
            </a:pPr>
            <a:r>
              <a:rPr lang="en-GB" sz="2800" dirty="0"/>
              <a:t>Enabling Developer Tab in Excel</a:t>
            </a:r>
          </a:p>
          <a:p>
            <a:pPr marL="457200" lvl="0" indent="-457200" algn="l" rtl="0">
              <a:spcBef>
                <a:spcPts val="0"/>
              </a:spcBef>
              <a:spcAft>
                <a:spcPts val="0"/>
              </a:spcAft>
              <a:buSzPts val="1440"/>
              <a:buFont typeface="Wingdings" panose="05000000000000000000" pitchFamily="2" charset="2"/>
              <a:buChar char="Ø"/>
            </a:pPr>
            <a:r>
              <a:rPr lang="en-GB" sz="2800" dirty="0"/>
              <a:t>Recording Macros</a:t>
            </a:r>
          </a:p>
          <a:p>
            <a:pPr marL="457200" lvl="0" indent="-457200" algn="l" rtl="0">
              <a:spcBef>
                <a:spcPts val="0"/>
              </a:spcBef>
              <a:spcAft>
                <a:spcPts val="0"/>
              </a:spcAft>
              <a:buSzPts val="1440"/>
              <a:buFont typeface="Wingdings" panose="05000000000000000000" pitchFamily="2" charset="2"/>
              <a:buChar char="Ø"/>
            </a:pPr>
            <a:r>
              <a:rPr lang="en-GB" sz="2800" dirty="0"/>
              <a:t>Running Macros</a:t>
            </a:r>
          </a:p>
          <a:p>
            <a:pPr marL="457200" lvl="0" indent="-457200" algn="l" rtl="0">
              <a:spcBef>
                <a:spcPts val="0"/>
              </a:spcBef>
              <a:spcAft>
                <a:spcPts val="0"/>
              </a:spcAft>
              <a:buSzPts val="1440"/>
              <a:buFont typeface="Wingdings" panose="05000000000000000000" pitchFamily="2" charset="2"/>
              <a:buChar char="Ø"/>
            </a:pPr>
            <a:r>
              <a:rPr lang="en-GB" sz="2800" dirty="0"/>
              <a:t>Summary of Macros in Excel</a:t>
            </a:r>
          </a:p>
          <a:p>
            <a:pPr marL="457200" lvl="0" indent="-457200" algn="l" rtl="0">
              <a:spcBef>
                <a:spcPts val="0"/>
              </a:spcBef>
              <a:spcAft>
                <a:spcPts val="0"/>
              </a:spcAft>
              <a:buSzPts val="1440"/>
              <a:buFont typeface="Wingdings" panose="05000000000000000000" pitchFamily="2" charset="2"/>
              <a:buChar char="Ø"/>
            </a:pPr>
            <a:r>
              <a:rPr lang="en-GB" sz="2800" dirty="0"/>
              <a:t>Conclusion</a:t>
            </a:r>
          </a:p>
        </p:txBody>
      </p:sp>
      <p:pic>
        <p:nvPicPr>
          <p:cNvPr id="7" name="Picture 6">
            <a:extLst>
              <a:ext uri="{FF2B5EF4-FFF2-40B4-BE49-F238E27FC236}">
                <a16:creationId xmlns="" xmlns:a16="http://schemas.microsoft.com/office/drawing/2014/main" id="{5F5DC41C-60FD-681F-2AE4-4AA34F2F6136}"/>
              </a:ext>
            </a:extLst>
          </p:cNvPr>
          <p:cNvPicPr>
            <a:picLocks noChangeAspect="1"/>
          </p:cNvPicPr>
          <p:nvPr/>
        </p:nvPicPr>
        <p:blipFill>
          <a:blip r:embed="rId4"/>
          <a:stretch>
            <a:fillRect/>
          </a:stretch>
        </p:blipFill>
        <p:spPr>
          <a:xfrm>
            <a:off x="8642765" y="2427410"/>
            <a:ext cx="4901609" cy="4895512"/>
          </a:xfrm>
          <a:prstGeom prst="rect">
            <a:avLst/>
          </a:prstGeom>
        </p:spPr>
      </p:pic>
    </p:spTree>
    <p:extLst>
      <p:ext uri="{BB962C8B-B14F-4D97-AF65-F5344CB8AC3E}">
        <p14:creationId xmlns:p14="http://schemas.microsoft.com/office/powerpoint/2010/main" val="153114331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Overview: Learning Objectives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676;p177">
            <a:extLst>
              <a:ext uri="{FF2B5EF4-FFF2-40B4-BE49-F238E27FC236}">
                <a16:creationId xmlns="" xmlns:a16="http://schemas.microsoft.com/office/drawing/2014/main" id="{9519F30D-4B84-78F3-CD63-6044F2DD439B}"/>
              </a:ext>
            </a:extLst>
          </p:cNvPr>
          <p:cNvGrpSpPr/>
          <p:nvPr/>
        </p:nvGrpSpPr>
        <p:grpSpPr>
          <a:xfrm>
            <a:off x="1288602" y="3074250"/>
            <a:ext cx="11754538" cy="2929735"/>
            <a:chOff x="1669" y="1125707"/>
            <a:chExt cx="9614794" cy="1842067"/>
          </a:xfrm>
        </p:grpSpPr>
        <p:sp>
          <p:nvSpPr>
            <p:cNvPr id="7" name="Google Shape;2677;p177">
              <a:extLst>
                <a:ext uri="{FF2B5EF4-FFF2-40B4-BE49-F238E27FC236}">
                  <a16:creationId xmlns="" xmlns:a16="http://schemas.microsoft.com/office/drawing/2014/main" id="{35E6F2D5-B76E-30BE-D972-D4EBCC6B7854}"/>
                </a:ext>
              </a:extLst>
            </p:cNvPr>
            <p:cNvSpPr/>
            <p:nvPr/>
          </p:nvSpPr>
          <p:spPr>
            <a:xfrm>
              <a:off x="1669" y="1125707"/>
              <a:ext cx="489480" cy="48948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78;p177">
              <a:extLst>
                <a:ext uri="{FF2B5EF4-FFF2-40B4-BE49-F238E27FC236}">
                  <a16:creationId xmlns="" xmlns:a16="http://schemas.microsoft.com/office/drawing/2014/main" id="{31BF8C81-B2EF-44CD-976E-CC09C681005E}"/>
                </a:ext>
              </a:extLst>
            </p:cNvPr>
            <p:cNvSpPr/>
            <p:nvPr/>
          </p:nvSpPr>
          <p:spPr>
            <a:xfrm>
              <a:off x="1669" y="1694396"/>
              <a:ext cx="1398515" cy="5604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79;p177">
              <a:extLst>
                <a:ext uri="{FF2B5EF4-FFF2-40B4-BE49-F238E27FC236}">
                  <a16:creationId xmlns="" xmlns:a16="http://schemas.microsoft.com/office/drawing/2014/main" id="{3E5A4047-CC1C-E510-FD5E-139A8993EA7C}"/>
                </a:ext>
              </a:extLst>
            </p:cNvPr>
            <p:cNvSpPr txBox="1"/>
            <p:nvPr/>
          </p:nvSpPr>
          <p:spPr>
            <a:xfrm>
              <a:off x="1669" y="1694396"/>
              <a:ext cx="1398515" cy="5604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b="1">
                  <a:solidFill>
                    <a:schemeClr val="dk1"/>
                  </a:solidFill>
                  <a:latin typeface="Trebuchet MS"/>
                  <a:ea typeface="Trebuchet MS"/>
                  <a:cs typeface="Trebuchet MS"/>
                  <a:sym typeface="Trebuchet MS"/>
                </a:rPr>
                <a:t>Understanding Macros in Excel</a:t>
              </a:r>
              <a:endParaRPr/>
            </a:p>
          </p:txBody>
        </p:sp>
        <p:sp>
          <p:nvSpPr>
            <p:cNvPr id="10" name="Google Shape;2680;p177">
              <a:extLst>
                <a:ext uri="{FF2B5EF4-FFF2-40B4-BE49-F238E27FC236}">
                  <a16:creationId xmlns="" xmlns:a16="http://schemas.microsoft.com/office/drawing/2014/main" id="{A00E315B-BDE0-F317-D7F2-5275BBAFFB14}"/>
                </a:ext>
              </a:extLst>
            </p:cNvPr>
            <p:cNvSpPr/>
            <p:nvPr/>
          </p:nvSpPr>
          <p:spPr>
            <a:xfrm>
              <a:off x="1669" y="2291737"/>
              <a:ext cx="1398515" cy="676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81;p177">
              <a:extLst>
                <a:ext uri="{FF2B5EF4-FFF2-40B4-BE49-F238E27FC236}">
                  <a16:creationId xmlns="" xmlns:a16="http://schemas.microsoft.com/office/drawing/2014/main" id="{DA822FDA-059C-6AD5-AC7B-EBA60293E343}"/>
                </a:ext>
              </a:extLst>
            </p:cNvPr>
            <p:cNvSpPr txBox="1"/>
            <p:nvPr/>
          </p:nvSpPr>
          <p:spPr>
            <a:xfrm>
              <a:off x="1669" y="2291737"/>
              <a:ext cx="1398515" cy="676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Trebuchet MS"/>
                <a:buNone/>
              </a:pPr>
              <a:r>
                <a:rPr lang="en-US" sz="1100">
                  <a:solidFill>
                    <a:schemeClr val="dk1"/>
                  </a:solidFill>
                  <a:latin typeface="Trebuchet MS"/>
                  <a:ea typeface="Trebuchet MS"/>
                  <a:cs typeface="Trebuchet MS"/>
                  <a:sym typeface="Trebuchet MS"/>
                </a:rPr>
                <a:t>Grasp the concept and role of Macros in task automation</a:t>
              </a:r>
              <a:endParaRPr/>
            </a:p>
          </p:txBody>
        </p:sp>
        <p:sp>
          <p:nvSpPr>
            <p:cNvPr id="12" name="Google Shape;2682;p177">
              <a:extLst>
                <a:ext uri="{FF2B5EF4-FFF2-40B4-BE49-F238E27FC236}">
                  <a16:creationId xmlns="" xmlns:a16="http://schemas.microsoft.com/office/drawing/2014/main" id="{13866707-01E8-DACD-9E29-0749D407F505}"/>
                </a:ext>
              </a:extLst>
            </p:cNvPr>
            <p:cNvSpPr/>
            <p:nvPr/>
          </p:nvSpPr>
          <p:spPr>
            <a:xfrm>
              <a:off x="1644924" y="1125707"/>
              <a:ext cx="489480" cy="48948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83;p177">
              <a:extLst>
                <a:ext uri="{FF2B5EF4-FFF2-40B4-BE49-F238E27FC236}">
                  <a16:creationId xmlns="" xmlns:a16="http://schemas.microsoft.com/office/drawing/2014/main" id="{7A0A406D-EB5C-B092-8653-DF652745D351}"/>
                </a:ext>
              </a:extLst>
            </p:cNvPr>
            <p:cNvSpPr/>
            <p:nvPr/>
          </p:nvSpPr>
          <p:spPr>
            <a:xfrm>
              <a:off x="1644924" y="1694396"/>
              <a:ext cx="1398515" cy="5604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84;p177">
              <a:extLst>
                <a:ext uri="{FF2B5EF4-FFF2-40B4-BE49-F238E27FC236}">
                  <a16:creationId xmlns="" xmlns:a16="http://schemas.microsoft.com/office/drawing/2014/main" id="{DA55F585-08C7-4019-6A17-AFA927243CE4}"/>
                </a:ext>
              </a:extLst>
            </p:cNvPr>
            <p:cNvSpPr txBox="1"/>
            <p:nvPr/>
          </p:nvSpPr>
          <p:spPr>
            <a:xfrm>
              <a:off x="1644924" y="1694396"/>
              <a:ext cx="1398515" cy="5604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b="1">
                  <a:solidFill>
                    <a:schemeClr val="dk1"/>
                  </a:solidFill>
                  <a:latin typeface="Trebuchet MS"/>
                  <a:ea typeface="Trebuchet MS"/>
                  <a:cs typeface="Trebuchet MS"/>
                  <a:sym typeface="Trebuchet MS"/>
                </a:rPr>
                <a:t>Benefits in Financial Modelling</a:t>
              </a:r>
              <a:endParaRPr/>
            </a:p>
          </p:txBody>
        </p:sp>
        <p:sp>
          <p:nvSpPr>
            <p:cNvPr id="15" name="Google Shape;2685;p177">
              <a:extLst>
                <a:ext uri="{FF2B5EF4-FFF2-40B4-BE49-F238E27FC236}">
                  <a16:creationId xmlns="" xmlns:a16="http://schemas.microsoft.com/office/drawing/2014/main" id="{E42815A6-479A-35F2-5395-6904042079BD}"/>
                </a:ext>
              </a:extLst>
            </p:cNvPr>
            <p:cNvSpPr/>
            <p:nvPr/>
          </p:nvSpPr>
          <p:spPr>
            <a:xfrm>
              <a:off x="1644924" y="2291737"/>
              <a:ext cx="1398515" cy="676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86;p177">
              <a:extLst>
                <a:ext uri="{FF2B5EF4-FFF2-40B4-BE49-F238E27FC236}">
                  <a16:creationId xmlns="" xmlns:a16="http://schemas.microsoft.com/office/drawing/2014/main" id="{7BF246F0-B6AC-73BD-C909-69B29665BF1F}"/>
                </a:ext>
              </a:extLst>
            </p:cNvPr>
            <p:cNvSpPr txBox="1"/>
            <p:nvPr/>
          </p:nvSpPr>
          <p:spPr>
            <a:xfrm>
              <a:off x="1644924" y="2291737"/>
              <a:ext cx="1398515" cy="676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Trebuchet MS"/>
                <a:buNone/>
              </a:pPr>
              <a:r>
                <a:rPr lang="en-US" sz="1100" dirty="0">
                  <a:solidFill>
                    <a:schemeClr val="dk1"/>
                  </a:solidFill>
                  <a:latin typeface="Trebuchet MS"/>
                  <a:ea typeface="Trebuchet MS"/>
                  <a:cs typeface="Trebuchet MS"/>
                  <a:sym typeface="Trebuchet MS"/>
                </a:rPr>
                <a:t>Enhance efficiency and accuracy with Macros</a:t>
              </a:r>
              <a:endParaRPr dirty="0"/>
            </a:p>
          </p:txBody>
        </p:sp>
        <p:sp>
          <p:nvSpPr>
            <p:cNvPr id="17" name="Google Shape;2687;p177">
              <a:extLst>
                <a:ext uri="{FF2B5EF4-FFF2-40B4-BE49-F238E27FC236}">
                  <a16:creationId xmlns="" xmlns:a16="http://schemas.microsoft.com/office/drawing/2014/main" id="{BB50ECF7-38B8-31B7-8077-7E8D2861B190}"/>
                </a:ext>
              </a:extLst>
            </p:cNvPr>
            <p:cNvSpPr/>
            <p:nvPr/>
          </p:nvSpPr>
          <p:spPr>
            <a:xfrm>
              <a:off x="3288180" y="1125707"/>
              <a:ext cx="489480" cy="48948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88;p177">
              <a:extLst>
                <a:ext uri="{FF2B5EF4-FFF2-40B4-BE49-F238E27FC236}">
                  <a16:creationId xmlns="" xmlns:a16="http://schemas.microsoft.com/office/drawing/2014/main" id="{78952CB4-C63C-F6E0-8EF9-1098C79F6192}"/>
                </a:ext>
              </a:extLst>
            </p:cNvPr>
            <p:cNvSpPr/>
            <p:nvPr/>
          </p:nvSpPr>
          <p:spPr>
            <a:xfrm>
              <a:off x="3288180" y="1694396"/>
              <a:ext cx="1398515" cy="5604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89;p177">
              <a:extLst>
                <a:ext uri="{FF2B5EF4-FFF2-40B4-BE49-F238E27FC236}">
                  <a16:creationId xmlns="" xmlns:a16="http://schemas.microsoft.com/office/drawing/2014/main" id="{0F80FD7E-FE93-6677-CF16-427942FA002D}"/>
                </a:ext>
              </a:extLst>
            </p:cNvPr>
            <p:cNvSpPr txBox="1"/>
            <p:nvPr/>
          </p:nvSpPr>
          <p:spPr>
            <a:xfrm>
              <a:off x="3288180" y="1694396"/>
              <a:ext cx="1398515" cy="5604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b="1">
                  <a:solidFill>
                    <a:schemeClr val="dk1"/>
                  </a:solidFill>
                  <a:latin typeface="Trebuchet MS"/>
                  <a:ea typeface="Trebuchet MS"/>
                  <a:cs typeface="Trebuchet MS"/>
                  <a:sym typeface="Trebuchet MS"/>
                </a:rPr>
                <a:t>Hands-on Macro Experience</a:t>
              </a:r>
              <a:endParaRPr/>
            </a:p>
          </p:txBody>
        </p:sp>
        <p:sp>
          <p:nvSpPr>
            <p:cNvPr id="20" name="Google Shape;2690;p177">
              <a:extLst>
                <a:ext uri="{FF2B5EF4-FFF2-40B4-BE49-F238E27FC236}">
                  <a16:creationId xmlns="" xmlns:a16="http://schemas.microsoft.com/office/drawing/2014/main" id="{2DED1D18-5459-CCCE-F3F0-049FBAB19F7E}"/>
                </a:ext>
              </a:extLst>
            </p:cNvPr>
            <p:cNvSpPr/>
            <p:nvPr/>
          </p:nvSpPr>
          <p:spPr>
            <a:xfrm>
              <a:off x="3288180" y="2291737"/>
              <a:ext cx="1398515" cy="676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91;p177">
              <a:extLst>
                <a:ext uri="{FF2B5EF4-FFF2-40B4-BE49-F238E27FC236}">
                  <a16:creationId xmlns="" xmlns:a16="http://schemas.microsoft.com/office/drawing/2014/main" id="{7AAB3D67-CDF2-B4B7-EC26-19CE53546E97}"/>
                </a:ext>
              </a:extLst>
            </p:cNvPr>
            <p:cNvSpPr txBox="1"/>
            <p:nvPr/>
          </p:nvSpPr>
          <p:spPr>
            <a:xfrm>
              <a:off x="3288180" y="2291737"/>
              <a:ext cx="1398515" cy="676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Trebuchet MS"/>
                <a:buNone/>
              </a:pPr>
              <a:r>
                <a:rPr lang="en-US" sz="1100">
                  <a:solidFill>
                    <a:schemeClr val="dk1"/>
                  </a:solidFill>
                  <a:latin typeface="Trebuchet MS"/>
                  <a:ea typeface="Trebuchet MS"/>
                  <a:cs typeface="Trebuchet MS"/>
                  <a:sym typeface="Trebuchet MS"/>
                </a:rPr>
                <a:t>Learn to record and run macros for financial data formatting</a:t>
              </a:r>
              <a:endParaRPr/>
            </a:p>
          </p:txBody>
        </p:sp>
        <p:sp>
          <p:nvSpPr>
            <p:cNvPr id="22" name="Google Shape;2692;p177">
              <a:extLst>
                <a:ext uri="{FF2B5EF4-FFF2-40B4-BE49-F238E27FC236}">
                  <a16:creationId xmlns="" xmlns:a16="http://schemas.microsoft.com/office/drawing/2014/main" id="{331A94FA-5A4A-01FC-D491-390ACAE65C83}"/>
                </a:ext>
              </a:extLst>
            </p:cNvPr>
            <p:cNvSpPr/>
            <p:nvPr/>
          </p:nvSpPr>
          <p:spPr>
            <a:xfrm>
              <a:off x="4931436" y="1125707"/>
              <a:ext cx="489480" cy="48948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93;p177">
              <a:extLst>
                <a:ext uri="{FF2B5EF4-FFF2-40B4-BE49-F238E27FC236}">
                  <a16:creationId xmlns="" xmlns:a16="http://schemas.microsoft.com/office/drawing/2014/main" id="{6C688DB9-61C6-7D14-B084-8D5FD694D158}"/>
                </a:ext>
              </a:extLst>
            </p:cNvPr>
            <p:cNvSpPr/>
            <p:nvPr/>
          </p:nvSpPr>
          <p:spPr>
            <a:xfrm>
              <a:off x="4931436" y="1694396"/>
              <a:ext cx="1398515" cy="5604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94;p177">
              <a:extLst>
                <a:ext uri="{FF2B5EF4-FFF2-40B4-BE49-F238E27FC236}">
                  <a16:creationId xmlns="" xmlns:a16="http://schemas.microsoft.com/office/drawing/2014/main" id="{86FB2504-3F69-7B67-2CF7-B0E06FBB372D}"/>
                </a:ext>
              </a:extLst>
            </p:cNvPr>
            <p:cNvSpPr txBox="1"/>
            <p:nvPr/>
          </p:nvSpPr>
          <p:spPr>
            <a:xfrm>
              <a:off x="4931436" y="1694396"/>
              <a:ext cx="1398515" cy="5604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b="1">
                  <a:solidFill>
                    <a:schemeClr val="dk1"/>
                  </a:solidFill>
                  <a:latin typeface="Trebuchet MS"/>
                  <a:ea typeface="Trebuchet MS"/>
                  <a:cs typeface="Trebuchet MS"/>
                  <a:sym typeface="Trebuchet MS"/>
                </a:rPr>
                <a:t>Scalability with Macros</a:t>
              </a:r>
              <a:endParaRPr/>
            </a:p>
          </p:txBody>
        </p:sp>
        <p:sp>
          <p:nvSpPr>
            <p:cNvPr id="25" name="Google Shape;2695;p177">
              <a:extLst>
                <a:ext uri="{FF2B5EF4-FFF2-40B4-BE49-F238E27FC236}">
                  <a16:creationId xmlns="" xmlns:a16="http://schemas.microsoft.com/office/drawing/2014/main" id="{0D197EAA-B20B-8F7C-6B65-0CD5054BF855}"/>
                </a:ext>
              </a:extLst>
            </p:cNvPr>
            <p:cNvSpPr/>
            <p:nvPr/>
          </p:nvSpPr>
          <p:spPr>
            <a:xfrm>
              <a:off x="4931436" y="2291737"/>
              <a:ext cx="1398515" cy="676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96;p177">
              <a:extLst>
                <a:ext uri="{FF2B5EF4-FFF2-40B4-BE49-F238E27FC236}">
                  <a16:creationId xmlns="" xmlns:a16="http://schemas.microsoft.com/office/drawing/2014/main" id="{D55F9EA9-9E2D-2932-6EB4-51A9F34F1279}"/>
                </a:ext>
              </a:extLst>
            </p:cNvPr>
            <p:cNvSpPr txBox="1"/>
            <p:nvPr/>
          </p:nvSpPr>
          <p:spPr>
            <a:xfrm>
              <a:off x="4931436" y="2291737"/>
              <a:ext cx="1398515" cy="676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Trebuchet MS"/>
                <a:buNone/>
              </a:pPr>
              <a:r>
                <a:rPr lang="en-US" sz="1100">
                  <a:solidFill>
                    <a:schemeClr val="dk1"/>
                  </a:solidFill>
                  <a:latin typeface="Trebuchet MS"/>
                  <a:ea typeface="Trebuchet MS"/>
                  <a:cs typeface="Trebuchet MS"/>
                  <a:sym typeface="Trebuchet MS"/>
                </a:rPr>
                <a:t>Handle large financial datasets effectively</a:t>
              </a:r>
              <a:endParaRPr/>
            </a:p>
          </p:txBody>
        </p:sp>
        <p:sp>
          <p:nvSpPr>
            <p:cNvPr id="27" name="Google Shape;2697;p177">
              <a:extLst>
                <a:ext uri="{FF2B5EF4-FFF2-40B4-BE49-F238E27FC236}">
                  <a16:creationId xmlns="" xmlns:a16="http://schemas.microsoft.com/office/drawing/2014/main" id="{576B4C9F-E87D-4116-E4C6-B147A4629AC1}"/>
                </a:ext>
              </a:extLst>
            </p:cNvPr>
            <p:cNvSpPr/>
            <p:nvPr/>
          </p:nvSpPr>
          <p:spPr>
            <a:xfrm>
              <a:off x="6574692" y="1125707"/>
              <a:ext cx="489480" cy="48948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98;p177">
              <a:extLst>
                <a:ext uri="{FF2B5EF4-FFF2-40B4-BE49-F238E27FC236}">
                  <a16:creationId xmlns="" xmlns:a16="http://schemas.microsoft.com/office/drawing/2014/main" id="{A7BC09A6-BECE-B56C-B335-7B770172EE97}"/>
                </a:ext>
              </a:extLst>
            </p:cNvPr>
            <p:cNvSpPr/>
            <p:nvPr/>
          </p:nvSpPr>
          <p:spPr>
            <a:xfrm>
              <a:off x="6574692" y="1694396"/>
              <a:ext cx="1398515" cy="5604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99;p177">
              <a:extLst>
                <a:ext uri="{FF2B5EF4-FFF2-40B4-BE49-F238E27FC236}">
                  <a16:creationId xmlns="" xmlns:a16="http://schemas.microsoft.com/office/drawing/2014/main" id="{04655C71-035C-85F2-A30F-9F8A4FE095AD}"/>
                </a:ext>
              </a:extLst>
            </p:cNvPr>
            <p:cNvSpPr txBox="1"/>
            <p:nvPr/>
          </p:nvSpPr>
          <p:spPr>
            <a:xfrm>
              <a:off x="6574692" y="1694396"/>
              <a:ext cx="1398515" cy="5604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b="1">
                  <a:solidFill>
                    <a:schemeClr val="dk1"/>
                  </a:solidFill>
                  <a:latin typeface="Trebuchet MS"/>
                  <a:ea typeface="Trebuchet MS"/>
                  <a:cs typeface="Trebuchet MS"/>
                  <a:sym typeface="Trebuchet MS"/>
                </a:rPr>
                <a:t>Macro Proficiency</a:t>
              </a:r>
              <a:endParaRPr/>
            </a:p>
          </p:txBody>
        </p:sp>
        <p:sp>
          <p:nvSpPr>
            <p:cNvPr id="30" name="Google Shape;2700;p177">
              <a:extLst>
                <a:ext uri="{FF2B5EF4-FFF2-40B4-BE49-F238E27FC236}">
                  <a16:creationId xmlns="" xmlns:a16="http://schemas.microsoft.com/office/drawing/2014/main" id="{03396675-F069-A3CF-439A-70CDD8AA7A9A}"/>
                </a:ext>
              </a:extLst>
            </p:cNvPr>
            <p:cNvSpPr/>
            <p:nvPr/>
          </p:nvSpPr>
          <p:spPr>
            <a:xfrm>
              <a:off x="6574692" y="2291737"/>
              <a:ext cx="1398515" cy="676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01;p177">
              <a:extLst>
                <a:ext uri="{FF2B5EF4-FFF2-40B4-BE49-F238E27FC236}">
                  <a16:creationId xmlns="" xmlns:a16="http://schemas.microsoft.com/office/drawing/2014/main" id="{BBB528A3-6EA4-F054-3C48-8D2BB16A0E8B}"/>
                </a:ext>
              </a:extLst>
            </p:cNvPr>
            <p:cNvSpPr txBox="1"/>
            <p:nvPr/>
          </p:nvSpPr>
          <p:spPr>
            <a:xfrm>
              <a:off x="6574692" y="2291737"/>
              <a:ext cx="1398515" cy="676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Trebuchet MS"/>
                <a:buNone/>
              </a:pPr>
              <a:r>
                <a:rPr lang="en-US" sz="1100">
                  <a:solidFill>
                    <a:schemeClr val="dk1"/>
                  </a:solidFill>
                  <a:latin typeface="Trebuchet MS"/>
                  <a:ea typeface="Trebuchet MS"/>
                  <a:cs typeface="Trebuchet MS"/>
                  <a:sym typeface="Trebuchet MS"/>
                </a:rPr>
                <a:t>Master naming, describing, and shortcut key assignment</a:t>
              </a:r>
              <a:endParaRPr/>
            </a:p>
          </p:txBody>
        </p:sp>
        <p:sp>
          <p:nvSpPr>
            <p:cNvPr id="32" name="Google Shape;2702;p177">
              <a:extLst>
                <a:ext uri="{FF2B5EF4-FFF2-40B4-BE49-F238E27FC236}">
                  <a16:creationId xmlns="" xmlns:a16="http://schemas.microsoft.com/office/drawing/2014/main" id="{74814457-0315-BBCE-C75C-192B2FBD7A17}"/>
                </a:ext>
              </a:extLst>
            </p:cNvPr>
            <p:cNvSpPr/>
            <p:nvPr/>
          </p:nvSpPr>
          <p:spPr>
            <a:xfrm>
              <a:off x="8217948" y="1125707"/>
              <a:ext cx="489480" cy="48948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03;p177">
              <a:extLst>
                <a:ext uri="{FF2B5EF4-FFF2-40B4-BE49-F238E27FC236}">
                  <a16:creationId xmlns="" xmlns:a16="http://schemas.microsoft.com/office/drawing/2014/main" id="{621A4418-4B32-4991-3975-310FA8D51387}"/>
                </a:ext>
              </a:extLst>
            </p:cNvPr>
            <p:cNvSpPr/>
            <p:nvPr/>
          </p:nvSpPr>
          <p:spPr>
            <a:xfrm>
              <a:off x="8217948" y="1694396"/>
              <a:ext cx="1398515" cy="5604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04;p177">
              <a:extLst>
                <a:ext uri="{FF2B5EF4-FFF2-40B4-BE49-F238E27FC236}">
                  <a16:creationId xmlns="" xmlns:a16="http://schemas.microsoft.com/office/drawing/2014/main" id="{D5BF2534-0D76-F763-84A2-1AB133AF59EE}"/>
                </a:ext>
              </a:extLst>
            </p:cNvPr>
            <p:cNvSpPr txBox="1"/>
            <p:nvPr/>
          </p:nvSpPr>
          <p:spPr>
            <a:xfrm>
              <a:off x="8217948" y="1694396"/>
              <a:ext cx="1398515" cy="5604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b="1">
                  <a:solidFill>
                    <a:schemeClr val="dk1"/>
                  </a:solidFill>
                  <a:latin typeface="Trebuchet MS"/>
                  <a:ea typeface="Trebuchet MS"/>
                  <a:cs typeface="Trebuchet MS"/>
                  <a:sym typeface="Trebuchet MS"/>
                </a:rPr>
                <a:t>Automating with Macros</a:t>
              </a:r>
              <a:endParaRPr/>
            </a:p>
          </p:txBody>
        </p:sp>
        <p:sp>
          <p:nvSpPr>
            <p:cNvPr id="37" name="Google Shape;2705;p177">
              <a:extLst>
                <a:ext uri="{FF2B5EF4-FFF2-40B4-BE49-F238E27FC236}">
                  <a16:creationId xmlns="" xmlns:a16="http://schemas.microsoft.com/office/drawing/2014/main" id="{7B732325-0128-AB51-A3F0-188F4D2DB289}"/>
                </a:ext>
              </a:extLst>
            </p:cNvPr>
            <p:cNvSpPr/>
            <p:nvPr/>
          </p:nvSpPr>
          <p:spPr>
            <a:xfrm>
              <a:off x="8217948" y="2291737"/>
              <a:ext cx="1398515" cy="6760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06;p177">
              <a:extLst>
                <a:ext uri="{FF2B5EF4-FFF2-40B4-BE49-F238E27FC236}">
                  <a16:creationId xmlns="" xmlns:a16="http://schemas.microsoft.com/office/drawing/2014/main" id="{34D97ADC-AADD-20E2-4C43-9E1682B4D565}"/>
                </a:ext>
              </a:extLst>
            </p:cNvPr>
            <p:cNvSpPr txBox="1"/>
            <p:nvPr/>
          </p:nvSpPr>
          <p:spPr>
            <a:xfrm>
              <a:off x="8217948" y="2291737"/>
              <a:ext cx="1398515" cy="6760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Trebuchet MS"/>
                <a:buNone/>
              </a:pPr>
              <a:r>
                <a:rPr lang="en-US" sz="1100">
                  <a:solidFill>
                    <a:schemeClr val="dk1"/>
                  </a:solidFill>
                  <a:latin typeface="Trebuchet MS"/>
                  <a:ea typeface="Trebuchet MS"/>
                  <a:cs typeface="Trebuchet MS"/>
                  <a:sym typeface="Trebuchet MS"/>
                </a:rPr>
                <a:t>Ensure consistent formatting of financial statements</a:t>
              </a:r>
              <a:endParaRPr/>
            </a:p>
          </p:txBody>
        </p:sp>
      </p:grpSp>
    </p:spTree>
    <p:extLst>
      <p:ext uri="{BB962C8B-B14F-4D97-AF65-F5344CB8AC3E}">
        <p14:creationId xmlns:p14="http://schemas.microsoft.com/office/powerpoint/2010/main" val="29850765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461783" y="283916"/>
            <a:ext cx="11260587"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Overview: Introduction to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713;p178">
            <a:extLst>
              <a:ext uri="{FF2B5EF4-FFF2-40B4-BE49-F238E27FC236}">
                <a16:creationId xmlns="" xmlns:a16="http://schemas.microsoft.com/office/drawing/2014/main" id="{C3F69CB3-052B-5C76-164B-40ED1198342D}"/>
              </a:ext>
            </a:extLst>
          </p:cNvPr>
          <p:cNvGrpSpPr/>
          <p:nvPr/>
        </p:nvGrpSpPr>
        <p:grpSpPr>
          <a:xfrm>
            <a:off x="461783" y="2793932"/>
            <a:ext cx="9618132" cy="4093482"/>
            <a:chOff x="0" y="0"/>
            <a:chExt cx="9618132" cy="4093482"/>
          </a:xfrm>
        </p:grpSpPr>
        <p:sp>
          <p:nvSpPr>
            <p:cNvPr id="7" name="Google Shape;2714;p178">
              <a:extLst>
                <a:ext uri="{FF2B5EF4-FFF2-40B4-BE49-F238E27FC236}">
                  <a16:creationId xmlns="" xmlns:a16="http://schemas.microsoft.com/office/drawing/2014/main" id="{67B32BF7-E032-CFBF-42DB-CC663B8CEF14}"/>
                </a:ext>
              </a:extLst>
            </p:cNvPr>
            <p:cNvSpPr/>
            <p:nvPr/>
          </p:nvSpPr>
          <p:spPr>
            <a:xfrm>
              <a:off x="0" y="0"/>
              <a:ext cx="3005666" cy="4093482"/>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15;p178">
              <a:extLst>
                <a:ext uri="{FF2B5EF4-FFF2-40B4-BE49-F238E27FC236}">
                  <a16:creationId xmlns="" xmlns:a16="http://schemas.microsoft.com/office/drawing/2014/main" id="{B1143D86-FA31-9FBB-9047-906599C638D8}"/>
                </a:ext>
              </a:extLst>
            </p:cNvPr>
            <p:cNvSpPr txBox="1"/>
            <p:nvPr/>
          </p:nvSpPr>
          <p:spPr>
            <a:xfrm>
              <a:off x="0" y="1555523"/>
              <a:ext cx="3005666" cy="2456089"/>
            </a:xfrm>
            <a:prstGeom prst="rect">
              <a:avLst/>
            </a:prstGeom>
            <a:noFill/>
            <a:ln>
              <a:noFill/>
            </a:ln>
          </p:spPr>
          <p:txBody>
            <a:bodyPr spcFirstLastPara="1" wrap="square" lIns="234325" tIns="330200" rIns="234325" bIns="330200" anchor="t"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Macros: Excel's Automation Powerhouse</a:t>
              </a:r>
              <a:endParaRPr/>
            </a:p>
            <a:p>
              <a:pPr marL="114300" marR="0" lvl="1" indent="-114300" algn="l" rtl="0">
                <a:lnSpc>
                  <a:spcPct val="90000"/>
                </a:lnSpc>
                <a:spcBef>
                  <a:spcPts val="66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Set of instructions for automating repetitive tasks</a:t>
              </a:r>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Uses simple keystrokes to complex VBA programming</a:t>
              </a:r>
              <a:endParaRPr/>
            </a:p>
          </p:txBody>
        </p:sp>
        <p:sp>
          <p:nvSpPr>
            <p:cNvPr id="9" name="Google Shape;2716;p178">
              <a:extLst>
                <a:ext uri="{FF2B5EF4-FFF2-40B4-BE49-F238E27FC236}">
                  <a16:creationId xmlns="" xmlns:a16="http://schemas.microsoft.com/office/drawing/2014/main" id="{1FB7DA23-DBD9-6FDF-C5BF-388C5B10FBD7}"/>
                </a:ext>
              </a:extLst>
            </p:cNvPr>
            <p:cNvSpPr/>
            <p:nvPr/>
          </p:nvSpPr>
          <p:spPr>
            <a:xfrm>
              <a:off x="888810" y="409348"/>
              <a:ext cx="1228044" cy="1228044"/>
            </a:xfrm>
            <a:prstGeom prst="ellipse">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7;p178">
              <a:extLst>
                <a:ext uri="{FF2B5EF4-FFF2-40B4-BE49-F238E27FC236}">
                  <a16:creationId xmlns="" xmlns:a16="http://schemas.microsoft.com/office/drawing/2014/main" id="{577CD772-F5AB-550E-085C-1B13CF430275}"/>
                </a:ext>
              </a:extLst>
            </p:cNvPr>
            <p:cNvSpPr txBox="1"/>
            <p:nvPr/>
          </p:nvSpPr>
          <p:spPr>
            <a:xfrm>
              <a:off x="1068653" y="589191"/>
              <a:ext cx="868358" cy="868358"/>
            </a:xfrm>
            <a:prstGeom prst="rect">
              <a:avLst/>
            </a:prstGeom>
            <a:noFill/>
            <a:ln>
              <a:noFill/>
            </a:ln>
          </p:spPr>
          <p:txBody>
            <a:bodyPr spcFirstLastPara="1" wrap="square" lIns="95725" tIns="12700" rIns="95725" bIns="12700" anchor="ctr" anchorCtr="0">
              <a:noAutofit/>
            </a:bodyPr>
            <a:lstStyle/>
            <a:p>
              <a:pPr marL="0" marR="0" lvl="0" indent="0" algn="ctr" rtl="0">
                <a:lnSpc>
                  <a:spcPct val="90000"/>
                </a:lnSpc>
                <a:spcBef>
                  <a:spcPts val="0"/>
                </a:spcBef>
                <a:spcAft>
                  <a:spcPts val="0"/>
                </a:spcAft>
                <a:buClr>
                  <a:schemeClr val="lt1"/>
                </a:buClr>
                <a:buSzPts val="4800"/>
                <a:buFont typeface="Trebuchet MS"/>
                <a:buNone/>
              </a:pPr>
              <a:r>
                <a:rPr lang="en-US" sz="4800">
                  <a:solidFill>
                    <a:schemeClr val="lt1"/>
                  </a:solidFill>
                  <a:latin typeface="Trebuchet MS"/>
                  <a:ea typeface="Trebuchet MS"/>
                  <a:cs typeface="Trebuchet MS"/>
                  <a:sym typeface="Trebuchet MS"/>
                </a:rPr>
                <a:t>1</a:t>
              </a:r>
              <a:endParaRPr/>
            </a:p>
          </p:txBody>
        </p:sp>
        <p:sp>
          <p:nvSpPr>
            <p:cNvPr id="11" name="Google Shape;2718;p178">
              <a:extLst>
                <a:ext uri="{FF2B5EF4-FFF2-40B4-BE49-F238E27FC236}">
                  <a16:creationId xmlns="" xmlns:a16="http://schemas.microsoft.com/office/drawing/2014/main" id="{A0DDCE19-73D7-2DD3-9CCD-0D0A12C9148B}"/>
                </a:ext>
              </a:extLst>
            </p:cNvPr>
            <p:cNvSpPr/>
            <p:nvPr/>
          </p:nvSpPr>
          <p:spPr>
            <a:xfrm>
              <a:off x="0" y="4093410"/>
              <a:ext cx="3005666" cy="72"/>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9;p178">
              <a:extLst>
                <a:ext uri="{FF2B5EF4-FFF2-40B4-BE49-F238E27FC236}">
                  <a16:creationId xmlns="" xmlns:a16="http://schemas.microsoft.com/office/drawing/2014/main" id="{2F8B5713-849C-E1F7-1F73-5F3129A8A8C9}"/>
                </a:ext>
              </a:extLst>
            </p:cNvPr>
            <p:cNvSpPr/>
            <p:nvPr/>
          </p:nvSpPr>
          <p:spPr>
            <a:xfrm>
              <a:off x="3306233" y="0"/>
              <a:ext cx="3005666" cy="4093482"/>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0;p178">
              <a:extLst>
                <a:ext uri="{FF2B5EF4-FFF2-40B4-BE49-F238E27FC236}">
                  <a16:creationId xmlns="" xmlns:a16="http://schemas.microsoft.com/office/drawing/2014/main" id="{AC0B0952-5CCB-E199-35FD-03459E48E825}"/>
                </a:ext>
              </a:extLst>
            </p:cNvPr>
            <p:cNvSpPr txBox="1"/>
            <p:nvPr/>
          </p:nvSpPr>
          <p:spPr>
            <a:xfrm>
              <a:off x="3306233" y="1555523"/>
              <a:ext cx="3005666" cy="2456089"/>
            </a:xfrm>
            <a:prstGeom prst="rect">
              <a:avLst/>
            </a:prstGeom>
            <a:noFill/>
            <a:ln>
              <a:noFill/>
            </a:ln>
          </p:spPr>
          <p:txBody>
            <a:bodyPr spcFirstLastPara="1" wrap="square" lIns="234325" tIns="330200" rIns="234325" bIns="330200" anchor="t"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Historical Development of Macros</a:t>
              </a:r>
              <a:endParaRPr/>
            </a:p>
            <a:p>
              <a:pPr marL="114300" marR="0" lvl="1" indent="-114300" algn="l" rtl="0">
                <a:lnSpc>
                  <a:spcPct val="90000"/>
                </a:lnSpc>
                <a:spcBef>
                  <a:spcPts val="66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Originated from early computing batch processing</a:t>
              </a:r>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Evolved with spreadsheet software advancements</a:t>
              </a:r>
              <a:endParaRPr/>
            </a:p>
          </p:txBody>
        </p:sp>
        <p:sp>
          <p:nvSpPr>
            <p:cNvPr id="14" name="Google Shape;2721;p178">
              <a:extLst>
                <a:ext uri="{FF2B5EF4-FFF2-40B4-BE49-F238E27FC236}">
                  <a16:creationId xmlns="" xmlns:a16="http://schemas.microsoft.com/office/drawing/2014/main" id="{EEE5A910-7552-68E8-B52C-4558F6288E0D}"/>
                </a:ext>
              </a:extLst>
            </p:cNvPr>
            <p:cNvSpPr/>
            <p:nvPr/>
          </p:nvSpPr>
          <p:spPr>
            <a:xfrm>
              <a:off x="4195044" y="409348"/>
              <a:ext cx="1228044" cy="1228044"/>
            </a:xfrm>
            <a:prstGeom prst="ellipse">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2;p178">
              <a:extLst>
                <a:ext uri="{FF2B5EF4-FFF2-40B4-BE49-F238E27FC236}">
                  <a16:creationId xmlns="" xmlns:a16="http://schemas.microsoft.com/office/drawing/2014/main" id="{12B4E071-BAE4-5A44-6D75-B04E95A69AEF}"/>
                </a:ext>
              </a:extLst>
            </p:cNvPr>
            <p:cNvSpPr txBox="1"/>
            <p:nvPr/>
          </p:nvSpPr>
          <p:spPr>
            <a:xfrm>
              <a:off x="4374887" y="589191"/>
              <a:ext cx="868358" cy="868358"/>
            </a:xfrm>
            <a:prstGeom prst="rect">
              <a:avLst/>
            </a:prstGeom>
            <a:noFill/>
            <a:ln>
              <a:noFill/>
            </a:ln>
          </p:spPr>
          <p:txBody>
            <a:bodyPr spcFirstLastPara="1" wrap="square" lIns="95725" tIns="12700" rIns="95725" bIns="12700" anchor="ctr" anchorCtr="0">
              <a:noAutofit/>
            </a:bodyPr>
            <a:lstStyle/>
            <a:p>
              <a:pPr marL="0" marR="0" lvl="0" indent="0" algn="ctr" rtl="0">
                <a:lnSpc>
                  <a:spcPct val="90000"/>
                </a:lnSpc>
                <a:spcBef>
                  <a:spcPts val="0"/>
                </a:spcBef>
                <a:spcAft>
                  <a:spcPts val="0"/>
                </a:spcAft>
                <a:buClr>
                  <a:schemeClr val="lt1"/>
                </a:buClr>
                <a:buSzPts val="4800"/>
                <a:buFont typeface="Trebuchet MS"/>
                <a:buNone/>
              </a:pPr>
              <a:r>
                <a:rPr lang="en-US" sz="4800">
                  <a:solidFill>
                    <a:schemeClr val="lt1"/>
                  </a:solidFill>
                  <a:latin typeface="Trebuchet MS"/>
                  <a:ea typeface="Trebuchet MS"/>
                  <a:cs typeface="Trebuchet MS"/>
                  <a:sym typeface="Trebuchet MS"/>
                </a:rPr>
                <a:t>2</a:t>
              </a:r>
              <a:endParaRPr/>
            </a:p>
          </p:txBody>
        </p:sp>
        <p:sp>
          <p:nvSpPr>
            <p:cNvPr id="16" name="Google Shape;2723;p178">
              <a:extLst>
                <a:ext uri="{FF2B5EF4-FFF2-40B4-BE49-F238E27FC236}">
                  <a16:creationId xmlns="" xmlns:a16="http://schemas.microsoft.com/office/drawing/2014/main" id="{54B50FC2-A7AB-2954-D653-B1913BD53504}"/>
                </a:ext>
              </a:extLst>
            </p:cNvPr>
            <p:cNvSpPr/>
            <p:nvPr/>
          </p:nvSpPr>
          <p:spPr>
            <a:xfrm>
              <a:off x="3306233" y="4093410"/>
              <a:ext cx="3005666" cy="72"/>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4;p178">
              <a:extLst>
                <a:ext uri="{FF2B5EF4-FFF2-40B4-BE49-F238E27FC236}">
                  <a16:creationId xmlns="" xmlns:a16="http://schemas.microsoft.com/office/drawing/2014/main" id="{E6B0D585-4F7D-D480-4ADA-8E15B163C4E4}"/>
                </a:ext>
              </a:extLst>
            </p:cNvPr>
            <p:cNvSpPr/>
            <p:nvPr/>
          </p:nvSpPr>
          <p:spPr>
            <a:xfrm>
              <a:off x="6612466" y="0"/>
              <a:ext cx="3005666" cy="4093482"/>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25;p178">
              <a:extLst>
                <a:ext uri="{FF2B5EF4-FFF2-40B4-BE49-F238E27FC236}">
                  <a16:creationId xmlns="" xmlns:a16="http://schemas.microsoft.com/office/drawing/2014/main" id="{09066EE5-AD99-B97B-65B4-9EFF73996897}"/>
                </a:ext>
              </a:extLst>
            </p:cNvPr>
            <p:cNvSpPr txBox="1"/>
            <p:nvPr/>
          </p:nvSpPr>
          <p:spPr>
            <a:xfrm>
              <a:off x="6612466" y="1555523"/>
              <a:ext cx="3005666" cy="2456089"/>
            </a:xfrm>
            <a:prstGeom prst="rect">
              <a:avLst/>
            </a:prstGeom>
            <a:noFill/>
            <a:ln>
              <a:noFill/>
            </a:ln>
          </p:spPr>
          <p:txBody>
            <a:bodyPr spcFirstLastPara="1" wrap="square" lIns="234325" tIns="330200" rIns="234325" bIns="330200" anchor="t"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Macros in Today's Data-Driven World</a:t>
              </a:r>
              <a:endParaRPr/>
            </a:p>
            <a:p>
              <a:pPr marL="114300" marR="0" lvl="1" indent="-114300" algn="l" rtl="0">
                <a:lnSpc>
                  <a:spcPct val="90000"/>
                </a:lnSpc>
                <a:spcBef>
                  <a:spcPts val="66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Crucial for financial modelling and data analysis</a:t>
              </a:r>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Enables handling of large datasets efficiently</a:t>
              </a:r>
              <a:endParaRPr/>
            </a:p>
          </p:txBody>
        </p:sp>
        <p:sp>
          <p:nvSpPr>
            <p:cNvPr id="19" name="Google Shape;2726;p178">
              <a:extLst>
                <a:ext uri="{FF2B5EF4-FFF2-40B4-BE49-F238E27FC236}">
                  <a16:creationId xmlns="" xmlns:a16="http://schemas.microsoft.com/office/drawing/2014/main" id="{D70EB38C-AEF8-3720-0776-A5D969819BE2}"/>
                </a:ext>
              </a:extLst>
            </p:cNvPr>
            <p:cNvSpPr/>
            <p:nvPr/>
          </p:nvSpPr>
          <p:spPr>
            <a:xfrm>
              <a:off x="7501277" y="409348"/>
              <a:ext cx="1228044" cy="1228044"/>
            </a:xfrm>
            <a:prstGeom prst="ellipse">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27;p178">
              <a:extLst>
                <a:ext uri="{FF2B5EF4-FFF2-40B4-BE49-F238E27FC236}">
                  <a16:creationId xmlns="" xmlns:a16="http://schemas.microsoft.com/office/drawing/2014/main" id="{26DB43D4-804B-A0F8-A96C-0602FF721F71}"/>
                </a:ext>
              </a:extLst>
            </p:cNvPr>
            <p:cNvSpPr txBox="1"/>
            <p:nvPr/>
          </p:nvSpPr>
          <p:spPr>
            <a:xfrm>
              <a:off x="7681120" y="589191"/>
              <a:ext cx="868358" cy="868358"/>
            </a:xfrm>
            <a:prstGeom prst="rect">
              <a:avLst/>
            </a:prstGeom>
            <a:noFill/>
            <a:ln>
              <a:noFill/>
            </a:ln>
          </p:spPr>
          <p:txBody>
            <a:bodyPr spcFirstLastPara="1" wrap="square" lIns="95725" tIns="12700" rIns="95725" bIns="12700" anchor="ctr" anchorCtr="0">
              <a:noAutofit/>
            </a:bodyPr>
            <a:lstStyle/>
            <a:p>
              <a:pPr marL="0" marR="0" lvl="0" indent="0" algn="ctr" rtl="0">
                <a:lnSpc>
                  <a:spcPct val="90000"/>
                </a:lnSpc>
                <a:spcBef>
                  <a:spcPts val="0"/>
                </a:spcBef>
                <a:spcAft>
                  <a:spcPts val="0"/>
                </a:spcAft>
                <a:buClr>
                  <a:schemeClr val="lt1"/>
                </a:buClr>
                <a:buSzPts val="4800"/>
                <a:buFont typeface="Trebuchet MS"/>
                <a:buNone/>
              </a:pPr>
              <a:r>
                <a:rPr lang="en-US" sz="4800">
                  <a:solidFill>
                    <a:schemeClr val="lt1"/>
                  </a:solidFill>
                  <a:latin typeface="Trebuchet MS"/>
                  <a:ea typeface="Trebuchet MS"/>
                  <a:cs typeface="Trebuchet MS"/>
                  <a:sym typeface="Trebuchet MS"/>
                </a:rPr>
                <a:t>3</a:t>
              </a:r>
              <a:endParaRPr/>
            </a:p>
          </p:txBody>
        </p:sp>
        <p:sp>
          <p:nvSpPr>
            <p:cNvPr id="21" name="Google Shape;2728;p178">
              <a:extLst>
                <a:ext uri="{FF2B5EF4-FFF2-40B4-BE49-F238E27FC236}">
                  <a16:creationId xmlns="" xmlns:a16="http://schemas.microsoft.com/office/drawing/2014/main" id="{73E6EBD4-3EF0-E86E-F96F-86C2393ACD57}"/>
                </a:ext>
              </a:extLst>
            </p:cNvPr>
            <p:cNvSpPr/>
            <p:nvPr/>
          </p:nvSpPr>
          <p:spPr>
            <a:xfrm>
              <a:off x="6612466" y="4093410"/>
              <a:ext cx="3005666" cy="72"/>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91470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Overview: At-a-Glance Topics in the Chapter</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644774" cy="3108543"/>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Introduction to Macros in Excel</a:t>
            </a:r>
          </a:p>
          <a:p>
            <a:pPr marL="457200" lvl="0" indent="-457200" algn="l" rtl="0">
              <a:spcBef>
                <a:spcPts val="0"/>
              </a:spcBef>
              <a:spcAft>
                <a:spcPts val="0"/>
              </a:spcAft>
              <a:buSzPts val="1440"/>
              <a:buFont typeface="Wingdings" panose="05000000000000000000" pitchFamily="2" charset="2"/>
              <a:buChar char="Ø"/>
            </a:pPr>
            <a:r>
              <a:rPr lang="en-GB" sz="2800" dirty="0"/>
              <a:t>Understanding the basics and applications of macros</a:t>
            </a:r>
          </a:p>
          <a:p>
            <a:pPr marL="457200" lvl="0" indent="-457200" algn="l" rtl="0">
              <a:spcBef>
                <a:spcPts val="0"/>
              </a:spcBef>
              <a:spcAft>
                <a:spcPts val="0"/>
              </a:spcAft>
              <a:buSzPts val="1440"/>
              <a:buFont typeface="Wingdings" panose="05000000000000000000" pitchFamily="2" charset="2"/>
              <a:buChar char="Ø"/>
            </a:pPr>
            <a:r>
              <a:rPr lang="en-GB" sz="2800" dirty="0"/>
              <a:t>Types of Macros</a:t>
            </a:r>
          </a:p>
          <a:p>
            <a:pPr marL="457200" lvl="0" indent="-457200" algn="l" rtl="0">
              <a:spcBef>
                <a:spcPts val="0"/>
              </a:spcBef>
              <a:spcAft>
                <a:spcPts val="0"/>
              </a:spcAft>
              <a:buSzPts val="1440"/>
              <a:buFont typeface="Wingdings" panose="05000000000000000000" pitchFamily="2" charset="2"/>
              <a:buChar char="Ø"/>
            </a:pPr>
            <a:r>
              <a:rPr lang="en-GB" sz="2800" dirty="0"/>
              <a:t>Recorded Macros: Capturing a series of user actions</a:t>
            </a:r>
          </a:p>
          <a:p>
            <a:pPr marL="457200" lvl="0" indent="-457200" algn="l" rtl="0">
              <a:spcBef>
                <a:spcPts val="0"/>
              </a:spcBef>
              <a:spcAft>
                <a:spcPts val="0"/>
              </a:spcAft>
              <a:buSzPts val="1440"/>
              <a:buFont typeface="Wingdings" panose="05000000000000000000" pitchFamily="2" charset="2"/>
              <a:buChar char="Ø"/>
            </a:pPr>
            <a:r>
              <a:rPr lang="en-GB" sz="2800" dirty="0"/>
              <a:t>VBA Macros: Involving custom programming for advanced tasks</a:t>
            </a:r>
          </a:p>
          <a:p>
            <a:pPr marL="457200" lvl="0" indent="-457200" algn="l" rtl="0">
              <a:spcBef>
                <a:spcPts val="0"/>
              </a:spcBef>
              <a:spcAft>
                <a:spcPts val="0"/>
              </a:spcAft>
              <a:buSzPts val="1440"/>
              <a:buFont typeface="Wingdings" panose="05000000000000000000" pitchFamily="2" charset="2"/>
              <a:buChar char="Ø"/>
            </a:pPr>
            <a:r>
              <a:rPr lang="en-GB" sz="2800" dirty="0"/>
              <a:t>Hands-On Learning</a:t>
            </a:r>
          </a:p>
          <a:p>
            <a:pPr marL="457200" lvl="0" indent="-457200" algn="l" rtl="0">
              <a:spcBef>
                <a:spcPts val="0"/>
              </a:spcBef>
              <a:spcAft>
                <a:spcPts val="0"/>
              </a:spcAft>
              <a:buSzPts val="1440"/>
              <a:buFont typeface="Wingdings" panose="05000000000000000000" pitchFamily="2" charset="2"/>
              <a:buChar char="Ø"/>
            </a:pPr>
            <a:r>
              <a:rPr lang="en-GB" sz="2800" dirty="0"/>
              <a:t>Practical examples and guides for an interactive experience</a:t>
            </a:r>
          </a:p>
        </p:txBody>
      </p:sp>
    </p:spTree>
    <p:extLst>
      <p:ext uri="{BB962C8B-B14F-4D97-AF65-F5344CB8AC3E}">
        <p14:creationId xmlns:p14="http://schemas.microsoft.com/office/powerpoint/2010/main" val="39737472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Overview: Utility for Chartered Accountants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743;p180">
            <a:extLst>
              <a:ext uri="{FF2B5EF4-FFF2-40B4-BE49-F238E27FC236}">
                <a16:creationId xmlns="" xmlns:a16="http://schemas.microsoft.com/office/drawing/2014/main" id="{569503F5-3D9A-0E7D-8760-52B918B80394}"/>
              </a:ext>
            </a:extLst>
          </p:cNvPr>
          <p:cNvGrpSpPr/>
          <p:nvPr/>
        </p:nvGrpSpPr>
        <p:grpSpPr>
          <a:xfrm>
            <a:off x="759348" y="2596999"/>
            <a:ext cx="9618133" cy="4087084"/>
            <a:chOff x="0" y="3198"/>
            <a:chExt cx="9618133" cy="4087084"/>
          </a:xfrm>
        </p:grpSpPr>
        <p:sp>
          <p:nvSpPr>
            <p:cNvPr id="7" name="Google Shape;2744;p180">
              <a:extLst>
                <a:ext uri="{FF2B5EF4-FFF2-40B4-BE49-F238E27FC236}">
                  <a16:creationId xmlns="" xmlns:a16="http://schemas.microsoft.com/office/drawing/2014/main" id="{B941B2CE-475E-BDA4-A4AB-D775C5FDE879}"/>
                </a:ext>
              </a:extLst>
            </p:cNvPr>
            <p:cNvSpPr/>
            <p:nvPr/>
          </p:nvSpPr>
          <p:spPr>
            <a:xfrm>
              <a:off x="0" y="3198"/>
              <a:ext cx="9618133" cy="6811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45;p180">
              <a:extLst>
                <a:ext uri="{FF2B5EF4-FFF2-40B4-BE49-F238E27FC236}">
                  <a16:creationId xmlns="" xmlns:a16="http://schemas.microsoft.com/office/drawing/2014/main" id="{F4F966B0-E2BF-9107-A164-9F8338919AF2}"/>
                </a:ext>
              </a:extLst>
            </p:cNvPr>
            <p:cNvSpPr/>
            <p:nvPr/>
          </p:nvSpPr>
          <p:spPr>
            <a:xfrm>
              <a:off x="206057" y="156463"/>
              <a:ext cx="374649" cy="37464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46;p180">
              <a:extLst>
                <a:ext uri="{FF2B5EF4-FFF2-40B4-BE49-F238E27FC236}">
                  <a16:creationId xmlns="" xmlns:a16="http://schemas.microsoft.com/office/drawing/2014/main" id="{9C2D008D-92B2-4D95-49BE-B39DBC03F9D9}"/>
                </a:ext>
              </a:extLst>
            </p:cNvPr>
            <p:cNvSpPr/>
            <p:nvPr/>
          </p:nvSpPr>
          <p:spPr>
            <a:xfrm>
              <a:off x="786764" y="3198"/>
              <a:ext cx="432815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47;p180">
              <a:extLst>
                <a:ext uri="{FF2B5EF4-FFF2-40B4-BE49-F238E27FC236}">
                  <a16:creationId xmlns="" xmlns:a16="http://schemas.microsoft.com/office/drawing/2014/main" id="{3354C624-0978-5BEC-052C-643158D46417}"/>
                </a:ext>
              </a:extLst>
            </p:cNvPr>
            <p:cNvSpPr txBox="1"/>
            <p:nvPr/>
          </p:nvSpPr>
          <p:spPr>
            <a:xfrm>
              <a:off x="786764" y="3198"/>
              <a:ext cx="432815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Essential Skill for Chartered Accountants</a:t>
              </a:r>
              <a:endParaRPr/>
            </a:p>
          </p:txBody>
        </p:sp>
        <p:sp>
          <p:nvSpPr>
            <p:cNvPr id="11" name="Google Shape;2748;p180">
              <a:extLst>
                <a:ext uri="{FF2B5EF4-FFF2-40B4-BE49-F238E27FC236}">
                  <a16:creationId xmlns="" xmlns:a16="http://schemas.microsoft.com/office/drawing/2014/main" id="{EAF7DF5C-1176-D57E-736C-6C87A8F2F65A}"/>
                </a:ext>
              </a:extLst>
            </p:cNvPr>
            <p:cNvSpPr/>
            <p:nvPr/>
          </p:nvSpPr>
          <p:spPr>
            <a:xfrm>
              <a:off x="5114923" y="3198"/>
              <a:ext cx="450320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49;p180">
              <a:extLst>
                <a:ext uri="{FF2B5EF4-FFF2-40B4-BE49-F238E27FC236}">
                  <a16:creationId xmlns="" xmlns:a16="http://schemas.microsoft.com/office/drawing/2014/main" id="{E1250D6D-47AE-DCF8-D44A-A7F01F432E44}"/>
                </a:ext>
              </a:extLst>
            </p:cNvPr>
            <p:cNvSpPr txBox="1"/>
            <p:nvPr/>
          </p:nvSpPr>
          <p:spPr>
            <a:xfrm>
              <a:off x="5114923" y="3198"/>
              <a:ext cx="450320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Macros provide a strategic edge in accounting tasks.</a:t>
              </a:r>
              <a:endParaRPr/>
            </a:p>
            <a:p>
              <a:pPr marL="0" marR="0" lvl="0" indent="0" algn="l" rtl="0">
                <a:lnSpc>
                  <a:spcPct val="90000"/>
                </a:lnSpc>
                <a:spcBef>
                  <a:spcPts val="49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Essential for precision and timeliness in work.</a:t>
              </a:r>
              <a:endParaRPr/>
            </a:p>
          </p:txBody>
        </p:sp>
        <p:sp>
          <p:nvSpPr>
            <p:cNvPr id="13" name="Google Shape;2750;p180">
              <a:extLst>
                <a:ext uri="{FF2B5EF4-FFF2-40B4-BE49-F238E27FC236}">
                  <a16:creationId xmlns="" xmlns:a16="http://schemas.microsoft.com/office/drawing/2014/main" id="{C83FEB75-3227-B0FE-6315-8CC3F8E285AF}"/>
                </a:ext>
              </a:extLst>
            </p:cNvPr>
            <p:cNvSpPr/>
            <p:nvPr/>
          </p:nvSpPr>
          <p:spPr>
            <a:xfrm>
              <a:off x="0" y="854674"/>
              <a:ext cx="9618133" cy="6811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51;p180">
              <a:extLst>
                <a:ext uri="{FF2B5EF4-FFF2-40B4-BE49-F238E27FC236}">
                  <a16:creationId xmlns="" xmlns:a16="http://schemas.microsoft.com/office/drawing/2014/main" id="{47F81743-3EE0-D005-EDE4-7A755BB686D9}"/>
                </a:ext>
              </a:extLst>
            </p:cNvPr>
            <p:cNvSpPr/>
            <p:nvPr/>
          </p:nvSpPr>
          <p:spPr>
            <a:xfrm>
              <a:off x="206057" y="1007939"/>
              <a:ext cx="374649" cy="374649"/>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52;p180">
              <a:extLst>
                <a:ext uri="{FF2B5EF4-FFF2-40B4-BE49-F238E27FC236}">
                  <a16:creationId xmlns="" xmlns:a16="http://schemas.microsoft.com/office/drawing/2014/main" id="{C9506396-7E48-185F-8633-BC7EA72F951C}"/>
                </a:ext>
              </a:extLst>
            </p:cNvPr>
            <p:cNvSpPr/>
            <p:nvPr/>
          </p:nvSpPr>
          <p:spPr>
            <a:xfrm>
              <a:off x="786764" y="854674"/>
              <a:ext cx="432815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53;p180">
              <a:extLst>
                <a:ext uri="{FF2B5EF4-FFF2-40B4-BE49-F238E27FC236}">
                  <a16:creationId xmlns="" xmlns:a16="http://schemas.microsoft.com/office/drawing/2014/main" id="{688C83AB-8686-07FA-2D60-3B552CD22CA6}"/>
                </a:ext>
              </a:extLst>
            </p:cNvPr>
            <p:cNvSpPr txBox="1"/>
            <p:nvPr/>
          </p:nvSpPr>
          <p:spPr>
            <a:xfrm>
              <a:off x="786764" y="854674"/>
              <a:ext cx="432815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Enhancing Efficiency</a:t>
              </a:r>
              <a:endParaRPr/>
            </a:p>
          </p:txBody>
        </p:sp>
        <p:sp>
          <p:nvSpPr>
            <p:cNvPr id="17" name="Google Shape;2754;p180">
              <a:extLst>
                <a:ext uri="{FF2B5EF4-FFF2-40B4-BE49-F238E27FC236}">
                  <a16:creationId xmlns="" xmlns:a16="http://schemas.microsoft.com/office/drawing/2014/main" id="{2292452F-11A6-B688-EC88-35668A96F61F}"/>
                </a:ext>
              </a:extLst>
            </p:cNvPr>
            <p:cNvSpPr/>
            <p:nvPr/>
          </p:nvSpPr>
          <p:spPr>
            <a:xfrm>
              <a:off x="5114923" y="854674"/>
              <a:ext cx="450320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55;p180">
              <a:extLst>
                <a:ext uri="{FF2B5EF4-FFF2-40B4-BE49-F238E27FC236}">
                  <a16:creationId xmlns="" xmlns:a16="http://schemas.microsoft.com/office/drawing/2014/main" id="{D89D2C04-4047-D15A-87C3-2FD27748C028}"/>
                </a:ext>
              </a:extLst>
            </p:cNvPr>
            <p:cNvSpPr txBox="1"/>
            <p:nvPr/>
          </p:nvSpPr>
          <p:spPr>
            <a:xfrm>
              <a:off x="5114923" y="854674"/>
              <a:ext cx="450320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Automate complex financial models.</a:t>
              </a:r>
              <a:endParaRPr/>
            </a:p>
            <a:p>
              <a:pPr marL="0" marR="0" lvl="0" indent="0" algn="l" rtl="0">
                <a:lnSpc>
                  <a:spcPct val="90000"/>
                </a:lnSpc>
                <a:spcBef>
                  <a:spcPts val="49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Speed up data processing tasks.</a:t>
              </a:r>
              <a:endParaRPr/>
            </a:p>
          </p:txBody>
        </p:sp>
        <p:sp>
          <p:nvSpPr>
            <p:cNvPr id="19" name="Google Shape;2756;p180">
              <a:extLst>
                <a:ext uri="{FF2B5EF4-FFF2-40B4-BE49-F238E27FC236}">
                  <a16:creationId xmlns="" xmlns:a16="http://schemas.microsoft.com/office/drawing/2014/main" id="{9057CEC0-BAB0-9C9E-108B-D5A9016A47A1}"/>
                </a:ext>
              </a:extLst>
            </p:cNvPr>
            <p:cNvSpPr/>
            <p:nvPr/>
          </p:nvSpPr>
          <p:spPr>
            <a:xfrm>
              <a:off x="0" y="1706150"/>
              <a:ext cx="9618133" cy="6811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57;p180">
              <a:extLst>
                <a:ext uri="{FF2B5EF4-FFF2-40B4-BE49-F238E27FC236}">
                  <a16:creationId xmlns="" xmlns:a16="http://schemas.microsoft.com/office/drawing/2014/main" id="{EA5BB49B-BB3D-C0D9-603C-CFF68516D989}"/>
                </a:ext>
              </a:extLst>
            </p:cNvPr>
            <p:cNvSpPr/>
            <p:nvPr/>
          </p:nvSpPr>
          <p:spPr>
            <a:xfrm>
              <a:off x="206057" y="1859416"/>
              <a:ext cx="374649" cy="37464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58;p180">
              <a:extLst>
                <a:ext uri="{FF2B5EF4-FFF2-40B4-BE49-F238E27FC236}">
                  <a16:creationId xmlns="" xmlns:a16="http://schemas.microsoft.com/office/drawing/2014/main" id="{B799D3B2-F8EC-FA68-735C-F3A03FD7ACC5}"/>
                </a:ext>
              </a:extLst>
            </p:cNvPr>
            <p:cNvSpPr/>
            <p:nvPr/>
          </p:nvSpPr>
          <p:spPr>
            <a:xfrm>
              <a:off x="786764" y="1706150"/>
              <a:ext cx="432815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59;p180">
              <a:extLst>
                <a:ext uri="{FF2B5EF4-FFF2-40B4-BE49-F238E27FC236}">
                  <a16:creationId xmlns="" xmlns:a16="http://schemas.microsoft.com/office/drawing/2014/main" id="{4E610706-68BE-3BB2-BD07-6A4B1FA752E8}"/>
                </a:ext>
              </a:extLst>
            </p:cNvPr>
            <p:cNvSpPr txBox="1"/>
            <p:nvPr/>
          </p:nvSpPr>
          <p:spPr>
            <a:xfrm>
              <a:off x="786764" y="1706150"/>
              <a:ext cx="432815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Error Mitigation</a:t>
              </a:r>
              <a:endParaRPr/>
            </a:p>
          </p:txBody>
        </p:sp>
        <p:sp>
          <p:nvSpPr>
            <p:cNvPr id="23" name="Google Shape;2760;p180">
              <a:extLst>
                <a:ext uri="{FF2B5EF4-FFF2-40B4-BE49-F238E27FC236}">
                  <a16:creationId xmlns="" xmlns:a16="http://schemas.microsoft.com/office/drawing/2014/main" id="{600DE39A-A816-0E7D-1DDC-9B7DF2FAF5FC}"/>
                </a:ext>
              </a:extLst>
            </p:cNvPr>
            <p:cNvSpPr/>
            <p:nvPr/>
          </p:nvSpPr>
          <p:spPr>
            <a:xfrm>
              <a:off x="5114923" y="1706150"/>
              <a:ext cx="450320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61;p180">
              <a:extLst>
                <a:ext uri="{FF2B5EF4-FFF2-40B4-BE49-F238E27FC236}">
                  <a16:creationId xmlns="" xmlns:a16="http://schemas.microsoft.com/office/drawing/2014/main" id="{AD720BD2-4379-96AC-D8DF-16A937BBAE45}"/>
                </a:ext>
              </a:extLst>
            </p:cNvPr>
            <p:cNvSpPr txBox="1"/>
            <p:nvPr/>
          </p:nvSpPr>
          <p:spPr>
            <a:xfrm>
              <a:off x="5114923" y="1706150"/>
              <a:ext cx="450320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Reduce the risk of human error in calculations.</a:t>
              </a:r>
              <a:endParaRPr/>
            </a:p>
          </p:txBody>
        </p:sp>
        <p:sp>
          <p:nvSpPr>
            <p:cNvPr id="25" name="Google Shape;2762;p180">
              <a:extLst>
                <a:ext uri="{FF2B5EF4-FFF2-40B4-BE49-F238E27FC236}">
                  <a16:creationId xmlns="" xmlns:a16="http://schemas.microsoft.com/office/drawing/2014/main" id="{3CC1092E-C6BC-EC6D-2721-3BEF06582534}"/>
                </a:ext>
              </a:extLst>
            </p:cNvPr>
            <p:cNvSpPr/>
            <p:nvPr/>
          </p:nvSpPr>
          <p:spPr>
            <a:xfrm>
              <a:off x="0" y="2557626"/>
              <a:ext cx="9618133" cy="681180"/>
            </a:xfrm>
            <a:prstGeom prst="roundRect">
              <a:avLst>
                <a:gd name="adj" fmla="val 10000"/>
              </a:avLst>
            </a:prstGeom>
            <a:solidFill>
              <a:srgbClr val="3FB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63;p180">
              <a:extLst>
                <a:ext uri="{FF2B5EF4-FFF2-40B4-BE49-F238E27FC236}">
                  <a16:creationId xmlns="" xmlns:a16="http://schemas.microsoft.com/office/drawing/2014/main" id="{EEE2BC2B-0696-EB14-A340-3532BE6630C3}"/>
                </a:ext>
              </a:extLst>
            </p:cNvPr>
            <p:cNvSpPr/>
            <p:nvPr/>
          </p:nvSpPr>
          <p:spPr>
            <a:xfrm>
              <a:off x="206057" y="2710892"/>
              <a:ext cx="374649" cy="374649"/>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64;p180">
              <a:extLst>
                <a:ext uri="{FF2B5EF4-FFF2-40B4-BE49-F238E27FC236}">
                  <a16:creationId xmlns="" xmlns:a16="http://schemas.microsoft.com/office/drawing/2014/main" id="{5CC26D6E-6015-E0A0-3CED-512F78276E55}"/>
                </a:ext>
              </a:extLst>
            </p:cNvPr>
            <p:cNvSpPr/>
            <p:nvPr/>
          </p:nvSpPr>
          <p:spPr>
            <a:xfrm>
              <a:off x="786764" y="2557626"/>
              <a:ext cx="432815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65;p180">
              <a:extLst>
                <a:ext uri="{FF2B5EF4-FFF2-40B4-BE49-F238E27FC236}">
                  <a16:creationId xmlns="" xmlns:a16="http://schemas.microsoft.com/office/drawing/2014/main" id="{5D44AB9E-8317-4A3E-E73F-9D45FA2E5267}"/>
                </a:ext>
              </a:extLst>
            </p:cNvPr>
            <p:cNvSpPr txBox="1"/>
            <p:nvPr/>
          </p:nvSpPr>
          <p:spPr>
            <a:xfrm>
              <a:off x="786764" y="2557626"/>
              <a:ext cx="432815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Applications in Accounting</a:t>
              </a:r>
              <a:endParaRPr/>
            </a:p>
          </p:txBody>
        </p:sp>
        <p:sp>
          <p:nvSpPr>
            <p:cNvPr id="29" name="Google Shape;2766;p180">
              <a:extLst>
                <a:ext uri="{FF2B5EF4-FFF2-40B4-BE49-F238E27FC236}">
                  <a16:creationId xmlns="" xmlns:a16="http://schemas.microsoft.com/office/drawing/2014/main" id="{C9911B4C-F769-FDAD-C9EA-BA0B93454297}"/>
                </a:ext>
              </a:extLst>
            </p:cNvPr>
            <p:cNvSpPr/>
            <p:nvPr/>
          </p:nvSpPr>
          <p:spPr>
            <a:xfrm>
              <a:off x="5114923" y="2557626"/>
              <a:ext cx="450320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67;p180">
              <a:extLst>
                <a:ext uri="{FF2B5EF4-FFF2-40B4-BE49-F238E27FC236}">
                  <a16:creationId xmlns="" xmlns:a16="http://schemas.microsoft.com/office/drawing/2014/main" id="{D95E8C35-986B-2C68-1641-2D5175B99C9E}"/>
                </a:ext>
              </a:extLst>
            </p:cNvPr>
            <p:cNvSpPr txBox="1"/>
            <p:nvPr/>
          </p:nvSpPr>
          <p:spPr>
            <a:xfrm>
              <a:off x="5114923" y="2557626"/>
              <a:ext cx="450320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Macros have diverse uses in analytical and reporting tasks.</a:t>
              </a:r>
              <a:endParaRPr/>
            </a:p>
          </p:txBody>
        </p:sp>
        <p:sp>
          <p:nvSpPr>
            <p:cNvPr id="31" name="Google Shape;2768;p180">
              <a:extLst>
                <a:ext uri="{FF2B5EF4-FFF2-40B4-BE49-F238E27FC236}">
                  <a16:creationId xmlns="" xmlns:a16="http://schemas.microsoft.com/office/drawing/2014/main" id="{09290D26-52EA-DC87-857F-BC9EFD3024AD}"/>
                </a:ext>
              </a:extLst>
            </p:cNvPr>
            <p:cNvSpPr/>
            <p:nvPr/>
          </p:nvSpPr>
          <p:spPr>
            <a:xfrm>
              <a:off x="0" y="3409102"/>
              <a:ext cx="9618133" cy="681180"/>
            </a:xfrm>
            <a:prstGeom prst="roundRect">
              <a:avLst>
                <a:gd name="adj" fmla="val 10000"/>
              </a:avLst>
            </a:prstGeom>
            <a:solidFill>
              <a:srgbClr val="95D1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69;p180">
              <a:extLst>
                <a:ext uri="{FF2B5EF4-FFF2-40B4-BE49-F238E27FC236}">
                  <a16:creationId xmlns="" xmlns:a16="http://schemas.microsoft.com/office/drawing/2014/main" id="{AD77C5B8-DB58-C441-6B13-BD0DBBEFE6B4}"/>
                </a:ext>
              </a:extLst>
            </p:cNvPr>
            <p:cNvSpPr/>
            <p:nvPr/>
          </p:nvSpPr>
          <p:spPr>
            <a:xfrm>
              <a:off x="206057" y="3562368"/>
              <a:ext cx="374649" cy="374649"/>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70;p180">
              <a:extLst>
                <a:ext uri="{FF2B5EF4-FFF2-40B4-BE49-F238E27FC236}">
                  <a16:creationId xmlns="" xmlns:a16="http://schemas.microsoft.com/office/drawing/2014/main" id="{E6DF587B-D402-C0CE-43B6-EFC7A62FFED1}"/>
                </a:ext>
              </a:extLst>
            </p:cNvPr>
            <p:cNvSpPr/>
            <p:nvPr/>
          </p:nvSpPr>
          <p:spPr>
            <a:xfrm>
              <a:off x="786764" y="3409102"/>
              <a:ext cx="432815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71;p180">
              <a:extLst>
                <a:ext uri="{FF2B5EF4-FFF2-40B4-BE49-F238E27FC236}">
                  <a16:creationId xmlns="" xmlns:a16="http://schemas.microsoft.com/office/drawing/2014/main" id="{3731A3F6-F25A-59C1-4D43-A3ACB026B574}"/>
                </a:ext>
              </a:extLst>
            </p:cNvPr>
            <p:cNvSpPr txBox="1"/>
            <p:nvPr/>
          </p:nvSpPr>
          <p:spPr>
            <a:xfrm>
              <a:off x="786764" y="3409102"/>
              <a:ext cx="432815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Professional Empowerment</a:t>
              </a:r>
              <a:endParaRPr/>
            </a:p>
          </p:txBody>
        </p:sp>
        <p:sp>
          <p:nvSpPr>
            <p:cNvPr id="37" name="Google Shape;2772;p180">
              <a:extLst>
                <a:ext uri="{FF2B5EF4-FFF2-40B4-BE49-F238E27FC236}">
                  <a16:creationId xmlns="" xmlns:a16="http://schemas.microsoft.com/office/drawing/2014/main" id="{C82BC720-6F5B-129C-250B-512F7806020E}"/>
                </a:ext>
              </a:extLst>
            </p:cNvPr>
            <p:cNvSpPr/>
            <p:nvPr/>
          </p:nvSpPr>
          <p:spPr>
            <a:xfrm>
              <a:off x="5114923" y="3409102"/>
              <a:ext cx="4503209" cy="6811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73;p180">
              <a:extLst>
                <a:ext uri="{FF2B5EF4-FFF2-40B4-BE49-F238E27FC236}">
                  <a16:creationId xmlns="" xmlns:a16="http://schemas.microsoft.com/office/drawing/2014/main" id="{5EEE5508-55CB-2799-CDBD-D225CE0F094B}"/>
                </a:ext>
              </a:extLst>
            </p:cNvPr>
            <p:cNvSpPr txBox="1"/>
            <p:nvPr/>
          </p:nvSpPr>
          <p:spPr>
            <a:xfrm>
              <a:off x="5114923" y="3409102"/>
              <a:ext cx="4503209" cy="681180"/>
            </a:xfrm>
            <a:prstGeom prst="rect">
              <a:avLst/>
            </a:prstGeom>
            <a:noFill/>
            <a:ln>
              <a:noFill/>
            </a:ln>
          </p:spPr>
          <p:txBody>
            <a:bodyPr spcFirstLastPara="1" wrap="square" lIns="72075" tIns="72075" rIns="72075" bIns="72075" anchor="ctr" anchorCtr="0">
              <a:noAutofit/>
            </a:bodyPr>
            <a:lstStyle/>
            <a:p>
              <a:pPr marL="0" marR="0" lvl="0" indent="0" algn="l" rtl="0">
                <a:lnSpc>
                  <a:spcPct val="90000"/>
                </a:lnSpc>
                <a:spcBef>
                  <a:spcPts val="0"/>
                </a:spcBef>
                <a:spcAft>
                  <a:spcPts val="0"/>
                </a:spcAft>
                <a:buClr>
                  <a:schemeClr val="dk1"/>
                </a:buClr>
                <a:buSzPts val="1400"/>
                <a:buFont typeface="Trebuchet MS"/>
                <a:buNone/>
              </a:pPr>
              <a:r>
                <a:rPr lang="en-US" sz="1400">
                  <a:solidFill>
                    <a:schemeClr val="dk1"/>
                  </a:solidFill>
                  <a:latin typeface="Trebuchet MS"/>
                  <a:ea typeface="Trebuchet MS"/>
                  <a:cs typeface="Trebuchet MS"/>
                  <a:sym typeface="Trebuchet MS"/>
                </a:rPr>
                <a:t>Macro proficiency equips accountants for demanding tasks.</a:t>
              </a:r>
              <a:endParaRPr/>
            </a:p>
          </p:txBody>
        </p:sp>
      </p:grpSp>
    </p:spTree>
    <p:extLst>
      <p:ext uri="{BB962C8B-B14F-4D97-AF65-F5344CB8AC3E}">
        <p14:creationId xmlns:p14="http://schemas.microsoft.com/office/powerpoint/2010/main" val="38403880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Introduction to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510136" cy="138499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Definition of Macros</a:t>
            </a:r>
          </a:p>
          <a:p>
            <a:pPr marL="457200" lvl="0" indent="-457200" algn="l" rtl="0">
              <a:spcBef>
                <a:spcPts val="0"/>
              </a:spcBef>
              <a:spcAft>
                <a:spcPts val="0"/>
              </a:spcAft>
              <a:buSzPts val="1440"/>
              <a:buFont typeface="Wingdings" panose="05000000000000000000" pitchFamily="2" charset="2"/>
              <a:buChar char="Ø"/>
            </a:pPr>
            <a:r>
              <a:rPr lang="en-GB" sz="2800" dirty="0"/>
              <a:t>Automate repetitive Excel tasks</a:t>
            </a:r>
          </a:p>
          <a:p>
            <a:pPr marL="457200" lvl="0" indent="-457200" algn="l" rtl="0">
              <a:spcBef>
                <a:spcPts val="0"/>
              </a:spcBef>
              <a:spcAft>
                <a:spcPts val="0"/>
              </a:spcAft>
              <a:buSzPts val="1440"/>
              <a:buFont typeface="Wingdings" panose="05000000000000000000" pitchFamily="2" charset="2"/>
              <a:buChar char="Ø"/>
            </a:pPr>
            <a:r>
              <a:rPr lang="en-GB" sz="2800" dirty="0"/>
              <a:t>Range from simple keystrokes to complex VBA programming</a:t>
            </a:r>
          </a:p>
        </p:txBody>
      </p:sp>
    </p:spTree>
    <p:extLst>
      <p:ext uri="{BB962C8B-B14F-4D97-AF65-F5344CB8AC3E}">
        <p14:creationId xmlns:p14="http://schemas.microsoft.com/office/powerpoint/2010/main" val="402057578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Benefits of Macros in Financial Modelling</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2525332" cy="26776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Enhanced Efficiency and Precision</a:t>
            </a:r>
          </a:p>
          <a:p>
            <a:pPr marL="457200" lvl="0" indent="-457200" algn="l" rtl="0">
              <a:spcBef>
                <a:spcPts val="0"/>
              </a:spcBef>
              <a:spcAft>
                <a:spcPts val="0"/>
              </a:spcAft>
              <a:buSzPts val="1440"/>
              <a:buFont typeface="Wingdings" panose="05000000000000000000" pitchFamily="2" charset="2"/>
              <a:buChar char="Ø"/>
            </a:pPr>
            <a:r>
              <a:rPr lang="en-GB" sz="2800" dirty="0"/>
              <a:t>Macros minimize human errors, saving time for consistent, error-free financial models.</a:t>
            </a:r>
          </a:p>
          <a:p>
            <a:pPr marL="457200" lvl="0" indent="-457200" algn="l" rtl="0">
              <a:spcBef>
                <a:spcPts val="0"/>
              </a:spcBef>
              <a:spcAft>
                <a:spcPts val="0"/>
              </a:spcAft>
              <a:buSzPts val="1440"/>
              <a:buFont typeface="Wingdings" panose="05000000000000000000" pitchFamily="2" charset="2"/>
              <a:buChar char="Ø"/>
            </a:pPr>
            <a:r>
              <a:rPr lang="en-GB" sz="2800" dirty="0"/>
              <a:t>Automated Complex Calculations</a:t>
            </a:r>
          </a:p>
          <a:p>
            <a:pPr marL="457200" lvl="0" indent="-457200" algn="l" rtl="0">
              <a:spcBef>
                <a:spcPts val="0"/>
              </a:spcBef>
              <a:spcAft>
                <a:spcPts val="0"/>
              </a:spcAft>
              <a:buSzPts val="1440"/>
              <a:buFont typeface="Wingdings" panose="05000000000000000000" pitchFamily="2" charset="2"/>
              <a:buChar char="Ø"/>
            </a:pPr>
            <a:r>
              <a:rPr lang="en-GB" sz="2800" dirty="0"/>
              <a:t>Macros can swiftly update data and calculations across multiple sheets in complex models.</a:t>
            </a:r>
          </a:p>
        </p:txBody>
      </p:sp>
    </p:spTree>
    <p:extLst>
      <p:ext uri="{BB962C8B-B14F-4D97-AF65-F5344CB8AC3E}">
        <p14:creationId xmlns:p14="http://schemas.microsoft.com/office/powerpoint/2010/main" val="34025906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Handling Large Datasets with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765544" cy="26776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Scalable Financial </a:t>
            </a:r>
            <a:r>
              <a:rPr lang="en-GB" sz="2800" dirty="0" err="1"/>
              <a:t>Modeling</a:t>
            </a:r>
            <a:endParaRPr lang="en-GB" sz="2800" dirty="0"/>
          </a:p>
          <a:p>
            <a:pPr marL="457200" lvl="0" indent="-457200" algn="l" rtl="0">
              <a:spcBef>
                <a:spcPts val="0"/>
              </a:spcBef>
              <a:spcAft>
                <a:spcPts val="0"/>
              </a:spcAft>
              <a:buSzPts val="1440"/>
              <a:buFont typeface="Wingdings" panose="05000000000000000000" pitchFamily="2" charset="2"/>
              <a:buChar char="Ø"/>
            </a:pPr>
            <a:r>
              <a:rPr lang="en-GB" sz="2800" dirty="0"/>
              <a:t>Macros facilitate efficient processing of extensive datasets.</a:t>
            </a:r>
          </a:p>
          <a:p>
            <a:pPr marL="457200" lvl="0" indent="-457200" algn="l" rtl="0">
              <a:spcBef>
                <a:spcPts val="0"/>
              </a:spcBef>
              <a:spcAft>
                <a:spcPts val="0"/>
              </a:spcAft>
              <a:buSzPts val="1440"/>
              <a:buFont typeface="Wingdings" panose="05000000000000000000" pitchFamily="2" charset="2"/>
              <a:buChar char="Ø"/>
            </a:pPr>
            <a:r>
              <a:rPr lang="en-GB" sz="2800" dirty="0"/>
              <a:t>They enhance model scalability for financial analysis.</a:t>
            </a:r>
          </a:p>
          <a:p>
            <a:pPr marL="457200" lvl="0" indent="-457200" algn="l" rtl="0">
              <a:spcBef>
                <a:spcPts val="0"/>
              </a:spcBef>
              <a:spcAft>
                <a:spcPts val="0"/>
              </a:spcAft>
              <a:buSzPts val="1440"/>
              <a:buFont typeface="Wingdings" panose="05000000000000000000" pitchFamily="2" charset="2"/>
              <a:buChar char="Ø"/>
            </a:pPr>
            <a:r>
              <a:rPr lang="en-GB" sz="2800" dirty="0"/>
              <a:t>Automation in Data Handling</a:t>
            </a:r>
          </a:p>
          <a:p>
            <a:pPr marL="457200" lvl="0" indent="-457200" algn="l" rtl="0">
              <a:spcBef>
                <a:spcPts val="0"/>
              </a:spcBef>
              <a:spcAft>
                <a:spcPts val="0"/>
              </a:spcAft>
              <a:buSzPts val="1440"/>
              <a:buFont typeface="Wingdings" panose="05000000000000000000" pitchFamily="2" charset="2"/>
              <a:buChar char="Ø"/>
            </a:pPr>
            <a:r>
              <a:rPr lang="en-GB" sz="2800" dirty="0"/>
              <a:t>Macros automate tasks like data cleansing and sorting.</a:t>
            </a:r>
          </a:p>
          <a:p>
            <a:pPr marL="457200" lvl="0" indent="-457200" algn="l" rtl="0">
              <a:spcBef>
                <a:spcPts val="0"/>
              </a:spcBef>
              <a:spcAft>
                <a:spcPts val="0"/>
              </a:spcAft>
              <a:buSzPts val="1440"/>
              <a:buFont typeface="Wingdings" panose="05000000000000000000" pitchFamily="2" charset="2"/>
              <a:buChar char="Ø"/>
            </a:pPr>
            <a:r>
              <a:rPr lang="en-GB" sz="2800" dirty="0"/>
              <a:t>They enable quick derivation of insights from financial data.</a:t>
            </a:r>
          </a:p>
        </p:txBody>
      </p:sp>
    </p:spTree>
    <p:extLst>
      <p:ext uri="{BB962C8B-B14F-4D97-AF65-F5344CB8AC3E}">
        <p14:creationId xmlns:p14="http://schemas.microsoft.com/office/powerpoint/2010/main" val="35387961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Types of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0748291" cy="267765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Recorded Macros</a:t>
            </a:r>
          </a:p>
          <a:p>
            <a:pPr marL="457200" lvl="0" indent="-457200" algn="l" rtl="0">
              <a:spcBef>
                <a:spcPts val="0"/>
              </a:spcBef>
              <a:spcAft>
                <a:spcPts val="0"/>
              </a:spcAft>
              <a:buSzPts val="1440"/>
              <a:buFont typeface="Wingdings" panose="05000000000000000000" pitchFamily="2" charset="2"/>
              <a:buChar char="Ø"/>
            </a:pPr>
            <a:r>
              <a:rPr lang="en-GB" sz="2800" dirty="0"/>
              <a:t>Created by recording actions in Excel</a:t>
            </a:r>
          </a:p>
          <a:p>
            <a:pPr marL="457200" lvl="0" indent="-457200" algn="l" rtl="0">
              <a:spcBef>
                <a:spcPts val="0"/>
              </a:spcBef>
              <a:spcAft>
                <a:spcPts val="0"/>
              </a:spcAft>
              <a:buSzPts val="1440"/>
              <a:buFont typeface="Wingdings" panose="05000000000000000000" pitchFamily="2" charset="2"/>
              <a:buChar char="Ø"/>
            </a:pPr>
            <a:r>
              <a:rPr lang="en-GB" sz="2800" dirty="0"/>
              <a:t>Automates repetitive tasks efficiently</a:t>
            </a:r>
          </a:p>
          <a:p>
            <a:pPr marL="457200" lvl="0" indent="-457200" algn="l" rtl="0">
              <a:spcBef>
                <a:spcPts val="0"/>
              </a:spcBef>
              <a:spcAft>
                <a:spcPts val="0"/>
              </a:spcAft>
              <a:buSzPts val="1440"/>
              <a:buFont typeface="Wingdings" panose="05000000000000000000" pitchFamily="2" charset="2"/>
              <a:buChar char="Ø"/>
            </a:pPr>
            <a:r>
              <a:rPr lang="en-GB" sz="2800" dirty="0"/>
              <a:t>VBA Macros</a:t>
            </a:r>
          </a:p>
          <a:p>
            <a:pPr marL="457200" lvl="0" indent="-457200" algn="l" rtl="0">
              <a:spcBef>
                <a:spcPts val="0"/>
              </a:spcBef>
              <a:spcAft>
                <a:spcPts val="0"/>
              </a:spcAft>
              <a:buSzPts val="1440"/>
              <a:buFont typeface="Wingdings" panose="05000000000000000000" pitchFamily="2" charset="2"/>
              <a:buChar char="Ø"/>
            </a:pPr>
            <a:r>
              <a:rPr lang="en-GB" sz="2800" dirty="0"/>
              <a:t>Uses Visual Basic for Applications language</a:t>
            </a:r>
          </a:p>
          <a:p>
            <a:pPr marL="457200" lvl="0" indent="-457200" algn="l" rtl="0">
              <a:spcBef>
                <a:spcPts val="0"/>
              </a:spcBef>
              <a:spcAft>
                <a:spcPts val="0"/>
              </a:spcAft>
              <a:buSzPts val="1440"/>
              <a:buFont typeface="Wingdings" panose="05000000000000000000" pitchFamily="2" charset="2"/>
              <a:buChar char="Ø"/>
            </a:pPr>
            <a:r>
              <a:rPr lang="en-GB" sz="2800" dirty="0"/>
              <a:t>Enables complex, customized automation</a:t>
            </a:r>
          </a:p>
        </p:txBody>
      </p:sp>
    </p:spTree>
    <p:extLst>
      <p:ext uri="{BB962C8B-B14F-4D97-AF65-F5344CB8AC3E}">
        <p14:creationId xmlns:p14="http://schemas.microsoft.com/office/powerpoint/2010/main" val="18648859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Enabling Developer Tab in Excel</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13905559" cy="378565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400" dirty="0"/>
              <a:t>Initiating Developer Tab Activation</a:t>
            </a:r>
          </a:p>
          <a:p>
            <a:pPr marL="457200" lvl="0" indent="-457200" algn="l" rtl="0">
              <a:spcBef>
                <a:spcPts val="0"/>
              </a:spcBef>
              <a:spcAft>
                <a:spcPts val="0"/>
              </a:spcAft>
              <a:buSzPts val="1440"/>
              <a:buFont typeface="Wingdings" panose="05000000000000000000" pitchFamily="2" charset="2"/>
              <a:buChar char="Ø"/>
            </a:pPr>
            <a:r>
              <a:rPr lang="en-GB" sz="2400" dirty="0"/>
              <a:t>Start by opening Excel on your computer</a:t>
            </a:r>
          </a:p>
          <a:p>
            <a:pPr marL="457200" lvl="0" indent="-457200" algn="l" rtl="0">
              <a:spcBef>
                <a:spcPts val="0"/>
              </a:spcBef>
              <a:spcAft>
                <a:spcPts val="0"/>
              </a:spcAft>
              <a:buSzPts val="1440"/>
              <a:buFont typeface="Wingdings" panose="05000000000000000000" pitchFamily="2" charset="2"/>
              <a:buChar char="Ø"/>
            </a:pPr>
            <a:r>
              <a:rPr lang="en-GB" sz="2400" dirty="0"/>
              <a:t>Navigating Excel Options</a:t>
            </a:r>
          </a:p>
          <a:p>
            <a:pPr marL="457200" lvl="0" indent="-457200" algn="l" rtl="0">
              <a:spcBef>
                <a:spcPts val="0"/>
              </a:spcBef>
              <a:spcAft>
                <a:spcPts val="0"/>
              </a:spcAft>
              <a:buSzPts val="1440"/>
              <a:buFont typeface="Wingdings" panose="05000000000000000000" pitchFamily="2" charset="2"/>
              <a:buChar char="Ø"/>
            </a:pPr>
            <a:r>
              <a:rPr lang="en-GB" sz="2400" dirty="0"/>
              <a:t>Click 'File' and select 'Options' from the dropdown</a:t>
            </a:r>
          </a:p>
          <a:p>
            <a:pPr marL="457200" lvl="0" indent="-457200" algn="l" rtl="0">
              <a:spcBef>
                <a:spcPts val="0"/>
              </a:spcBef>
              <a:spcAft>
                <a:spcPts val="0"/>
              </a:spcAft>
              <a:buSzPts val="1440"/>
              <a:buFont typeface="Wingdings" panose="05000000000000000000" pitchFamily="2" charset="2"/>
              <a:buChar char="Ø"/>
            </a:pPr>
            <a:r>
              <a:rPr lang="en-GB" sz="2400" dirty="0"/>
              <a:t>Customizing the Ribbon</a:t>
            </a:r>
          </a:p>
          <a:p>
            <a:pPr marL="457200" lvl="0" indent="-457200" algn="l" rtl="0">
              <a:spcBef>
                <a:spcPts val="0"/>
              </a:spcBef>
              <a:spcAft>
                <a:spcPts val="0"/>
              </a:spcAft>
              <a:buSzPts val="1440"/>
              <a:buFont typeface="Wingdings" panose="05000000000000000000" pitchFamily="2" charset="2"/>
              <a:buChar char="Ø"/>
            </a:pPr>
            <a:r>
              <a:rPr lang="en-GB" sz="2400" dirty="0"/>
              <a:t>Choose 'Customize Ribbon' in the Excel Options dialog</a:t>
            </a:r>
          </a:p>
          <a:p>
            <a:pPr marL="457200" lvl="0" indent="-457200" algn="l" rtl="0">
              <a:spcBef>
                <a:spcPts val="0"/>
              </a:spcBef>
              <a:spcAft>
                <a:spcPts val="0"/>
              </a:spcAft>
              <a:buSzPts val="1440"/>
              <a:buFont typeface="Wingdings" panose="05000000000000000000" pitchFamily="2" charset="2"/>
              <a:buChar char="Ø"/>
            </a:pPr>
            <a:r>
              <a:rPr lang="en-GB" sz="2400" dirty="0"/>
              <a:t>Enabling the Developer Tab</a:t>
            </a:r>
          </a:p>
          <a:p>
            <a:pPr marL="457200" lvl="0" indent="-457200" algn="l" rtl="0">
              <a:spcBef>
                <a:spcPts val="0"/>
              </a:spcBef>
              <a:spcAft>
                <a:spcPts val="0"/>
              </a:spcAft>
              <a:buSzPts val="1440"/>
              <a:buFont typeface="Wingdings" panose="05000000000000000000" pitchFamily="2" charset="2"/>
              <a:buChar char="Ø"/>
            </a:pPr>
            <a:r>
              <a:rPr lang="en-GB" sz="2400" dirty="0"/>
              <a:t>Check the 'Developer' box in the main tabs list</a:t>
            </a:r>
          </a:p>
          <a:p>
            <a:pPr marL="457200" lvl="0" indent="-457200" algn="l" rtl="0">
              <a:spcBef>
                <a:spcPts val="0"/>
              </a:spcBef>
              <a:spcAft>
                <a:spcPts val="0"/>
              </a:spcAft>
              <a:buSzPts val="1440"/>
              <a:buFont typeface="Wingdings" panose="05000000000000000000" pitchFamily="2" charset="2"/>
              <a:buChar char="Ø"/>
            </a:pPr>
            <a:r>
              <a:rPr lang="en-GB" sz="2400" dirty="0"/>
              <a:t>Finalizing the Setup</a:t>
            </a:r>
          </a:p>
          <a:p>
            <a:pPr marL="457200" lvl="0" indent="-457200" algn="l" rtl="0">
              <a:spcBef>
                <a:spcPts val="0"/>
              </a:spcBef>
              <a:spcAft>
                <a:spcPts val="0"/>
              </a:spcAft>
              <a:buSzPts val="1440"/>
              <a:buFont typeface="Wingdings" panose="05000000000000000000" pitchFamily="2" charset="2"/>
              <a:buChar char="Ø"/>
            </a:pPr>
            <a:r>
              <a:rPr lang="en-GB" sz="2400" dirty="0"/>
              <a:t>Save changes by clicking 'OK'</a:t>
            </a:r>
          </a:p>
        </p:txBody>
      </p:sp>
      <p:pic>
        <p:nvPicPr>
          <p:cNvPr id="2" name="Google Shape;2813;p185" descr="A screenshot of a computer&#10;&#10;Description automatically generated">
            <a:extLst>
              <a:ext uri="{FF2B5EF4-FFF2-40B4-BE49-F238E27FC236}">
                <a16:creationId xmlns="" xmlns:a16="http://schemas.microsoft.com/office/drawing/2014/main" id="{7A84358B-EFBE-B8EF-CAF0-0DEAF977FCFE}"/>
              </a:ext>
            </a:extLst>
          </p:cNvPr>
          <p:cNvPicPr preferRelativeResize="0">
            <a:picLocks/>
          </p:cNvPicPr>
          <p:nvPr/>
        </p:nvPicPr>
        <p:blipFill rotWithShape="1">
          <a:blip r:embed="rId4">
            <a:alphaModFix/>
          </a:blip>
          <a:srcRect/>
          <a:stretch/>
        </p:blipFill>
        <p:spPr>
          <a:xfrm>
            <a:off x="476870" y="6895149"/>
            <a:ext cx="9807936" cy="2338938"/>
          </a:xfrm>
          <a:prstGeom prst="rect">
            <a:avLst/>
          </a:prstGeom>
          <a:noFill/>
          <a:ln>
            <a:noFill/>
          </a:ln>
        </p:spPr>
      </p:pic>
    </p:spTree>
    <p:extLst>
      <p:ext uri="{BB962C8B-B14F-4D97-AF65-F5344CB8AC3E}">
        <p14:creationId xmlns:p14="http://schemas.microsoft.com/office/powerpoint/2010/main" val="4043658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282463" cy="16306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u="sng" kern="1200" spc="285" dirty="0">
                <a:solidFill>
                  <a:schemeClr val="tx1"/>
                </a:solidFill>
                <a:latin typeface="+mj-lt"/>
                <a:cs typeface="Calibri"/>
              </a:rPr>
              <a:t>Compatibility Considerations Across Excel Versions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B2C1DBEC-2AAB-3E4A-1A5D-7E87674B1FC1}"/>
              </a:ext>
            </a:extLst>
          </p:cNvPr>
          <p:cNvPicPr>
            <a:picLocks noChangeAspect="1"/>
          </p:cNvPicPr>
          <p:nvPr/>
        </p:nvPicPr>
        <p:blipFill>
          <a:blip r:embed="rId4"/>
          <a:stretch>
            <a:fillRect/>
          </a:stretch>
        </p:blipFill>
        <p:spPr>
          <a:xfrm>
            <a:off x="1161419" y="2313109"/>
            <a:ext cx="7485094" cy="5766980"/>
          </a:xfrm>
          <a:prstGeom prst="rect">
            <a:avLst/>
          </a:prstGeom>
        </p:spPr>
      </p:pic>
    </p:spTree>
    <p:extLst>
      <p:ext uri="{BB962C8B-B14F-4D97-AF65-F5344CB8AC3E}">
        <p14:creationId xmlns:p14="http://schemas.microsoft.com/office/powerpoint/2010/main" val="10628995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Recording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8608940" cy="526297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Navigate to Developer Tab</a:t>
            </a:r>
          </a:p>
          <a:p>
            <a:pPr marL="457200" lvl="0" indent="-457200" algn="l" rtl="0">
              <a:spcBef>
                <a:spcPts val="0"/>
              </a:spcBef>
              <a:spcAft>
                <a:spcPts val="0"/>
              </a:spcAft>
              <a:buSzPts val="1440"/>
              <a:buFont typeface="Wingdings" panose="05000000000000000000" pitchFamily="2" charset="2"/>
              <a:buChar char="Ø"/>
            </a:pPr>
            <a:r>
              <a:rPr lang="en-GB" sz="2800" dirty="0"/>
              <a:t>Enable the tab if it's not visible in the Excel menu</a:t>
            </a:r>
          </a:p>
          <a:p>
            <a:pPr marL="457200" lvl="0" indent="-457200" algn="l" rtl="0">
              <a:spcBef>
                <a:spcPts val="0"/>
              </a:spcBef>
              <a:spcAft>
                <a:spcPts val="0"/>
              </a:spcAft>
              <a:buSzPts val="1440"/>
              <a:buFont typeface="Wingdings" panose="05000000000000000000" pitchFamily="2" charset="2"/>
              <a:buChar char="Ø"/>
            </a:pPr>
            <a:r>
              <a:rPr lang="en-GB" sz="2800" dirty="0"/>
              <a:t>Initiate Macro Recording</a:t>
            </a:r>
          </a:p>
          <a:p>
            <a:pPr marL="457200" lvl="0" indent="-457200" algn="l" rtl="0">
              <a:spcBef>
                <a:spcPts val="0"/>
              </a:spcBef>
              <a:spcAft>
                <a:spcPts val="0"/>
              </a:spcAft>
              <a:buSzPts val="1440"/>
              <a:buFont typeface="Wingdings" panose="05000000000000000000" pitchFamily="2" charset="2"/>
              <a:buChar char="Ø"/>
            </a:pPr>
            <a:r>
              <a:rPr lang="en-GB" sz="2800" dirty="0"/>
              <a:t>Select 'Record Macro' option</a:t>
            </a:r>
          </a:p>
          <a:p>
            <a:pPr marL="457200" lvl="0" indent="-457200" algn="l" rtl="0">
              <a:spcBef>
                <a:spcPts val="0"/>
              </a:spcBef>
              <a:spcAft>
                <a:spcPts val="0"/>
              </a:spcAft>
              <a:buSzPts val="1440"/>
              <a:buFont typeface="Wingdings" panose="05000000000000000000" pitchFamily="2" charset="2"/>
              <a:buChar char="Ø"/>
            </a:pPr>
            <a:r>
              <a:rPr lang="en-GB" sz="2800" dirty="0"/>
              <a:t>Macro Setup</a:t>
            </a:r>
          </a:p>
          <a:p>
            <a:pPr marL="457200" lvl="0" indent="-457200" algn="l" rtl="0">
              <a:spcBef>
                <a:spcPts val="0"/>
              </a:spcBef>
              <a:spcAft>
                <a:spcPts val="0"/>
              </a:spcAft>
              <a:buSzPts val="1440"/>
              <a:buFont typeface="Wingdings" panose="05000000000000000000" pitchFamily="2" charset="2"/>
              <a:buChar char="Ø"/>
            </a:pPr>
            <a:r>
              <a:rPr lang="en-GB" sz="2800" dirty="0"/>
              <a:t>Provide a name and assign a shortcut key if desired</a:t>
            </a:r>
          </a:p>
          <a:p>
            <a:pPr marL="457200" lvl="0" indent="-457200" algn="l" rtl="0">
              <a:spcBef>
                <a:spcPts val="0"/>
              </a:spcBef>
              <a:spcAft>
                <a:spcPts val="0"/>
              </a:spcAft>
              <a:buSzPts val="1440"/>
              <a:buFont typeface="Wingdings" panose="05000000000000000000" pitchFamily="2" charset="2"/>
              <a:buChar char="Ø"/>
            </a:pPr>
            <a:r>
              <a:rPr lang="en-GB" sz="2800" dirty="0"/>
              <a:t>Perform Recorded Actions</a:t>
            </a:r>
          </a:p>
          <a:p>
            <a:pPr marL="457200" lvl="0" indent="-457200" algn="l" rtl="0">
              <a:spcBef>
                <a:spcPts val="0"/>
              </a:spcBef>
              <a:spcAft>
                <a:spcPts val="0"/>
              </a:spcAft>
              <a:buSzPts val="1440"/>
              <a:buFont typeface="Wingdings" panose="05000000000000000000" pitchFamily="2" charset="2"/>
              <a:buChar char="Ø"/>
            </a:pPr>
            <a:r>
              <a:rPr lang="en-GB" sz="2800" dirty="0"/>
              <a:t>Carry out the tasks you want the macro to automate</a:t>
            </a:r>
          </a:p>
          <a:p>
            <a:pPr marL="457200" lvl="0" indent="-457200" algn="l" rtl="0">
              <a:spcBef>
                <a:spcPts val="0"/>
              </a:spcBef>
              <a:spcAft>
                <a:spcPts val="0"/>
              </a:spcAft>
              <a:buSzPts val="1440"/>
              <a:buFont typeface="Wingdings" panose="05000000000000000000" pitchFamily="2" charset="2"/>
              <a:buChar char="Ø"/>
            </a:pPr>
            <a:r>
              <a:rPr lang="en-GB" sz="2800" dirty="0"/>
              <a:t>Finalize Recording</a:t>
            </a:r>
          </a:p>
          <a:p>
            <a:pPr marL="457200" lvl="0" indent="-457200" algn="l" rtl="0">
              <a:spcBef>
                <a:spcPts val="0"/>
              </a:spcBef>
              <a:spcAft>
                <a:spcPts val="0"/>
              </a:spcAft>
              <a:buSzPts val="1440"/>
              <a:buFont typeface="Wingdings" panose="05000000000000000000" pitchFamily="2" charset="2"/>
              <a:buChar char="Ø"/>
            </a:pPr>
            <a:r>
              <a:rPr lang="en-GB" sz="2800" dirty="0"/>
              <a:t>Click 'Stop Recording' to save the macro</a:t>
            </a:r>
          </a:p>
          <a:p>
            <a:pPr marL="457200" lvl="0" indent="-457200" algn="l" rtl="0">
              <a:spcBef>
                <a:spcPts val="0"/>
              </a:spcBef>
              <a:spcAft>
                <a:spcPts val="0"/>
              </a:spcAft>
              <a:buSzPts val="1440"/>
              <a:buFont typeface="Wingdings" panose="05000000000000000000" pitchFamily="2" charset="2"/>
              <a:buChar char="Ø"/>
            </a:pPr>
            <a:r>
              <a:rPr lang="en-GB" sz="2800" dirty="0"/>
              <a:t>Example Use Case</a:t>
            </a:r>
          </a:p>
          <a:p>
            <a:pPr marL="457200" lvl="0" indent="-457200" algn="l" rtl="0">
              <a:spcBef>
                <a:spcPts val="0"/>
              </a:spcBef>
              <a:spcAft>
                <a:spcPts val="0"/>
              </a:spcAft>
              <a:buSzPts val="1440"/>
              <a:buFont typeface="Wingdings" panose="05000000000000000000" pitchFamily="2" charset="2"/>
              <a:buChar char="Ø"/>
            </a:pPr>
            <a:r>
              <a:rPr lang="en-GB" sz="2800" dirty="0"/>
              <a:t>Automate data formatting tasks in financial statements</a:t>
            </a:r>
          </a:p>
        </p:txBody>
      </p:sp>
      <p:pic>
        <p:nvPicPr>
          <p:cNvPr id="7" name="Picture 6">
            <a:extLst>
              <a:ext uri="{FF2B5EF4-FFF2-40B4-BE49-F238E27FC236}">
                <a16:creationId xmlns="" xmlns:a16="http://schemas.microsoft.com/office/drawing/2014/main" id="{8ED82530-EC3C-1990-3419-0EF017344328}"/>
              </a:ext>
            </a:extLst>
          </p:cNvPr>
          <p:cNvPicPr>
            <a:picLocks noChangeAspect="1"/>
          </p:cNvPicPr>
          <p:nvPr/>
        </p:nvPicPr>
        <p:blipFill>
          <a:blip r:embed="rId4"/>
          <a:stretch>
            <a:fillRect/>
          </a:stretch>
        </p:blipFill>
        <p:spPr>
          <a:xfrm>
            <a:off x="10127634" y="2596999"/>
            <a:ext cx="6866404" cy="5299408"/>
          </a:xfrm>
          <a:prstGeom prst="rect">
            <a:avLst/>
          </a:prstGeom>
        </p:spPr>
      </p:pic>
    </p:spTree>
    <p:extLst>
      <p:ext uri="{BB962C8B-B14F-4D97-AF65-F5344CB8AC3E}">
        <p14:creationId xmlns:p14="http://schemas.microsoft.com/office/powerpoint/2010/main" val="21085053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Running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828;p187">
            <a:extLst>
              <a:ext uri="{FF2B5EF4-FFF2-40B4-BE49-F238E27FC236}">
                <a16:creationId xmlns="" xmlns:a16="http://schemas.microsoft.com/office/drawing/2014/main" id="{571AC6CA-F282-56FC-1FBD-88385372F56E}"/>
              </a:ext>
            </a:extLst>
          </p:cNvPr>
          <p:cNvGrpSpPr/>
          <p:nvPr/>
        </p:nvGrpSpPr>
        <p:grpSpPr>
          <a:xfrm>
            <a:off x="631326" y="2596999"/>
            <a:ext cx="9618133" cy="3994133"/>
            <a:chOff x="0" y="49674"/>
            <a:chExt cx="9618133" cy="3994133"/>
          </a:xfrm>
        </p:grpSpPr>
        <p:sp>
          <p:nvSpPr>
            <p:cNvPr id="7" name="Google Shape;2829;p187">
              <a:extLst>
                <a:ext uri="{FF2B5EF4-FFF2-40B4-BE49-F238E27FC236}">
                  <a16:creationId xmlns="" xmlns:a16="http://schemas.microsoft.com/office/drawing/2014/main" id="{89C07DA5-4747-DA4C-5329-BFE777F0447B}"/>
                </a:ext>
              </a:extLst>
            </p:cNvPr>
            <p:cNvSpPr/>
            <p:nvPr/>
          </p:nvSpPr>
          <p:spPr>
            <a:xfrm>
              <a:off x="0" y="330114"/>
              <a:ext cx="9618133" cy="793012"/>
            </a:xfrm>
            <a:prstGeom prst="rect">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30;p187">
              <a:extLst>
                <a:ext uri="{FF2B5EF4-FFF2-40B4-BE49-F238E27FC236}">
                  <a16:creationId xmlns="" xmlns:a16="http://schemas.microsoft.com/office/drawing/2014/main" id="{992EC92F-B490-B69E-F0B1-8B2D675323D4}"/>
                </a:ext>
              </a:extLst>
            </p:cNvPr>
            <p:cNvSpPr txBox="1"/>
            <p:nvPr/>
          </p:nvSpPr>
          <p:spPr>
            <a:xfrm>
              <a:off x="0" y="330114"/>
              <a:ext cx="9618133" cy="793012"/>
            </a:xfrm>
            <a:prstGeom prst="rect">
              <a:avLst/>
            </a:prstGeom>
            <a:noFill/>
            <a:ln>
              <a:noFill/>
            </a:ln>
          </p:spPr>
          <p:txBody>
            <a:bodyPr spcFirstLastPara="1" wrap="square" lIns="746450" tIns="395725" rIns="746450" bIns="135125" anchor="t" anchorCtr="0">
              <a:noAutofit/>
            </a:bodyPr>
            <a:lstStyle/>
            <a:p>
              <a:pPr marL="171450" marR="0" lvl="1" indent="-171450" algn="l" rtl="0">
                <a:lnSpc>
                  <a:spcPct val="90000"/>
                </a:lnSpc>
                <a:spcBef>
                  <a:spcPts val="0"/>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Use shortcut keys or the 'Macros' dialog box for execution</a:t>
              </a:r>
              <a:endParaRPr/>
            </a:p>
          </p:txBody>
        </p:sp>
        <p:sp>
          <p:nvSpPr>
            <p:cNvPr id="9" name="Google Shape;2831;p187">
              <a:extLst>
                <a:ext uri="{FF2B5EF4-FFF2-40B4-BE49-F238E27FC236}">
                  <a16:creationId xmlns="" xmlns:a16="http://schemas.microsoft.com/office/drawing/2014/main" id="{43600EC0-1DFE-6C60-8696-BF81197F8CB2}"/>
                </a:ext>
              </a:extLst>
            </p:cNvPr>
            <p:cNvSpPr/>
            <p:nvPr/>
          </p:nvSpPr>
          <p:spPr>
            <a:xfrm>
              <a:off x="480906" y="49674"/>
              <a:ext cx="6732693" cy="560880"/>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32;p187">
              <a:extLst>
                <a:ext uri="{FF2B5EF4-FFF2-40B4-BE49-F238E27FC236}">
                  <a16:creationId xmlns="" xmlns:a16="http://schemas.microsoft.com/office/drawing/2014/main" id="{AF000CEC-131D-FD7B-33AD-C3162ACB1511}"/>
                </a:ext>
              </a:extLst>
            </p:cNvPr>
            <p:cNvSpPr txBox="1"/>
            <p:nvPr/>
          </p:nvSpPr>
          <p:spPr>
            <a:xfrm>
              <a:off x="508286" y="77054"/>
              <a:ext cx="6677933" cy="506120"/>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900"/>
                <a:buFont typeface="Trebuchet MS"/>
                <a:buNone/>
              </a:pPr>
              <a:r>
                <a:rPr lang="en-US" sz="1900">
                  <a:solidFill>
                    <a:schemeClr val="lt1"/>
                  </a:solidFill>
                  <a:latin typeface="Trebuchet MS"/>
                  <a:ea typeface="Trebuchet MS"/>
                  <a:cs typeface="Trebuchet MS"/>
                  <a:sym typeface="Trebuchet MS"/>
                </a:rPr>
                <a:t>Executing Macros</a:t>
              </a:r>
              <a:endParaRPr/>
            </a:p>
          </p:txBody>
        </p:sp>
        <p:sp>
          <p:nvSpPr>
            <p:cNvPr id="11" name="Google Shape;2833;p187">
              <a:extLst>
                <a:ext uri="{FF2B5EF4-FFF2-40B4-BE49-F238E27FC236}">
                  <a16:creationId xmlns="" xmlns:a16="http://schemas.microsoft.com/office/drawing/2014/main" id="{9550CE92-8B5C-F5E0-B837-AC6CD12EA013}"/>
                </a:ext>
              </a:extLst>
            </p:cNvPr>
            <p:cNvSpPr/>
            <p:nvPr/>
          </p:nvSpPr>
          <p:spPr>
            <a:xfrm>
              <a:off x="0" y="1506167"/>
              <a:ext cx="9618133" cy="1077300"/>
            </a:xfrm>
            <a:prstGeom prst="rect">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34;p187">
              <a:extLst>
                <a:ext uri="{FF2B5EF4-FFF2-40B4-BE49-F238E27FC236}">
                  <a16:creationId xmlns="" xmlns:a16="http://schemas.microsoft.com/office/drawing/2014/main" id="{C4DF5795-23F8-D05D-02C5-F07649869EBA}"/>
                </a:ext>
              </a:extLst>
            </p:cNvPr>
            <p:cNvSpPr txBox="1"/>
            <p:nvPr/>
          </p:nvSpPr>
          <p:spPr>
            <a:xfrm>
              <a:off x="0" y="1506167"/>
              <a:ext cx="9618133" cy="1077300"/>
            </a:xfrm>
            <a:prstGeom prst="rect">
              <a:avLst/>
            </a:prstGeom>
            <a:noFill/>
            <a:ln>
              <a:noFill/>
            </a:ln>
          </p:spPr>
          <p:txBody>
            <a:bodyPr spcFirstLastPara="1" wrap="square" lIns="746450" tIns="395725" rIns="746450" bIns="135125" anchor="t" anchorCtr="0">
              <a:noAutofit/>
            </a:bodyPr>
            <a:lstStyle/>
            <a:p>
              <a:pPr marL="171450" marR="0" lvl="1" indent="-171450" algn="l" rtl="0">
                <a:lnSpc>
                  <a:spcPct val="90000"/>
                </a:lnSpc>
                <a:spcBef>
                  <a:spcPts val="0"/>
                </a:spcBef>
                <a:spcAft>
                  <a:spcPts val="0"/>
                </a:spcAft>
                <a:buClr>
                  <a:schemeClr val="dk1"/>
                </a:buClr>
                <a:buSzPts val="1900"/>
                <a:buFont typeface="Trebuchet MS"/>
                <a:buChar char="•"/>
              </a:pPr>
              <a:r>
                <a:rPr lang="en-US" sz="1900" b="0" i="0" u="none" strike="noStrike" cap="none" dirty="0">
                  <a:solidFill>
                    <a:schemeClr val="dk1"/>
                  </a:solidFill>
                  <a:latin typeface="Trebuchet MS"/>
                  <a:ea typeface="Trebuchet MS"/>
                  <a:cs typeface="Trebuchet MS"/>
                  <a:sym typeface="Trebuchet MS"/>
                </a:rPr>
                <a:t>Record macro for consistent data formatting</a:t>
              </a:r>
              <a:endParaRPr dirty="0"/>
            </a:p>
            <a:p>
              <a:pPr marL="171450" marR="0" lvl="1" indent="-171450" algn="l" rtl="0">
                <a:lnSpc>
                  <a:spcPct val="90000"/>
                </a:lnSpc>
                <a:spcBef>
                  <a:spcPts val="285"/>
                </a:spcBef>
                <a:spcAft>
                  <a:spcPts val="0"/>
                </a:spcAft>
                <a:buClr>
                  <a:schemeClr val="dk1"/>
                </a:buClr>
                <a:buSzPts val="1900"/>
                <a:buFont typeface="Trebuchet MS"/>
                <a:buChar char="•"/>
              </a:pPr>
              <a:r>
                <a:rPr lang="en-US" sz="1900" b="0" i="0" u="none" strike="noStrike" cap="none" dirty="0">
                  <a:solidFill>
                    <a:schemeClr val="dk1"/>
                  </a:solidFill>
                  <a:latin typeface="Trebuchet MS"/>
                  <a:ea typeface="Trebuchet MS"/>
                  <a:cs typeface="Trebuchet MS"/>
                  <a:sym typeface="Trebuchet MS"/>
                </a:rPr>
                <a:t>Apply to new data sets for uniformity and time-saving</a:t>
              </a:r>
              <a:endParaRPr dirty="0"/>
            </a:p>
          </p:txBody>
        </p:sp>
        <p:sp>
          <p:nvSpPr>
            <p:cNvPr id="13" name="Google Shape;2835;p187">
              <a:extLst>
                <a:ext uri="{FF2B5EF4-FFF2-40B4-BE49-F238E27FC236}">
                  <a16:creationId xmlns="" xmlns:a16="http://schemas.microsoft.com/office/drawing/2014/main" id="{FBCF380B-12DF-4C23-2D3F-2371215B3368}"/>
                </a:ext>
              </a:extLst>
            </p:cNvPr>
            <p:cNvSpPr/>
            <p:nvPr/>
          </p:nvSpPr>
          <p:spPr>
            <a:xfrm>
              <a:off x="480906" y="1225727"/>
              <a:ext cx="6732693" cy="560880"/>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187">
              <a:extLst>
                <a:ext uri="{FF2B5EF4-FFF2-40B4-BE49-F238E27FC236}">
                  <a16:creationId xmlns="" xmlns:a16="http://schemas.microsoft.com/office/drawing/2014/main" id="{A835EEFF-3E03-5E83-D1E7-6C02DB68571D}"/>
                </a:ext>
              </a:extLst>
            </p:cNvPr>
            <p:cNvSpPr txBox="1"/>
            <p:nvPr/>
          </p:nvSpPr>
          <p:spPr>
            <a:xfrm>
              <a:off x="508286" y="1253107"/>
              <a:ext cx="6677933" cy="506120"/>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900"/>
                <a:buFont typeface="Trebuchet MS"/>
                <a:buNone/>
              </a:pPr>
              <a:r>
                <a:rPr lang="en-US" sz="1900">
                  <a:solidFill>
                    <a:schemeClr val="lt1"/>
                  </a:solidFill>
                  <a:latin typeface="Trebuchet MS"/>
                  <a:ea typeface="Trebuchet MS"/>
                  <a:cs typeface="Trebuchet MS"/>
                  <a:sym typeface="Trebuchet MS"/>
                </a:rPr>
                <a:t>Applying to Financial Data</a:t>
              </a:r>
              <a:endParaRPr/>
            </a:p>
          </p:txBody>
        </p:sp>
        <p:sp>
          <p:nvSpPr>
            <p:cNvPr id="15" name="Google Shape;2837;p187">
              <a:extLst>
                <a:ext uri="{FF2B5EF4-FFF2-40B4-BE49-F238E27FC236}">
                  <a16:creationId xmlns="" xmlns:a16="http://schemas.microsoft.com/office/drawing/2014/main" id="{7F4799E3-4C65-4B05-46A9-AD9F8C3635E8}"/>
                </a:ext>
              </a:extLst>
            </p:cNvPr>
            <p:cNvSpPr/>
            <p:nvPr/>
          </p:nvSpPr>
          <p:spPr>
            <a:xfrm>
              <a:off x="0" y="2966507"/>
              <a:ext cx="9618133" cy="1077300"/>
            </a:xfrm>
            <a:prstGeom prst="rect">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38;p187">
              <a:extLst>
                <a:ext uri="{FF2B5EF4-FFF2-40B4-BE49-F238E27FC236}">
                  <a16:creationId xmlns="" xmlns:a16="http://schemas.microsoft.com/office/drawing/2014/main" id="{5626B84D-B117-03AA-6F9B-34B0AFB23876}"/>
                </a:ext>
              </a:extLst>
            </p:cNvPr>
            <p:cNvSpPr txBox="1"/>
            <p:nvPr/>
          </p:nvSpPr>
          <p:spPr>
            <a:xfrm>
              <a:off x="0" y="2966507"/>
              <a:ext cx="9618133" cy="1077300"/>
            </a:xfrm>
            <a:prstGeom prst="rect">
              <a:avLst/>
            </a:prstGeom>
            <a:noFill/>
            <a:ln>
              <a:noFill/>
            </a:ln>
          </p:spPr>
          <p:txBody>
            <a:bodyPr spcFirstLastPara="1" wrap="square" lIns="746450" tIns="395725" rIns="746450" bIns="135125" anchor="t" anchorCtr="0">
              <a:noAutofit/>
            </a:bodyPr>
            <a:lstStyle/>
            <a:p>
              <a:pPr marL="171450" marR="0" lvl="1" indent="-171450" algn="l" rtl="0">
                <a:lnSpc>
                  <a:spcPct val="90000"/>
                </a:lnSpc>
                <a:spcBef>
                  <a:spcPts val="0"/>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Start and stop recording for specific formatting tasks</a:t>
              </a:r>
              <a:endParaRPr/>
            </a:p>
            <a:p>
              <a:pPr marL="171450" marR="0" lvl="1" indent="-171450" algn="l" rtl="0">
                <a:lnSpc>
                  <a:spcPct val="90000"/>
                </a:lnSpc>
                <a:spcBef>
                  <a:spcPts val="285"/>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Run the macro for instant formatting on similar data</a:t>
              </a:r>
              <a:endParaRPr/>
            </a:p>
          </p:txBody>
        </p:sp>
        <p:sp>
          <p:nvSpPr>
            <p:cNvPr id="17" name="Google Shape;2839;p187">
              <a:extLst>
                <a:ext uri="{FF2B5EF4-FFF2-40B4-BE49-F238E27FC236}">
                  <a16:creationId xmlns="" xmlns:a16="http://schemas.microsoft.com/office/drawing/2014/main" id="{F3AC7F56-8C03-B27E-1FC9-17EBA0B43BA6}"/>
                </a:ext>
              </a:extLst>
            </p:cNvPr>
            <p:cNvSpPr/>
            <p:nvPr/>
          </p:nvSpPr>
          <p:spPr>
            <a:xfrm>
              <a:off x="480906" y="2686067"/>
              <a:ext cx="6732693" cy="560880"/>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40;p187">
              <a:extLst>
                <a:ext uri="{FF2B5EF4-FFF2-40B4-BE49-F238E27FC236}">
                  <a16:creationId xmlns="" xmlns:a16="http://schemas.microsoft.com/office/drawing/2014/main" id="{D7D2FAE1-D4F7-381F-C93E-446F59162318}"/>
                </a:ext>
              </a:extLst>
            </p:cNvPr>
            <p:cNvSpPr txBox="1"/>
            <p:nvPr/>
          </p:nvSpPr>
          <p:spPr>
            <a:xfrm>
              <a:off x="508286" y="2713447"/>
              <a:ext cx="6677933" cy="506120"/>
            </a:xfrm>
            <a:prstGeom prst="rect">
              <a:avLst/>
            </a:prstGeom>
            <a:noFill/>
            <a:ln>
              <a:noFill/>
            </a:ln>
          </p:spPr>
          <p:txBody>
            <a:bodyPr spcFirstLastPara="1" wrap="square" lIns="254475" tIns="0" rIns="254475" bIns="0" anchor="ctr" anchorCtr="0">
              <a:noAutofit/>
            </a:bodyPr>
            <a:lstStyle/>
            <a:p>
              <a:pPr marL="0" marR="0" lvl="0" indent="0" algn="l" rtl="0">
                <a:lnSpc>
                  <a:spcPct val="90000"/>
                </a:lnSpc>
                <a:spcBef>
                  <a:spcPts val="0"/>
                </a:spcBef>
                <a:spcAft>
                  <a:spcPts val="0"/>
                </a:spcAft>
                <a:buClr>
                  <a:schemeClr val="lt1"/>
                </a:buClr>
                <a:buSzPts val="1900"/>
                <a:buFont typeface="Trebuchet MS"/>
                <a:buNone/>
              </a:pPr>
              <a:r>
                <a:rPr lang="en-US" sz="1900">
                  <a:solidFill>
                    <a:schemeClr val="lt1"/>
                  </a:solidFill>
                  <a:latin typeface="Trebuchet MS"/>
                  <a:ea typeface="Trebuchet MS"/>
                  <a:cs typeface="Trebuchet MS"/>
                  <a:sym typeface="Trebuchet MS"/>
                </a:rPr>
                <a:t>Steps for Macro Usage</a:t>
              </a:r>
              <a:endParaRPr/>
            </a:p>
          </p:txBody>
        </p:sp>
      </p:grpSp>
    </p:spTree>
    <p:extLst>
      <p:ext uri="{BB962C8B-B14F-4D97-AF65-F5344CB8AC3E}">
        <p14:creationId xmlns:p14="http://schemas.microsoft.com/office/powerpoint/2010/main" val="164624175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Macros in Excel: Introduction to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847;p188">
            <a:extLst>
              <a:ext uri="{FF2B5EF4-FFF2-40B4-BE49-F238E27FC236}">
                <a16:creationId xmlns="" xmlns:a16="http://schemas.microsoft.com/office/drawing/2014/main" id="{8BBD0826-5275-E3D7-D686-8E19EA7EA037}"/>
              </a:ext>
            </a:extLst>
          </p:cNvPr>
          <p:cNvGrpSpPr/>
          <p:nvPr/>
        </p:nvGrpSpPr>
        <p:grpSpPr>
          <a:xfrm>
            <a:off x="948490" y="2915346"/>
            <a:ext cx="8731461" cy="4092190"/>
            <a:chOff x="443335" y="645"/>
            <a:chExt cx="8731461" cy="4092190"/>
          </a:xfrm>
        </p:grpSpPr>
        <p:sp>
          <p:nvSpPr>
            <p:cNvPr id="7" name="Google Shape;2848;p188">
              <a:extLst>
                <a:ext uri="{FF2B5EF4-FFF2-40B4-BE49-F238E27FC236}">
                  <a16:creationId xmlns="" xmlns:a16="http://schemas.microsoft.com/office/drawing/2014/main" id="{24A7917B-616D-03BD-77BB-FAF2FAB2BF32}"/>
                </a:ext>
              </a:extLst>
            </p:cNvPr>
            <p:cNvSpPr/>
            <p:nvPr/>
          </p:nvSpPr>
          <p:spPr>
            <a:xfrm>
              <a:off x="7628357" y="1560030"/>
              <a:ext cx="91440" cy="714206"/>
            </a:xfrm>
            <a:custGeom>
              <a:avLst/>
              <a:gdLst/>
              <a:ahLst/>
              <a:cxnLst/>
              <a:rect l="l" t="t" r="r" b="b"/>
              <a:pathLst>
                <a:path w="120000" h="120000" extrusionOk="0">
                  <a:moveTo>
                    <a:pt x="60000" y="0"/>
                  </a:moveTo>
                  <a:lnTo>
                    <a:pt x="60000" y="120000"/>
                  </a:lnTo>
                </a:path>
              </a:pathLst>
            </a:custGeom>
            <a:noFill/>
            <a:ln w="19050" cap="rnd" cmpd="sng">
              <a:solidFill>
                <a:srgbClr val="4BA0BD"/>
              </a:solidFill>
              <a:prstDash val="solid"/>
              <a:round/>
              <a:headEnd type="none" w="sm" len="sm"/>
              <a:tailEnd type="none" w="sm" len="sm"/>
            </a:ln>
          </p:spPr>
          <p:txBody>
            <a:bodyPr/>
            <a:lstStyle/>
            <a:p>
              <a:endParaRPr lang="en-IN"/>
            </a:p>
          </p:txBody>
        </p:sp>
        <p:sp>
          <p:nvSpPr>
            <p:cNvPr id="8" name="Google Shape;2849;p188">
              <a:extLst>
                <a:ext uri="{FF2B5EF4-FFF2-40B4-BE49-F238E27FC236}">
                  <a16:creationId xmlns="" xmlns:a16="http://schemas.microsoft.com/office/drawing/2014/main" id="{5FB89857-3E44-2C68-7049-261B6EBB969E}"/>
                </a:ext>
              </a:extLst>
            </p:cNvPr>
            <p:cNvSpPr/>
            <p:nvPr/>
          </p:nvSpPr>
          <p:spPr>
            <a:xfrm>
              <a:off x="3171917" y="1560030"/>
              <a:ext cx="1500719" cy="714206"/>
            </a:xfrm>
            <a:custGeom>
              <a:avLst/>
              <a:gdLst/>
              <a:ahLst/>
              <a:cxnLst/>
              <a:rect l="l" t="t" r="r" b="b"/>
              <a:pathLst>
                <a:path w="120000" h="120000" extrusionOk="0">
                  <a:moveTo>
                    <a:pt x="0" y="0"/>
                  </a:moveTo>
                  <a:lnTo>
                    <a:pt x="0" y="81776"/>
                  </a:lnTo>
                  <a:lnTo>
                    <a:pt x="120000" y="81776"/>
                  </a:lnTo>
                  <a:lnTo>
                    <a:pt x="120000" y="120000"/>
                  </a:lnTo>
                </a:path>
              </a:pathLst>
            </a:custGeom>
            <a:noFill/>
            <a:ln w="19050" cap="rnd" cmpd="sng">
              <a:solidFill>
                <a:srgbClr val="4BA0BD"/>
              </a:solidFill>
              <a:prstDash val="solid"/>
              <a:round/>
              <a:headEnd type="none" w="sm" len="sm"/>
              <a:tailEnd type="none" w="sm" len="sm"/>
            </a:ln>
          </p:spPr>
          <p:txBody>
            <a:bodyPr/>
            <a:lstStyle/>
            <a:p>
              <a:endParaRPr lang="en-IN"/>
            </a:p>
          </p:txBody>
        </p:sp>
        <p:sp>
          <p:nvSpPr>
            <p:cNvPr id="9" name="Google Shape;2850;p188">
              <a:extLst>
                <a:ext uri="{FF2B5EF4-FFF2-40B4-BE49-F238E27FC236}">
                  <a16:creationId xmlns="" xmlns:a16="http://schemas.microsoft.com/office/drawing/2014/main" id="{06774AE9-2C26-51C8-157F-56A49707B16E}"/>
                </a:ext>
              </a:extLst>
            </p:cNvPr>
            <p:cNvSpPr/>
            <p:nvPr/>
          </p:nvSpPr>
          <p:spPr>
            <a:xfrm>
              <a:off x="1671197" y="1560030"/>
              <a:ext cx="1500719" cy="714206"/>
            </a:xfrm>
            <a:custGeom>
              <a:avLst/>
              <a:gdLst/>
              <a:ahLst/>
              <a:cxnLst/>
              <a:rect l="l" t="t" r="r" b="b"/>
              <a:pathLst>
                <a:path w="120000" h="120000" extrusionOk="0">
                  <a:moveTo>
                    <a:pt x="120000" y="0"/>
                  </a:moveTo>
                  <a:lnTo>
                    <a:pt x="120000" y="81776"/>
                  </a:lnTo>
                  <a:lnTo>
                    <a:pt x="0" y="81776"/>
                  </a:lnTo>
                  <a:lnTo>
                    <a:pt x="0" y="120000"/>
                  </a:lnTo>
                </a:path>
              </a:pathLst>
            </a:custGeom>
            <a:noFill/>
            <a:ln w="19050" cap="rnd" cmpd="sng">
              <a:solidFill>
                <a:srgbClr val="4BA0BD"/>
              </a:solidFill>
              <a:prstDash val="solid"/>
              <a:round/>
              <a:headEnd type="none" w="sm" len="sm"/>
              <a:tailEnd type="none" w="sm" len="sm"/>
            </a:ln>
          </p:spPr>
          <p:txBody>
            <a:bodyPr/>
            <a:lstStyle/>
            <a:p>
              <a:endParaRPr lang="en-IN"/>
            </a:p>
          </p:txBody>
        </p:sp>
        <p:sp>
          <p:nvSpPr>
            <p:cNvPr id="10" name="Google Shape;2851;p188">
              <a:extLst>
                <a:ext uri="{FF2B5EF4-FFF2-40B4-BE49-F238E27FC236}">
                  <a16:creationId xmlns="" xmlns:a16="http://schemas.microsoft.com/office/drawing/2014/main" id="{C5D2B09B-4359-7384-CAAA-2090719CC8DD}"/>
                </a:ext>
              </a:extLst>
            </p:cNvPr>
            <p:cNvSpPr/>
            <p:nvPr/>
          </p:nvSpPr>
          <p:spPr>
            <a:xfrm>
              <a:off x="1944055" y="645"/>
              <a:ext cx="2455723" cy="1559384"/>
            </a:xfrm>
            <a:prstGeom prst="roundRect">
              <a:avLst>
                <a:gd name="adj" fmla="val 10000"/>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52;p188">
              <a:extLst>
                <a:ext uri="{FF2B5EF4-FFF2-40B4-BE49-F238E27FC236}">
                  <a16:creationId xmlns="" xmlns:a16="http://schemas.microsoft.com/office/drawing/2014/main" id="{6D4A3D94-6FFC-06A6-D7F0-2773284EA332}"/>
                </a:ext>
              </a:extLst>
            </p:cNvPr>
            <p:cNvSpPr/>
            <p:nvPr/>
          </p:nvSpPr>
          <p:spPr>
            <a:xfrm>
              <a:off x="2216913" y="259861"/>
              <a:ext cx="2455723" cy="1559384"/>
            </a:xfrm>
            <a:prstGeom prst="roundRect">
              <a:avLst>
                <a:gd name="adj" fmla="val 10000"/>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53;p188">
              <a:extLst>
                <a:ext uri="{FF2B5EF4-FFF2-40B4-BE49-F238E27FC236}">
                  <a16:creationId xmlns="" xmlns:a16="http://schemas.microsoft.com/office/drawing/2014/main" id="{BBD675AE-7DCF-DC69-7EEE-8CC83F3CA97B}"/>
                </a:ext>
              </a:extLst>
            </p:cNvPr>
            <p:cNvSpPr txBox="1"/>
            <p:nvPr/>
          </p:nvSpPr>
          <p:spPr>
            <a:xfrm>
              <a:off x="2262586" y="305534"/>
              <a:ext cx="2364377" cy="146803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Automating Repetitive Tasks</a:t>
              </a:r>
              <a:endParaRPr/>
            </a:p>
          </p:txBody>
        </p:sp>
        <p:sp>
          <p:nvSpPr>
            <p:cNvPr id="13" name="Google Shape;2854;p188">
              <a:extLst>
                <a:ext uri="{FF2B5EF4-FFF2-40B4-BE49-F238E27FC236}">
                  <a16:creationId xmlns="" xmlns:a16="http://schemas.microsoft.com/office/drawing/2014/main" id="{4256F0E6-F1B7-F878-3CD9-009790911B96}"/>
                </a:ext>
              </a:extLst>
            </p:cNvPr>
            <p:cNvSpPr/>
            <p:nvPr/>
          </p:nvSpPr>
          <p:spPr>
            <a:xfrm>
              <a:off x="443335" y="2274236"/>
              <a:ext cx="2455723" cy="1559384"/>
            </a:xfrm>
            <a:prstGeom prst="roundRect">
              <a:avLst>
                <a:gd name="adj" fmla="val 10000"/>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55;p188">
              <a:extLst>
                <a:ext uri="{FF2B5EF4-FFF2-40B4-BE49-F238E27FC236}">
                  <a16:creationId xmlns="" xmlns:a16="http://schemas.microsoft.com/office/drawing/2014/main" id="{461F78C6-A72B-F57F-9FDF-3D68D7A2A66B}"/>
                </a:ext>
              </a:extLst>
            </p:cNvPr>
            <p:cNvSpPr/>
            <p:nvPr/>
          </p:nvSpPr>
          <p:spPr>
            <a:xfrm>
              <a:off x="716193" y="2533451"/>
              <a:ext cx="2455723" cy="1559384"/>
            </a:xfrm>
            <a:prstGeom prst="roundRect">
              <a:avLst>
                <a:gd name="adj" fmla="val 10000"/>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56;p188">
              <a:extLst>
                <a:ext uri="{FF2B5EF4-FFF2-40B4-BE49-F238E27FC236}">
                  <a16:creationId xmlns="" xmlns:a16="http://schemas.microsoft.com/office/drawing/2014/main" id="{DC039A70-3F55-147E-0AA3-14562D4C4F80}"/>
                </a:ext>
              </a:extLst>
            </p:cNvPr>
            <p:cNvSpPr txBox="1"/>
            <p:nvPr/>
          </p:nvSpPr>
          <p:spPr>
            <a:xfrm>
              <a:off x="761866" y="2579124"/>
              <a:ext cx="2364377" cy="146803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Macros are designed to simplify repetitive operations in Excel.</a:t>
              </a:r>
              <a:endParaRPr/>
            </a:p>
          </p:txBody>
        </p:sp>
        <p:sp>
          <p:nvSpPr>
            <p:cNvPr id="16" name="Google Shape;2857;p188">
              <a:extLst>
                <a:ext uri="{FF2B5EF4-FFF2-40B4-BE49-F238E27FC236}">
                  <a16:creationId xmlns="" xmlns:a16="http://schemas.microsoft.com/office/drawing/2014/main" id="{C319111C-2DE9-1F2C-6BD2-368DD88BEAB9}"/>
                </a:ext>
              </a:extLst>
            </p:cNvPr>
            <p:cNvSpPr/>
            <p:nvPr/>
          </p:nvSpPr>
          <p:spPr>
            <a:xfrm>
              <a:off x="3444775" y="2274236"/>
              <a:ext cx="2455723" cy="1559384"/>
            </a:xfrm>
            <a:prstGeom prst="roundRect">
              <a:avLst>
                <a:gd name="adj" fmla="val 10000"/>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58;p188">
              <a:extLst>
                <a:ext uri="{FF2B5EF4-FFF2-40B4-BE49-F238E27FC236}">
                  <a16:creationId xmlns="" xmlns:a16="http://schemas.microsoft.com/office/drawing/2014/main" id="{CE838721-55CB-E6DD-C0E3-1429008DEEE4}"/>
                </a:ext>
              </a:extLst>
            </p:cNvPr>
            <p:cNvSpPr/>
            <p:nvPr/>
          </p:nvSpPr>
          <p:spPr>
            <a:xfrm>
              <a:off x="3717633" y="2533451"/>
              <a:ext cx="2455723" cy="1559384"/>
            </a:xfrm>
            <a:prstGeom prst="roundRect">
              <a:avLst>
                <a:gd name="adj" fmla="val 10000"/>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59;p188">
              <a:extLst>
                <a:ext uri="{FF2B5EF4-FFF2-40B4-BE49-F238E27FC236}">
                  <a16:creationId xmlns="" xmlns:a16="http://schemas.microsoft.com/office/drawing/2014/main" id="{C2659F19-5FD0-ED5D-B1DE-A4302C129CAB}"/>
                </a:ext>
              </a:extLst>
            </p:cNvPr>
            <p:cNvSpPr txBox="1"/>
            <p:nvPr/>
          </p:nvSpPr>
          <p:spPr>
            <a:xfrm>
              <a:off x="3763306" y="2579124"/>
              <a:ext cx="2364377" cy="146803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They range from basic keystroke recordings to advanced VBA scripts.</a:t>
              </a:r>
              <a:endParaRPr/>
            </a:p>
          </p:txBody>
        </p:sp>
        <p:sp>
          <p:nvSpPr>
            <p:cNvPr id="19" name="Google Shape;2860;p188">
              <a:extLst>
                <a:ext uri="{FF2B5EF4-FFF2-40B4-BE49-F238E27FC236}">
                  <a16:creationId xmlns="" xmlns:a16="http://schemas.microsoft.com/office/drawing/2014/main" id="{4DCC6B5E-4DC5-845D-8750-A8915F27D5DC}"/>
                </a:ext>
              </a:extLst>
            </p:cNvPr>
            <p:cNvSpPr/>
            <p:nvPr/>
          </p:nvSpPr>
          <p:spPr>
            <a:xfrm>
              <a:off x="6446215" y="645"/>
              <a:ext cx="2455723" cy="1559384"/>
            </a:xfrm>
            <a:prstGeom prst="roundRect">
              <a:avLst>
                <a:gd name="adj" fmla="val 10000"/>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61;p188">
              <a:extLst>
                <a:ext uri="{FF2B5EF4-FFF2-40B4-BE49-F238E27FC236}">
                  <a16:creationId xmlns="" xmlns:a16="http://schemas.microsoft.com/office/drawing/2014/main" id="{0A1C1A50-BB40-44F1-A6DB-EA5F4E0DE1C3}"/>
                </a:ext>
              </a:extLst>
            </p:cNvPr>
            <p:cNvSpPr/>
            <p:nvPr/>
          </p:nvSpPr>
          <p:spPr>
            <a:xfrm>
              <a:off x="6719073" y="259861"/>
              <a:ext cx="2455723" cy="1559384"/>
            </a:xfrm>
            <a:prstGeom prst="roundRect">
              <a:avLst>
                <a:gd name="adj" fmla="val 10000"/>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62;p188">
              <a:extLst>
                <a:ext uri="{FF2B5EF4-FFF2-40B4-BE49-F238E27FC236}">
                  <a16:creationId xmlns="" xmlns:a16="http://schemas.microsoft.com/office/drawing/2014/main" id="{3CC921F9-6C1B-36F1-CA0E-83C60591BCDC}"/>
                </a:ext>
              </a:extLst>
            </p:cNvPr>
            <p:cNvSpPr txBox="1"/>
            <p:nvPr/>
          </p:nvSpPr>
          <p:spPr>
            <a:xfrm>
              <a:off x="6764746" y="305534"/>
              <a:ext cx="2364377" cy="146803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Practical Application</a:t>
              </a:r>
              <a:endParaRPr/>
            </a:p>
          </p:txBody>
        </p:sp>
        <p:sp>
          <p:nvSpPr>
            <p:cNvPr id="22" name="Google Shape;2863;p188">
              <a:extLst>
                <a:ext uri="{FF2B5EF4-FFF2-40B4-BE49-F238E27FC236}">
                  <a16:creationId xmlns="" xmlns:a16="http://schemas.microsoft.com/office/drawing/2014/main" id="{4FC34834-2A8C-1CB0-D883-415C1C1DFAC9}"/>
                </a:ext>
              </a:extLst>
            </p:cNvPr>
            <p:cNvSpPr/>
            <p:nvPr/>
          </p:nvSpPr>
          <p:spPr>
            <a:xfrm>
              <a:off x="6446215" y="2274236"/>
              <a:ext cx="2455723" cy="1559384"/>
            </a:xfrm>
            <a:prstGeom prst="roundRect">
              <a:avLst>
                <a:gd name="adj" fmla="val 10000"/>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64;p188">
              <a:extLst>
                <a:ext uri="{FF2B5EF4-FFF2-40B4-BE49-F238E27FC236}">
                  <a16:creationId xmlns="" xmlns:a16="http://schemas.microsoft.com/office/drawing/2014/main" id="{A4600CB2-B332-A41A-02E7-4E56E3FE63C0}"/>
                </a:ext>
              </a:extLst>
            </p:cNvPr>
            <p:cNvSpPr/>
            <p:nvPr/>
          </p:nvSpPr>
          <p:spPr>
            <a:xfrm>
              <a:off x="6719073" y="2533451"/>
              <a:ext cx="2455723" cy="1559384"/>
            </a:xfrm>
            <a:prstGeom prst="roundRect">
              <a:avLst>
                <a:gd name="adj" fmla="val 10000"/>
              </a:avLst>
            </a:prstGeom>
            <a:solidFill>
              <a:schemeClr val="lt1">
                <a:alpha val="89803"/>
              </a:schemeClr>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65;p188">
              <a:extLst>
                <a:ext uri="{FF2B5EF4-FFF2-40B4-BE49-F238E27FC236}">
                  <a16:creationId xmlns="" xmlns:a16="http://schemas.microsoft.com/office/drawing/2014/main" id="{96F94FAD-9CB5-4203-266B-7B8F8EBD2013}"/>
                </a:ext>
              </a:extLst>
            </p:cNvPr>
            <p:cNvSpPr txBox="1"/>
            <p:nvPr/>
          </p:nvSpPr>
          <p:spPr>
            <a:xfrm>
              <a:off x="6764746" y="2579124"/>
              <a:ext cx="2364377" cy="146803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For instance, macros can automate the monthly formatting of extensive financial datasets.</a:t>
              </a:r>
              <a:endParaRPr/>
            </a:p>
          </p:txBody>
        </p:sp>
      </p:grpSp>
    </p:spTree>
    <p:extLst>
      <p:ext uri="{BB962C8B-B14F-4D97-AF65-F5344CB8AC3E}">
        <p14:creationId xmlns:p14="http://schemas.microsoft.com/office/powerpoint/2010/main" val="6394019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Macros in Excel: Benefits of Macros in Financial Modelling</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846717"/>
            <a:ext cx="9807936" cy="3539430"/>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Efficiency and Accuracy</a:t>
            </a:r>
          </a:p>
          <a:p>
            <a:pPr marL="457200" lvl="0" indent="-457200" algn="l" rtl="0">
              <a:spcBef>
                <a:spcPts val="0"/>
              </a:spcBef>
              <a:spcAft>
                <a:spcPts val="0"/>
              </a:spcAft>
              <a:buSzPts val="1440"/>
              <a:buFont typeface="Wingdings" panose="05000000000000000000" pitchFamily="2" charset="2"/>
              <a:buChar char="Ø"/>
            </a:pPr>
            <a:r>
              <a:rPr lang="en-GB" sz="2800" dirty="0"/>
              <a:t>Reduces human error and saves time</a:t>
            </a:r>
          </a:p>
          <a:p>
            <a:pPr marL="457200" lvl="0" indent="-457200" algn="l" rtl="0">
              <a:spcBef>
                <a:spcPts val="0"/>
              </a:spcBef>
              <a:spcAft>
                <a:spcPts val="0"/>
              </a:spcAft>
              <a:buSzPts val="1440"/>
              <a:buFont typeface="Wingdings" panose="05000000000000000000" pitchFamily="2" charset="2"/>
              <a:buChar char="Ø"/>
            </a:pPr>
            <a:r>
              <a:rPr lang="en-GB" sz="2800" dirty="0"/>
              <a:t>Ensures consistent, error-free financial modelling</a:t>
            </a:r>
          </a:p>
          <a:p>
            <a:pPr marL="457200" lvl="0" indent="-457200" algn="l" rtl="0">
              <a:spcBef>
                <a:spcPts val="0"/>
              </a:spcBef>
              <a:spcAft>
                <a:spcPts val="0"/>
              </a:spcAft>
              <a:buSzPts val="1440"/>
              <a:buFont typeface="Wingdings" panose="05000000000000000000" pitchFamily="2" charset="2"/>
              <a:buChar char="Ø"/>
            </a:pPr>
            <a:r>
              <a:rPr lang="en-GB" sz="2800" dirty="0"/>
              <a:t>Automates data updates and calculations</a:t>
            </a:r>
          </a:p>
          <a:p>
            <a:pPr marL="457200" lvl="0" indent="-457200" algn="l" rtl="0">
              <a:spcBef>
                <a:spcPts val="0"/>
              </a:spcBef>
              <a:spcAft>
                <a:spcPts val="0"/>
              </a:spcAft>
              <a:buSzPts val="1440"/>
              <a:buFont typeface="Wingdings" panose="05000000000000000000" pitchFamily="2" charset="2"/>
              <a:buChar char="Ø"/>
            </a:pPr>
            <a:r>
              <a:rPr lang="en-GB" sz="2800" dirty="0"/>
              <a:t>Handling Large Datasets</a:t>
            </a:r>
          </a:p>
          <a:p>
            <a:pPr marL="457200" lvl="0" indent="-457200" algn="l" rtl="0">
              <a:spcBef>
                <a:spcPts val="0"/>
              </a:spcBef>
              <a:spcAft>
                <a:spcPts val="0"/>
              </a:spcAft>
              <a:buSzPts val="1440"/>
              <a:buFont typeface="Wingdings" panose="05000000000000000000" pitchFamily="2" charset="2"/>
              <a:buChar char="Ø"/>
            </a:pPr>
            <a:r>
              <a:rPr lang="en-GB" sz="2800" dirty="0"/>
              <a:t>Processes large financial datasets effectively</a:t>
            </a:r>
          </a:p>
          <a:p>
            <a:pPr marL="457200" lvl="0" indent="-457200" algn="l" rtl="0">
              <a:spcBef>
                <a:spcPts val="0"/>
              </a:spcBef>
              <a:spcAft>
                <a:spcPts val="0"/>
              </a:spcAft>
              <a:buSzPts val="1440"/>
              <a:buFont typeface="Wingdings" panose="05000000000000000000" pitchFamily="2" charset="2"/>
              <a:buChar char="Ø"/>
            </a:pPr>
            <a:r>
              <a:rPr lang="en-GB" sz="2800" dirty="0"/>
              <a:t>Enhances scalability of financial models</a:t>
            </a:r>
          </a:p>
          <a:p>
            <a:pPr marL="457200" lvl="0" indent="-457200" algn="l" rtl="0">
              <a:spcBef>
                <a:spcPts val="0"/>
              </a:spcBef>
              <a:spcAft>
                <a:spcPts val="0"/>
              </a:spcAft>
              <a:buSzPts val="1440"/>
              <a:buFont typeface="Wingdings" panose="05000000000000000000" pitchFamily="2" charset="2"/>
              <a:buChar char="Ø"/>
            </a:pPr>
            <a:r>
              <a:rPr lang="en-GB" sz="2800" dirty="0"/>
              <a:t>Automates data cleansing, sorting, and analysis</a:t>
            </a:r>
          </a:p>
        </p:txBody>
      </p:sp>
    </p:spTree>
    <p:extLst>
      <p:ext uri="{BB962C8B-B14F-4D97-AF65-F5344CB8AC3E}">
        <p14:creationId xmlns:p14="http://schemas.microsoft.com/office/powerpoint/2010/main" val="19572319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Macros in Excel: Types of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880;p190">
            <a:extLst>
              <a:ext uri="{FF2B5EF4-FFF2-40B4-BE49-F238E27FC236}">
                <a16:creationId xmlns="" xmlns:a16="http://schemas.microsoft.com/office/drawing/2014/main" id="{F02BD284-747D-7489-DCF2-9E9BEA9BCF3D}"/>
              </a:ext>
            </a:extLst>
          </p:cNvPr>
          <p:cNvGrpSpPr/>
          <p:nvPr/>
        </p:nvGrpSpPr>
        <p:grpSpPr>
          <a:xfrm>
            <a:off x="907371" y="2802297"/>
            <a:ext cx="9618133" cy="2763100"/>
            <a:chOff x="0" y="665190"/>
            <a:chExt cx="9618133" cy="2763100"/>
          </a:xfrm>
        </p:grpSpPr>
        <p:sp>
          <p:nvSpPr>
            <p:cNvPr id="7" name="Google Shape;2881;p190">
              <a:extLst>
                <a:ext uri="{FF2B5EF4-FFF2-40B4-BE49-F238E27FC236}">
                  <a16:creationId xmlns="" xmlns:a16="http://schemas.microsoft.com/office/drawing/2014/main" id="{7F7100AA-8AD9-86AF-1708-10574885598C}"/>
                </a:ext>
              </a:extLst>
            </p:cNvPr>
            <p:cNvSpPr/>
            <p:nvPr/>
          </p:nvSpPr>
          <p:spPr>
            <a:xfrm>
              <a:off x="0" y="665190"/>
              <a:ext cx="9618133" cy="1228044"/>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82;p190">
              <a:extLst>
                <a:ext uri="{FF2B5EF4-FFF2-40B4-BE49-F238E27FC236}">
                  <a16:creationId xmlns="" xmlns:a16="http://schemas.microsoft.com/office/drawing/2014/main" id="{FF527FAC-AB1B-A340-991A-687F1B4C1AD9}"/>
                </a:ext>
              </a:extLst>
            </p:cNvPr>
            <p:cNvSpPr/>
            <p:nvPr/>
          </p:nvSpPr>
          <p:spPr>
            <a:xfrm>
              <a:off x="371483" y="941500"/>
              <a:ext cx="675424" cy="67542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83;p190">
              <a:extLst>
                <a:ext uri="{FF2B5EF4-FFF2-40B4-BE49-F238E27FC236}">
                  <a16:creationId xmlns="" xmlns:a16="http://schemas.microsoft.com/office/drawing/2014/main" id="{23A3C442-9F97-F8B4-672C-94DC42672892}"/>
                </a:ext>
              </a:extLst>
            </p:cNvPr>
            <p:cNvSpPr/>
            <p:nvPr/>
          </p:nvSpPr>
          <p:spPr>
            <a:xfrm>
              <a:off x="1418391" y="665190"/>
              <a:ext cx="4328159"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84;p190">
              <a:extLst>
                <a:ext uri="{FF2B5EF4-FFF2-40B4-BE49-F238E27FC236}">
                  <a16:creationId xmlns="" xmlns:a16="http://schemas.microsoft.com/office/drawing/2014/main" id="{3052D137-217D-7464-90AF-F18EA4313362}"/>
                </a:ext>
              </a:extLst>
            </p:cNvPr>
            <p:cNvSpPr txBox="1"/>
            <p:nvPr/>
          </p:nvSpPr>
          <p:spPr>
            <a:xfrm>
              <a:off x="1418391" y="665190"/>
              <a:ext cx="4328159"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10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Recorded Macros</a:t>
              </a:r>
              <a:endParaRPr/>
            </a:p>
          </p:txBody>
        </p:sp>
        <p:sp>
          <p:nvSpPr>
            <p:cNvPr id="11" name="Google Shape;2885;p190">
              <a:extLst>
                <a:ext uri="{FF2B5EF4-FFF2-40B4-BE49-F238E27FC236}">
                  <a16:creationId xmlns="" xmlns:a16="http://schemas.microsoft.com/office/drawing/2014/main" id="{56396C0B-12F5-B4D5-6AD4-0263E59FD981}"/>
                </a:ext>
              </a:extLst>
            </p:cNvPr>
            <p:cNvSpPr/>
            <p:nvPr/>
          </p:nvSpPr>
          <p:spPr>
            <a:xfrm>
              <a:off x="5746551" y="665190"/>
              <a:ext cx="3871581"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86;p190">
              <a:extLst>
                <a:ext uri="{FF2B5EF4-FFF2-40B4-BE49-F238E27FC236}">
                  <a16:creationId xmlns="" xmlns:a16="http://schemas.microsoft.com/office/drawing/2014/main" id="{D571AE05-A0EA-78A2-AB25-F70C1BA4C481}"/>
                </a:ext>
              </a:extLst>
            </p:cNvPr>
            <p:cNvSpPr txBox="1"/>
            <p:nvPr/>
          </p:nvSpPr>
          <p:spPr>
            <a:xfrm>
              <a:off x="5746551" y="665190"/>
              <a:ext cx="3871581"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10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Automate repetitive tasks in Excel</a:t>
              </a:r>
              <a:endParaRPr/>
            </a:p>
            <a:p>
              <a:pPr marL="0" marR="0" lvl="0" indent="0" algn="l" rtl="0">
                <a:lnSpc>
                  <a:spcPct val="100000"/>
                </a:lnSpc>
                <a:spcBef>
                  <a:spcPts val="63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Created by recording a sequence of actions</a:t>
              </a:r>
              <a:endParaRPr/>
            </a:p>
          </p:txBody>
        </p:sp>
        <p:sp>
          <p:nvSpPr>
            <p:cNvPr id="13" name="Google Shape;2887;p190">
              <a:extLst>
                <a:ext uri="{FF2B5EF4-FFF2-40B4-BE49-F238E27FC236}">
                  <a16:creationId xmlns="" xmlns:a16="http://schemas.microsoft.com/office/drawing/2014/main" id="{58EE2CB7-DBD2-F878-D1E0-5F21E1DA8EAE}"/>
                </a:ext>
              </a:extLst>
            </p:cNvPr>
            <p:cNvSpPr/>
            <p:nvPr/>
          </p:nvSpPr>
          <p:spPr>
            <a:xfrm>
              <a:off x="0" y="2200246"/>
              <a:ext cx="9618133" cy="1228044"/>
            </a:xfrm>
            <a:prstGeom prst="roundRect">
              <a:avLst>
                <a:gd name="adj" fmla="val 10000"/>
              </a:avLst>
            </a:prstGeom>
            <a:solidFill>
              <a:srgbClr val="3ED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88;p190">
              <a:extLst>
                <a:ext uri="{FF2B5EF4-FFF2-40B4-BE49-F238E27FC236}">
                  <a16:creationId xmlns="" xmlns:a16="http://schemas.microsoft.com/office/drawing/2014/main" id="{40B725B2-83ED-845F-84CF-05D45D568AE6}"/>
                </a:ext>
              </a:extLst>
            </p:cNvPr>
            <p:cNvSpPr/>
            <p:nvPr/>
          </p:nvSpPr>
          <p:spPr>
            <a:xfrm>
              <a:off x="371483" y="2476556"/>
              <a:ext cx="675424" cy="67542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89;p190">
              <a:extLst>
                <a:ext uri="{FF2B5EF4-FFF2-40B4-BE49-F238E27FC236}">
                  <a16:creationId xmlns="" xmlns:a16="http://schemas.microsoft.com/office/drawing/2014/main" id="{47EF2949-E251-1BD8-4D4B-484C37B29FA1}"/>
                </a:ext>
              </a:extLst>
            </p:cNvPr>
            <p:cNvSpPr/>
            <p:nvPr/>
          </p:nvSpPr>
          <p:spPr>
            <a:xfrm>
              <a:off x="1418391" y="2200246"/>
              <a:ext cx="4328159"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90;p190">
              <a:extLst>
                <a:ext uri="{FF2B5EF4-FFF2-40B4-BE49-F238E27FC236}">
                  <a16:creationId xmlns="" xmlns:a16="http://schemas.microsoft.com/office/drawing/2014/main" id="{68D9776F-2ADF-6F77-7813-5A2219D0343A}"/>
                </a:ext>
              </a:extLst>
            </p:cNvPr>
            <p:cNvSpPr txBox="1"/>
            <p:nvPr/>
          </p:nvSpPr>
          <p:spPr>
            <a:xfrm>
              <a:off x="1418391" y="2200246"/>
              <a:ext cx="4328159"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10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VBA Macros</a:t>
              </a:r>
              <a:endParaRPr/>
            </a:p>
          </p:txBody>
        </p:sp>
        <p:sp>
          <p:nvSpPr>
            <p:cNvPr id="17" name="Google Shape;2891;p190">
              <a:extLst>
                <a:ext uri="{FF2B5EF4-FFF2-40B4-BE49-F238E27FC236}">
                  <a16:creationId xmlns="" xmlns:a16="http://schemas.microsoft.com/office/drawing/2014/main" id="{27373841-5D95-66D3-5509-08DA9989C7F5}"/>
                </a:ext>
              </a:extLst>
            </p:cNvPr>
            <p:cNvSpPr/>
            <p:nvPr/>
          </p:nvSpPr>
          <p:spPr>
            <a:xfrm>
              <a:off x="5746551" y="2200246"/>
              <a:ext cx="3871581"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92;p190">
              <a:extLst>
                <a:ext uri="{FF2B5EF4-FFF2-40B4-BE49-F238E27FC236}">
                  <a16:creationId xmlns="" xmlns:a16="http://schemas.microsoft.com/office/drawing/2014/main" id="{41817C2B-99A7-42A6-709F-8442FDB3B2A0}"/>
                </a:ext>
              </a:extLst>
            </p:cNvPr>
            <p:cNvSpPr txBox="1"/>
            <p:nvPr/>
          </p:nvSpPr>
          <p:spPr>
            <a:xfrm>
              <a:off x="5746551" y="2200246"/>
              <a:ext cx="3871581"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10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Enable complex, customized automation</a:t>
              </a:r>
              <a:endParaRPr/>
            </a:p>
            <a:p>
              <a:pPr marL="0" marR="0" lvl="0" indent="0" algn="l" rtl="0">
                <a:lnSpc>
                  <a:spcPct val="100000"/>
                </a:lnSpc>
                <a:spcBef>
                  <a:spcPts val="63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Utilize VBA programming language</a:t>
              </a:r>
              <a:endParaRPr/>
            </a:p>
          </p:txBody>
        </p:sp>
      </p:grpSp>
    </p:spTree>
    <p:extLst>
      <p:ext uri="{BB962C8B-B14F-4D97-AF65-F5344CB8AC3E}">
        <p14:creationId xmlns:p14="http://schemas.microsoft.com/office/powerpoint/2010/main" val="35590806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283916"/>
            <a:ext cx="10510136"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Summary of Macros in Excel: Recording and Running Macros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2899;p191">
            <a:extLst>
              <a:ext uri="{FF2B5EF4-FFF2-40B4-BE49-F238E27FC236}">
                <a16:creationId xmlns="" xmlns:a16="http://schemas.microsoft.com/office/drawing/2014/main" id="{28D66436-AF7A-74D6-1E52-1716D7478864}"/>
              </a:ext>
            </a:extLst>
          </p:cNvPr>
          <p:cNvGrpSpPr/>
          <p:nvPr/>
        </p:nvGrpSpPr>
        <p:grpSpPr>
          <a:xfrm>
            <a:off x="613235" y="3240986"/>
            <a:ext cx="8581461" cy="3201013"/>
            <a:chOff x="7425" y="340211"/>
            <a:chExt cx="8581461" cy="3201013"/>
          </a:xfrm>
        </p:grpSpPr>
        <p:sp>
          <p:nvSpPr>
            <p:cNvPr id="7" name="Google Shape;2900;p191">
              <a:extLst>
                <a:ext uri="{FF2B5EF4-FFF2-40B4-BE49-F238E27FC236}">
                  <a16:creationId xmlns="" xmlns:a16="http://schemas.microsoft.com/office/drawing/2014/main" id="{7503ADCD-ACFB-8567-1E2E-8F078BBF2B03}"/>
                </a:ext>
              </a:extLst>
            </p:cNvPr>
            <p:cNvSpPr/>
            <p:nvPr/>
          </p:nvSpPr>
          <p:spPr>
            <a:xfrm>
              <a:off x="7425" y="340211"/>
              <a:ext cx="2788557" cy="836567"/>
            </a:xfrm>
            <a:prstGeom prst="rect">
              <a:avLst/>
            </a:prstGeom>
            <a:solidFill>
              <a:srgbClr val="2B82C3"/>
            </a:solidFill>
            <a:ln w="19050" cap="rnd" cmpd="sng">
              <a:solidFill>
                <a:srgbClr val="2B82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01;p191">
              <a:extLst>
                <a:ext uri="{FF2B5EF4-FFF2-40B4-BE49-F238E27FC236}">
                  <a16:creationId xmlns="" xmlns:a16="http://schemas.microsoft.com/office/drawing/2014/main" id="{7FC70A45-5584-E5C8-4034-512D6251652C}"/>
                </a:ext>
              </a:extLst>
            </p:cNvPr>
            <p:cNvSpPr txBox="1"/>
            <p:nvPr/>
          </p:nvSpPr>
          <p:spPr>
            <a:xfrm>
              <a:off x="7425" y="340211"/>
              <a:ext cx="2788557" cy="836567"/>
            </a:xfrm>
            <a:prstGeom prst="rect">
              <a:avLst/>
            </a:prstGeom>
            <a:noFill/>
            <a:ln>
              <a:noFill/>
            </a:ln>
          </p:spPr>
          <p:txBody>
            <a:bodyPr spcFirstLastPara="1" wrap="square" lIns="220350" tIns="220350" rIns="220350" bIns="220350" anchor="ctr" anchorCtr="0">
              <a:noAutofit/>
            </a:bodyPr>
            <a:lstStyle/>
            <a:p>
              <a:pPr marL="0" marR="0" lvl="0" indent="0" algn="ctr" rtl="0">
                <a:lnSpc>
                  <a:spcPct val="90000"/>
                </a:lnSpc>
                <a:spcBef>
                  <a:spcPts val="0"/>
                </a:spcBef>
                <a:spcAft>
                  <a:spcPts val="0"/>
                </a:spcAft>
                <a:buClr>
                  <a:schemeClr val="lt1"/>
                </a:buClr>
                <a:buSzPts val="2900"/>
                <a:buFont typeface="Trebuchet MS"/>
                <a:buNone/>
              </a:pPr>
              <a:r>
                <a:rPr lang="en-US" sz="2900">
                  <a:solidFill>
                    <a:schemeClr val="lt1"/>
                  </a:solidFill>
                  <a:latin typeface="Trebuchet MS"/>
                  <a:ea typeface="Trebuchet MS"/>
                  <a:cs typeface="Trebuchet MS"/>
                  <a:sym typeface="Trebuchet MS"/>
                </a:rPr>
                <a:t>Enabling</a:t>
              </a:r>
              <a:endParaRPr/>
            </a:p>
          </p:txBody>
        </p:sp>
        <p:sp>
          <p:nvSpPr>
            <p:cNvPr id="9" name="Google Shape;2902;p191">
              <a:extLst>
                <a:ext uri="{FF2B5EF4-FFF2-40B4-BE49-F238E27FC236}">
                  <a16:creationId xmlns="" xmlns:a16="http://schemas.microsoft.com/office/drawing/2014/main" id="{A6D5ED3F-644C-8D07-D37E-AED3AC87F945}"/>
                </a:ext>
              </a:extLst>
            </p:cNvPr>
            <p:cNvSpPr/>
            <p:nvPr/>
          </p:nvSpPr>
          <p:spPr>
            <a:xfrm>
              <a:off x="7425" y="1176778"/>
              <a:ext cx="2788557" cy="2364446"/>
            </a:xfrm>
            <a:prstGeom prst="rect">
              <a:avLst/>
            </a:prstGeom>
            <a:solidFill>
              <a:srgbClr val="CCD8E9">
                <a:alpha val="89803"/>
              </a:srgbClr>
            </a:solidFill>
            <a:ln w="19050" cap="rnd" cmpd="sng">
              <a:solidFill>
                <a:srgbClr val="CCD8E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03;p191">
              <a:extLst>
                <a:ext uri="{FF2B5EF4-FFF2-40B4-BE49-F238E27FC236}">
                  <a16:creationId xmlns="" xmlns:a16="http://schemas.microsoft.com/office/drawing/2014/main" id="{8BAAF60B-51F2-91F3-3D16-D830223593FB}"/>
                </a:ext>
              </a:extLst>
            </p:cNvPr>
            <p:cNvSpPr txBox="1"/>
            <p:nvPr/>
          </p:nvSpPr>
          <p:spPr>
            <a:xfrm>
              <a:off x="7425" y="1176778"/>
              <a:ext cx="2788557" cy="2364446"/>
            </a:xfrm>
            <a:prstGeom prst="rect">
              <a:avLst/>
            </a:prstGeom>
            <a:noFill/>
            <a:ln>
              <a:noFill/>
            </a:ln>
          </p:spPr>
          <p:txBody>
            <a:bodyPr spcFirstLastPara="1" wrap="square" lIns="275425" tIns="275425" rIns="275425" bIns="275425" anchor="t" anchorCtr="0">
              <a:noAutofit/>
            </a:bodyPr>
            <a:lstStyle/>
            <a:p>
              <a:pPr marL="0" marR="0" lvl="0" indent="0" algn="l" rtl="0">
                <a:lnSpc>
                  <a:spcPct val="90000"/>
                </a:lnSpc>
                <a:spcBef>
                  <a:spcPts val="0"/>
                </a:spcBef>
                <a:spcAft>
                  <a:spcPts val="0"/>
                </a:spcAft>
                <a:buClr>
                  <a:schemeClr val="dk1"/>
                </a:buClr>
                <a:buSzPts val="2200"/>
                <a:buFont typeface="Trebuchet MS"/>
                <a:buNone/>
              </a:pPr>
              <a:r>
                <a:rPr lang="en-US" sz="2200" dirty="0">
                  <a:solidFill>
                    <a:schemeClr val="dk1"/>
                  </a:solidFill>
                  <a:latin typeface="Trebuchet MS"/>
                  <a:ea typeface="Trebuchet MS"/>
                  <a:cs typeface="Trebuchet MS"/>
                  <a:sym typeface="Trebuchet MS"/>
                </a:rPr>
                <a:t>Enabling Developer Tab in Excel</a:t>
              </a:r>
              <a:endParaRPr dirty="0"/>
            </a:p>
            <a:p>
              <a:pPr marL="171450" marR="0" lvl="1" indent="-171450" algn="l" rtl="0">
                <a:lnSpc>
                  <a:spcPct val="90000"/>
                </a:lnSpc>
                <a:spcBef>
                  <a:spcPts val="770"/>
                </a:spcBef>
                <a:spcAft>
                  <a:spcPts val="0"/>
                </a:spcAft>
                <a:buClr>
                  <a:schemeClr val="dk1"/>
                </a:buClr>
                <a:buSzPts val="1700"/>
                <a:buFont typeface="Trebuchet MS"/>
                <a:buChar char="•"/>
              </a:pPr>
              <a:r>
                <a:rPr lang="en-US" sz="1700" b="0" i="0" u="none" strike="noStrike" cap="none" dirty="0">
                  <a:solidFill>
                    <a:schemeClr val="dk1"/>
                  </a:solidFill>
                  <a:latin typeface="Trebuchet MS"/>
                  <a:ea typeface="Trebuchet MS"/>
                  <a:cs typeface="Trebuchet MS"/>
                  <a:sym typeface="Trebuchet MS"/>
                </a:rPr>
                <a:t>Follow steps to access macro tools via Developer tab</a:t>
              </a:r>
              <a:endParaRPr dirty="0"/>
            </a:p>
          </p:txBody>
        </p:sp>
        <p:sp>
          <p:nvSpPr>
            <p:cNvPr id="11" name="Google Shape;2904;p191">
              <a:extLst>
                <a:ext uri="{FF2B5EF4-FFF2-40B4-BE49-F238E27FC236}">
                  <a16:creationId xmlns="" xmlns:a16="http://schemas.microsoft.com/office/drawing/2014/main" id="{772E47DA-2705-3708-8749-D3B63ADD5629}"/>
                </a:ext>
              </a:extLst>
            </p:cNvPr>
            <p:cNvSpPr/>
            <p:nvPr/>
          </p:nvSpPr>
          <p:spPr>
            <a:xfrm>
              <a:off x="2903877" y="340211"/>
              <a:ext cx="2788557" cy="836567"/>
            </a:xfrm>
            <a:prstGeom prst="rect">
              <a:avLst/>
            </a:prstGeom>
            <a:solidFill>
              <a:srgbClr val="41CEA1"/>
            </a:solidFill>
            <a:ln w="19050" cap="rnd" cmpd="sng">
              <a:solidFill>
                <a:srgbClr val="41CE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05;p191">
              <a:extLst>
                <a:ext uri="{FF2B5EF4-FFF2-40B4-BE49-F238E27FC236}">
                  <a16:creationId xmlns="" xmlns:a16="http://schemas.microsoft.com/office/drawing/2014/main" id="{C539D4A3-1A97-1B36-B24A-AC3413E7CD8E}"/>
                </a:ext>
              </a:extLst>
            </p:cNvPr>
            <p:cNvSpPr txBox="1"/>
            <p:nvPr/>
          </p:nvSpPr>
          <p:spPr>
            <a:xfrm>
              <a:off x="2903877" y="340211"/>
              <a:ext cx="2788557" cy="836567"/>
            </a:xfrm>
            <a:prstGeom prst="rect">
              <a:avLst/>
            </a:prstGeom>
            <a:noFill/>
            <a:ln>
              <a:noFill/>
            </a:ln>
          </p:spPr>
          <p:txBody>
            <a:bodyPr spcFirstLastPara="1" wrap="square" lIns="220350" tIns="220350" rIns="220350" bIns="220350" anchor="ctr" anchorCtr="0">
              <a:noAutofit/>
            </a:bodyPr>
            <a:lstStyle/>
            <a:p>
              <a:pPr marL="0" marR="0" lvl="0" indent="0" algn="ctr" rtl="0">
                <a:lnSpc>
                  <a:spcPct val="90000"/>
                </a:lnSpc>
                <a:spcBef>
                  <a:spcPts val="0"/>
                </a:spcBef>
                <a:spcAft>
                  <a:spcPts val="0"/>
                </a:spcAft>
                <a:buClr>
                  <a:schemeClr val="lt1"/>
                </a:buClr>
                <a:buSzPts val="2900"/>
                <a:buFont typeface="Trebuchet MS"/>
                <a:buNone/>
              </a:pPr>
              <a:r>
                <a:rPr lang="en-US" sz="2900">
                  <a:solidFill>
                    <a:schemeClr val="lt1"/>
                  </a:solidFill>
                  <a:latin typeface="Trebuchet MS"/>
                  <a:ea typeface="Trebuchet MS"/>
                  <a:cs typeface="Trebuchet MS"/>
                  <a:sym typeface="Trebuchet MS"/>
                </a:rPr>
                <a:t>Recording</a:t>
              </a:r>
              <a:endParaRPr/>
            </a:p>
          </p:txBody>
        </p:sp>
        <p:sp>
          <p:nvSpPr>
            <p:cNvPr id="13" name="Google Shape;2906;p191">
              <a:extLst>
                <a:ext uri="{FF2B5EF4-FFF2-40B4-BE49-F238E27FC236}">
                  <a16:creationId xmlns="" xmlns:a16="http://schemas.microsoft.com/office/drawing/2014/main" id="{4C022265-B26C-7994-3D1E-D357762EA7F3}"/>
                </a:ext>
              </a:extLst>
            </p:cNvPr>
            <p:cNvSpPr/>
            <p:nvPr/>
          </p:nvSpPr>
          <p:spPr>
            <a:xfrm>
              <a:off x="2903877" y="1176778"/>
              <a:ext cx="2788557" cy="2364446"/>
            </a:xfrm>
            <a:prstGeom prst="rect">
              <a:avLst/>
            </a:prstGeom>
            <a:solidFill>
              <a:srgbClr val="CDEDDE">
                <a:alpha val="89803"/>
              </a:srgbClr>
            </a:solidFill>
            <a:ln w="19050" cap="rnd" cmpd="sng">
              <a:solidFill>
                <a:srgbClr val="CDEDDE">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07;p191">
              <a:extLst>
                <a:ext uri="{FF2B5EF4-FFF2-40B4-BE49-F238E27FC236}">
                  <a16:creationId xmlns="" xmlns:a16="http://schemas.microsoft.com/office/drawing/2014/main" id="{10259BA7-F29F-1902-4781-556A19D07EED}"/>
                </a:ext>
              </a:extLst>
            </p:cNvPr>
            <p:cNvSpPr txBox="1"/>
            <p:nvPr/>
          </p:nvSpPr>
          <p:spPr>
            <a:xfrm>
              <a:off x="2903877" y="1176778"/>
              <a:ext cx="2788557" cy="2364446"/>
            </a:xfrm>
            <a:prstGeom prst="rect">
              <a:avLst/>
            </a:prstGeom>
            <a:noFill/>
            <a:ln>
              <a:noFill/>
            </a:ln>
          </p:spPr>
          <p:txBody>
            <a:bodyPr spcFirstLastPara="1" wrap="square" lIns="275425" tIns="275425" rIns="275425" bIns="275425" anchor="t" anchorCtr="0">
              <a:noAutofit/>
            </a:bodyPr>
            <a:lstStyle/>
            <a:p>
              <a:pPr marL="0" marR="0" lvl="0" indent="0" algn="l" rtl="0">
                <a:lnSpc>
                  <a:spcPct val="90000"/>
                </a:lnSpc>
                <a:spcBef>
                  <a:spcPts val="0"/>
                </a:spcBef>
                <a:spcAft>
                  <a:spcPts val="0"/>
                </a:spcAft>
                <a:buClr>
                  <a:schemeClr val="dk1"/>
                </a:buClr>
                <a:buSzPts val="2200"/>
                <a:buFont typeface="Trebuchet MS"/>
                <a:buNone/>
              </a:pPr>
              <a:r>
                <a:rPr lang="en-US" sz="2200" dirty="0">
                  <a:solidFill>
                    <a:schemeClr val="dk1"/>
                  </a:solidFill>
                  <a:latin typeface="Trebuchet MS"/>
                  <a:ea typeface="Trebuchet MS"/>
                  <a:cs typeface="Trebuchet MS"/>
                  <a:sym typeface="Trebuchet MS"/>
                </a:rPr>
                <a:t>Recording Macros</a:t>
              </a:r>
              <a:endParaRPr dirty="0"/>
            </a:p>
            <a:p>
              <a:pPr marL="171450" marR="0" lvl="1" indent="-171450" algn="l" rtl="0">
                <a:lnSpc>
                  <a:spcPct val="90000"/>
                </a:lnSpc>
                <a:spcBef>
                  <a:spcPts val="770"/>
                </a:spcBef>
                <a:spcAft>
                  <a:spcPts val="0"/>
                </a:spcAft>
                <a:buClr>
                  <a:schemeClr val="dk1"/>
                </a:buClr>
                <a:buSzPts val="1700"/>
                <a:buFont typeface="Trebuchet MS"/>
                <a:buChar char="•"/>
              </a:pPr>
              <a:r>
                <a:rPr lang="en-US" sz="1700" b="0" i="0" u="none" strike="noStrike" cap="none" dirty="0">
                  <a:solidFill>
                    <a:schemeClr val="dk1"/>
                  </a:solidFill>
                  <a:latin typeface="Trebuchet MS"/>
                  <a:ea typeface="Trebuchet MS"/>
                  <a:cs typeface="Trebuchet MS"/>
                  <a:sym typeface="Trebuchet MS"/>
                </a:rPr>
                <a:t>Guidance on naming and assigning shortcut keys</a:t>
              </a:r>
              <a:endParaRPr dirty="0"/>
            </a:p>
            <a:p>
              <a:pPr marL="171450" marR="0" lvl="1" indent="-171450" algn="l" rtl="0">
                <a:lnSpc>
                  <a:spcPct val="90000"/>
                </a:lnSpc>
                <a:spcBef>
                  <a:spcPts val="255"/>
                </a:spcBef>
                <a:spcAft>
                  <a:spcPts val="0"/>
                </a:spcAft>
                <a:buClr>
                  <a:schemeClr val="dk1"/>
                </a:buClr>
                <a:buSzPts val="1700"/>
                <a:buFont typeface="Trebuchet MS"/>
                <a:buChar char="•"/>
              </a:pPr>
              <a:r>
                <a:rPr lang="en-US" sz="1700" b="0" i="0" u="none" strike="noStrike" cap="none" dirty="0">
                  <a:solidFill>
                    <a:schemeClr val="dk1"/>
                  </a:solidFill>
                  <a:latin typeface="Trebuchet MS"/>
                  <a:ea typeface="Trebuchet MS"/>
                  <a:cs typeface="Trebuchet MS"/>
                  <a:sym typeface="Trebuchet MS"/>
                </a:rPr>
                <a:t>Automate tasks like data formatting in financial statements</a:t>
              </a:r>
              <a:endParaRPr dirty="0"/>
            </a:p>
          </p:txBody>
        </p:sp>
        <p:sp>
          <p:nvSpPr>
            <p:cNvPr id="15" name="Google Shape;2908;p191">
              <a:extLst>
                <a:ext uri="{FF2B5EF4-FFF2-40B4-BE49-F238E27FC236}">
                  <a16:creationId xmlns="" xmlns:a16="http://schemas.microsoft.com/office/drawing/2014/main" id="{0590487C-422B-ECB1-1B4E-3C3EED2EED7A}"/>
                </a:ext>
              </a:extLst>
            </p:cNvPr>
            <p:cNvSpPr/>
            <p:nvPr/>
          </p:nvSpPr>
          <p:spPr>
            <a:xfrm>
              <a:off x="5800329" y="340211"/>
              <a:ext cx="2788557" cy="836567"/>
            </a:xfrm>
            <a:prstGeom prst="rect">
              <a:avLst/>
            </a:prstGeom>
            <a:solidFill>
              <a:srgbClr val="2B9468"/>
            </a:solidFill>
            <a:ln w="19050" cap="rnd" cmpd="sng">
              <a:solidFill>
                <a:srgbClr val="2B94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09;p191">
              <a:extLst>
                <a:ext uri="{FF2B5EF4-FFF2-40B4-BE49-F238E27FC236}">
                  <a16:creationId xmlns="" xmlns:a16="http://schemas.microsoft.com/office/drawing/2014/main" id="{57A10581-4A05-B84B-ECFC-2C9628A34F1B}"/>
                </a:ext>
              </a:extLst>
            </p:cNvPr>
            <p:cNvSpPr txBox="1"/>
            <p:nvPr/>
          </p:nvSpPr>
          <p:spPr>
            <a:xfrm>
              <a:off x="5800329" y="340211"/>
              <a:ext cx="2788557" cy="836567"/>
            </a:xfrm>
            <a:prstGeom prst="rect">
              <a:avLst/>
            </a:prstGeom>
            <a:noFill/>
            <a:ln>
              <a:noFill/>
            </a:ln>
          </p:spPr>
          <p:txBody>
            <a:bodyPr spcFirstLastPara="1" wrap="square" lIns="220350" tIns="220350" rIns="220350" bIns="220350" anchor="ctr" anchorCtr="0">
              <a:noAutofit/>
            </a:bodyPr>
            <a:lstStyle/>
            <a:p>
              <a:pPr marL="0" marR="0" lvl="0" indent="0" algn="ctr" rtl="0">
                <a:lnSpc>
                  <a:spcPct val="90000"/>
                </a:lnSpc>
                <a:spcBef>
                  <a:spcPts val="0"/>
                </a:spcBef>
                <a:spcAft>
                  <a:spcPts val="0"/>
                </a:spcAft>
                <a:buClr>
                  <a:schemeClr val="lt1"/>
                </a:buClr>
                <a:buSzPts val="2900"/>
                <a:buFont typeface="Trebuchet MS"/>
                <a:buNone/>
              </a:pPr>
              <a:r>
                <a:rPr lang="en-US" sz="2900">
                  <a:solidFill>
                    <a:schemeClr val="lt1"/>
                  </a:solidFill>
                  <a:latin typeface="Trebuchet MS"/>
                  <a:ea typeface="Trebuchet MS"/>
                  <a:cs typeface="Trebuchet MS"/>
                  <a:sym typeface="Trebuchet MS"/>
                </a:rPr>
                <a:t>Running</a:t>
              </a:r>
              <a:endParaRPr/>
            </a:p>
          </p:txBody>
        </p:sp>
        <p:sp>
          <p:nvSpPr>
            <p:cNvPr id="17" name="Google Shape;2910;p191">
              <a:extLst>
                <a:ext uri="{FF2B5EF4-FFF2-40B4-BE49-F238E27FC236}">
                  <a16:creationId xmlns="" xmlns:a16="http://schemas.microsoft.com/office/drawing/2014/main" id="{961A13FE-D410-4249-2E75-B813D0866782}"/>
                </a:ext>
              </a:extLst>
            </p:cNvPr>
            <p:cNvSpPr/>
            <p:nvPr/>
          </p:nvSpPr>
          <p:spPr>
            <a:xfrm>
              <a:off x="5800329" y="1176778"/>
              <a:ext cx="2788557" cy="2364446"/>
            </a:xfrm>
            <a:prstGeom prst="rect">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11;p191">
              <a:extLst>
                <a:ext uri="{FF2B5EF4-FFF2-40B4-BE49-F238E27FC236}">
                  <a16:creationId xmlns="" xmlns:a16="http://schemas.microsoft.com/office/drawing/2014/main" id="{CCE734EE-1A8F-8D82-7BEF-2EC20DF280B6}"/>
                </a:ext>
              </a:extLst>
            </p:cNvPr>
            <p:cNvSpPr txBox="1"/>
            <p:nvPr/>
          </p:nvSpPr>
          <p:spPr>
            <a:xfrm>
              <a:off x="5800329" y="1176778"/>
              <a:ext cx="2788557" cy="2364446"/>
            </a:xfrm>
            <a:prstGeom prst="rect">
              <a:avLst/>
            </a:prstGeom>
            <a:noFill/>
            <a:ln>
              <a:noFill/>
            </a:ln>
          </p:spPr>
          <p:txBody>
            <a:bodyPr spcFirstLastPara="1" wrap="square" lIns="275425" tIns="275425" rIns="275425" bIns="275425" anchor="t" anchorCtr="0">
              <a:noAutofit/>
            </a:bodyPr>
            <a:lstStyle/>
            <a:p>
              <a:pPr marL="0" marR="0" lvl="0" indent="0" algn="l" rtl="0">
                <a:lnSpc>
                  <a:spcPct val="90000"/>
                </a:lnSpc>
                <a:spcBef>
                  <a:spcPts val="0"/>
                </a:spcBef>
                <a:spcAft>
                  <a:spcPts val="0"/>
                </a:spcAft>
                <a:buClr>
                  <a:schemeClr val="dk1"/>
                </a:buClr>
                <a:buSzPts val="2200"/>
                <a:buFont typeface="Trebuchet MS"/>
                <a:buNone/>
              </a:pPr>
              <a:r>
                <a:rPr lang="en-US" sz="2200">
                  <a:solidFill>
                    <a:schemeClr val="dk1"/>
                  </a:solidFill>
                  <a:latin typeface="Trebuchet MS"/>
                  <a:ea typeface="Trebuchet MS"/>
                  <a:cs typeface="Trebuchet MS"/>
                  <a:sym typeface="Trebuchet MS"/>
                </a:rPr>
                <a:t>Running Macros</a:t>
              </a:r>
              <a:endParaRPr/>
            </a:p>
            <a:p>
              <a:pPr marL="171450" marR="0" lvl="1" indent="-171450" algn="l" rtl="0">
                <a:lnSpc>
                  <a:spcPct val="90000"/>
                </a:lnSpc>
                <a:spcBef>
                  <a:spcPts val="770"/>
                </a:spcBef>
                <a:spcAft>
                  <a:spcPts val="0"/>
                </a:spcAft>
                <a:buClr>
                  <a:schemeClr val="dk1"/>
                </a:buClr>
                <a:buSzPts val="1700"/>
                <a:buFont typeface="Trebuchet MS"/>
                <a:buChar char="•"/>
              </a:pPr>
              <a:r>
                <a:rPr lang="en-US" sz="1700" b="0" i="0" u="none" strike="noStrike" cap="none">
                  <a:solidFill>
                    <a:schemeClr val="dk1"/>
                  </a:solidFill>
                  <a:latin typeface="Trebuchet MS"/>
                  <a:ea typeface="Trebuchet MS"/>
                  <a:cs typeface="Trebuchet MS"/>
                  <a:sym typeface="Trebuchet MS"/>
                </a:rPr>
                <a:t>Use shortcut keys or Macros dialog box for execution</a:t>
              </a:r>
              <a:endParaRPr/>
            </a:p>
            <a:p>
              <a:pPr marL="171450" marR="0" lvl="1" indent="-171450" algn="l" rtl="0">
                <a:lnSpc>
                  <a:spcPct val="90000"/>
                </a:lnSpc>
                <a:spcBef>
                  <a:spcPts val="255"/>
                </a:spcBef>
                <a:spcAft>
                  <a:spcPts val="0"/>
                </a:spcAft>
                <a:buClr>
                  <a:schemeClr val="dk1"/>
                </a:buClr>
                <a:buSzPts val="1700"/>
                <a:buFont typeface="Trebuchet MS"/>
                <a:buChar char="•"/>
              </a:pPr>
              <a:r>
                <a:rPr lang="en-US" sz="1700" b="0" i="0" u="none" strike="noStrike" cap="none">
                  <a:solidFill>
                    <a:schemeClr val="dk1"/>
                  </a:solidFill>
                  <a:latin typeface="Trebuchet MS"/>
                  <a:ea typeface="Trebuchet MS"/>
                  <a:cs typeface="Trebuchet MS"/>
                  <a:sym typeface="Trebuchet MS"/>
                </a:rPr>
                <a:t>Apply macros to new financial datasets efficiently</a:t>
              </a:r>
              <a:endParaRPr/>
            </a:p>
          </p:txBody>
        </p:sp>
      </p:grpSp>
    </p:spTree>
    <p:extLst>
      <p:ext uri="{BB962C8B-B14F-4D97-AF65-F5344CB8AC3E}">
        <p14:creationId xmlns:p14="http://schemas.microsoft.com/office/powerpoint/2010/main" val="30532425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3" name="object 3"/>
          <p:cNvSpPr txBox="1"/>
          <p:nvPr/>
        </p:nvSpPr>
        <p:spPr>
          <a:xfrm>
            <a:off x="4369638" y="5525176"/>
            <a:ext cx="4011929" cy="2228850"/>
          </a:xfrm>
          <a:prstGeom prst="rect">
            <a:avLst/>
          </a:prstGeom>
        </p:spPr>
        <p:txBody>
          <a:bodyPr vert="horz" wrap="square" lIns="0" tIns="299720" rIns="0" bIns="0" rtlCol="0">
            <a:spAutoFit/>
          </a:bodyPr>
          <a:lstStyle/>
          <a:p>
            <a:pPr marL="778510" marR="5080" indent="-766445">
              <a:lnSpc>
                <a:spcPct val="77100"/>
              </a:lnSpc>
              <a:spcBef>
                <a:spcPts val="2360"/>
              </a:spcBef>
            </a:pPr>
            <a:r>
              <a:rPr sz="8150" b="1" spc="480" dirty="0">
                <a:solidFill>
                  <a:srgbClr val="231F20"/>
                </a:solidFill>
                <a:latin typeface="Trebuchet MS"/>
                <a:cs typeface="Trebuchet MS"/>
              </a:rPr>
              <a:t>T</a:t>
            </a:r>
            <a:r>
              <a:rPr sz="8150" b="1" spc="1320" dirty="0">
                <a:solidFill>
                  <a:srgbClr val="231F20"/>
                </a:solidFill>
                <a:latin typeface="Trebuchet MS"/>
                <a:cs typeface="Trebuchet MS"/>
              </a:rPr>
              <a:t>H</a:t>
            </a:r>
            <a:r>
              <a:rPr sz="8150" b="1" spc="1395" dirty="0">
                <a:solidFill>
                  <a:srgbClr val="231F20"/>
                </a:solidFill>
                <a:latin typeface="Trebuchet MS"/>
                <a:cs typeface="Trebuchet MS"/>
              </a:rPr>
              <a:t>A</a:t>
            </a:r>
            <a:r>
              <a:rPr sz="8150" b="1" spc="1505" dirty="0">
                <a:solidFill>
                  <a:srgbClr val="231F20"/>
                </a:solidFill>
                <a:latin typeface="Trebuchet MS"/>
                <a:cs typeface="Trebuchet MS"/>
              </a:rPr>
              <a:t>N</a:t>
            </a:r>
            <a:r>
              <a:rPr sz="8150" b="1" spc="310" dirty="0">
                <a:solidFill>
                  <a:srgbClr val="231F20"/>
                </a:solidFill>
                <a:latin typeface="Trebuchet MS"/>
                <a:cs typeface="Trebuchet MS"/>
              </a:rPr>
              <a:t>K  </a:t>
            </a:r>
            <a:r>
              <a:rPr sz="8150" b="1" spc="1019" dirty="0">
                <a:solidFill>
                  <a:srgbClr val="231F20"/>
                </a:solidFill>
                <a:latin typeface="Trebuchet MS"/>
                <a:cs typeface="Trebuchet MS"/>
              </a:rPr>
              <a:t>YOU</a:t>
            </a:r>
            <a:endParaRPr sz="8150" dirty="0">
              <a:latin typeface="Trebuchet MS"/>
              <a:cs typeface="Trebuchet MS"/>
            </a:endParaRPr>
          </a:p>
        </p:txBody>
      </p:sp>
      <p:pic>
        <p:nvPicPr>
          <p:cNvPr id="4" name="object 4"/>
          <p:cNvPicPr/>
          <p:nvPr/>
        </p:nvPicPr>
        <p:blipFill>
          <a:blip r:embed="rId3" cstate="print"/>
          <a:stretch>
            <a:fillRect/>
          </a:stretch>
        </p:blipFill>
        <p:spPr>
          <a:xfrm>
            <a:off x="9715599" y="96075"/>
            <a:ext cx="8603573" cy="10286999"/>
          </a:xfrm>
          <a:prstGeom prst="rect">
            <a:avLst/>
          </a:prstGeom>
        </p:spPr>
      </p:pic>
      <p:sp>
        <p:nvSpPr>
          <p:cNvPr id="5" name="object 5"/>
          <p:cNvSpPr/>
          <p:nvPr/>
        </p:nvSpPr>
        <p:spPr>
          <a:xfrm>
            <a:off x="9647220" y="4437544"/>
            <a:ext cx="1645920" cy="5849620"/>
          </a:xfrm>
          <a:custGeom>
            <a:avLst/>
            <a:gdLst/>
            <a:ahLst/>
            <a:cxnLst/>
            <a:rect l="l" t="t" r="r" b="b"/>
            <a:pathLst>
              <a:path w="1645920" h="5849620">
                <a:moveTo>
                  <a:pt x="0" y="5849455"/>
                </a:moveTo>
                <a:lnTo>
                  <a:pt x="1339385" y="0"/>
                </a:lnTo>
                <a:lnTo>
                  <a:pt x="1645300" y="70047"/>
                </a:lnTo>
                <a:lnTo>
                  <a:pt x="321953" y="5849455"/>
                </a:lnTo>
                <a:lnTo>
                  <a:pt x="0" y="5849455"/>
                </a:lnTo>
                <a:close/>
              </a:path>
            </a:pathLst>
          </a:custGeom>
          <a:solidFill>
            <a:srgbClr val="1B5738"/>
          </a:solidFill>
        </p:spPr>
        <p:txBody>
          <a:bodyPr wrap="square" lIns="0" tIns="0" rIns="0" bIns="0" rtlCol="0"/>
          <a:lstStyle/>
          <a:p>
            <a:endParaRPr dirty="0"/>
          </a:p>
        </p:txBody>
      </p:sp>
      <p:grpSp>
        <p:nvGrpSpPr>
          <p:cNvPr id="6" name="object 6"/>
          <p:cNvGrpSpPr/>
          <p:nvPr/>
        </p:nvGrpSpPr>
        <p:grpSpPr>
          <a:xfrm>
            <a:off x="0" y="-165"/>
            <a:ext cx="3940223" cy="10287000"/>
            <a:chOff x="-16043" y="-10026"/>
            <a:chExt cx="3940223" cy="10287000"/>
          </a:xfrm>
        </p:grpSpPr>
        <p:sp>
          <p:nvSpPr>
            <p:cNvPr id="7" name="object 7"/>
            <p:cNvSpPr/>
            <p:nvPr/>
          </p:nvSpPr>
          <p:spPr>
            <a:xfrm>
              <a:off x="-16043" y="-10026"/>
              <a:ext cx="3683000" cy="10287000"/>
            </a:xfrm>
            <a:custGeom>
              <a:avLst/>
              <a:gdLst/>
              <a:ahLst/>
              <a:cxnLst/>
              <a:rect l="l" t="t" r="r" b="b"/>
              <a:pathLst>
                <a:path w="3683000" h="10287000">
                  <a:moveTo>
                    <a:pt x="0" y="10286999"/>
                  </a:moveTo>
                  <a:lnTo>
                    <a:pt x="0" y="0"/>
                  </a:lnTo>
                  <a:lnTo>
                    <a:pt x="3682859" y="0"/>
                  </a:lnTo>
                  <a:lnTo>
                    <a:pt x="1161101" y="10286999"/>
                  </a:lnTo>
                  <a:lnTo>
                    <a:pt x="0" y="10286999"/>
                  </a:lnTo>
                  <a:close/>
                </a:path>
              </a:pathLst>
            </a:custGeom>
            <a:solidFill>
              <a:srgbClr val="1B5738"/>
            </a:solidFill>
          </p:spPr>
          <p:txBody>
            <a:bodyPr wrap="square" lIns="0" tIns="0" rIns="0" bIns="0" rtlCol="0"/>
            <a:lstStyle/>
            <a:p>
              <a:endParaRPr dirty="0"/>
            </a:p>
          </p:txBody>
        </p:sp>
        <p:sp>
          <p:nvSpPr>
            <p:cNvPr id="8" name="object 8"/>
            <p:cNvSpPr/>
            <p:nvPr/>
          </p:nvSpPr>
          <p:spPr>
            <a:xfrm>
              <a:off x="2798960" y="0"/>
              <a:ext cx="1125220" cy="3576320"/>
            </a:xfrm>
            <a:custGeom>
              <a:avLst/>
              <a:gdLst/>
              <a:ahLst/>
              <a:cxnLst/>
              <a:rect l="l" t="t" r="r" b="b"/>
              <a:pathLst>
                <a:path w="1125220" h="3576320">
                  <a:moveTo>
                    <a:pt x="305915" y="3576100"/>
                  </a:moveTo>
                  <a:lnTo>
                    <a:pt x="0" y="3506053"/>
                  </a:lnTo>
                  <a:lnTo>
                    <a:pt x="802802" y="0"/>
                  </a:lnTo>
                  <a:lnTo>
                    <a:pt x="1124756" y="0"/>
                  </a:lnTo>
                  <a:lnTo>
                    <a:pt x="305915" y="3576100"/>
                  </a:lnTo>
                  <a:close/>
                </a:path>
              </a:pathLst>
            </a:custGeom>
            <a:solidFill>
              <a:srgbClr val="387D59"/>
            </a:solidFill>
          </p:spPr>
          <p:txBody>
            <a:bodyPr wrap="square" lIns="0" tIns="0" rIns="0" bIns="0" rtlCol="0"/>
            <a:lstStyle/>
            <a:p>
              <a:endParaRPr dirty="0"/>
            </a:p>
          </p:txBody>
        </p:sp>
      </p:grpSp>
      <p:pic>
        <p:nvPicPr>
          <p:cNvPr id="9" name="object 9"/>
          <p:cNvPicPr/>
          <p:nvPr/>
        </p:nvPicPr>
        <p:blipFill>
          <a:blip r:embed="rId4" cstate="print"/>
          <a:stretch>
            <a:fillRect/>
          </a:stretch>
        </p:blipFill>
        <p:spPr>
          <a:xfrm>
            <a:off x="5258213" y="2848801"/>
            <a:ext cx="2476499" cy="23907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1"/>
            <a:ext cx="8384651" cy="2596999"/>
          </a:xfrm>
          <a:prstGeom prst="rect">
            <a:avLst/>
          </a:prstGeom>
        </p:spPr>
        <p:txBody>
          <a:bodyPr vert="horz" lIns="91440" tIns="45720" rIns="91440" bIns="45720" rtlCol="0" anchor="b">
            <a:normAutofit/>
          </a:bodyPr>
          <a:lstStyle/>
          <a:p>
            <a:pPr marL="12700" algn="l" rtl="0">
              <a:lnSpc>
                <a:spcPct val="90000"/>
              </a:lnSpc>
              <a:spcBef>
                <a:spcPct val="0"/>
              </a:spcBef>
            </a:pPr>
            <a:r>
              <a:rPr lang="en-US" sz="6600" kern="1200" spc="285" dirty="0">
                <a:solidFill>
                  <a:schemeClr val="tx1"/>
                </a:solidFill>
                <a:latin typeface="+mj-lt"/>
                <a:cs typeface="Calibri"/>
              </a:rPr>
              <a:t/>
            </a:r>
            <a:br>
              <a:rPr lang="en-US"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83C11AB1-F9D2-A188-5047-606A0CAE7B88}"/>
              </a:ext>
            </a:extLst>
          </p:cNvPr>
          <p:cNvSpPr txBox="1"/>
          <p:nvPr/>
        </p:nvSpPr>
        <p:spPr>
          <a:xfrm>
            <a:off x="461782" y="3250674"/>
            <a:ext cx="16647658" cy="4401205"/>
          </a:xfrm>
          <a:prstGeom prst="rect">
            <a:avLst/>
          </a:prstGeom>
          <a:noFill/>
        </p:spPr>
        <p:txBody>
          <a:bodyPr wrap="square">
            <a:spAutoFit/>
          </a:bodyPr>
          <a:lstStyle/>
          <a:p>
            <a:r>
              <a:rPr lang="en-US" sz="4000" b="1" dirty="0"/>
              <a:t>Chapter-1 : TECHNOLOGY AND ITS EFFECTIVE USE IN FINANCE &amp; </a:t>
            </a:r>
            <a:r>
              <a:rPr lang="en-US" sz="4000" b="1" dirty="0" smtClean="0"/>
              <a:t>ACCOUNTS</a:t>
            </a:r>
          </a:p>
          <a:p>
            <a:endParaRPr lang="en-US" sz="4000" b="1" dirty="0"/>
          </a:p>
          <a:p>
            <a:r>
              <a:rPr lang="en-US" sz="4000" b="1" dirty="0"/>
              <a:t>Chapter-2 :  INTRODUCTION TO ROBOTIC PROCESS AUTOMATION (RPA</a:t>
            </a:r>
            <a:r>
              <a:rPr lang="en-US" sz="4000" b="1" dirty="0" smtClean="0"/>
              <a:t>)</a:t>
            </a:r>
          </a:p>
          <a:p>
            <a:endParaRPr lang="en-US" sz="4000" b="1" dirty="0"/>
          </a:p>
          <a:p>
            <a:r>
              <a:rPr lang="en-US" sz="4000" b="1" dirty="0"/>
              <a:t>Chapter-3 :  RPA AND ITS PRACTICAL USE </a:t>
            </a:r>
            <a:r>
              <a:rPr lang="en-US" sz="4000" b="1" dirty="0" smtClean="0"/>
              <a:t>CASES</a:t>
            </a:r>
          </a:p>
          <a:p>
            <a:endParaRPr lang="en-US" sz="4000" b="1" dirty="0"/>
          </a:p>
          <a:p>
            <a:r>
              <a:rPr lang="en-US" sz="4000" b="1" dirty="0"/>
              <a:t>Chapter-4 : IMPACT OF RPA</a:t>
            </a:r>
            <a:endParaRPr lang="en-IN" sz="40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682476"/>
            <a:ext cx="9299051" cy="1567007"/>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Navigating the Excel Interface</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7" name="Picture 6">
            <a:extLst>
              <a:ext uri="{FF2B5EF4-FFF2-40B4-BE49-F238E27FC236}">
                <a16:creationId xmlns="" xmlns:a16="http://schemas.microsoft.com/office/drawing/2014/main" id="{C1562E49-B0FA-DFE1-415B-9A01CB49B578}"/>
              </a:ext>
            </a:extLst>
          </p:cNvPr>
          <p:cNvPicPr>
            <a:picLocks noChangeAspect="1"/>
          </p:cNvPicPr>
          <p:nvPr/>
        </p:nvPicPr>
        <p:blipFill>
          <a:blip r:embed="rId4"/>
          <a:stretch>
            <a:fillRect/>
          </a:stretch>
        </p:blipFill>
        <p:spPr>
          <a:xfrm>
            <a:off x="759348" y="2596999"/>
            <a:ext cx="7961531" cy="6582080"/>
          </a:xfrm>
          <a:prstGeom prst="rect">
            <a:avLst/>
          </a:prstGeom>
        </p:spPr>
      </p:pic>
    </p:spTree>
    <p:extLst>
      <p:ext uri="{BB962C8B-B14F-4D97-AF65-F5344CB8AC3E}">
        <p14:creationId xmlns:p14="http://schemas.microsoft.com/office/powerpoint/2010/main" val="2165172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4587"/>
            <a:ext cx="9299051" cy="2572410"/>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Navigating the Excel Interface: Worksheets and Cells</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68A0F78B-7D3F-EA92-9930-C0AFB68A0D48}"/>
              </a:ext>
            </a:extLst>
          </p:cNvPr>
          <p:cNvPicPr>
            <a:picLocks noChangeAspect="1"/>
          </p:cNvPicPr>
          <p:nvPr/>
        </p:nvPicPr>
        <p:blipFill>
          <a:blip r:embed="rId4"/>
          <a:stretch>
            <a:fillRect/>
          </a:stretch>
        </p:blipFill>
        <p:spPr>
          <a:xfrm>
            <a:off x="759348" y="2932981"/>
            <a:ext cx="9902901" cy="6424973"/>
          </a:xfrm>
          <a:prstGeom prst="rect">
            <a:avLst/>
          </a:prstGeom>
        </p:spPr>
      </p:pic>
    </p:spTree>
    <p:extLst>
      <p:ext uri="{BB962C8B-B14F-4D97-AF65-F5344CB8AC3E}">
        <p14:creationId xmlns:p14="http://schemas.microsoft.com/office/powerpoint/2010/main" val="279938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682477"/>
            <a:ext cx="9299051" cy="20291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Navigating the Excel Interface: Ribbon, Tabs, and Quick Access Toolbar</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322279" y="3197221"/>
            <a:ext cx="16257691" cy="646331"/>
          </a:xfrm>
          <a:prstGeom prst="rect">
            <a:avLst/>
          </a:prstGeom>
          <a:noFill/>
        </p:spPr>
        <p:txBody>
          <a:bodyPr wrap="square">
            <a:spAutoFit/>
          </a:bodyPr>
          <a:lstStyle/>
          <a:p>
            <a:r>
              <a:rPr lang="en-GB" dirty="0"/>
              <a:t/>
            </a:r>
            <a:br>
              <a:rPr lang="en-GB" dirty="0"/>
            </a:br>
            <a:endParaRPr lang="en-IN" dirty="0"/>
          </a:p>
        </p:txBody>
      </p:sp>
      <p:pic>
        <p:nvPicPr>
          <p:cNvPr id="7" name="Picture 6">
            <a:extLst>
              <a:ext uri="{FF2B5EF4-FFF2-40B4-BE49-F238E27FC236}">
                <a16:creationId xmlns="" xmlns:a16="http://schemas.microsoft.com/office/drawing/2014/main" id="{1AEB7347-834E-D79B-C454-3392B1B2A4DD}"/>
              </a:ext>
            </a:extLst>
          </p:cNvPr>
          <p:cNvPicPr>
            <a:picLocks noChangeAspect="1"/>
          </p:cNvPicPr>
          <p:nvPr/>
        </p:nvPicPr>
        <p:blipFill>
          <a:blip r:embed="rId4"/>
          <a:stretch>
            <a:fillRect/>
          </a:stretch>
        </p:blipFill>
        <p:spPr>
          <a:xfrm>
            <a:off x="897148" y="3209554"/>
            <a:ext cx="8643668" cy="5763144"/>
          </a:xfrm>
          <a:prstGeom prst="rect">
            <a:avLst/>
          </a:prstGeom>
        </p:spPr>
      </p:pic>
    </p:spTree>
    <p:extLst>
      <p:ext uri="{BB962C8B-B14F-4D97-AF65-F5344CB8AC3E}">
        <p14:creationId xmlns:p14="http://schemas.microsoft.com/office/powerpoint/2010/main" val="1357017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241540" y="431323"/>
            <a:ext cx="11027943" cy="741870"/>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Excel Interface - Visual Guide</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430DC965-0DF2-7DDF-6743-E293C65B2C48}"/>
              </a:ext>
            </a:extLst>
          </p:cNvPr>
          <p:cNvSpPr txBox="1"/>
          <p:nvPr/>
        </p:nvSpPr>
        <p:spPr>
          <a:xfrm>
            <a:off x="461784" y="1604516"/>
            <a:ext cx="9807936" cy="3303468"/>
          </a:xfrm>
          <a:prstGeom prst="rect">
            <a:avLst/>
          </a:prstGeom>
          <a:noFill/>
        </p:spPr>
        <p:txBody>
          <a:bodyPr wrap="square">
            <a:spAutoFit/>
          </a:bodyPr>
          <a:lstStyle/>
          <a:p>
            <a:pPr marL="457200" indent="-457200" algn="just" rtl="0" fontAlgn="base">
              <a:spcBef>
                <a:spcPts val="0"/>
              </a:spcBef>
              <a:spcAft>
                <a:spcPts val="0"/>
              </a:spcAft>
              <a:buFont typeface="Wingdings" panose="05000000000000000000" pitchFamily="2" charset="2"/>
              <a:buChar char="§"/>
            </a:pPr>
            <a:r>
              <a:rPr lang="en-GB" sz="3200" b="0" i="0" u="none" strike="noStrike" dirty="0">
                <a:solidFill>
                  <a:srgbClr val="3F3F3F"/>
                </a:solidFill>
                <a:effectLst/>
                <a:latin typeface="Trebuchet MS" panose="020B0603020202020204" pitchFamily="34" charset="0"/>
              </a:rPr>
              <a:t>Figure: Basic layout of MS Excel</a:t>
            </a:r>
            <a:endParaRPr lang="en-GB" sz="32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
            </a:pPr>
            <a:r>
              <a:rPr lang="en-GB" sz="3200" b="0" i="0" u="none" strike="noStrike" dirty="0">
                <a:solidFill>
                  <a:srgbClr val="3F3F3F"/>
                </a:solidFill>
                <a:effectLst/>
                <a:latin typeface="Trebuchet MS" panose="020B0603020202020204" pitchFamily="34" charset="0"/>
              </a:rPr>
              <a:t>Above is the example of home screen of Excel with multiple sheets added to the default workbook named “ Book1”.</a:t>
            </a:r>
            <a:endParaRPr lang="en-GB" sz="32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
            </a:pPr>
            <a:r>
              <a:rPr lang="en-GB" sz="3200" b="0" i="0" u="none" strike="noStrike" dirty="0">
                <a:solidFill>
                  <a:srgbClr val="3F3F3F"/>
                </a:solidFill>
                <a:effectLst/>
                <a:latin typeface="Trebuchet MS" panose="020B0603020202020204" pitchFamily="34" charset="0"/>
              </a:rPr>
              <a:t>Figure: Basic layout of MS Excel</a:t>
            </a:r>
            <a:endParaRPr lang="en-GB" sz="3200" b="0" i="0" u="none" strike="noStrike" dirty="0">
              <a:solidFill>
                <a:srgbClr val="5FCBEF"/>
              </a:solidFill>
              <a:effectLst/>
              <a:latin typeface="Noto Sans Symbols"/>
            </a:endParaRPr>
          </a:p>
          <a:p>
            <a:pPr marL="457200" indent="-457200" algn="just" rtl="0" fontAlgn="base">
              <a:spcBef>
                <a:spcPts val="0"/>
              </a:spcBef>
              <a:spcAft>
                <a:spcPts val="0"/>
              </a:spcAft>
              <a:buFont typeface="Wingdings" panose="05000000000000000000" pitchFamily="2" charset="2"/>
              <a:buChar char="§"/>
            </a:pPr>
            <a:endParaRPr lang="en-GB" sz="3200" b="0" i="0" u="none" strike="noStrike" dirty="0">
              <a:solidFill>
                <a:srgbClr val="000000"/>
              </a:solidFill>
              <a:effectLst/>
              <a:latin typeface="Arial" panose="020B0604020202020204" pitchFamily="34" charset="0"/>
            </a:endParaRPr>
          </a:p>
        </p:txBody>
      </p:sp>
      <p:pic>
        <p:nvPicPr>
          <p:cNvPr id="6" name="Picture 5">
            <a:extLst>
              <a:ext uri="{FF2B5EF4-FFF2-40B4-BE49-F238E27FC236}">
                <a16:creationId xmlns="" xmlns:a16="http://schemas.microsoft.com/office/drawing/2014/main" id="{2504AAAE-5D95-3277-F413-721F3BB88FA3}"/>
              </a:ext>
            </a:extLst>
          </p:cNvPr>
          <p:cNvPicPr>
            <a:picLocks noChangeAspect="1"/>
          </p:cNvPicPr>
          <p:nvPr/>
        </p:nvPicPr>
        <p:blipFill>
          <a:blip r:embed="rId4"/>
          <a:stretch>
            <a:fillRect/>
          </a:stretch>
        </p:blipFill>
        <p:spPr>
          <a:xfrm>
            <a:off x="457460" y="4641011"/>
            <a:ext cx="9480170" cy="5214666"/>
          </a:xfrm>
          <a:prstGeom prst="rect">
            <a:avLst/>
          </a:prstGeom>
          <a:ln>
            <a:solidFill>
              <a:srgbClr val="043817"/>
            </a:solidFill>
          </a:ln>
        </p:spPr>
      </p:pic>
    </p:spTree>
    <p:extLst>
      <p:ext uri="{BB962C8B-B14F-4D97-AF65-F5344CB8AC3E}">
        <p14:creationId xmlns:p14="http://schemas.microsoft.com/office/powerpoint/2010/main" val="1677757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189782" y="1155940"/>
            <a:ext cx="11532590" cy="2398144"/>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kern="1200" spc="285" dirty="0">
                <a:solidFill>
                  <a:schemeClr val="tx1"/>
                </a:solidFill>
                <a:latin typeface="+mj-lt"/>
                <a:cs typeface="Calibri"/>
              </a:rPr>
              <a:t/>
            </a:r>
            <a:br>
              <a:rPr lang="en-US" sz="6600" kern="1200" spc="285" dirty="0">
                <a:solidFill>
                  <a:schemeClr val="tx1"/>
                </a:solidFill>
                <a:latin typeface="+mj-lt"/>
                <a:cs typeface="Calibri"/>
              </a:rPr>
            </a:br>
            <a:r>
              <a:rPr lang="en-GB" sz="6600" kern="1200" spc="285" dirty="0">
                <a:solidFill>
                  <a:schemeClr val="tx1"/>
                </a:solidFill>
                <a:latin typeface="+mj-lt"/>
                <a:cs typeface="Calibri"/>
              </a:rPr>
              <a:t>Navigating Excel: Starting Excel and Opening Workbooks</a:t>
            </a:r>
            <a:br>
              <a:rPr lang="en-GB" sz="6600" kern="1200" spc="285" dirty="0">
                <a:solidFill>
                  <a:schemeClr val="tx1"/>
                </a:solidFill>
                <a:latin typeface="+mj-lt"/>
                <a:cs typeface="Calibri"/>
              </a:rPr>
            </a:br>
            <a:r>
              <a:rPr lang="en-US" sz="6600" kern="1200" spc="285" dirty="0">
                <a:solidFill>
                  <a:schemeClr val="tx1"/>
                </a:solidFill>
                <a:latin typeface="+mj-lt"/>
                <a:cs typeface="Calibri"/>
              </a:rPr>
              <a:t/>
            </a:r>
            <a:br>
              <a:rPr lang="en-US"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4572000" y="3197221"/>
            <a:ext cx="12007970" cy="646331"/>
          </a:xfrm>
          <a:prstGeom prst="rect">
            <a:avLst/>
          </a:prstGeom>
          <a:noFill/>
        </p:spPr>
        <p:txBody>
          <a:bodyPr wrap="square">
            <a:spAutoFit/>
          </a:bodyPr>
          <a:lstStyle/>
          <a:p>
            <a:r>
              <a:rPr lang="en-GB" dirty="0"/>
              <a:t/>
            </a:r>
            <a:br>
              <a:rPr lang="en-GB" dirty="0"/>
            </a:br>
            <a:endParaRPr lang="en-IN" dirty="0"/>
          </a:p>
        </p:txBody>
      </p:sp>
      <p:sp>
        <p:nvSpPr>
          <p:cNvPr id="8" name="TextBox 7">
            <a:extLst>
              <a:ext uri="{FF2B5EF4-FFF2-40B4-BE49-F238E27FC236}">
                <a16:creationId xmlns="" xmlns:a16="http://schemas.microsoft.com/office/drawing/2014/main" id="{EC428253-27E6-A0B6-EADC-22F89DB67E47}"/>
              </a:ext>
            </a:extLst>
          </p:cNvPr>
          <p:cNvSpPr txBox="1"/>
          <p:nvPr/>
        </p:nvSpPr>
        <p:spPr>
          <a:xfrm>
            <a:off x="4572000" y="4913545"/>
            <a:ext cx="9144000" cy="369332"/>
          </a:xfrm>
          <a:prstGeom prst="rect">
            <a:avLst/>
          </a:prstGeom>
          <a:noFill/>
        </p:spPr>
        <p:txBody>
          <a:bodyPr wrap="square">
            <a:spAutoFit/>
          </a:bodyPr>
          <a:lstStyle/>
          <a:p>
            <a:r>
              <a:rPr lang="en-IN" b="0" dirty="0">
                <a:effectLst/>
              </a:rPr>
              <a:t> </a:t>
            </a:r>
            <a:endParaRPr lang="en-IN" dirty="0"/>
          </a:p>
        </p:txBody>
      </p:sp>
      <p:sp>
        <p:nvSpPr>
          <p:cNvPr id="10" name="TextBox 9">
            <a:extLst>
              <a:ext uri="{FF2B5EF4-FFF2-40B4-BE49-F238E27FC236}">
                <a16:creationId xmlns="" xmlns:a16="http://schemas.microsoft.com/office/drawing/2014/main" id="{478E2335-B8F3-D1DF-0B43-4E7D617CD276}"/>
              </a:ext>
            </a:extLst>
          </p:cNvPr>
          <p:cNvSpPr txBox="1"/>
          <p:nvPr/>
        </p:nvSpPr>
        <p:spPr>
          <a:xfrm>
            <a:off x="4572000" y="4913545"/>
            <a:ext cx="9144000" cy="369332"/>
          </a:xfrm>
          <a:prstGeom prst="rect">
            <a:avLst/>
          </a:prstGeom>
          <a:noFill/>
        </p:spPr>
        <p:txBody>
          <a:bodyPr wrap="square">
            <a:spAutoFit/>
          </a:bodyPr>
          <a:lstStyle/>
          <a:p>
            <a:r>
              <a:rPr lang="en-IN" dirty="0"/>
              <a:t> </a:t>
            </a:r>
          </a:p>
        </p:txBody>
      </p:sp>
      <p:sp>
        <p:nvSpPr>
          <p:cNvPr id="12" name="TextBox 11">
            <a:extLst>
              <a:ext uri="{FF2B5EF4-FFF2-40B4-BE49-F238E27FC236}">
                <a16:creationId xmlns="" xmlns:a16="http://schemas.microsoft.com/office/drawing/2014/main" id="{8BF2EF66-C09F-2C68-FE87-39C14AAD51E6}"/>
              </a:ext>
            </a:extLst>
          </p:cNvPr>
          <p:cNvSpPr txBox="1"/>
          <p:nvPr/>
        </p:nvSpPr>
        <p:spPr>
          <a:xfrm>
            <a:off x="4572000" y="4913545"/>
            <a:ext cx="9144000" cy="369332"/>
          </a:xfrm>
          <a:prstGeom prst="rect">
            <a:avLst/>
          </a:prstGeom>
          <a:noFill/>
        </p:spPr>
        <p:txBody>
          <a:bodyPr wrap="square">
            <a:spAutoFit/>
          </a:bodyPr>
          <a:lstStyle/>
          <a:p>
            <a:r>
              <a:rPr lang="en-IN" b="0" dirty="0">
                <a:effectLst/>
              </a:rPr>
              <a:t> </a:t>
            </a:r>
            <a:endParaRPr lang="en-IN" dirty="0"/>
          </a:p>
        </p:txBody>
      </p:sp>
      <p:sp>
        <p:nvSpPr>
          <p:cNvPr id="14" name="TextBox 13">
            <a:extLst>
              <a:ext uri="{FF2B5EF4-FFF2-40B4-BE49-F238E27FC236}">
                <a16:creationId xmlns="" xmlns:a16="http://schemas.microsoft.com/office/drawing/2014/main" id="{D224E36C-4B97-7B08-88FB-EBCF2BAFA356}"/>
              </a:ext>
            </a:extLst>
          </p:cNvPr>
          <p:cNvSpPr txBox="1"/>
          <p:nvPr/>
        </p:nvSpPr>
        <p:spPr>
          <a:xfrm>
            <a:off x="4572000" y="4913545"/>
            <a:ext cx="9144000" cy="369332"/>
          </a:xfrm>
          <a:prstGeom prst="rect">
            <a:avLst/>
          </a:prstGeom>
          <a:noFill/>
        </p:spPr>
        <p:txBody>
          <a:bodyPr wrap="square">
            <a:spAutoFit/>
          </a:bodyPr>
          <a:lstStyle/>
          <a:p>
            <a:r>
              <a:rPr lang="en-IN" b="0" dirty="0">
                <a:effectLst/>
              </a:rPr>
              <a:t> </a:t>
            </a:r>
            <a:endParaRPr lang="en-IN" dirty="0"/>
          </a:p>
        </p:txBody>
      </p:sp>
      <p:sp>
        <p:nvSpPr>
          <p:cNvPr id="16" name="TextBox 15">
            <a:extLst>
              <a:ext uri="{FF2B5EF4-FFF2-40B4-BE49-F238E27FC236}">
                <a16:creationId xmlns="" xmlns:a16="http://schemas.microsoft.com/office/drawing/2014/main" id="{A1B93065-AF2B-91AB-3003-A3D822A4EE6A}"/>
              </a:ext>
            </a:extLst>
          </p:cNvPr>
          <p:cNvSpPr txBox="1"/>
          <p:nvPr/>
        </p:nvSpPr>
        <p:spPr>
          <a:xfrm>
            <a:off x="4572000" y="4913545"/>
            <a:ext cx="9144000" cy="369332"/>
          </a:xfrm>
          <a:prstGeom prst="rect">
            <a:avLst/>
          </a:prstGeom>
          <a:noFill/>
        </p:spPr>
        <p:txBody>
          <a:bodyPr wrap="square">
            <a:spAutoFit/>
          </a:bodyPr>
          <a:lstStyle/>
          <a:p>
            <a:r>
              <a:rPr lang="en-IN" b="0" dirty="0">
                <a:effectLst/>
              </a:rPr>
              <a:t> </a:t>
            </a:r>
            <a:endParaRPr lang="en-IN" dirty="0"/>
          </a:p>
        </p:txBody>
      </p:sp>
      <p:graphicFrame>
        <p:nvGraphicFramePr>
          <p:cNvPr id="2" name="Table 1">
            <a:extLst>
              <a:ext uri="{FF2B5EF4-FFF2-40B4-BE49-F238E27FC236}">
                <a16:creationId xmlns="" xmlns:a16="http://schemas.microsoft.com/office/drawing/2014/main" id="{33750211-7E99-54CC-A6B4-927772C9D79D}"/>
              </a:ext>
            </a:extLst>
          </p:cNvPr>
          <p:cNvGraphicFramePr>
            <a:graphicFrameLocks noGrp="1"/>
          </p:cNvGraphicFramePr>
          <p:nvPr>
            <p:extLst>
              <p:ext uri="{D42A27DB-BD31-4B8C-83A1-F6EECF244321}">
                <p14:modId xmlns:p14="http://schemas.microsoft.com/office/powerpoint/2010/main" val="172296780"/>
              </p:ext>
            </p:extLst>
          </p:nvPr>
        </p:nvGraphicFramePr>
        <p:xfrm>
          <a:off x="449545" y="2873019"/>
          <a:ext cx="6106530" cy="4787238"/>
        </p:xfrm>
        <a:graphic>
          <a:graphicData uri="http://schemas.openxmlformats.org/drawingml/2006/table">
            <a:tbl>
              <a:tblPr/>
              <a:tblGrid>
                <a:gridCol w="2266568">
                  <a:extLst>
                    <a:ext uri="{9D8B030D-6E8A-4147-A177-3AD203B41FA5}">
                      <a16:colId xmlns="" xmlns:a16="http://schemas.microsoft.com/office/drawing/2014/main" val="2401554304"/>
                    </a:ext>
                  </a:extLst>
                </a:gridCol>
                <a:gridCol w="3839962">
                  <a:extLst>
                    <a:ext uri="{9D8B030D-6E8A-4147-A177-3AD203B41FA5}">
                      <a16:colId xmlns="" xmlns:a16="http://schemas.microsoft.com/office/drawing/2014/main" val="2075634215"/>
                    </a:ext>
                  </a:extLst>
                </a:gridCol>
              </a:tblGrid>
              <a:tr h="566232">
                <a:tc gridSpan="2">
                  <a:txBody>
                    <a:bodyPr/>
                    <a:lstStyle/>
                    <a:p>
                      <a:pPr rtl="0" fontAlgn="ctr">
                        <a:spcBef>
                          <a:spcPts val="0"/>
                        </a:spcBef>
                        <a:spcAft>
                          <a:spcPts val="0"/>
                        </a:spcAft>
                      </a:pPr>
                      <a:r>
                        <a:rPr lang="en-GB" sz="1900" b="1" i="0" u="none" strike="noStrike" dirty="0">
                          <a:solidFill>
                            <a:srgbClr val="FFFFFF"/>
                          </a:solidFill>
                          <a:effectLst/>
                          <a:highlight>
                            <a:srgbClr val="5FCBEF"/>
                          </a:highlight>
                          <a:latin typeface="Trebuchet MS" panose="020B0603020202020204" pitchFamily="34" charset="0"/>
                        </a:rPr>
                        <a:t>Key Features of the Excel Start Screen</a:t>
                      </a:r>
                      <a:endParaRPr lang="en-GB" dirty="0">
                        <a:effectLst/>
                        <a:highlight>
                          <a:srgbClr val="5FCBEF"/>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FCBEF"/>
                    </a:solidFill>
                  </a:tcPr>
                </a:tc>
                <a:tc hMerge="1">
                  <a:txBody>
                    <a:bodyPr/>
                    <a:lstStyle/>
                    <a:p>
                      <a:endParaRPr lang="en-IN"/>
                    </a:p>
                  </a:txBody>
                  <a:tcPr/>
                </a:tc>
                <a:extLst>
                  <a:ext uri="{0D108BD9-81ED-4DB2-BD59-A6C34878D82A}">
                    <a16:rowId xmlns="" xmlns:a16="http://schemas.microsoft.com/office/drawing/2014/main" val="1077000296"/>
                  </a:ext>
                </a:extLst>
              </a:tr>
              <a:tr h="566232">
                <a:tc>
                  <a:txBody>
                    <a:bodyPr/>
                    <a:lstStyle/>
                    <a:p>
                      <a:pPr rtl="0" fontAlgn="ctr">
                        <a:spcBef>
                          <a:spcPts val="0"/>
                        </a:spcBef>
                        <a:spcAft>
                          <a:spcPts val="0"/>
                        </a:spcAft>
                      </a:pPr>
                      <a:r>
                        <a:rPr lang="en-IN" sz="1900" b="0" i="0" u="none" strike="noStrike">
                          <a:solidFill>
                            <a:srgbClr val="000000"/>
                          </a:solidFill>
                          <a:effectLst/>
                          <a:highlight>
                            <a:srgbClr val="D1ECF9"/>
                          </a:highlight>
                          <a:latin typeface="Trebuchet MS" panose="020B0603020202020204" pitchFamily="34" charset="0"/>
                        </a:rPr>
                        <a:t>Feature</a:t>
                      </a:r>
                      <a:endParaRPr lang="en-IN">
                        <a:effectLst/>
                        <a:highlight>
                          <a:srgbClr val="D1ECF9"/>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1ECF9"/>
                    </a:solidFill>
                  </a:tcPr>
                </a:tc>
                <a:tc>
                  <a:txBody>
                    <a:bodyPr/>
                    <a:lstStyle/>
                    <a:p>
                      <a:pPr rtl="0" fontAlgn="ctr">
                        <a:spcBef>
                          <a:spcPts val="0"/>
                        </a:spcBef>
                        <a:spcAft>
                          <a:spcPts val="0"/>
                        </a:spcAft>
                      </a:pPr>
                      <a:r>
                        <a:rPr lang="en-IN" sz="1900" b="0" i="0" u="none" strike="noStrike">
                          <a:solidFill>
                            <a:srgbClr val="000000"/>
                          </a:solidFill>
                          <a:effectLst/>
                          <a:highlight>
                            <a:srgbClr val="D1ECF9"/>
                          </a:highlight>
                          <a:latin typeface="Trebuchet MS" panose="020B0603020202020204" pitchFamily="34" charset="0"/>
                        </a:rPr>
                        <a:t>Description</a:t>
                      </a:r>
                      <a:endParaRPr lang="en-IN">
                        <a:effectLst/>
                        <a:highlight>
                          <a:srgbClr val="D1ECF9"/>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1ECF9"/>
                    </a:solidFill>
                  </a:tcPr>
                </a:tc>
                <a:extLst>
                  <a:ext uri="{0D108BD9-81ED-4DB2-BD59-A6C34878D82A}">
                    <a16:rowId xmlns="" xmlns:a16="http://schemas.microsoft.com/office/drawing/2014/main" val="2614197907"/>
                  </a:ext>
                </a:extLst>
              </a:tr>
              <a:tr h="1351237">
                <a:tc>
                  <a:txBody>
                    <a:bodyPr/>
                    <a:lstStyle/>
                    <a:p>
                      <a:pPr rtl="0" fontAlgn="ctr">
                        <a:spcBef>
                          <a:spcPts val="0"/>
                        </a:spcBef>
                        <a:spcAft>
                          <a:spcPts val="0"/>
                        </a:spcAft>
                      </a:pPr>
                      <a:r>
                        <a:rPr lang="en-IN" sz="1900" b="0" i="0" u="none" strike="noStrike">
                          <a:solidFill>
                            <a:srgbClr val="000000"/>
                          </a:solidFill>
                          <a:effectLst/>
                          <a:highlight>
                            <a:srgbClr val="E9F6FC"/>
                          </a:highlight>
                          <a:latin typeface="Trebuchet MS" panose="020B0603020202020204" pitchFamily="34" charset="0"/>
                        </a:rPr>
                        <a:t>Recent Documents</a:t>
                      </a:r>
                      <a:endParaRPr lang="en-IN">
                        <a:effectLst/>
                        <a:highlight>
                          <a:srgbClr val="E9F6FC"/>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F6FC"/>
                    </a:solidFill>
                  </a:tcPr>
                </a:tc>
                <a:tc>
                  <a:txBody>
                    <a:bodyPr/>
                    <a:lstStyle/>
                    <a:p>
                      <a:pPr rtl="0" fontAlgn="ctr">
                        <a:spcBef>
                          <a:spcPts val="0"/>
                        </a:spcBef>
                        <a:spcAft>
                          <a:spcPts val="0"/>
                        </a:spcAft>
                      </a:pPr>
                      <a:r>
                        <a:rPr lang="en-GB" sz="1900" b="0" i="0" u="none" strike="noStrike">
                          <a:solidFill>
                            <a:srgbClr val="000000"/>
                          </a:solidFill>
                          <a:effectLst/>
                          <a:highlight>
                            <a:srgbClr val="E9F6FC"/>
                          </a:highlight>
                          <a:latin typeface="Trebuchet MS" panose="020B0603020202020204" pitchFamily="34" charset="0"/>
                        </a:rPr>
                        <a:t>Displays a list of recently opened workbooks for quick access</a:t>
                      </a:r>
                      <a:endParaRPr lang="en-GB">
                        <a:effectLst/>
                        <a:highlight>
                          <a:srgbClr val="E9F6FC"/>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F6FC"/>
                    </a:solidFill>
                  </a:tcPr>
                </a:tc>
                <a:extLst>
                  <a:ext uri="{0D108BD9-81ED-4DB2-BD59-A6C34878D82A}">
                    <a16:rowId xmlns="" xmlns:a16="http://schemas.microsoft.com/office/drawing/2014/main" val="2333508163"/>
                  </a:ext>
                </a:extLst>
              </a:tr>
              <a:tr h="952300">
                <a:tc>
                  <a:txBody>
                    <a:bodyPr/>
                    <a:lstStyle/>
                    <a:p>
                      <a:pPr rtl="0" fontAlgn="ctr">
                        <a:spcBef>
                          <a:spcPts val="0"/>
                        </a:spcBef>
                        <a:spcAft>
                          <a:spcPts val="0"/>
                        </a:spcAft>
                      </a:pPr>
                      <a:r>
                        <a:rPr lang="en-IN" sz="1900" b="0" i="0" u="none" strike="noStrike">
                          <a:solidFill>
                            <a:srgbClr val="000000"/>
                          </a:solidFill>
                          <a:effectLst/>
                          <a:highlight>
                            <a:srgbClr val="D1ECF9"/>
                          </a:highlight>
                          <a:latin typeface="Trebuchet MS" panose="020B0603020202020204" pitchFamily="34" charset="0"/>
                        </a:rPr>
                        <a:t>Templates</a:t>
                      </a:r>
                      <a:endParaRPr lang="en-IN">
                        <a:effectLst/>
                        <a:highlight>
                          <a:srgbClr val="D1ECF9"/>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1ECF9"/>
                    </a:solidFill>
                  </a:tcPr>
                </a:tc>
                <a:tc>
                  <a:txBody>
                    <a:bodyPr/>
                    <a:lstStyle/>
                    <a:p>
                      <a:pPr rtl="0" fontAlgn="ctr">
                        <a:spcBef>
                          <a:spcPts val="0"/>
                        </a:spcBef>
                        <a:spcAft>
                          <a:spcPts val="0"/>
                        </a:spcAft>
                      </a:pPr>
                      <a:r>
                        <a:rPr lang="en-GB" sz="1900" b="0" i="0" u="none" strike="noStrike" dirty="0">
                          <a:solidFill>
                            <a:srgbClr val="000000"/>
                          </a:solidFill>
                          <a:effectLst/>
                          <a:highlight>
                            <a:srgbClr val="D1ECF9"/>
                          </a:highlight>
                          <a:latin typeface="Trebuchet MS" panose="020B0603020202020204" pitchFamily="34" charset="0"/>
                        </a:rPr>
                        <a:t>Offers various templates for creating new workbooks</a:t>
                      </a:r>
                      <a:endParaRPr lang="en-GB" dirty="0">
                        <a:effectLst/>
                        <a:highlight>
                          <a:srgbClr val="D1ECF9"/>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1ECF9"/>
                    </a:solidFill>
                  </a:tcPr>
                </a:tc>
                <a:extLst>
                  <a:ext uri="{0D108BD9-81ED-4DB2-BD59-A6C34878D82A}">
                    <a16:rowId xmlns="" xmlns:a16="http://schemas.microsoft.com/office/drawing/2014/main" val="2936229776"/>
                  </a:ext>
                </a:extLst>
              </a:tr>
              <a:tr h="1351237">
                <a:tc>
                  <a:txBody>
                    <a:bodyPr/>
                    <a:lstStyle/>
                    <a:p>
                      <a:pPr rtl="0" fontAlgn="ctr">
                        <a:spcBef>
                          <a:spcPts val="0"/>
                        </a:spcBef>
                        <a:spcAft>
                          <a:spcPts val="0"/>
                        </a:spcAft>
                      </a:pPr>
                      <a:r>
                        <a:rPr lang="en-IN" sz="1900" b="0" i="0" u="none" strike="noStrike">
                          <a:solidFill>
                            <a:srgbClr val="000000"/>
                          </a:solidFill>
                          <a:effectLst/>
                          <a:highlight>
                            <a:srgbClr val="E9F6FC"/>
                          </a:highlight>
                          <a:latin typeface="Trebuchet MS" panose="020B0603020202020204" pitchFamily="34" charset="0"/>
                        </a:rPr>
                        <a:t>New Workbook Creation</a:t>
                      </a:r>
                      <a:endParaRPr lang="en-IN">
                        <a:effectLst/>
                        <a:highlight>
                          <a:srgbClr val="E9F6FC"/>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F6FC"/>
                    </a:solidFill>
                  </a:tcPr>
                </a:tc>
                <a:tc>
                  <a:txBody>
                    <a:bodyPr/>
                    <a:lstStyle/>
                    <a:p>
                      <a:pPr rtl="0" fontAlgn="ctr">
                        <a:spcBef>
                          <a:spcPts val="0"/>
                        </a:spcBef>
                        <a:spcAft>
                          <a:spcPts val="0"/>
                        </a:spcAft>
                      </a:pPr>
                      <a:r>
                        <a:rPr lang="en-GB" sz="1900" b="0" i="0" u="none" strike="noStrike" dirty="0">
                          <a:solidFill>
                            <a:srgbClr val="000000"/>
                          </a:solidFill>
                          <a:effectLst/>
                          <a:highlight>
                            <a:srgbClr val="E9F6FC"/>
                          </a:highlight>
                          <a:latin typeface="Trebuchet MS" panose="020B0603020202020204" pitchFamily="34" charset="0"/>
                        </a:rPr>
                        <a:t>Option to start a new workbook from scratch or a template</a:t>
                      </a:r>
                      <a:endParaRPr lang="en-GB" dirty="0">
                        <a:effectLst/>
                        <a:highlight>
                          <a:srgbClr val="E9F6FC"/>
                        </a:highlight>
                      </a:endParaRPr>
                    </a:p>
                  </a:txBody>
                  <a:tcPr marL="95250" marR="95250" marT="47625" marB="47625" anchor="ctr">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9F6FC"/>
                    </a:solidFill>
                  </a:tcPr>
                </a:tc>
                <a:extLst>
                  <a:ext uri="{0D108BD9-81ED-4DB2-BD59-A6C34878D82A}">
                    <a16:rowId xmlns="" xmlns:a16="http://schemas.microsoft.com/office/drawing/2014/main" val="2803775257"/>
                  </a:ext>
                </a:extLst>
              </a:tr>
            </a:tbl>
          </a:graphicData>
        </a:graphic>
      </p:graphicFrame>
      <p:sp>
        <p:nvSpPr>
          <p:cNvPr id="7" name="Rectangle 1">
            <a:extLst>
              <a:ext uri="{FF2B5EF4-FFF2-40B4-BE49-F238E27FC236}">
                <a16:creationId xmlns="" xmlns:a16="http://schemas.microsoft.com/office/drawing/2014/main" id="{17C05206-714C-8C73-F87B-6802B0832C90}"/>
              </a:ext>
            </a:extLst>
          </p:cNvPr>
          <p:cNvSpPr>
            <a:spLocks noChangeArrowheads="1"/>
          </p:cNvSpPr>
          <p:nvPr/>
        </p:nvSpPr>
        <p:spPr bwMode="auto">
          <a:xfrm>
            <a:off x="449545" y="2873019"/>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3" name="Rectangle 12">
            <a:extLst>
              <a:ext uri="{FF2B5EF4-FFF2-40B4-BE49-F238E27FC236}">
                <a16:creationId xmlns="" xmlns:a16="http://schemas.microsoft.com/office/drawing/2014/main" id="{BA789BF5-EE3E-02FA-3D77-E35E9C90ECF1}"/>
              </a:ext>
            </a:extLst>
          </p:cNvPr>
          <p:cNvSpPr/>
          <p:nvPr/>
        </p:nvSpPr>
        <p:spPr>
          <a:xfrm>
            <a:off x="8453887" y="2596999"/>
            <a:ext cx="5865962" cy="50632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1" name="TextBox 10">
            <a:extLst>
              <a:ext uri="{FF2B5EF4-FFF2-40B4-BE49-F238E27FC236}">
                <a16:creationId xmlns="" xmlns:a16="http://schemas.microsoft.com/office/drawing/2014/main" id="{3F898FA1-E2A5-DB29-E6C9-513D8B34711C}"/>
              </a:ext>
            </a:extLst>
          </p:cNvPr>
          <p:cNvSpPr txBox="1"/>
          <p:nvPr/>
        </p:nvSpPr>
        <p:spPr>
          <a:xfrm>
            <a:off x="8626415" y="2873019"/>
            <a:ext cx="5387196" cy="4426853"/>
          </a:xfrm>
          <a:prstGeom prst="rect">
            <a:avLst/>
          </a:prstGeom>
          <a:noFill/>
        </p:spPr>
        <p:txBody>
          <a:bodyPr wrap="square">
            <a:spAutoFit/>
          </a:bodyPr>
          <a:lstStyle/>
          <a:p>
            <a:pPr marL="342900" indent="-342900" algn="just" rtl="0" fontAlgn="base">
              <a:spcBef>
                <a:spcPts val="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Initiating Microsoft Excel</a:t>
            </a:r>
            <a:endParaRPr lang="en-GB" sz="2400" b="0" i="0" u="none" strike="noStrike" dirty="0">
              <a:solidFill>
                <a:srgbClr val="5FCBEF"/>
              </a:solidFill>
              <a:effectLst/>
              <a:latin typeface="Noto Sans Symbols"/>
            </a:endParaRPr>
          </a:p>
          <a:p>
            <a:pPr marL="800100" lvl="1" indent="-342900" algn="just"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For Windows: Use the Start button and search for 'Excel'</a:t>
            </a:r>
            <a:endParaRPr lang="en-GB" sz="2400" b="0" i="0" u="none" strike="noStrike" dirty="0">
              <a:solidFill>
                <a:srgbClr val="5FCBEF"/>
              </a:solidFill>
              <a:effectLst/>
              <a:latin typeface="Noto Sans Symbols"/>
            </a:endParaRPr>
          </a:p>
          <a:p>
            <a:pPr marL="800100" lvl="1" indent="-342900" algn="just"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For macOS: Find Excel in the Applications folder</a:t>
            </a:r>
            <a:endParaRPr lang="en-GB" sz="2400" b="0" i="0" u="none" strike="noStrike" dirty="0">
              <a:solidFill>
                <a:srgbClr val="5FCBEF"/>
              </a:solidFill>
              <a:effectLst/>
              <a:latin typeface="Noto Sans Symbols"/>
            </a:endParaRPr>
          </a:p>
          <a:p>
            <a:pPr marL="342900" indent="-342900" algn="just"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Using the Excel Start Screen</a:t>
            </a:r>
            <a:endParaRPr lang="en-GB" sz="2400" b="0" i="0" u="none" strike="noStrike" dirty="0">
              <a:solidFill>
                <a:srgbClr val="5FCBEF"/>
              </a:solidFill>
              <a:effectLst/>
              <a:latin typeface="Noto Sans Symbols"/>
            </a:endParaRPr>
          </a:p>
          <a:p>
            <a:pPr marL="800100" lvl="1" indent="-342900" algn="just"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Access recent documents and templates</a:t>
            </a:r>
            <a:endParaRPr lang="en-GB" sz="2400" b="0" i="0" u="none" strike="noStrike" dirty="0">
              <a:solidFill>
                <a:srgbClr val="5FCBEF"/>
              </a:solidFill>
              <a:effectLst/>
              <a:latin typeface="Noto Sans Symbols"/>
            </a:endParaRPr>
          </a:p>
          <a:p>
            <a:pPr marL="800100" lvl="1" indent="-342900" algn="just"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Create new workbooks from scratch or templates</a:t>
            </a:r>
            <a:endParaRPr lang="en-GB" sz="2400" b="0" i="0" u="none" strike="noStrike" dirty="0">
              <a:solidFill>
                <a:srgbClr val="5FCBEF"/>
              </a:solidFill>
              <a:effectLst/>
              <a:latin typeface="Noto Sans Symbols"/>
            </a:endParaRPr>
          </a:p>
        </p:txBody>
      </p:sp>
    </p:spTree>
    <p:extLst>
      <p:ext uri="{BB962C8B-B14F-4D97-AF65-F5344CB8AC3E}">
        <p14:creationId xmlns:p14="http://schemas.microsoft.com/office/powerpoint/2010/main" val="58138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1" y="283917"/>
            <a:ext cx="12180498" cy="24592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
            </a:r>
            <a:br>
              <a:rPr lang="en-GB" sz="6600" kern="1200" spc="285" dirty="0">
                <a:solidFill>
                  <a:schemeClr val="tx1"/>
                </a:solidFill>
                <a:latin typeface="+mj-lt"/>
                <a:cs typeface="Calibri"/>
              </a:rPr>
            </a:br>
            <a:r>
              <a:rPr lang="en-GB" sz="6600" kern="1200" spc="285" dirty="0">
                <a:solidFill>
                  <a:schemeClr val="tx1"/>
                </a:solidFill>
                <a:latin typeface="+mj-lt"/>
                <a:cs typeface="Calibri"/>
              </a:rPr>
              <a:t/>
            </a:r>
            <a:br>
              <a:rPr lang="en-GB" sz="6600" kern="1200" spc="285" dirty="0">
                <a:solidFill>
                  <a:schemeClr val="tx1"/>
                </a:solidFill>
                <a:latin typeface="+mj-lt"/>
                <a:cs typeface="Calibri"/>
              </a:rPr>
            </a:br>
            <a:r>
              <a:rPr lang="en-GB" sz="6600" kern="1200" spc="285" dirty="0">
                <a:solidFill>
                  <a:schemeClr val="tx1"/>
                </a:solidFill>
                <a:latin typeface="+mj-lt"/>
                <a:cs typeface="Calibri"/>
              </a:rPr>
              <a:t>NAVIGATING EXCEL: SCROLLING AND ZOOMING TECHNIQUES</a:t>
            </a:r>
            <a:br>
              <a:rPr lang="en-GB"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4572000" y="3197221"/>
            <a:ext cx="12007970" cy="584775"/>
          </a:xfrm>
          <a:prstGeom prst="rect">
            <a:avLst/>
          </a:prstGeom>
          <a:noFill/>
        </p:spPr>
        <p:txBody>
          <a:bodyPr wrap="square">
            <a:spAutoFit/>
          </a:bodyPr>
          <a:lstStyle/>
          <a:p>
            <a:pPr rtl="0" fontAlgn="base">
              <a:spcBef>
                <a:spcPts val="2000"/>
              </a:spcBef>
              <a:spcAft>
                <a:spcPts val="0"/>
              </a:spcAft>
            </a:pPr>
            <a:endParaRPr lang="en-GB" sz="3200" b="1" i="0" u="none" strike="noStrike" dirty="0">
              <a:solidFill>
                <a:srgbClr val="579858"/>
              </a:solidFill>
              <a:effectLst/>
              <a:latin typeface="Noto Sans Symbols"/>
            </a:endParaRPr>
          </a:p>
        </p:txBody>
      </p:sp>
      <p:sp>
        <p:nvSpPr>
          <p:cNvPr id="9" name="TextBox 8">
            <a:extLst>
              <a:ext uri="{FF2B5EF4-FFF2-40B4-BE49-F238E27FC236}">
                <a16:creationId xmlns="" xmlns:a16="http://schemas.microsoft.com/office/drawing/2014/main" id="{1310F0FC-7255-5690-951E-E713874684F4}"/>
              </a:ext>
            </a:extLst>
          </p:cNvPr>
          <p:cNvSpPr txBox="1"/>
          <p:nvPr/>
        </p:nvSpPr>
        <p:spPr>
          <a:xfrm>
            <a:off x="4313207" y="4913545"/>
            <a:ext cx="9316528" cy="369332"/>
          </a:xfrm>
          <a:prstGeom prst="rect">
            <a:avLst/>
          </a:prstGeom>
          <a:noFill/>
        </p:spPr>
        <p:txBody>
          <a:bodyPr wrap="square">
            <a:spAutoFit/>
          </a:bodyPr>
          <a:lstStyle/>
          <a:p>
            <a:r>
              <a:rPr lang="en-IN" dirty="0"/>
              <a:t> </a:t>
            </a:r>
          </a:p>
        </p:txBody>
      </p:sp>
      <p:sp>
        <p:nvSpPr>
          <p:cNvPr id="7" name="TextBox 6">
            <a:extLst>
              <a:ext uri="{FF2B5EF4-FFF2-40B4-BE49-F238E27FC236}">
                <a16:creationId xmlns="" xmlns:a16="http://schemas.microsoft.com/office/drawing/2014/main" id="{75BB114C-FE8A-DDFE-5382-EFE17B5E71BA}"/>
              </a:ext>
            </a:extLst>
          </p:cNvPr>
          <p:cNvSpPr txBox="1"/>
          <p:nvPr/>
        </p:nvSpPr>
        <p:spPr>
          <a:xfrm>
            <a:off x="189781" y="2313110"/>
            <a:ext cx="13439954" cy="4057521"/>
          </a:xfrm>
          <a:prstGeom prst="rect">
            <a:avLst/>
          </a:prstGeom>
          <a:noFill/>
        </p:spPr>
        <p:txBody>
          <a:bodyPr wrap="square">
            <a:spAutoFit/>
          </a:bodyPr>
          <a:lstStyle/>
          <a:p>
            <a:pPr marL="571500" indent="-571500" algn="just" rtl="0" fontAlgn="base">
              <a:spcBef>
                <a:spcPts val="0"/>
              </a:spcBef>
              <a:spcAft>
                <a:spcPts val="0"/>
              </a:spcAft>
              <a:buFont typeface="Wingdings" panose="05000000000000000000" pitchFamily="2" charset="2"/>
              <a:buChar char="Ø"/>
            </a:pPr>
            <a:r>
              <a:rPr lang="en-IN" sz="3600" b="0" i="0" u="none" strike="noStrike" dirty="0">
                <a:solidFill>
                  <a:srgbClr val="3F3F3F"/>
                </a:solidFill>
                <a:effectLst/>
                <a:latin typeface="Trebuchet MS" panose="020B0603020202020204" pitchFamily="34" charset="0"/>
              </a:rPr>
              <a:t>Scrolling Techniques</a:t>
            </a:r>
            <a:endParaRPr lang="en-IN" sz="3600" b="0" i="0" u="none" strike="noStrike" dirty="0">
              <a:solidFill>
                <a:srgbClr val="5FCBEF"/>
              </a:solidFill>
              <a:effectLst/>
              <a:latin typeface="Noto Sans Symbols"/>
            </a:endParaRPr>
          </a:p>
          <a:p>
            <a:pPr marL="742950" lvl="1" indent="-285750" algn="just" rtl="0" fontAlgn="base">
              <a:spcBef>
                <a:spcPts val="1000"/>
              </a:spcBef>
              <a:spcAft>
                <a:spcPts val="0"/>
              </a:spcAft>
              <a:buFont typeface="Arial" panose="020B0604020202020204" pitchFamily="34" charset="0"/>
              <a:buChar char="•"/>
            </a:pPr>
            <a:r>
              <a:rPr lang="en-IN" sz="3600" b="0" i="0" u="none" strike="noStrike" dirty="0">
                <a:solidFill>
                  <a:srgbClr val="3F3F3F"/>
                </a:solidFill>
                <a:effectLst/>
                <a:latin typeface="Trebuchet MS" panose="020B0603020202020204" pitchFamily="34" charset="0"/>
              </a:rPr>
              <a:t>Use scroll bars to navigate through worksheets</a:t>
            </a:r>
            <a:endParaRPr lang="en-IN" sz="3600" b="0" i="0" u="none" strike="noStrike" dirty="0">
              <a:solidFill>
                <a:srgbClr val="5FCBEF"/>
              </a:solidFill>
              <a:effectLst/>
              <a:latin typeface="Noto Sans Symbols"/>
            </a:endParaRPr>
          </a:p>
          <a:p>
            <a:pPr marL="742950" lvl="1" indent="-285750" algn="just" rtl="0" fontAlgn="base">
              <a:spcBef>
                <a:spcPts val="1000"/>
              </a:spcBef>
              <a:spcAft>
                <a:spcPts val="0"/>
              </a:spcAft>
              <a:buFont typeface="Arial" panose="020B0604020202020204" pitchFamily="34" charset="0"/>
              <a:buChar char="•"/>
            </a:pPr>
            <a:r>
              <a:rPr lang="en-IN" sz="3600" b="0" i="0" u="none" strike="noStrike" dirty="0">
                <a:solidFill>
                  <a:srgbClr val="3F3F3F"/>
                </a:solidFill>
                <a:effectLst/>
                <a:latin typeface="Trebuchet MS" panose="020B0603020202020204" pitchFamily="34" charset="0"/>
              </a:rPr>
              <a:t>Scroll wheel on mouse allows vertical movement</a:t>
            </a:r>
            <a:endParaRPr lang="en-IN" sz="3600" b="0" i="0" u="none" strike="noStrike" dirty="0">
              <a:solidFill>
                <a:srgbClr val="5FCBEF"/>
              </a:solidFill>
              <a:effectLst/>
              <a:latin typeface="Noto Sans Symbols"/>
            </a:endParaRPr>
          </a:p>
          <a:p>
            <a:pPr marL="571500" indent="-571500" algn="just" rtl="0" fontAlgn="base">
              <a:spcBef>
                <a:spcPts val="1000"/>
              </a:spcBef>
              <a:spcAft>
                <a:spcPts val="0"/>
              </a:spcAft>
              <a:buFont typeface="Wingdings" panose="05000000000000000000" pitchFamily="2" charset="2"/>
              <a:buChar char="Ø"/>
            </a:pPr>
            <a:r>
              <a:rPr lang="en-IN" sz="3600" b="0" i="0" u="none" strike="noStrike" dirty="0">
                <a:solidFill>
                  <a:srgbClr val="3F3F3F"/>
                </a:solidFill>
                <a:effectLst/>
                <a:latin typeface="Trebuchet MS" panose="020B0603020202020204" pitchFamily="34" charset="0"/>
              </a:rPr>
              <a:t>Zooming Techniques</a:t>
            </a:r>
            <a:endParaRPr lang="en-IN" sz="3600" b="0" i="0" u="none" strike="noStrike" dirty="0">
              <a:solidFill>
                <a:srgbClr val="5FCBEF"/>
              </a:solidFill>
              <a:effectLst/>
              <a:latin typeface="Noto Sans Symbols"/>
            </a:endParaRPr>
          </a:p>
          <a:p>
            <a:pPr marL="742950" lvl="1" indent="-285750" algn="just" rtl="0" fontAlgn="base">
              <a:spcBef>
                <a:spcPts val="1000"/>
              </a:spcBef>
              <a:spcAft>
                <a:spcPts val="0"/>
              </a:spcAft>
              <a:buFont typeface="Arial" panose="020B0604020202020204" pitchFamily="34" charset="0"/>
              <a:buChar char="•"/>
            </a:pPr>
            <a:r>
              <a:rPr lang="en-IN" sz="3600" b="0" i="0" u="none" strike="noStrike" dirty="0">
                <a:solidFill>
                  <a:srgbClr val="3F3F3F"/>
                </a:solidFill>
                <a:effectLst/>
                <a:latin typeface="Trebuchet MS" panose="020B0603020202020204" pitchFamily="34" charset="0"/>
              </a:rPr>
              <a:t>Adjust worksheet view with zoom slider</a:t>
            </a:r>
            <a:endParaRPr lang="en-IN" sz="3600" b="0" i="0" u="none" strike="noStrike" dirty="0">
              <a:solidFill>
                <a:srgbClr val="5FCBEF"/>
              </a:solidFill>
              <a:effectLst/>
              <a:latin typeface="Noto Sans Symbols"/>
            </a:endParaRPr>
          </a:p>
          <a:p>
            <a:pPr marL="742950" lvl="1" indent="-285750" algn="just" rtl="0" fontAlgn="base">
              <a:spcBef>
                <a:spcPts val="1000"/>
              </a:spcBef>
              <a:spcAft>
                <a:spcPts val="0"/>
              </a:spcAft>
              <a:buFont typeface="Arial" panose="020B0604020202020204" pitchFamily="34" charset="0"/>
              <a:buChar char="•"/>
            </a:pPr>
            <a:r>
              <a:rPr lang="en-IN" sz="3600" b="0" i="0" u="none" strike="noStrike" dirty="0">
                <a:solidFill>
                  <a:srgbClr val="3F3F3F"/>
                </a:solidFill>
                <a:effectLst/>
                <a:latin typeface="Trebuchet MS" panose="020B0603020202020204" pitchFamily="34" charset="0"/>
              </a:rPr>
              <a:t>Ideal for managing large datasets</a:t>
            </a:r>
            <a:endParaRPr lang="en-IN" sz="3600" b="0" i="0" u="none" strike="noStrike" dirty="0">
              <a:solidFill>
                <a:srgbClr val="5FCBEF"/>
              </a:solidFill>
              <a:effectLst/>
              <a:latin typeface="Noto Sans Symbols"/>
            </a:endParaRPr>
          </a:p>
        </p:txBody>
      </p:sp>
    </p:spTree>
    <p:extLst>
      <p:ext uri="{BB962C8B-B14F-4D97-AF65-F5344CB8AC3E}">
        <p14:creationId xmlns:p14="http://schemas.microsoft.com/office/powerpoint/2010/main" val="340481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97105" y="431322"/>
            <a:ext cx="10910201" cy="276589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Navigating Excel: Switching Between Worksheets and Workbooks</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4572000" y="3197221"/>
            <a:ext cx="12007970" cy="646331"/>
          </a:xfrm>
          <a:prstGeom prst="rect">
            <a:avLst/>
          </a:prstGeom>
          <a:noFill/>
        </p:spPr>
        <p:txBody>
          <a:bodyPr wrap="square">
            <a:spAutoFit/>
          </a:bodyPr>
          <a:lstStyle/>
          <a:p>
            <a:r>
              <a:rPr lang="en-IN" dirty="0"/>
              <a:t/>
            </a:r>
            <a:br>
              <a:rPr lang="en-IN" dirty="0"/>
            </a:br>
            <a:endParaRPr lang="en-IN" dirty="0"/>
          </a:p>
        </p:txBody>
      </p:sp>
      <p:pic>
        <p:nvPicPr>
          <p:cNvPr id="8" name="Picture 7">
            <a:extLst>
              <a:ext uri="{FF2B5EF4-FFF2-40B4-BE49-F238E27FC236}">
                <a16:creationId xmlns="" xmlns:a16="http://schemas.microsoft.com/office/drawing/2014/main" id="{10F25928-ACBD-9F9D-0469-E9FD1608C9E4}"/>
              </a:ext>
            </a:extLst>
          </p:cNvPr>
          <p:cNvPicPr>
            <a:picLocks noChangeAspect="1"/>
          </p:cNvPicPr>
          <p:nvPr/>
        </p:nvPicPr>
        <p:blipFill>
          <a:blip r:embed="rId4"/>
          <a:stretch>
            <a:fillRect/>
          </a:stretch>
        </p:blipFill>
        <p:spPr>
          <a:xfrm>
            <a:off x="279459" y="3628543"/>
            <a:ext cx="7967393" cy="4307759"/>
          </a:xfrm>
          <a:prstGeom prst="rect">
            <a:avLst/>
          </a:prstGeom>
        </p:spPr>
      </p:pic>
      <p:pic>
        <p:nvPicPr>
          <p:cNvPr id="10" name="Picture 9">
            <a:extLst>
              <a:ext uri="{FF2B5EF4-FFF2-40B4-BE49-F238E27FC236}">
                <a16:creationId xmlns="" xmlns:a16="http://schemas.microsoft.com/office/drawing/2014/main" id="{A2F6873A-10CF-3640-6E2C-0FF6A202B1F0}"/>
              </a:ext>
            </a:extLst>
          </p:cNvPr>
          <p:cNvPicPr>
            <a:picLocks noChangeAspect="1"/>
          </p:cNvPicPr>
          <p:nvPr/>
        </p:nvPicPr>
        <p:blipFill>
          <a:blip r:embed="rId5"/>
          <a:stretch>
            <a:fillRect/>
          </a:stretch>
        </p:blipFill>
        <p:spPr>
          <a:xfrm>
            <a:off x="8753403" y="3628543"/>
            <a:ext cx="3892893" cy="4084648"/>
          </a:xfrm>
          <a:prstGeom prst="rect">
            <a:avLst/>
          </a:prstGeom>
        </p:spPr>
      </p:pic>
    </p:spTree>
    <p:extLst>
      <p:ext uri="{BB962C8B-B14F-4D97-AF65-F5344CB8AC3E}">
        <p14:creationId xmlns:p14="http://schemas.microsoft.com/office/powerpoint/2010/main" val="768299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5"/>
            <a:ext cx="9299051"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Navigating Excel: Selecting Cells, Ranges, and Columns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46D8346C-003F-ED1C-2BEF-8AF92DEC3C9B}"/>
              </a:ext>
            </a:extLst>
          </p:cNvPr>
          <p:cNvSpPr txBox="1"/>
          <p:nvPr/>
        </p:nvSpPr>
        <p:spPr>
          <a:xfrm>
            <a:off x="759348" y="3140015"/>
            <a:ext cx="12956652" cy="4867999"/>
          </a:xfrm>
          <a:prstGeom prst="rect">
            <a:avLst/>
          </a:prstGeom>
          <a:noFill/>
        </p:spPr>
        <p:txBody>
          <a:bodyPr wrap="square">
            <a:spAutoFit/>
          </a:bodyPr>
          <a:lstStyle/>
          <a:p>
            <a:pPr marL="457200" indent="-457200" rtl="0" fontAlgn="base">
              <a:spcBef>
                <a:spcPts val="0"/>
              </a:spcBef>
              <a:spcAft>
                <a:spcPts val="0"/>
              </a:spcAft>
              <a:buFont typeface="Wingdings" panose="05000000000000000000" pitchFamily="2" charset="2"/>
              <a:buChar char="§"/>
            </a:pPr>
            <a:r>
              <a:rPr lang="en-GB" sz="2800" b="1" i="0" u="none" strike="noStrike" dirty="0">
                <a:solidFill>
                  <a:srgbClr val="3F3F3F"/>
                </a:solidFill>
                <a:effectLst/>
                <a:latin typeface="Trebuchet MS" panose="020B0603020202020204" pitchFamily="34" charset="0"/>
              </a:rPr>
              <a:t>Selecting Individual Cells</a:t>
            </a:r>
            <a:endParaRPr lang="en-GB" sz="2800" b="1"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
            </a:pPr>
            <a:r>
              <a:rPr lang="en-GB" sz="2800" b="0" i="0" u="none" strike="noStrike" dirty="0">
                <a:solidFill>
                  <a:srgbClr val="3F3F3F"/>
                </a:solidFill>
                <a:effectLst/>
                <a:latin typeface="Trebuchet MS" panose="020B0603020202020204" pitchFamily="34" charset="0"/>
              </a:rPr>
              <a:t>Click directly on the cell to highlight it.</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
            </a:pPr>
            <a:r>
              <a:rPr lang="en-GB" sz="2800" b="1" i="0" u="none" strike="noStrike" dirty="0">
                <a:solidFill>
                  <a:srgbClr val="3F3F3F"/>
                </a:solidFill>
                <a:effectLst/>
                <a:latin typeface="Trebuchet MS" panose="020B0603020202020204" pitchFamily="34" charset="0"/>
              </a:rPr>
              <a:t>Choosing a Range of Cells</a:t>
            </a:r>
            <a:endParaRPr lang="en-GB" sz="2800" b="1"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
            </a:pPr>
            <a:r>
              <a:rPr lang="en-GB" sz="2800" b="0" i="0" u="none" strike="noStrike" dirty="0">
                <a:solidFill>
                  <a:srgbClr val="3F3F3F"/>
                </a:solidFill>
                <a:effectLst/>
                <a:latin typeface="Trebuchet MS" panose="020B0603020202020204" pitchFamily="34" charset="0"/>
              </a:rPr>
              <a:t>Click and drag to cover the desired cells.</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
            </a:pPr>
            <a:r>
              <a:rPr lang="en-GB" sz="2800" b="1" i="0" u="none" strike="noStrike" dirty="0">
                <a:solidFill>
                  <a:srgbClr val="3F3F3F"/>
                </a:solidFill>
                <a:effectLst/>
                <a:latin typeface="Trebuchet MS" panose="020B0603020202020204" pitchFamily="34" charset="0"/>
              </a:rPr>
              <a:t>Selecting Entire Columns</a:t>
            </a:r>
            <a:endParaRPr lang="en-GB" sz="2800" b="1"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
            </a:pPr>
            <a:r>
              <a:rPr lang="en-GB" sz="2800" b="0" i="0" u="none" strike="noStrike" dirty="0">
                <a:solidFill>
                  <a:srgbClr val="3F3F3F"/>
                </a:solidFill>
                <a:effectLst/>
                <a:latin typeface="Trebuchet MS" panose="020B0603020202020204" pitchFamily="34" charset="0"/>
              </a:rPr>
              <a:t>Click the column header, such as 'A' for the first column.</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
            </a:pPr>
            <a:r>
              <a:rPr lang="en-GB" sz="2800" b="1" i="0" u="none" strike="noStrike" dirty="0">
                <a:solidFill>
                  <a:srgbClr val="3F3F3F"/>
                </a:solidFill>
                <a:effectLst/>
                <a:latin typeface="Trebuchet MS" panose="020B0603020202020204" pitchFamily="34" charset="0"/>
              </a:rPr>
              <a:t>Selecting Non-Adjacent Cells/Ranges</a:t>
            </a:r>
            <a:endParaRPr lang="en-GB" sz="2800" b="1"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
            </a:pPr>
            <a:r>
              <a:rPr lang="en-GB" sz="2800" b="0" i="0" u="none" strike="noStrike" dirty="0">
                <a:solidFill>
                  <a:srgbClr val="3F3F3F"/>
                </a:solidFill>
                <a:effectLst/>
                <a:latin typeface="Trebuchet MS" panose="020B0603020202020204" pitchFamily="34" charset="0"/>
              </a:rPr>
              <a:t>Use 'Ctrl' (Windows) or 'Command' (macOS) while selecting each cell or range.</a:t>
            </a:r>
            <a:endParaRPr lang="en-GB" sz="2800" b="0" i="0" u="none" strike="noStrike" dirty="0">
              <a:solidFill>
                <a:srgbClr val="5FCBEF"/>
              </a:solidFill>
              <a:effectLst/>
              <a:latin typeface="Noto Sans Symbols"/>
            </a:endParaRPr>
          </a:p>
        </p:txBody>
      </p:sp>
    </p:spTree>
    <p:extLst>
      <p:ext uri="{BB962C8B-B14F-4D97-AF65-F5344CB8AC3E}">
        <p14:creationId xmlns:p14="http://schemas.microsoft.com/office/powerpoint/2010/main" val="366826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5745192" y="1873796"/>
            <a:ext cx="12025222" cy="1081706"/>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263442" y="5143499"/>
            <a:ext cx="8747184" cy="1569660"/>
          </a:xfrm>
          <a:prstGeom prst="rect">
            <a:avLst/>
          </a:prstGeom>
          <a:noFill/>
        </p:spPr>
        <p:txBody>
          <a:bodyPr wrap="square">
            <a:spAutoFit/>
          </a:bodyPr>
          <a:lstStyle/>
          <a:p>
            <a:pPr algn="ctr"/>
            <a:r>
              <a:rPr lang="en-GB" sz="4800" b="1" dirty="0">
                <a:solidFill>
                  <a:schemeClr val="bg1"/>
                </a:solidFill>
              </a:rPr>
              <a:t>DATA ENTRY AND EDITING IN EXCEL</a:t>
            </a: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170871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155275"/>
            <a:ext cx="10510136" cy="3312544"/>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DATA ENTRY AND EDITING IN EXCEL: METHODS OF DATA ENTRY</a:t>
            </a:r>
            <a:r>
              <a:rPr lang="en-US" sz="6600" kern="1200" spc="285" dirty="0">
                <a:solidFill>
                  <a:schemeClr val="tx1"/>
                </a:solidFill>
                <a:latin typeface="+mj-lt"/>
                <a:cs typeface="Calibri"/>
              </a:rPr>
              <a:t/>
            </a:r>
            <a:br>
              <a:rPr lang="en-US"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13" name="TextBox 12">
            <a:extLst>
              <a:ext uri="{FF2B5EF4-FFF2-40B4-BE49-F238E27FC236}">
                <a16:creationId xmlns="" xmlns:a16="http://schemas.microsoft.com/office/drawing/2014/main" id="{79AF3779-DFFB-2606-1AC8-0B93CDDB5357}"/>
              </a:ext>
            </a:extLst>
          </p:cNvPr>
          <p:cNvSpPr txBox="1"/>
          <p:nvPr/>
        </p:nvSpPr>
        <p:spPr>
          <a:xfrm>
            <a:off x="759348" y="3174522"/>
            <a:ext cx="12956652" cy="4996240"/>
          </a:xfrm>
          <a:prstGeom prst="rect">
            <a:avLst/>
          </a:prstGeom>
          <a:noFill/>
        </p:spPr>
        <p:txBody>
          <a:bodyPr wrap="square">
            <a:spAutoFit/>
          </a:bodyPr>
          <a:lstStyle/>
          <a:p>
            <a:pPr marL="457200" indent="-457200" rtl="0" fontAlgn="base">
              <a:spcBef>
                <a:spcPts val="0"/>
              </a:spcBef>
              <a:spcAft>
                <a:spcPts val="0"/>
              </a:spcAft>
              <a:buFont typeface="Wingdings" panose="05000000000000000000" pitchFamily="2" charset="2"/>
              <a:buChar char="Ø"/>
            </a:pPr>
            <a:r>
              <a:rPr lang="en-IN" sz="2800" b="1" i="0" u="none" strike="noStrike" dirty="0">
                <a:solidFill>
                  <a:srgbClr val="3F3F3F"/>
                </a:solidFill>
                <a:effectLst/>
                <a:latin typeface="Trebuchet MS" panose="020B0603020202020204" pitchFamily="34" charset="0"/>
              </a:rPr>
              <a:t>Manual Data Entry</a:t>
            </a:r>
            <a:endParaRPr lang="en-IN" sz="2800" b="1"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IN" sz="2800" b="0" i="0" u="none" strike="noStrike" dirty="0">
                <a:solidFill>
                  <a:srgbClr val="3F3F3F"/>
                </a:solidFill>
                <a:effectLst/>
                <a:latin typeface="Trebuchet MS" panose="020B0603020202020204" pitchFamily="34" charset="0"/>
              </a:rPr>
              <a:t>Direct typing into Excel cells</a:t>
            </a:r>
            <a:endParaRPr lang="en-IN" sz="28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IN" sz="2800" b="0" i="0" u="none" strike="noStrike" dirty="0">
                <a:solidFill>
                  <a:srgbClr val="3F3F3F"/>
                </a:solidFill>
                <a:effectLst/>
                <a:latin typeface="Trebuchet MS" panose="020B0603020202020204" pitchFamily="34" charset="0"/>
              </a:rPr>
              <a:t>Useful for individual financial transactions</a:t>
            </a:r>
            <a:endParaRPr lang="en-IN"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IN" sz="2800" b="1" i="0" u="none" strike="noStrike" dirty="0">
                <a:solidFill>
                  <a:srgbClr val="3F3F3F"/>
                </a:solidFill>
                <a:effectLst/>
                <a:latin typeface="Trebuchet MS" panose="020B0603020202020204" pitchFamily="34" charset="0"/>
              </a:rPr>
              <a:t>Copy-Paste Method</a:t>
            </a:r>
            <a:endParaRPr lang="en-IN" sz="2800" b="1"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IN" sz="2800" b="0" i="0" u="none" strike="noStrike" dirty="0">
                <a:solidFill>
                  <a:srgbClr val="3F3F3F"/>
                </a:solidFill>
                <a:effectLst/>
                <a:latin typeface="Trebuchet MS" panose="020B0603020202020204" pitchFamily="34" charset="0"/>
              </a:rPr>
              <a:t>Copying from external sources like PDFs</a:t>
            </a:r>
            <a:endParaRPr lang="en-IN" sz="28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IN" sz="2800" b="0" i="0" u="none" strike="noStrike" dirty="0">
                <a:solidFill>
                  <a:srgbClr val="3F3F3F"/>
                </a:solidFill>
                <a:effectLst/>
                <a:latin typeface="Trebuchet MS" panose="020B0603020202020204" pitchFamily="34" charset="0"/>
              </a:rPr>
              <a:t>Ensures alignment with Excel's layout</a:t>
            </a:r>
            <a:endParaRPr lang="en-IN"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IN" sz="2800" b="1" i="0" u="none" strike="noStrike" dirty="0">
                <a:solidFill>
                  <a:srgbClr val="3F3F3F"/>
                </a:solidFill>
                <a:effectLst/>
                <a:latin typeface="Trebuchet MS" panose="020B0603020202020204" pitchFamily="34" charset="0"/>
              </a:rPr>
              <a:t>Data Import Options</a:t>
            </a:r>
            <a:endParaRPr lang="en-IN" sz="2800" b="1"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IN" sz="2800" b="0" i="0" u="none" strike="noStrike" dirty="0">
                <a:solidFill>
                  <a:srgbClr val="3F3F3F"/>
                </a:solidFill>
                <a:effectLst/>
                <a:latin typeface="Trebuchet MS" panose="020B0603020202020204" pitchFamily="34" charset="0"/>
              </a:rPr>
              <a:t>Importing from CSV files or databases</a:t>
            </a:r>
            <a:endParaRPr lang="en-IN" sz="28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IN" sz="2800" b="0" i="0" u="none" strike="noStrike" dirty="0">
                <a:solidFill>
                  <a:srgbClr val="3F3F3F"/>
                </a:solidFill>
                <a:effectLst/>
                <a:latin typeface="Trebuchet MS" panose="020B0603020202020204" pitchFamily="34" charset="0"/>
              </a:rPr>
              <a:t>Ideal for large datasets or external systems</a:t>
            </a:r>
            <a:endParaRPr lang="en-IN" sz="2800" b="0" i="0" u="none" strike="noStrike" dirty="0">
              <a:solidFill>
                <a:srgbClr val="5FCBEF"/>
              </a:solidFill>
              <a:effectLst/>
              <a:latin typeface="Noto Sans Symbols"/>
            </a:endParaRPr>
          </a:p>
        </p:txBody>
      </p:sp>
      <p:sp>
        <p:nvSpPr>
          <p:cNvPr id="15" name="TextBox 14">
            <a:extLst>
              <a:ext uri="{FF2B5EF4-FFF2-40B4-BE49-F238E27FC236}">
                <a16:creationId xmlns="" xmlns:a16="http://schemas.microsoft.com/office/drawing/2014/main" id="{090B162A-0741-186F-203D-BA1A944041BE}"/>
              </a:ext>
            </a:extLst>
          </p:cNvPr>
          <p:cNvSpPr txBox="1"/>
          <p:nvPr/>
        </p:nvSpPr>
        <p:spPr>
          <a:xfrm>
            <a:off x="4572000" y="4818655"/>
            <a:ext cx="9144000" cy="369332"/>
          </a:xfrm>
          <a:prstGeom prst="rect">
            <a:avLst/>
          </a:prstGeom>
          <a:noFill/>
        </p:spPr>
        <p:txBody>
          <a:bodyPr wrap="square">
            <a:spAutoFit/>
          </a:bodyPr>
          <a:lstStyle/>
          <a:p>
            <a:r>
              <a:rPr lang="en-IN" b="0" dirty="0">
                <a:effectLst/>
              </a:rPr>
              <a:t> </a:t>
            </a:r>
            <a:endParaRPr lang="en-IN" dirty="0"/>
          </a:p>
        </p:txBody>
      </p:sp>
    </p:spTree>
    <p:extLst>
      <p:ext uri="{BB962C8B-B14F-4D97-AF65-F5344CB8AC3E}">
        <p14:creationId xmlns:p14="http://schemas.microsoft.com/office/powerpoint/2010/main" val="308454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682477"/>
            <a:ext cx="9299051"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600" dirty="0">
                <a:latin typeface="+mn-lt"/>
              </a:rPr>
              <a:t>Introduction</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759348" y="2386709"/>
            <a:ext cx="15820622" cy="6225294"/>
          </a:xfrm>
          <a:prstGeom prst="rect">
            <a:avLst/>
          </a:prstGeom>
          <a:noFill/>
        </p:spPr>
        <p:txBody>
          <a:bodyPr wrap="square">
            <a:spAutoFit/>
          </a:bodyPr>
          <a:lstStyle/>
          <a:p>
            <a:pPr marL="571500" indent="-571500" algn="just">
              <a:lnSpc>
                <a:spcPct val="107000"/>
              </a:lnSpc>
              <a:spcAft>
                <a:spcPts val="800"/>
              </a:spcAft>
              <a:buSzPct val="100000"/>
              <a:buFont typeface="Wingdings" pitchFamily="2" charset="2"/>
              <a:buChar char="Ø"/>
              <a:tabLst>
                <a:tab pos="457200" algn="l"/>
              </a:tabLst>
            </a:pPr>
            <a:r>
              <a:rPr lang="en-US" sz="4000" kern="100" dirty="0">
                <a:ea typeface="Calibri" panose="020F0502020204030204" pitchFamily="34" charset="0"/>
                <a:cs typeface="Mangal" panose="02040503050203030202" pitchFamily="18" charset="0"/>
              </a:rPr>
              <a:t>Robotic process automation (RPA) is a form of business process automation that is based on software robots (bots) or artificial intelligence (AI) agents. It is sometimes referred to as software robotics (not to be confused with robot software).</a:t>
            </a:r>
          </a:p>
          <a:p>
            <a:pPr marL="571500" indent="-571500" algn="just">
              <a:lnSpc>
                <a:spcPct val="107000"/>
              </a:lnSpc>
              <a:spcAft>
                <a:spcPts val="800"/>
              </a:spcAft>
              <a:buSzPct val="100000"/>
              <a:buFont typeface="Wingdings" pitchFamily="2" charset="2"/>
              <a:buChar char="Ø"/>
              <a:tabLst>
                <a:tab pos="457200" algn="l"/>
              </a:tabLst>
            </a:pPr>
            <a:r>
              <a:rPr lang="en-US" sz="4000" kern="100" dirty="0">
                <a:ea typeface="Calibri" panose="020F0502020204030204" pitchFamily="34" charset="0"/>
                <a:cs typeface="Mangal" panose="02040503050203030202" pitchFamily="18" charset="0"/>
              </a:rPr>
              <a:t>There are varied human tasks that are repeated daily, which do not require intelligent working or processing such tasks can be automated using RPA.</a:t>
            </a:r>
          </a:p>
          <a:p>
            <a:pPr marL="571500" indent="-571500" algn="just">
              <a:lnSpc>
                <a:spcPct val="107000"/>
              </a:lnSpc>
              <a:spcAft>
                <a:spcPts val="800"/>
              </a:spcAft>
              <a:buSzPct val="100000"/>
              <a:buFont typeface="Wingdings" pitchFamily="2" charset="2"/>
              <a:buChar char="Ø"/>
              <a:tabLst>
                <a:tab pos="457200" algn="l"/>
              </a:tabLst>
            </a:pPr>
            <a:r>
              <a:rPr lang="en-US" sz="4000" kern="100" dirty="0">
                <a:ea typeface="Calibri" panose="020F0502020204030204" pitchFamily="34" charset="0"/>
                <a:cs typeface="Mangal" panose="02040503050203030202" pitchFamily="18" charset="0"/>
              </a:rPr>
              <a:t>Ex. Opening a browser, going to a stock market website such as BSE/NSE and getting stock data. Such a task can be automated using RPA.</a:t>
            </a:r>
          </a:p>
        </p:txBody>
      </p:sp>
    </p:spTree>
    <p:extLst>
      <p:ext uri="{BB962C8B-B14F-4D97-AF65-F5344CB8AC3E}">
        <p14:creationId xmlns:p14="http://schemas.microsoft.com/office/powerpoint/2010/main" val="1055238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682477"/>
            <a:ext cx="9299051" cy="178467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kern="1200" spc="285">
                <a:solidFill>
                  <a:schemeClr val="tx1"/>
                </a:solidFill>
                <a:latin typeface="+mj-lt"/>
                <a:cs typeface="Calibri"/>
              </a:rPr>
              <a:t/>
            </a:r>
            <a:br>
              <a:rPr lang="en-US" sz="6600" kern="1200" spc="285">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7228936" y="3197221"/>
            <a:ext cx="10437962" cy="646331"/>
          </a:xfrm>
          <a:prstGeom prst="rect">
            <a:avLst/>
          </a:prstGeom>
          <a:noFill/>
        </p:spPr>
        <p:txBody>
          <a:bodyPr wrap="square">
            <a:spAutoFit/>
          </a:bodyPr>
          <a:lstStyle/>
          <a:p>
            <a:r>
              <a:rPr lang="en-GB" dirty="0"/>
              <a:t/>
            </a:r>
            <a:br>
              <a:rPr lang="en-GB" dirty="0"/>
            </a:br>
            <a:endParaRPr lang="en-IN" dirty="0"/>
          </a:p>
        </p:txBody>
      </p:sp>
      <p:sp>
        <p:nvSpPr>
          <p:cNvPr id="7" name="TextBox 6">
            <a:extLst>
              <a:ext uri="{FF2B5EF4-FFF2-40B4-BE49-F238E27FC236}">
                <a16:creationId xmlns="" xmlns:a16="http://schemas.microsoft.com/office/drawing/2014/main" id="{B71ECCAA-547E-C642-9F7B-8C3B4F7EF311}"/>
              </a:ext>
            </a:extLst>
          </p:cNvPr>
          <p:cNvSpPr txBox="1"/>
          <p:nvPr/>
        </p:nvSpPr>
        <p:spPr>
          <a:xfrm>
            <a:off x="4572000" y="4956677"/>
            <a:ext cx="9144000" cy="369332"/>
          </a:xfrm>
          <a:prstGeom prst="rect">
            <a:avLst/>
          </a:prstGeom>
          <a:noFill/>
        </p:spPr>
        <p:txBody>
          <a:bodyPr wrap="square">
            <a:spAutoFit/>
          </a:bodyPr>
          <a:lstStyle/>
          <a:p>
            <a:r>
              <a:rPr lang="en-IN" b="0" dirty="0">
                <a:effectLst/>
              </a:rPr>
              <a:t> </a:t>
            </a:r>
            <a:endParaRPr lang="en-IN" dirty="0"/>
          </a:p>
        </p:txBody>
      </p:sp>
      <p:sp>
        <p:nvSpPr>
          <p:cNvPr id="11" name="TextBox 10">
            <a:extLst>
              <a:ext uri="{FF2B5EF4-FFF2-40B4-BE49-F238E27FC236}">
                <a16:creationId xmlns="" xmlns:a16="http://schemas.microsoft.com/office/drawing/2014/main" id="{44E8E390-4A1D-E1B3-F44B-AE3F78DFAACE}"/>
              </a:ext>
            </a:extLst>
          </p:cNvPr>
          <p:cNvSpPr txBox="1"/>
          <p:nvPr/>
        </p:nvSpPr>
        <p:spPr>
          <a:xfrm>
            <a:off x="155276" y="301663"/>
            <a:ext cx="10282686" cy="1569660"/>
          </a:xfrm>
          <a:prstGeom prst="rect">
            <a:avLst/>
          </a:prstGeom>
          <a:noFill/>
        </p:spPr>
        <p:txBody>
          <a:bodyPr wrap="square">
            <a:spAutoFit/>
          </a:bodyPr>
          <a:lstStyle/>
          <a:p>
            <a:r>
              <a:rPr lang="en-GB" sz="4800" b="1" dirty="0"/>
              <a:t>Data Entry and Editing in Excel: Data Validation and Error Checking</a:t>
            </a:r>
            <a:endParaRPr lang="en-IN" sz="4800" b="1" dirty="0"/>
          </a:p>
        </p:txBody>
      </p:sp>
      <p:pic>
        <p:nvPicPr>
          <p:cNvPr id="13" name="Picture 12">
            <a:extLst>
              <a:ext uri="{FF2B5EF4-FFF2-40B4-BE49-F238E27FC236}">
                <a16:creationId xmlns="" xmlns:a16="http://schemas.microsoft.com/office/drawing/2014/main" id="{BE19A0D9-B40C-5769-DBD4-C0FFC0A559ED}"/>
              </a:ext>
            </a:extLst>
          </p:cNvPr>
          <p:cNvPicPr>
            <a:picLocks noChangeAspect="1"/>
          </p:cNvPicPr>
          <p:nvPr/>
        </p:nvPicPr>
        <p:blipFill>
          <a:blip r:embed="rId4"/>
          <a:stretch>
            <a:fillRect/>
          </a:stretch>
        </p:blipFill>
        <p:spPr>
          <a:xfrm>
            <a:off x="621102" y="2298780"/>
            <a:ext cx="7858395" cy="6374473"/>
          </a:xfrm>
          <a:prstGeom prst="rect">
            <a:avLst/>
          </a:prstGeom>
        </p:spPr>
      </p:pic>
    </p:spTree>
    <p:extLst>
      <p:ext uri="{BB962C8B-B14F-4D97-AF65-F5344CB8AC3E}">
        <p14:creationId xmlns:p14="http://schemas.microsoft.com/office/powerpoint/2010/main" val="233918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9299051" cy="2483228"/>
          </a:xfrm>
          <a:prstGeom prst="rect">
            <a:avLst/>
          </a:prstGeom>
        </p:spPr>
        <p:txBody>
          <a:bodyPr vert="horz" lIns="91440" tIns="45720" rIns="91440" bIns="45720" rtlCol="0" anchor="b">
            <a:normAutofit fontScale="90000"/>
          </a:bodyPr>
          <a:lstStyle/>
          <a:p>
            <a:pPr marL="12700" algn="ctr" rtl="0">
              <a:lnSpc>
                <a:spcPct val="90000"/>
              </a:lnSpc>
              <a:spcBef>
                <a:spcPct val="0"/>
              </a:spcBef>
            </a:pPr>
            <a:r>
              <a:rPr lang="en-GB" sz="6600" kern="1200" spc="285" dirty="0">
                <a:solidFill>
                  <a:schemeClr val="tx1"/>
                </a:solidFill>
                <a:latin typeface="+mj-lt"/>
                <a:cs typeface="Calibri"/>
              </a:rPr>
              <a:t>Data Entry and Editing in Excel: Editing and Deleting Data</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88AB6ED7-DD01-732B-4E8C-664B594136D2}"/>
              </a:ext>
            </a:extLst>
          </p:cNvPr>
          <p:cNvSpPr txBox="1"/>
          <p:nvPr/>
        </p:nvSpPr>
        <p:spPr>
          <a:xfrm>
            <a:off x="448573" y="3243532"/>
            <a:ext cx="8885207" cy="3877985"/>
          </a:xfrm>
          <a:prstGeom prst="rect">
            <a:avLst/>
          </a:prstGeom>
          <a:noFill/>
        </p:spPr>
        <p:txBody>
          <a:bodyPr wrap="square">
            <a:spAutoFit/>
          </a:bodyPr>
          <a:lstStyle/>
          <a:p>
            <a:pPr marL="457200" indent="-457200" rtl="0" fontAlgn="base">
              <a:spcBef>
                <a:spcPts val="0"/>
              </a:spcBef>
              <a:spcAft>
                <a:spcPts val="0"/>
              </a:spcAft>
              <a:buFont typeface="Wingdings" panose="05000000000000000000" pitchFamily="2" charset="2"/>
              <a:buChar char="Ø"/>
            </a:pPr>
            <a:r>
              <a:rPr lang="en-GB" sz="2800" b="1" i="0" u="none" strike="noStrike" dirty="0">
                <a:solidFill>
                  <a:srgbClr val="3F3F3F"/>
                </a:solidFill>
                <a:effectLst/>
                <a:latin typeface="Trebuchet MS" panose="020B0603020202020204" pitchFamily="34" charset="0"/>
              </a:rPr>
              <a:t>Editing Data in Cells</a:t>
            </a:r>
            <a:endParaRPr lang="en-GB" sz="2800" b="1"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Double-click the desired cell</a:t>
            </a:r>
            <a:endParaRPr lang="en-GB" sz="28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Modify the data as needed</a:t>
            </a:r>
            <a:endParaRPr lang="en-GB" sz="28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Press “Enter” to save changes</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GB" sz="2800" b="1" i="0" u="none" strike="noStrike" dirty="0">
                <a:solidFill>
                  <a:srgbClr val="3F3F3F"/>
                </a:solidFill>
                <a:effectLst/>
                <a:latin typeface="Trebuchet MS" panose="020B0603020202020204" pitchFamily="34" charset="0"/>
              </a:rPr>
              <a:t>Deleting Data</a:t>
            </a:r>
            <a:endParaRPr lang="en-GB" sz="2800" b="1"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Select the cell, row, or column</a:t>
            </a:r>
            <a:endParaRPr lang="en-GB" sz="28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Press the “Delete” key to remove</a:t>
            </a:r>
            <a:endParaRPr lang="en-GB" sz="2800" b="0" i="0" u="none" strike="noStrike" dirty="0">
              <a:solidFill>
                <a:srgbClr val="5FCBEF"/>
              </a:solidFill>
              <a:effectLst/>
              <a:latin typeface="Noto Sans Symbols"/>
            </a:endParaRPr>
          </a:p>
        </p:txBody>
      </p:sp>
    </p:spTree>
    <p:extLst>
      <p:ext uri="{BB962C8B-B14F-4D97-AF65-F5344CB8AC3E}">
        <p14:creationId xmlns:p14="http://schemas.microsoft.com/office/powerpoint/2010/main" val="269917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5745192" y="1873796"/>
            <a:ext cx="12025222" cy="1081706"/>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263442" y="5143499"/>
            <a:ext cx="8747184" cy="1569660"/>
          </a:xfrm>
          <a:prstGeom prst="rect">
            <a:avLst/>
          </a:prstGeom>
          <a:noFill/>
        </p:spPr>
        <p:txBody>
          <a:bodyPr wrap="square">
            <a:spAutoFit/>
          </a:bodyPr>
          <a:lstStyle/>
          <a:p>
            <a:pPr algn="ctr"/>
            <a:r>
              <a:rPr lang="en-GB" sz="4800" b="1" dirty="0">
                <a:solidFill>
                  <a:schemeClr val="bg1"/>
                </a:solidFill>
              </a:rPr>
              <a:t>AUTOFILL AND FLASH FILL FOR EFFICIENT DATA MANAGEMENT</a:t>
            </a: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705376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254440" y="120770"/>
            <a:ext cx="10557833" cy="334704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AutoFill and Flash Fill for Efficient Data Management: Utilizing AutoFill for Series and Patterns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B9ADF9BF-48F4-FF76-A9A5-5034BA503606}"/>
              </a:ext>
            </a:extLst>
          </p:cNvPr>
          <p:cNvPicPr>
            <a:picLocks noChangeAspect="1"/>
          </p:cNvPicPr>
          <p:nvPr/>
        </p:nvPicPr>
        <p:blipFill>
          <a:blip r:embed="rId4"/>
          <a:stretch>
            <a:fillRect/>
          </a:stretch>
        </p:blipFill>
        <p:spPr>
          <a:xfrm>
            <a:off x="254440" y="3588589"/>
            <a:ext cx="8139173" cy="5331665"/>
          </a:xfrm>
          <a:prstGeom prst="rect">
            <a:avLst/>
          </a:prstGeom>
        </p:spPr>
      </p:pic>
    </p:spTree>
    <p:extLst>
      <p:ext uri="{BB962C8B-B14F-4D97-AF65-F5344CB8AC3E}">
        <p14:creationId xmlns:p14="http://schemas.microsoft.com/office/powerpoint/2010/main" val="384373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310552" y="283916"/>
            <a:ext cx="10817524" cy="202919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4800" kern="1200" spc="285" dirty="0">
                <a:solidFill>
                  <a:schemeClr val="tx1"/>
                </a:solidFill>
                <a:latin typeface="+mj-lt"/>
                <a:cs typeface="Calibri"/>
              </a:rPr>
              <a:t>AutoFill and Flash Fill for Efficient Data Management: Introduction to Flash Fill for Data Transformation</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9" name="TextBox 8">
            <a:extLst>
              <a:ext uri="{FF2B5EF4-FFF2-40B4-BE49-F238E27FC236}">
                <a16:creationId xmlns="" xmlns:a16="http://schemas.microsoft.com/office/drawing/2014/main" id="{461B11FA-5ADF-C4D7-8BDE-5972E1EDB45C}"/>
              </a:ext>
            </a:extLst>
          </p:cNvPr>
          <p:cNvSpPr txBox="1"/>
          <p:nvPr/>
        </p:nvSpPr>
        <p:spPr>
          <a:xfrm>
            <a:off x="5727940" y="2794958"/>
            <a:ext cx="7988059" cy="3888244"/>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GB" sz="2000" b="1" i="0" u="none" strike="noStrike" dirty="0">
                <a:solidFill>
                  <a:srgbClr val="3F3F3F"/>
                </a:solidFill>
                <a:effectLst/>
                <a:latin typeface="Trebuchet MS" panose="020B0603020202020204" pitchFamily="34" charset="0"/>
              </a:rPr>
              <a:t>Introduction to Flash Fill</a:t>
            </a:r>
            <a:endParaRPr lang="en-GB" sz="2000" b="1"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An automated tool for data transformations in Excel</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Useful for financial data extraction and reformatting</a:t>
            </a:r>
            <a:endParaRPr lang="en-GB" sz="20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000" b="1" i="0" u="none" strike="noStrike" dirty="0">
                <a:solidFill>
                  <a:srgbClr val="3F3F3F"/>
                </a:solidFill>
                <a:effectLst/>
                <a:latin typeface="Trebuchet MS" panose="020B0603020202020204" pitchFamily="34" charset="0"/>
              </a:rPr>
              <a:t>Step-by-Step Guide</a:t>
            </a:r>
            <a:endParaRPr lang="en-GB" sz="2000" b="1"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Enter the desired pattern for data transformation</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Activate Flash Fill with shortcuts or through the Ribbon</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Watch as Excel applies the pattern to your data</a:t>
            </a:r>
            <a:endParaRPr lang="en-GB" sz="20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000" b="1" i="0" u="none" strike="noStrike" dirty="0">
                <a:solidFill>
                  <a:srgbClr val="3F3F3F"/>
                </a:solidFill>
                <a:effectLst/>
                <a:latin typeface="Trebuchet MS" panose="020B0603020202020204" pitchFamily="34" charset="0"/>
              </a:rPr>
              <a:t>Practical Example</a:t>
            </a:r>
            <a:endParaRPr lang="en-GB" sz="2000" b="1"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Extract first names from a list of full names using Flash Fill</a:t>
            </a:r>
            <a:endParaRPr lang="en-GB" sz="2000" b="0" i="0" u="none" strike="noStrike" dirty="0">
              <a:solidFill>
                <a:srgbClr val="5FCBEF"/>
              </a:solidFill>
              <a:effectLst/>
              <a:latin typeface="Noto Sans Symbols"/>
            </a:endParaRPr>
          </a:p>
        </p:txBody>
      </p:sp>
      <p:pic>
        <p:nvPicPr>
          <p:cNvPr id="10" name="Picture 9">
            <a:extLst>
              <a:ext uri="{FF2B5EF4-FFF2-40B4-BE49-F238E27FC236}">
                <a16:creationId xmlns="" xmlns:a16="http://schemas.microsoft.com/office/drawing/2014/main" id="{3EC17C6F-7971-1818-37E6-F0855DE08189}"/>
              </a:ext>
            </a:extLst>
          </p:cNvPr>
          <p:cNvPicPr>
            <a:picLocks noChangeAspect="1"/>
          </p:cNvPicPr>
          <p:nvPr/>
        </p:nvPicPr>
        <p:blipFill>
          <a:blip r:embed="rId4"/>
          <a:stretch>
            <a:fillRect/>
          </a:stretch>
        </p:blipFill>
        <p:spPr>
          <a:xfrm>
            <a:off x="770087" y="2596999"/>
            <a:ext cx="4146970" cy="4355891"/>
          </a:xfrm>
          <a:prstGeom prst="rect">
            <a:avLst/>
          </a:prstGeom>
        </p:spPr>
      </p:pic>
    </p:spTree>
    <p:extLst>
      <p:ext uri="{BB962C8B-B14F-4D97-AF65-F5344CB8AC3E}">
        <p14:creationId xmlns:p14="http://schemas.microsoft.com/office/powerpoint/2010/main" val="2873197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5745192" y="1873796"/>
            <a:ext cx="12025222" cy="1081706"/>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263442" y="5143499"/>
            <a:ext cx="8747184" cy="1569660"/>
          </a:xfrm>
          <a:prstGeom prst="rect">
            <a:avLst/>
          </a:prstGeom>
          <a:noFill/>
        </p:spPr>
        <p:txBody>
          <a:bodyPr wrap="square">
            <a:spAutoFit/>
          </a:bodyPr>
          <a:lstStyle/>
          <a:p>
            <a:pPr algn="ctr"/>
            <a:r>
              <a:rPr lang="nn-NO" sz="4800" b="1" dirty="0">
                <a:solidFill>
                  <a:schemeClr val="bg1"/>
                </a:solidFill>
              </a:rPr>
              <a:t>Data Formatting for Financial Analysis</a:t>
            </a:r>
            <a:endParaRPr lang="en-GB" sz="4800" b="1" dirty="0">
              <a:solidFill>
                <a:schemeClr val="bg1"/>
              </a:solidFill>
            </a:endParaRP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279195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293298" y="283916"/>
            <a:ext cx="10783019" cy="231308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kern="1200" spc="285" dirty="0">
                <a:solidFill>
                  <a:schemeClr val="tx1"/>
                </a:solidFill>
                <a:latin typeface="+mj-lt"/>
                <a:cs typeface="Calibri"/>
              </a:rPr>
              <a:t>Data Formatting for Financial Analysis: Importance of Data Formatting</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5839783" y="3052200"/>
            <a:ext cx="12007970" cy="646331"/>
          </a:xfrm>
          <a:prstGeom prst="rect">
            <a:avLst/>
          </a:prstGeom>
          <a:noFill/>
        </p:spPr>
        <p:txBody>
          <a:bodyPr wrap="square">
            <a:spAutoFit/>
          </a:bodyPr>
          <a:lstStyle/>
          <a:p>
            <a:r>
              <a:rPr lang="en-IN" dirty="0"/>
              <a:t/>
            </a:r>
            <a:br>
              <a:rPr lang="en-IN" dirty="0"/>
            </a:br>
            <a:endParaRPr lang="en-IN" dirty="0"/>
          </a:p>
        </p:txBody>
      </p:sp>
      <p:sp>
        <p:nvSpPr>
          <p:cNvPr id="7" name="TextBox 6">
            <a:extLst>
              <a:ext uri="{FF2B5EF4-FFF2-40B4-BE49-F238E27FC236}">
                <a16:creationId xmlns="" xmlns:a16="http://schemas.microsoft.com/office/drawing/2014/main" id="{B50BBC18-F625-D8A8-811A-75527AF07474}"/>
              </a:ext>
            </a:extLst>
          </p:cNvPr>
          <p:cNvSpPr txBox="1"/>
          <p:nvPr/>
        </p:nvSpPr>
        <p:spPr>
          <a:xfrm>
            <a:off x="759348" y="3381555"/>
            <a:ext cx="5806282" cy="5165517"/>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Significance of Proper Data Formatting</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Boosts readability and interpretability in financial analysis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Benefits of Clear Data Presentation</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Organized data aids stakeholder comprehension and insight extraction</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Highlighting Critical Data Points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Draws focus to vital information and trends</a:t>
            </a:r>
            <a:endParaRPr lang="en-GB" sz="2400" b="1" i="0" u="none" strike="noStrike" dirty="0">
              <a:solidFill>
                <a:srgbClr val="000000"/>
              </a:solidFill>
              <a:effectLst/>
              <a:latin typeface="Arial" panose="020B0604020202020204" pitchFamily="34" charset="0"/>
            </a:endParaRPr>
          </a:p>
        </p:txBody>
      </p:sp>
      <p:pic>
        <p:nvPicPr>
          <p:cNvPr id="8" name="Picture 7">
            <a:extLst>
              <a:ext uri="{FF2B5EF4-FFF2-40B4-BE49-F238E27FC236}">
                <a16:creationId xmlns="" xmlns:a16="http://schemas.microsoft.com/office/drawing/2014/main" id="{25B4C63E-550C-1799-8DE1-F74DACD9BF09}"/>
              </a:ext>
            </a:extLst>
          </p:cNvPr>
          <p:cNvPicPr>
            <a:picLocks noChangeAspect="1"/>
          </p:cNvPicPr>
          <p:nvPr/>
        </p:nvPicPr>
        <p:blipFill>
          <a:blip r:embed="rId4"/>
          <a:stretch>
            <a:fillRect/>
          </a:stretch>
        </p:blipFill>
        <p:spPr>
          <a:xfrm>
            <a:off x="7105650" y="3381556"/>
            <a:ext cx="6351558" cy="4672372"/>
          </a:xfrm>
          <a:prstGeom prst="rect">
            <a:avLst/>
          </a:prstGeom>
        </p:spPr>
      </p:pic>
    </p:spTree>
    <p:extLst>
      <p:ext uri="{BB962C8B-B14F-4D97-AF65-F5344CB8AC3E}">
        <p14:creationId xmlns:p14="http://schemas.microsoft.com/office/powerpoint/2010/main" val="2113401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224287" y="283916"/>
            <a:ext cx="10783019" cy="2554545"/>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Data Formatting for Financial Analysis: Formatting Options in Excel</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F04DF0D6-EEE1-493B-E540-DBEE618D8106}"/>
              </a:ext>
            </a:extLst>
          </p:cNvPr>
          <p:cNvSpPr txBox="1"/>
          <p:nvPr/>
        </p:nvSpPr>
        <p:spPr>
          <a:xfrm>
            <a:off x="224287" y="3122378"/>
            <a:ext cx="6349041" cy="5196294"/>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Font Customization</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Select readable fonts for clarity</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Font group adjustments for text appearance</a:t>
            </a:r>
            <a:endParaRPr lang="en-GB" sz="20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Number Formats</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Display numbers with precision</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Includes currency, decimals, symbols</a:t>
            </a:r>
            <a:endParaRPr lang="en-GB" sz="20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Alignment for Readability</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Position data neatly within cells</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Options for text alignment and orientation</a:t>
            </a:r>
            <a:endParaRPr lang="en-GB" sz="20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Cell Fill for Emphasis</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Use background </a:t>
            </a:r>
            <a:r>
              <a:rPr lang="en-GB" sz="2000" b="0" i="0" u="none" strike="noStrike" dirty="0" err="1">
                <a:solidFill>
                  <a:srgbClr val="3F3F3F"/>
                </a:solidFill>
                <a:effectLst/>
                <a:latin typeface="Trebuchet MS" panose="020B0603020202020204" pitchFamily="34" charset="0"/>
              </a:rPr>
              <a:t>colors</a:t>
            </a:r>
            <a:r>
              <a:rPr lang="en-GB" sz="2000" b="0" i="0" u="none" strike="noStrike" dirty="0">
                <a:solidFill>
                  <a:srgbClr val="3F3F3F"/>
                </a:solidFill>
                <a:effectLst/>
                <a:latin typeface="Trebuchet MS" panose="020B0603020202020204" pitchFamily="34" charset="0"/>
              </a:rPr>
              <a:t> to highlight data</a:t>
            </a:r>
            <a:endParaRPr lang="en-GB" sz="20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000" b="0" i="0" u="none" strike="noStrike" dirty="0">
                <a:solidFill>
                  <a:srgbClr val="3F3F3F"/>
                </a:solidFill>
                <a:effectLst/>
                <a:latin typeface="Trebuchet MS" panose="020B0603020202020204" pitchFamily="34" charset="0"/>
              </a:rPr>
              <a:t>Create visual distinctions in cells</a:t>
            </a:r>
            <a:endParaRPr lang="en-GB" sz="2000" b="0" i="0" u="none" strike="noStrike" dirty="0">
              <a:solidFill>
                <a:srgbClr val="5FCBEF"/>
              </a:solidFill>
              <a:effectLst/>
              <a:latin typeface="Noto Sans Symbols"/>
            </a:endParaRPr>
          </a:p>
        </p:txBody>
      </p:sp>
      <p:pic>
        <p:nvPicPr>
          <p:cNvPr id="9" name="Picture 8">
            <a:extLst>
              <a:ext uri="{FF2B5EF4-FFF2-40B4-BE49-F238E27FC236}">
                <a16:creationId xmlns="" xmlns:a16="http://schemas.microsoft.com/office/drawing/2014/main" id="{EEE60B70-EF8C-985A-1859-D2EE8C6CD6F1}"/>
              </a:ext>
            </a:extLst>
          </p:cNvPr>
          <p:cNvPicPr>
            <a:picLocks noChangeAspect="1"/>
          </p:cNvPicPr>
          <p:nvPr/>
        </p:nvPicPr>
        <p:blipFill>
          <a:blip r:embed="rId4"/>
          <a:stretch>
            <a:fillRect/>
          </a:stretch>
        </p:blipFill>
        <p:spPr>
          <a:xfrm>
            <a:off x="7256162" y="3632835"/>
            <a:ext cx="5994011" cy="2554545"/>
          </a:xfrm>
          <a:prstGeom prst="rect">
            <a:avLst/>
          </a:prstGeom>
        </p:spPr>
      </p:pic>
    </p:spTree>
    <p:extLst>
      <p:ext uri="{BB962C8B-B14F-4D97-AF65-F5344CB8AC3E}">
        <p14:creationId xmlns:p14="http://schemas.microsoft.com/office/powerpoint/2010/main" val="1367924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120771" y="1"/>
            <a:ext cx="11601600" cy="2029194"/>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kern="1200" spc="285" dirty="0">
                <a:solidFill>
                  <a:schemeClr val="tx1"/>
                </a:solidFill>
                <a:latin typeface="+mj-lt"/>
                <a:cs typeface="Calibri"/>
              </a:rPr>
              <a:t>Data Formatting for Financial Analysis: Conditional Formatting </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A641C064-D138-A8DB-29E3-CECE10E384BA}"/>
              </a:ext>
            </a:extLst>
          </p:cNvPr>
          <p:cNvSpPr txBox="1"/>
          <p:nvPr/>
        </p:nvSpPr>
        <p:spPr>
          <a:xfrm>
            <a:off x="120772" y="2313109"/>
            <a:ext cx="5848708" cy="6417141"/>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Select the Data Range</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Choose cells for conditional formatting application</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Access Conditional Formatting Options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Find in 'Home' tab on the Ribbon</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Set the Rule</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Decide on rule type (e.g., highlight cells above a value)</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Define the Rule Parameters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Specify criteria and formatting details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Example Use Case</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Highlight sales figures above a threshold</a:t>
            </a:r>
            <a:endParaRPr lang="en-GB" sz="2400" b="0" i="0" u="none" strike="noStrike" dirty="0">
              <a:solidFill>
                <a:srgbClr val="5FCBEF"/>
              </a:solidFill>
              <a:effectLst/>
              <a:latin typeface="Noto Sans Symbols"/>
            </a:endParaRPr>
          </a:p>
        </p:txBody>
      </p:sp>
      <p:pic>
        <p:nvPicPr>
          <p:cNvPr id="7" name="Picture 6">
            <a:extLst>
              <a:ext uri="{FF2B5EF4-FFF2-40B4-BE49-F238E27FC236}">
                <a16:creationId xmlns="" xmlns:a16="http://schemas.microsoft.com/office/drawing/2014/main" id="{842EEAAB-DCA1-139E-1A15-7299714184A3}"/>
              </a:ext>
            </a:extLst>
          </p:cNvPr>
          <p:cNvPicPr>
            <a:picLocks noChangeAspect="1"/>
          </p:cNvPicPr>
          <p:nvPr/>
        </p:nvPicPr>
        <p:blipFill>
          <a:blip r:embed="rId4"/>
          <a:stretch>
            <a:fillRect/>
          </a:stretch>
        </p:blipFill>
        <p:spPr>
          <a:xfrm>
            <a:off x="7109124" y="2455053"/>
            <a:ext cx="4160360" cy="6059367"/>
          </a:xfrm>
          <a:prstGeom prst="rect">
            <a:avLst/>
          </a:prstGeom>
        </p:spPr>
      </p:pic>
    </p:spTree>
    <p:extLst>
      <p:ext uri="{BB962C8B-B14F-4D97-AF65-F5344CB8AC3E}">
        <p14:creationId xmlns:p14="http://schemas.microsoft.com/office/powerpoint/2010/main" val="3672904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138023" y="283917"/>
            <a:ext cx="11352361" cy="1337849"/>
          </a:xfrm>
          <a:prstGeom prst="rect">
            <a:avLst/>
          </a:prstGeom>
        </p:spPr>
        <p:txBody>
          <a:bodyPr vert="horz" lIns="91440" tIns="45720" rIns="91440" bIns="45720" rtlCol="0" anchor="b">
            <a:noAutofit/>
          </a:bodyPr>
          <a:lstStyle/>
          <a:p>
            <a:pPr marL="12700" algn="l" rtl="0">
              <a:lnSpc>
                <a:spcPct val="90000"/>
              </a:lnSpc>
              <a:spcBef>
                <a:spcPct val="0"/>
              </a:spcBef>
            </a:pPr>
            <a:r>
              <a:rPr lang="en-US" sz="4000" kern="1200" spc="285" dirty="0">
                <a:solidFill>
                  <a:schemeClr val="tx1"/>
                </a:solidFill>
                <a:latin typeface="+mj-lt"/>
                <a:cs typeface="Calibri"/>
              </a:rPr>
              <a:t/>
            </a:r>
            <a:br>
              <a:rPr lang="en-US" sz="4000" kern="1200" spc="285" dirty="0">
                <a:solidFill>
                  <a:schemeClr val="tx1"/>
                </a:solidFill>
                <a:latin typeface="+mj-lt"/>
                <a:cs typeface="Calibri"/>
              </a:rPr>
            </a:br>
            <a:r>
              <a:rPr lang="en-US" sz="4000" kern="1200" spc="285" dirty="0">
                <a:solidFill>
                  <a:schemeClr val="tx1"/>
                </a:solidFill>
                <a:latin typeface="+mj-lt"/>
                <a:cs typeface="Calibri"/>
              </a:rPr>
              <a:t/>
            </a:r>
            <a:br>
              <a:rPr lang="en-US" sz="4000" kern="1200" spc="285" dirty="0">
                <a:solidFill>
                  <a:schemeClr val="tx1"/>
                </a:solidFill>
                <a:latin typeface="+mj-lt"/>
                <a:cs typeface="Calibri"/>
              </a:rPr>
            </a:br>
            <a:r>
              <a:rPr lang="en-US" sz="4000" kern="1200" spc="285" dirty="0">
                <a:solidFill>
                  <a:schemeClr val="tx1"/>
                </a:solidFill>
                <a:latin typeface="+mj-lt"/>
                <a:cs typeface="Calibri"/>
              </a:rPr>
              <a:t/>
            </a:r>
            <a:br>
              <a:rPr lang="en-US" sz="4000" kern="1200" spc="285" dirty="0">
                <a:solidFill>
                  <a:schemeClr val="tx1"/>
                </a:solidFill>
                <a:latin typeface="+mj-lt"/>
                <a:cs typeface="Calibri"/>
              </a:rPr>
            </a:br>
            <a:r>
              <a:rPr lang="en-GB" sz="4000" kern="1200" spc="285" dirty="0">
                <a:solidFill>
                  <a:schemeClr val="tx1"/>
                </a:solidFill>
                <a:latin typeface="+mj-lt"/>
                <a:cs typeface="Calibri"/>
              </a:rPr>
              <a:t>UNDERSTANDING DATA TYPES AND CELL REFERENCES: DIFFERENTIATING DATA TYPES</a:t>
            </a:r>
            <a:endParaRPr lang="en-US" sz="4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10" name="TextBox 9">
            <a:extLst>
              <a:ext uri="{FF2B5EF4-FFF2-40B4-BE49-F238E27FC236}">
                <a16:creationId xmlns="" xmlns:a16="http://schemas.microsoft.com/office/drawing/2014/main" id="{B728BE86-2CBF-0451-C856-4A26686D3941}"/>
              </a:ext>
            </a:extLst>
          </p:cNvPr>
          <p:cNvSpPr txBox="1"/>
          <p:nvPr/>
        </p:nvSpPr>
        <p:spPr>
          <a:xfrm>
            <a:off x="461783" y="1914524"/>
            <a:ext cx="13236963" cy="5437386"/>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Text Data</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Includes non-numeric and non-date information</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Examples: names, addresses, descriptions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Numeric Data</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Used for mathematical operations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Types: whole numbers, decimals, percentages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Date Data</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Specific type of numeric data for calendar dates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Other Data Types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Specialized types like currency, percentages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Boolean and error values also included</a:t>
            </a:r>
            <a:endParaRPr lang="en-GB" sz="2400" b="0" i="0" u="none" strike="noStrike" dirty="0">
              <a:solidFill>
                <a:srgbClr val="5FCBEF"/>
              </a:solidFill>
              <a:effectLst/>
              <a:latin typeface="Noto Sans Symbols"/>
            </a:endParaRPr>
          </a:p>
        </p:txBody>
      </p:sp>
    </p:spTree>
    <p:extLst>
      <p:ext uri="{BB962C8B-B14F-4D97-AF65-F5344CB8AC3E}">
        <p14:creationId xmlns:p14="http://schemas.microsoft.com/office/powerpoint/2010/main" val="158137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59348" y="682477"/>
            <a:ext cx="9299051"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600" dirty="0">
                <a:latin typeface="+mn-lt"/>
              </a:rPr>
              <a:t>Background</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759348" y="2019568"/>
            <a:ext cx="16858092" cy="6247864"/>
          </a:xfrm>
          <a:prstGeom prst="rect">
            <a:avLst/>
          </a:prstGeom>
          <a:noFill/>
        </p:spPr>
        <p:txBody>
          <a:bodyPr wrap="square">
            <a:spAutoFit/>
          </a:bodyPr>
          <a:lstStyle/>
          <a:p>
            <a:pPr algn="just"/>
            <a:r>
              <a:rPr lang="en-US" sz="4000" dirty="0"/>
              <a:t>Manual to Computerized Accounting </a:t>
            </a:r>
            <a:r>
              <a:rPr lang="en-US" sz="4000" dirty="0" smtClean="0"/>
              <a:t>:</a:t>
            </a:r>
          </a:p>
          <a:p>
            <a:pPr algn="just"/>
            <a:endParaRPr lang="en-US" sz="4000" dirty="0"/>
          </a:p>
          <a:p>
            <a:pPr marL="571500" indent="-571500" algn="just">
              <a:buFont typeface="Wingdings" pitchFamily="2" charset="2"/>
              <a:buChar char="Ø"/>
            </a:pPr>
            <a:r>
              <a:rPr lang="en-US" sz="4000" dirty="0"/>
              <a:t>Manual accounting was the traditional method used until recent </a:t>
            </a:r>
            <a:r>
              <a:rPr lang="en-US" sz="4000" dirty="0" smtClean="0"/>
              <a:t>times.</a:t>
            </a:r>
            <a:endParaRPr lang="en-US" sz="4000" dirty="0"/>
          </a:p>
          <a:p>
            <a:pPr marL="571500" indent="-571500" algn="just">
              <a:buFont typeface="Wingdings" pitchFamily="2" charset="2"/>
              <a:buChar char="Ø"/>
            </a:pPr>
            <a:r>
              <a:rPr lang="en-US" sz="4000" dirty="0"/>
              <a:t>Businesses had to hire accountants to manually record transactions, generate books, and prepare financial statement.</a:t>
            </a:r>
          </a:p>
          <a:p>
            <a:pPr marL="571500" indent="-571500" algn="just">
              <a:buFont typeface="Wingdings" pitchFamily="2" charset="2"/>
              <a:buChar char="Ø"/>
            </a:pPr>
            <a:r>
              <a:rPr lang="en-US" sz="4000" dirty="0"/>
              <a:t>Transition to computerized systems like billing machines improved efficiency.</a:t>
            </a:r>
          </a:p>
          <a:p>
            <a:pPr marL="571500" indent="-571500" algn="just">
              <a:buFont typeface="Wingdings" pitchFamily="2" charset="2"/>
              <a:buChar char="Ø"/>
            </a:pPr>
            <a:r>
              <a:rPr lang="en-US" sz="4000" dirty="0"/>
              <a:t>Introduction of modern computerized systems enabled real-time data entry and recording of sophisticated </a:t>
            </a:r>
            <a:r>
              <a:rPr lang="en-US" sz="4000" dirty="0" smtClean="0"/>
              <a:t>transactions.</a:t>
            </a:r>
            <a:endParaRPr lang="en-US" sz="4000" dirty="0"/>
          </a:p>
          <a:p>
            <a:pPr marL="571500" indent="-571500" algn="just">
              <a:buFont typeface="Wingdings" pitchFamily="2" charset="2"/>
              <a:buChar char="Ø"/>
            </a:pPr>
            <a:r>
              <a:rPr lang="en-US" sz="4000" dirty="0"/>
              <a:t>The 1990s saw the advent of Enterprise Resource Planning (ERP) software, integrating accounting with other business </a:t>
            </a:r>
            <a:r>
              <a:rPr lang="en-US" sz="4000" dirty="0" smtClean="0"/>
              <a:t>functions.</a:t>
            </a:r>
            <a:endParaRPr lang="en-US" sz="4000" dirty="0"/>
          </a:p>
        </p:txBody>
      </p:sp>
    </p:spTree>
    <p:extLst>
      <p:ext uri="{BB962C8B-B14F-4D97-AF65-F5344CB8AC3E}">
        <p14:creationId xmlns:p14="http://schemas.microsoft.com/office/powerpoint/2010/main" val="2733525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0" y="283917"/>
            <a:ext cx="11269484" cy="1630607"/>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Understanding Data Types and Cell References: Cell References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CCE48EFF-7FBB-ABB6-6F9D-E8EA597BC32B}"/>
              </a:ext>
            </a:extLst>
          </p:cNvPr>
          <p:cNvPicPr>
            <a:picLocks noChangeAspect="1"/>
          </p:cNvPicPr>
          <p:nvPr/>
        </p:nvPicPr>
        <p:blipFill>
          <a:blip r:embed="rId4"/>
          <a:stretch>
            <a:fillRect/>
          </a:stretch>
        </p:blipFill>
        <p:spPr>
          <a:xfrm>
            <a:off x="158661" y="2479615"/>
            <a:ext cx="11110823" cy="4860985"/>
          </a:xfrm>
          <a:prstGeom prst="rect">
            <a:avLst/>
          </a:prstGeom>
        </p:spPr>
      </p:pic>
    </p:spTree>
    <p:extLst>
      <p:ext uri="{BB962C8B-B14F-4D97-AF65-F5344CB8AC3E}">
        <p14:creationId xmlns:p14="http://schemas.microsoft.com/office/powerpoint/2010/main" val="1775675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9299051" cy="1630607"/>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Summary of Microsoft Excel and Data Formatting</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8" name="Picture 7">
            <a:extLst>
              <a:ext uri="{FF2B5EF4-FFF2-40B4-BE49-F238E27FC236}">
                <a16:creationId xmlns="" xmlns:a16="http://schemas.microsoft.com/office/drawing/2014/main" id="{E4927C95-1921-610C-778B-7C1406FCFE40}"/>
              </a:ext>
            </a:extLst>
          </p:cNvPr>
          <p:cNvPicPr>
            <a:picLocks noChangeAspect="1"/>
          </p:cNvPicPr>
          <p:nvPr/>
        </p:nvPicPr>
        <p:blipFill>
          <a:blip r:embed="rId4"/>
          <a:stretch>
            <a:fillRect/>
          </a:stretch>
        </p:blipFill>
        <p:spPr>
          <a:xfrm>
            <a:off x="293269" y="2313109"/>
            <a:ext cx="10976215" cy="5527829"/>
          </a:xfrm>
          <a:prstGeom prst="rect">
            <a:avLst/>
          </a:prstGeom>
        </p:spPr>
      </p:pic>
    </p:spTree>
    <p:extLst>
      <p:ext uri="{BB962C8B-B14F-4D97-AF65-F5344CB8AC3E}">
        <p14:creationId xmlns:p14="http://schemas.microsoft.com/office/powerpoint/2010/main" val="109775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5745192" y="1873796"/>
            <a:ext cx="12025222" cy="1081706"/>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384211" y="5454062"/>
            <a:ext cx="8747184" cy="1877437"/>
          </a:xfrm>
          <a:prstGeom prst="rect">
            <a:avLst/>
          </a:prstGeom>
          <a:noFill/>
        </p:spPr>
        <p:txBody>
          <a:bodyPr wrap="square">
            <a:spAutoFit/>
          </a:bodyPr>
          <a:lstStyle/>
          <a:p>
            <a:pPr algn="ctr"/>
            <a:r>
              <a:rPr lang="nn-NO" sz="4800" b="1" dirty="0">
                <a:solidFill>
                  <a:schemeClr val="bg1"/>
                </a:solidFill>
              </a:rPr>
              <a:t>Mastering Excel for Financial Analysis</a:t>
            </a:r>
          </a:p>
          <a:p>
            <a:pPr algn="ctr"/>
            <a:r>
              <a:rPr lang="nn-NO" sz="2000" b="1" dirty="0">
                <a:solidFill>
                  <a:schemeClr val="bg1"/>
                </a:solidFill>
              </a:rPr>
              <a:t>Formatting, Tables, and Formulas</a:t>
            </a: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3185577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9299051" cy="776911"/>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u="sng" kern="1200" spc="285" dirty="0">
                <a:solidFill>
                  <a:schemeClr val="tx1"/>
                </a:solidFill>
                <a:latin typeface="+mj-lt"/>
                <a:cs typeface="Calibri"/>
              </a:rPr>
              <a:t>Agenda</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399DFDE7-B898-44DE-679E-570344F52F18}"/>
              </a:ext>
            </a:extLst>
          </p:cNvPr>
          <p:cNvSpPr txBox="1"/>
          <p:nvPr/>
        </p:nvSpPr>
        <p:spPr>
          <a:xfrm>
            <a:off x="759348" y="1690777"/>
            <a:ext cx="10505812" cy="7535396"/>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Title Slide</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Introduction to Excel Tables</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Utility of Tables for Chartered Accountants</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Formatting Steps and Image</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Merging and </a:t>
            </a:r>
            <a:r>
              <a:rPr lang="en-GB" sz="2800" b="0" i="0" u="none" strike="noStrike" dirty="0" err="1">
                <a:solidFill>
                  <a:srgbClr val="3F3F3F"/>
                </a:solidFill>
                <a:effectLst/>
                <a:latin typeface="Trebuchet MS" panose="020B0603020202020204" pitchFamily="34" charset="0"/>
              </a:rPr>
              <a:t>Centering</a:t>
            </a:r>
            <a:r>
              <a:rPr lang="en-GB" sz="2800" b="0" i="0" u="none" strike="noStrike" dirty="0">
                <a:solidFill>
                  <a:srgbClr val="3F3F3F"/>
                </a:solidFill>
                <a:effectLst/>
                <a:latin typeface="Trebuchet MS" panose="020B0603020202020204" pitchFamily="34" charset="0"/>
              </a:rPr>
              <a:t> Cells</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Using Borders and Gridlines</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Adding Data to a Table</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Resizing and Formatting Tables</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Formulas in Excel</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Summary of Chapter 2</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Historical Perspective and Relevance of Data Consolidation</a:t>
            </a:r>
            <a:endParaRPr lang="en-GB" sz="2800" b="0" i="0" u="none" strike="noStrike" dirty="0">
              <a:solidFill>
                <a:srgbClr val="5FCBEF"/>
              </a:solidFill>
              <a:effectLst/>
              <a:latin typeface="Noto Sans Symbols"/>
            </a:endParaRPr>
          </a:p>
          <a:p>
            <a:pPr rtl="0" fontAlgn="base">
              <a:spcBef>
                <a:spcPts val="1000"/>
              </a:spcBef>
              <a:spcAft>
                <a:spcPts val="0"/>
              </a:spcAft>
              <a:buFont typeface="Arial" panose="020B0604020202020204" pitchFamily="34" charset="0"/>
              <a:buChar char="•"/>
            </a:pPr>
            <a:r>
              <a:rPr lang="en-GB" sz="2800" b="0" i="0" u="none" strike="noStrike" dirty="0">
                <a:solidFill>
                  <a:srgbClr val="3F3F3F"/>
                </a:solidFill>
                <a:effectLst/>
                <a:latin typeface="Trebuchet MS" panose="020B0603020202020204" pitchFamily="34" charset="0"/>
              </a:rPr>
              <a:t>Totalling Across Multiple Sheets</a:t>
            </a:r>
            <a:endParaRPr lang="en-GB" sz="2800" b="0" i="0" u="none" strike="noStrike" dirty="0">
              <a:solidFill>
                <a:srgbClr val="5FCBEF"/>
              </a:solidFill>
              <a:effectLst/>
              <a:latin typeface="Noto Sans Symbols"/>
            </a:endParaRPr>
          </a:p>
          <a:p>
            <a:r>
              <a:rPr lang="en-GB" sz="2800" dirty="0"/>
              <a:t/>
            </a:r>
            <a:br>
              <a:rPr lang="en-GB" sz="2800" dirty="0"/>
            </a:br>
            <a:endParaRPr lang="en-IN" sz="2800" dirty="0"/>
          </a:p>
        </p:txBody>
      </p:sp>
    </p:spTree>
    <p:extLst>
      <p:ext uri="{BB962C8B-B14F-4D97-AF65-F5344CB8AC3E}">
        <p14:creationId xmlns:p14="http://schemas.microsoft.com/office/powerpoint/2010/main" val="2795575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0"/>
            <a:ext cx="9299051" cy="2596999"/>
          </a:xfrm>
          <a:prstGeom prst="rect">
            <a:avLst/>
          </a:prstGeom>
        </p:spPr>
        <p:txBody>
          <a:bodyPr vert="horz" lIns="91440" tIns="45720" rIns="91440" bIns="45720" rtlCol="0" anchor="b">
            <a:normAutofit fontScale="90000"/>
          </a:bodyPr>
          <a:lstStyle/>
          <a:p>
            <a:pPr marL="12700" algn="ctr" rtl="0">
              <a:lnSpc>
                <a:spcPct val="90000"/>
              </a:lnSpc>
              <a:spcBef>
                <a:spcPct val="0"/>
              </a:spcBef>
            </a:pPr>
            <a:r>
              <a:rPr lang="en-GB" sz="6600" kern="1200" spc="285" dirty="0">
                <a:solidFill>
                  <a:schemeClr val="tx1"/>
                </a:solidFill>
                <a:latin typeface="+mj-lt"/>
                <a:cs typeface="Calibri"/>
              </a:rPr>
              <a:t>Learning Objectives - Chapter 2</a:t>
            </a:r>
            <a:br>
              <a:rPr lang="en-GB"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CE11748E-F4D4-FA76-DAEF-AE6BB7A4FC41}"/>
              </a:ext>
            </a:extLst>
          </p:cNvPr>
          <p:cNvSpPr txBox="1"/>
          <p:nvPr/>
        </p:nvSpPr>
        <p:spPr>
          <a:xfrm>
            <a:off x="293298" y="2313109"/>
            <a:ext cx="13422702" cy="5934958"/>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Accurate Data Representation in Finance</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Understanding its importance in financial spreadsheets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Number Formatting Skills</a:t>
            </a:r>
            <a:endParaRPr lang="en-GB" sz="2400" b="0" i="0" u="none" strike="noStrike" dirty="0">
              <a:solidFill>
                <a:srgbClr val="5FCBEF"/>
              </a:solidFill>
              <a:effectLst/>
              <a:latin typeface="Noto Sans Symbols"/>
            </a:endParaRPr>
          </a:p>
          <a:p>
            <a:pPr marL="800100" lvl="1"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Applying formats for currency, percentages, and decimals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Date and Time Precision</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Conditional Formatting for Visualization</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Enhancing Readability with Alignment</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Creating Professional Headers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Consistent Cell Styles and Themes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Optimizing Data Presentation</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Using Borders and Gridlines</a:t>
            </a:r>
            <a:endParaRPr lang="en-GB" sz="2400" b="0" i="0" u="none" strike="noStrike" dirty="0">
              <a:solidFill>
                <a:srgbClr val="5FCBEF"/>
              </a:solidFill>
              <a:effectLst/>
              <a:latin typeface="Noto Sans Symbols"/>
            </a:endParaRPr>
          </a:p>
          <a:p>
            <a:pPr marL="342900" indent="-342900" rtl="0" fontAlgn="base">
              <a:spcBef>
                <a:spcPts val="1000"/>
              </a:spcBef>
              <a:spcAft>
                <a:spcPts val="0"/>
              </a:spcAft>
              <a:buFont typeface="Wingdings" panose="05000000000000000000" pitchFamily="2" charset="2"/>
              <a:buChar char="Ø"/>
            </a:pPr>
            <a:r>
              <a:rPr lang="en-GB" sz="2400" b="0" i="0" u="none" strike="noStrike" dirty="0">
                <a:solidFill>
                  <a:srgbClr val="3F3F3F"/>
                </a:solidFill>
                <a:effectLst/>
                <a:latin typeface="Trebuchet MS" panose="020B0603020202020204" pitchFamily="34" charset="0"/>
              </a:rPr>
              <a:t>Efficient Data Management with Tables</a:t>
            </a:r>
            <a:endParaRPr lang="en-GB" sz="2400" b="0" i="0" u="none" strike="noStrike" dirty="0">
              <a:solidFill>
                <a:srgbClr val="5FCBEF"/>
              </a:solidFill>
              <a:effectLst/>
              <a:latin typeface="Noto Sans Symbols"/>
            </a:endParaRPr>
          </a:p>
        </p:txBody>
      </p:sp>
    </p:spTree>
    <p:extLst>
      <p:ext uri="{BB962C8B-B14F-4D97-AF65-F5344CB8AC3E}">
        <p14:creationId xmlns:p14="http://schemas.microsoft.com/office/powerpoint/2010/main" val="3400246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052925" cy="87202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kern="1200" spc="285" dirty="0">
                <a:solidFill>
                  <a:schemeClr val="tx1"/>
                </a:solidFill>
                <a:latin typeface="+mj-lt"/>
                <a:cs typeface="Calibri"/>
              </a:rPr>
              <a:t>Introduction to Excel Tables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EDCE02F8-16C8-DA3C-59EA-7C8E531B93D4}"/>
              </a:ext>
            </a:extLst>
          </p:cNvPr>
          <p:cNvSpPr txBox="1"/>
          <p:nvPr/>
        </p:nvSpPr>
        <p:spPr>
          <a:xfrm>
            <a:off x="759349" y="2035834"/>
            <a:ext cx="8764214" cy="6535122"/>
          </a:xfrm>
          <a:prstGeom prst="rect">
            <a:avLst/>
          </a:prstGeom>
          <a:noFill/>
        </p:spPr>
        <p:txBody>
          <a:bodyPr wrap="square">
            <a:spAutoFit/>
          </a:bodyPr>
          <a:lstStyle/>
          <a:p>
            <a:pPr marL="457200" indent="-457200" rtl="0" fontAlgn="base">
              <a:spcBef>
                <a:spcPts val="0"/>
              </a:spcBef>
              <a:spcAft>
                <a:spcPts val="0"/>
              </a:spcAft>
              <a:buFont typeface="Wingdings" panose="05000000000000000000" pitchFamily="2" charset="2"/>
              <a:buChar char="Ø"/>
            </a:pPr>
            <a:r>
              <a:rPr lang="en-GB" sz="3200" b="0" i="0" u="none" strike="noStrike" dirty="0">
                <a:solidFill>
                  <a:srgbClr val="3F3F3F"/>
                </a:solidFill>
                <a:effectLst/>
                <a:latin typeface="Trebuchet MS" panose="020B0603020202020204" pitchFamily="34" charset="0"/>
              </a:rPr>
              <a:t>Introduction to Excel Tables</a:t>
            </a:r>
            <a:endParaRPr lang="en-GB" sz="32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3200" b="0" i="0" u="none" strike="noStrike" dirty="0">
                <a:solidFill>
                  <a:srgbClr val="3F3F3F"/>
                </a:solidFill>
                <a:effectLst/>
                <a:latin typeface="Trebuchet MS" panose="020B0603020202020204" pitchFamily="34" charset="0"/>
              </a:rPr>
              <a:t>Essential for organizing and </a:t>
            </a:r>
            <a:r>
              <a:rPr lang="en-GB" sz="3200" b="0" i="0" u="none" strike="noStrike" dirty="0" err="1">
                <a:solidFill>
                  <a:srgbClr val="3F3F3F"/>
                </a:solidFill>
                <a:effectLst/>
                <a:latin typeface="Trebuchet MS" panose="020B0603020202020204" pitchFamily="34" charset="0"/>
              </a:rPr>
              <a:t>analyzing</a:t>
            </a:r>
            <a:r>
              <a:rPr lang="en-GB" sz="3200" b="0" i="0" u="none" strike="noStrike" dirty="0">
                <a:solidFill>
                  <a:srgbClr val="3F3F3F"/>
                </a:solidFill>
                <a:effectLst/>
                <a:latin typeface="Trebuchet MS" panose="020B0603020202020204" pitchFamily="34" charset="0"/>
              </a:rPr>
              <a:t> data</a:t>
            </a:r>
            <a:endParaRPr lang="en-GB" sz="32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3200" b="0" i="0" u="none" strike="noStrike" dirty="0">
                <a:solidFill>
                  <a:srgbClr val="3F3F3F"/>
                </a:solidFill>
                <a:effectLst/>
                <a:latin typeface="Trebuchet MS" panose="020B0603020202020204" pitchFamily="34" charset="0"/>
              </a:rPr>
              <a:t>Crucial for financial and accounting tasks</a:t>
            </a:r>
            <a:endParaRPr lang="en-GB" sz="32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GB" sz="3200" b="0" i="0" u="none" strike="noStrike" dirty="0">
                <a:solidFill>
                  <a:srgbClr val="3F3F3F"/>
                </a:solidFill>
                <a:effectLst/>
                <a:latin typeface="Trebuchet MS" panose="020B0603020202020204" pitchFamily="34" charset="0"/>
              </a:rPr>
              <a:t>Creating Tables in Excel</a:t>
            </a:r>
            <a:endParaRPr lang="en-GB" sz="32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3200" b="0" i="0" u="none" strike="noStrike" dirty="0">
                <a:solidFill>
                  <a:srgbClr val="3F3F3F"/>
                </a:solidFill>
                <a:effectLst/>
                <a:latin typeface="Trebuchet MS" panose="020B0603020202020204" pitchFamily="34" charset="0"/>
              </a:rPr>
              <a:t>Structured information with defined headers</a:t>
            </a:r>
            <a:endParaRPr lang="en-GB" sz="32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3200" b="0" i="0" u="none" strike="noStrike" dirty="0">
                <a:solidFill>
                  <a:srgbClr val="3F3F3F"/>
                </a:solidFill>
                <a:effectLst/>
                <a:latin typeface="Trebuchet MS" panose="020B0603020202020204" pitchFamily="34" charset="0"/>
              </a:rPr>
              <a:t>Intrinsic functionalities for data manipulation</a:t>
            </a:r>
            <a:endParaRPr lang="en-GB" sz="32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GB" sz="3200" b="0" i="0" u="none" strike="noStrike" dirty="0">
                <a:solidFill>
                  <a:srgbClr val="3F3F3F"/>
                </a:solidFill>
                <a:effectLst/>
                <a:latin typeface="Trebuchet MS" panose="020B0603020202020204" pitchFamily="34" charset="0"/>
              </a:rPr>
              <a:t>Managing Tables Efficiently</a:t>
            </a:r>
            <a:endParaRPr lang="en-GB" sz="32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3200" b="0" i="0" u="none" strike="noStrike" dirty="0">
                <a:solidFill>
                  <a:srgbClr val="3F3F3F"/>
                </a:solidFill>
                <a:effectLst/>
                <a:latin typeface="Trebuchet MS" panose="020B0603020202020204" pitchFamily="34" charset="0"/>
              </a:rPr>
              <a:t>Guidance through the process</a:t>
            </a:r>
            <a:endParaRPr lang="en-GB" sz="3200" b="0" i="0" u="none" strike="noStrike" dirty="0">
              <a:solidFill>
                <a:srgbClr val="5FCBEF"/>
              </a:solidFill>
              <a:effectLst/>
              <a:latin typeface="Noto Sans Symbols"/>
            </a:endParaRPr>
          </a:p>
          <a:p>
            <a:pPr marL="742950" lvl="1" indent="-285750" rtl="0" fontAlgn="base">
              <a:spcBef>
                <a:spcPts val="1000"/>
              </a:spcBef>
              <a:spcAft>
                <a:spcPts val="0"/>
              </a:spcAft>
              <a:buFont typeface="Arial" panose="020B0604020202020204" pitchFamily="34" charset="0"/>
              <a:buChar char="•"/>
            </a:pPr>
            <a:r>
              <a:rPr lang="en-GB" sz="3200" b="0" i="0" u="none" strike="noStrike" dirty="0">
                <a:solidFill>
                  <a:srgbClr val="3F3F3F"/>
                </a:solidFill>
                <a:effectLst/>
                <a:latin typeface="Trebuchet MS" panose="020B0603020202020204" pitchFamily="34" charset="0"/>
              </a:rPr>
              <a:t>Enhances spreadsheet tasks</a:t>
            </a:r>
            <a:endParaRPr lang="en-GB" sz="3200" b="0" i="0" u="none" strike="noStrike" dirty="0">
              <a:solidFill>
                <a:srgbClr val="5FCBEF"/>
              </a:solidFill>
              <a:effectLst/>
              <a:latin typeface="Noto Sans Symbols"/>
            </a:endParaRPr>
          </a:p>
        </p:txBody>
      </p:sp>
      <p:pic>
        <p:nvPicPr>
          <p:cNvPr id="6" name="Picture 5">
            <a:extLst>
              <a:ext uri="{FF2B5EF4-FFF2-40B4-BE49-F238E27FC236}">
                <a16:creationId xmlns="" xmlns:a16="http://schemas.microsoft.com/office/drawing/2014/main" id="{23B9016C-6FBB-5D6F-80D4-32578A642609}"/>
              </a:ext>
            </a:extLst>
          </p:cNvPr>
          <p:cNvPicPr>
            <a:picLocks noChangeAspect="1"/>
          </p:cNvPicPr>
          <p:nvPr/>
        </p:nvPicPr>
        <p:blipFill>
          <a:blip r:embed="rId4"/>
          <a:stretch>
            <a:fillRect/>
          </a:stretch>
        </p:blipFill>
        <p:spPr>
          <a:xfrm>
            <a:off x="10103499" y="2255761"/>
            <a:ext cx="3942182" cy="5775477"/>
          </a:xfrm>
          <a:prstGeom prst="rect">
            <a:avLst/>
          </a:prstGeom>
        </p:spPr>
      </p:pic>
    </p:spTree>
    <p:extLst>
      <p:ext uri="{BB962C8B-B14F-4D97-AF65-F5344CB8AC3E}">
        <p14:creationId xmlns:p14="http://schemas.microsoft.com/office/powerpoint/2010/main" val="1755175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985217" y="283916"/>
            <a:ext cx="10284267" cy="175191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Historical Perspective and Relevance of Tables</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FE523AE5-D760-4A6A-03B3-2FAD0F2B2B1F}"/>
              </a:ext>
            </a:extLst>
          </p:cNvPr>
          <p:cNvPicPr>
            <a:picLocks noChangeAspect="1"/>
          </p:cNvPicPr>
          <p:nvPr/>
        </p:nvPicPr>
        <p:blipFill>
          <a:blip r:embed="rId4"/>
          <a:stretch>
            <a:fillRect/>
          </a:stretch>
        </p:blipFill>
        <p:spPr>
          <a:xfrm>
            <a:off x="631975" y="2633661"/>
            <a:ext cx="12307649" cy="4338487"/>
          </a:xfrm>
          <a:prstGeom prst="rect">
            <a:avLst/>
          </a:prstGeom>
        </p:spPr>
      </p:pic>
    </p:spTree>
    <p:extLst>
      <p:ext uri="{BB962C8B-B14F-4D97-AF65-F5344CB8AC3E}">
        <p14:creationId xmlns:p14="http://schemas.microsoft.com/office/powerpoint/2010/main" val="644344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241540" y="283917"/>
            <a:ext cx="10783018" cy="163060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Topics at-a-Glance for Excel Tables</a:t>
            </a: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7EAFC020-BB18-0150-55D8-38086574BFE4}"/>
              </a:ext>
            </a:extLst>
          </p:cNvPr>
          <p:cNvSpPr txBox="1"/>
          <p:nvPr/>
        </p:nvSpPr>
        <p:spPr>
          <a:xfrm>
            <a:off x="241540" y="2467155"/>
            <a:ext cx="8471139" cy="6001643"/>
          </a:xfrm>
          <a:prstGeom prst="rect">
            <a:avLst/>
          </a:prstGeom>
          <a:noFill/>
        </p:spPr>
        <p:txBody>
          <a:bodyPr wrap="square">
            <a:spAutoFit/>
          </a:bodyPr>
          <a:lstStyle/>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Introduction to Table Creation</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Structured approach to data management</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Adding Data to Tables</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Efficient data entry methods</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Filtering and Sorting Data</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Enhanced data navigation and organization</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Integrating Total Rows</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Simplified calculations within tables</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Resizing and Formatting Tables</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Optimizing data presentation</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Converting Tables to Ranges</a:t>
            </a:r>
          </a:p>
          <a:p>
            <a:pPr marL="571500" indent="-571500" rtl="0" fontAlgn="base">
              <a:spcBef>
                <a:spcPts val="0"/>
              </a:spcBef>
              <a:spcAft>
                <a:spcPts val="0"/>
              </a:spcAft>
              <a:buFont typeface="Wingdings" panose="05000000000000000000" pitchFamily="2" charset="2"/>
              <a:buChar char="q"/>
            </a:pPr>
            <a:r>
              <a:rPr lang="en-GB" sz="3200" b="0" i="0" u="none" strike="noStrike" dirty="0">
                <a:solidFill>
                  <a:srgbClr val="000000"/>
                </a:solidFill>
                <a:effectLst/>
                <a:latin typeface="Calibri" panose="020F0502020204030204" pitchFamily="34" charset="0"/>
              </a:rPr>
              <a:t>Flexibility in data management</a:t>
            </a:r>
          </a:p>
        </p:txBody>
      </p:sp>
      <p:pic>
        <p:nvPicPr>
          <p:cNvPr id="9" name="Picture 8">
            <a:extLst>
              <a:ext uri="{FF2B5EF4-FFF2-40B4-BE49-F238E27FC236}">
                <a16:creationId xmlns="" xmlns:a16="http://schemas.microsoft.com/office/drawing/2014/main" id="{97C3F1A1-24B9-1459-C0EF-20344BA26089}"/>
              </a:ext>
            </a:extLst>
          </p:cNvPr>
          <p:cNvPicPr>
            <a:picLocks noChangeAspect="1"/>
          </p:cNvPicPr>
          <p:nvPr/>
        </p:nvPicPr>
        <p:blipFill>
          <a:blip r:embed="rId4"/>
          <a:stretch>
            <a:fillRect/>
          </a:stretch>
        </p:blipFill>
        <p:spPr>
          <a:xfrm>
            <a:off x="8713012" y="2313110"/>
            <a:ext cx="5727607" cy="5174618"/>
          </a:xfrm>
          <a:prstGeom prst="rect">
            <a:avLst/>
          </a:prstGeom>
        </p:spPr>
      </p:pic>
    </p:spTree>
    <p:extLst>
      <p:ext uri="{BB962C8B-B14F-4D97-AF65-F5344CB8AC3E}">
        <p14:creationId xmlns:p14="http://schemas.microsoft.com/office/powerpoint/2010/main" val="3486201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9299051" cy="175191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b="1" i="0" u="none" strike="noStrike" dirty="0">
                <a:solidFill>
                  <a:srgbClr val="002060"/>
                </a:solidFill>
                <a:effectLst/>
                <a:latin typeface="Calibri" panose="020F0502020204030204" pitchFamily="34" charset="0"/>
              </a:rPr>
              <a:t>Utility of Tables for Chartered Accountants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6" name="Picture 5">
            <a:extLst>
              <a:ext uri="{FF2B5EF4-FFF2-40B4-BE49-F238E27FC236}">
                <a16:creationId xmlns="" xmlns:a16="http://schemas.microsoft.com/office/drawing/2014/main" id="{5C3F37AD-B128-FAD1-6E03-F86F8115474C}"/>
              </a:ext>
            </a:extLst>
          </p:cNvPr>
          <p:cNvPicPr>
            <a:picLocks noChangeAspect="1"/>
          </p:cNvPicPr>
          <p:nvPr/>
        </p:nvPicPr>
        <p:blipFill>
          <a:blip r:embed="rId4"/>
          <a:stretch>
            <a:fillRect/>
          </a:stretch>
        </p:blipFill>
        <p:spPr>
          <a:xfrm>
            <a:off x="1044873" y="2596999"/>
            <a:ext cx="11566945" cy="4735454"/>
          </a:xfrm>
          <a:prstGeom prst="rect">
            <a:avLst/>
          </a:prstGeom>
        </p:spPr>
      </p:pic>
    </p:spTree>
    <p:extLst>
      <p:ext uri="{BB962C8B-B14F-4D97-AF65-F5344CB8AC3E}">
        <p14:creationId xmlns:p14="http://schemas.microsoft.com/office/powerpoint/2010/main" val="3094417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9299051" cy="85631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
            </a:r>
            <a:br>
              <a:rPr lang="en-GB"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11" name="TextBox 10">
            <a:extLst>
              <a:ext uri="{FF2B5EF4-FFF2-40B4-BE49-F238E27FC236}">
                <a16:creationId xmlns="" xmlns:a16="http://schemas.microsoft.com/office/drawing/2014/main" id="{51AA6C80-4238-095A-5FD9-AE9A605576D8}"/>
              </a:ext>
            </a:extLst>
          </p:cNvPr>
          <p:cNvSpPr txBox="1"/>
          <p:nvPr/>
        </p:nvSpPr>
        <p:spPr>
          <a:xfrm>
            <a:off x="663934" y="770896"/>
            <a:ext cx="9144000" cy="923330"/>
          </a:xfrm>
          <a:prstGeom prst="rect">
            <a:avLst/>
          </a:prstGeom>
          <a:noFill/>
        </p:spPr>
        <p:txBody>
          <a:bodyPr wrap="square">
            <a:spAutoFit/>
          </a:bodyPr>
          <a:lstStyle/>
          <a:p>
            <a:r>
              <a:rPr lang="en-IN" sz="5400" b="1" dirty="0"/>
              <a:t>Formatting in Excel</a:t>
            </a:r>
          </a:p>
        </p:txBody>
      </p:sp>
      <p:sp>
        <p:nvSpPr>
          <p:cNvPr id="13" name="TextBox 12">
            <a:extLst>
              <a:ext uri="{FF2B5EF4-FFF2-40B4-BE49-F238E27FC236}">
                <a16:creationId xmlns="" xmlns:a16="http://schemas.microsoft.com/office/drawing/2014/main" id="{7B04DA38-E680-8B34-2BC9-2A3B4CD2FB68}"/>
              </a:ext>
            </a:extLst>
          </p:cNvPr>
          <p:cNvSpPr txBox="1"/>
          <p:nvPr/>
        </p:nvSpPr>
        <p:spPr>
          <a:xfrm>
            <a:off x="759348" y="2313109"/>
            <a:ext cx="7539263" cy="5858014"/>
          </a:xfrm>
          <a:prstGeom prst="rect">
            <a:avLst/>
          </a:prstGeom>
          <a:noFill/>
        </p:spPr>
        <p:txBody>
          <a:bodyPr wrap="square">
            <a:spAutoFit/>
          </a:bodyPr>
          <a:lstStyle/>
          <a:p>
            <a:pPr marL="457200" indent="-457200" algn="just" rtl="0" fontAlgn="base">
              <a:spcBef>
                <a:spcPts val="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Essential Excel Formatting Techniques</a:t>
            </a:r>
            <a:endParaRPr lang="en-IN"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Focus on financial data accuracy and presentation</a:t>
            </a:r>
            <a:endParaRPr lang="en-IN"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Adherence to formal standards for better analysis</a:t>
            </a:r>
            <a:endParaRPr lang="en-IN" sz="28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Worksheet Structuring</a:t>
            </a:r>
            <a:endParaRPr lang="en-IN"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Organize data for easy comprehension</a:t>
            </a:r>
            <a:endParaRPr lang="en-IN"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Implement formal formatting guidelines</a:t>
            </a:r>
            <a:endParaRPr lang="en-IN" sz="28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Data Representation</a:t>
            </a:r>
            <a:endParaRPr lang="en-IN"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Ensure data is visually appealing</a:t>
            </a:r>
            <a:endParaRPr lang="en-IN"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IN" sz="2800" b="0" i="0" u="none" strike="noStrike" dirty="0">
                <a:solidFill>
                  <a:srgbClr val="3F3F3F"/>
                </a:solidFill>
                <a:effectLst/>
                <a:latin typeface="Trebuchet MS" panose="020B0603020202020204" pitchFamily="34" charset="0"/>
              </a:rPr>
              <a:t>Facilitate easier data analysis</a:t>
            </a:r>
            <a:endParaRPr lang="en-IN" sz="2800" b="0" i="0" u="none" strike="noStrike" dirty="0">
              <a:solidFill>
                <a:srgbClr val="5FCBEF"/>
              </a:solidFill>
              <a:effectLst/>
              <a:latin typeface="Noto Sans Symbols"/>
            </a:endParaRPr>
          </a:p>
        </p:txBody>
      </p:sp>
      <p:pic>
        <p:nvPicPr>
          <p:cNvPr id="8" name="Picture 7">
            <a:extLst>
              <a:ext uri="{FF2B5EF4-FFF2-40B4-BE49-F238E27FC236}">
                <a16:creationId xmlns="" xmlns:a16="http://schemas.microsoft.com/office/drawing/2014/main" id="{603E4812-F727-C550-05C1-52726566B2D1}"/>
              </a:ext>
            </a:extLst>
          </p:cNvPr>
          <p:cNvPicPr>
            <a:picLocks noChangeAspect="1"/>
          </p:cNvPicPr>
          <p:nvPr/>
        </p:nvPicPr>
        <p:blipFill>
          <a:blip r:embed="rId4"/>
          <a:stretch>
            <a:fillRect/>
          </a:stretch>
        </p:blipFill>
        <p:spPr>
          <a:xfrm>
            <a:off x="9057958" y="2952114"/>
            <a:ext cx="6556732" cy="4585922"/>
          </a:xfrm>
          <a:prstGeom prst="rect">
            <a:avLst/>
          </a:prstGeom>
        </p:spPr>
      </p:pic>
    </p:spTree>
    <p:extLst>
      <p:ext uri="{BB962C8B-B14F-4D97-AF65-F5344CB8AC3E}">
        <p14:creationId xmlns:p14="http://schemas.microsoft.com/office/powerpoint/2010/main" val="201293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3662584" y="2747556"/>
            <a:ext cx="13112150" cy="1120178"/>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573992" y="4879339"/>
            <a:ext cx="8126728" cy="3046988"/>
          </a:xfrm>
          <a:prstGeom prst="rect">
            <a:avLst/>
          </a:prstGeom>
          <a:noFill/>
        </p:spPr>
        <p:txBody>
          <a:bodyPr wrap="square">
            <a:spAutoFit/>
          </a:bodyPr>
          <a:lstStyle/>
          <a:p>
            <a:pPr algn="ctr"/>
            <a:r>
              <a:rPr lang="en-US" sz="4800" b="1" dirty="0">
                <a:solidFill>
                  <a:schemeClr val="bg1"/>
                </a:solidFill>
              </a:rPr>
              <a:t>CHAPTER 1</a:t>
            </a:r>
            <a:br>
              <a:rPr lang="en-US" sz="4800" b="1" dirty="0">
                <a:solidFill>
                  <a:schemeClr val="bg1"/>
                </a:solidFill>
              </a:rPr>
            </a:br>
            <a:r>
              <a:rPr lang="en-US" sz="4800" b="1" dirty="0">
                <a:solidFill>
                  <a:schemeClr val="bg1"/>
                </a:solidFill>
              </a:rPr>
              <a:t>TECHNOLOGY AND ITS EFFECTIVE USE IN FINANCE &amp; ACCOUNTS</a:t>
            </a:r>
            <a:endParaRPr lang="en-GB" sz="4800" b="1" dirty="0">
              <a:solidFill>
                <a:schemeClr val="bg1"/>
              </a:solidFill>
            </a:endParaRP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3772942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351475" cy="175191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600" kern="1200" spc="285" dirty="0">
                <a:solidFill>
                  <a:schemeClr val="tx1"/>
                </a:solidFill>
                <a:latin typeface="+mj-lt"/>
                <a:cs typeface="Calibri"/>
              </a:rPr>
              <a:t>Date and Time Formatting: Formatting Steps and Image</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8" name="TextBox 7">
            <a:extLst>
              <a:ext uri="{FF2B5EF4-FFF2-40B4-BE49-F238E27FC236}">
                <a16:creationId xmlns="" xmlns:a16="http://schemas.microsoft.com/office/drawing/2014/main" id="{92B1D843-9CBD-2044-C4DA-DBDE238E2F1B}"/>
              </a:ext>
            </a:extLst>
          </p:cNvPr>
          <p:cNvSpPr txBox="1"/>
          <p:nvPr/>
        </p:nvSpPr>
        <p:spPr>
          <a:xfrm>
            <a:off x="759348" y="2319752"/>
            <a:ext cx="6831897" cy="6591548"/>
          </a:xfrm>
          <a:prstGeom prst="rect">
            <a:avLst/>
          </a:prstGeom>
          <a:noFill/>
        </p:spPr>
        <p:txBody>
          <a:bodyPr wrap="square">
            <a:spAutoFit/>
          </a:bodyPr>
          <a:lstStyle/>
          <a:p>
            <a:pPr marL="457200" indent="-457200" rtl="0" fontAlgn="base">
              <a:spcBef>
                <a:spcPts val="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Select Cells for Formatting</a:t>
            </a:r>
            <a:endParaRPr lang="en-GB" sz="2800" b="0"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Choose the specific cell or range of cells for date and time formatting.</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Accessing Format Options</a:t>
            </a:r>
            <a:endParaRPr lang="en-GB" sz="2800" b="0"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Navigate to the 'Home' tab to find formatting tools.</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Number Format Dropdown</a:t>
            </a:r>
            <a:endParaRPr lang="en-GB" sz="2800" b="0"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Use the dropdown to pick formats like 'Short Date' or 'Long Date.'</a:t>
            </a:r>
            <a:endParaRPr lang="en-GB" sz="2800" b="0" i="0" u="none" strike="noStrike" dirty="0">
              <a:solidFill>
                <a:srgbClr val="5FCBEF"/>
              </a:solidFill>
              <a:effectLst/>
              <a:latin typeface="Noto Sans Symbols"/>
            </a:endParaRPr>
          </a:p>
          <a:p>
            <a:pPr marL="457200"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Custom Formatting</a:t>
            </a:r>
            <a:endParaRPr lang="en-GB" sz="2800" b="0" i="0" u="none" strike="noStrike" dirty="0">
              <a:solidFill>
                <a:srgbClr val="5FCBEF"/>
              </a:solidFill>
              <a:effectLst/>
              <a:latin typeface="Noto Sans Symbols"/>
            </a:endParaRPr>
          </a:p>
          <a:p>
            <a:pPr marL="914400" lvl="1" indent="-457200"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For uniformity, apply custom formats such as '</a:t>
            </a:r>
            <a:r>
              <a:rPr lang="en-GB" sz="2800" b="0" i="0" u="none" strike="noStrike" dirty="0" err="1">
                <a:solidFill>
                  <a:srgbClr val="3F3F3F"/>
                </a:solidFill>
                <a:effectLst/>
                <a:latin typeface="Trebuchet MS" panose="020B0603020202020204" pitchFamily="34" charset="0"/>
              </a:rPr>
              <a:t>yyyy</a:t>
            </a:r>
            <a:r>
              <a:rPr lang="en-GB" sz="2800" b="0" i="0" u="none" strike="noStrike" dirty="0">
                <a:solidFill>
                  <a:srgbClr val="3F3F3F"/>
                </a:solidFill>
                <a:effectLst/>
                <a:latin typeface="Trebuchet MS" panose="020B0603020202020204" pitchFamily="34" charset="0"/>
              </a:rPr>
              <a:t>-mm-dd' for dates.</a:t>
            </a:r>
            <a:endParaRPr lang="en-GB" sz="2800" b="0" i="0" u="none" strike="noStrike" dirty="0">
              <a:solidFill>
                <a:srgbClr val="5FCBEF"/>
              </a:solidFill>
              <a:effectLst/>
              <a:latin typeface="Noto Sans Symbols"/>
            </a:endParaRPr>
          </a:p>
        </p:txBody>
      </p:sp>
      <p:pic>
        <p:nvPicPr>
          <p:cNvPr id="10" name="Picture 9">
            <a:extLst>
              <a:ext uri="{FF2B5EF4-FFF2-40B4-BE49-F238E27FC236}">
                <a16:creationId xmlns="" xmlns:a16="http://schemas.microsoft.com/office/drawing/2014/main" id="{69C9376D-4DAD-F5AE-0395-27D0C839C686}"/>
              </a:ext>
            </a:extLst>
          </p:cNvPr>
          <p:cNvPicPr>
            <a:picLocks noChangeAspect="1"/>
          </p:cNvPicPr>
          <p:nvPr/>
        </p:nvPicPr>
        <p:blipFill>
          <a:blip r:embed="rId4"/>
          <a:stretch>
            <a:fillRect/>
          </a:stretch>
        </p:blipFill>
        <p:spPr>
          <a:xfrm>
            <a:off x="8168840" y="2458402"/>
            <a:ext cx="6831897" cy="5758565"/>
          </a:xfrm>
          <a:prstGeom prst="rect">
            <a:avLst/>
          </a:prstGeom>
        </p:spPr>
      </p:pic>
    </p:spTree>
    <p:extLst>
      <p:ext uri="{BB962C8B-B14F-4D97-AF65-F5344CB8AC3E}">
        <p14:creationId xmlns:p14="http://schemas.microsoft.com/office/powerpoint/2010/main" val="2546536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224287" y="283917"/>
            <a:ext cx="11197087" cy="820264"/>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5400" kern="1200" spc="285" dirty="0">
                <a:solidFill>
                  <a:schemeClr val="tx1"/>
                </a:solidFill>
                <a:latin typeface="+mj-lt"/>
                <a:cs typeface="Calibri"/>
              </a:rPr>
              <a:t>Conditional Formatting</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CF464DF6-49A8-B8A1-7717-8F9E521CE29D}"/>
              </a:ext>
            </a:extLst>
          </p:cNvPr>
          <p:cNvSpPr txBox="1"/>
          <p:nvPr/>
        </p:nvSpPr>
        <p:spPr>
          <a:xfrm>
            <a:off x="224287" y="1725283"/>
            <a:ext cx="6794229" cy="6719788"/>
          </a:xfrm>
          <a:prstGeom prst="rect">
            <a:avLst/>
          </a:prstGeom>
          <a:noFill/>
        </p:spPr>
        <p:txBody>
          <a:bodyPr wrap="square">
            <a:spAutoFit/>
          </a:bodyPr>
          <a:lstStyle/>
          <a:p>
            <a:pPr marL="457200" indent="-457200" algn="just" rtl="0" fontAlgn="base">
              <a:spcBef>
                <a:spcPts val="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Intelligent Data Visualization</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Automatically highlights cells based on criteria</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Facilitates quick insight discovery</a:t>
            </a:r>
            <a:endParaRPr lang="en-GB" sz="28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Applying Conditional Formatting</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Select desired cell range</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Use 'Home' tab and 'Conditional Formatting' options</a:t>
            </a:r>
            <a:endParaRPr lang="en-GB" sz="28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Practical Uses</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err="1">
                <a:solidFill>
                  <a:srgbClr val="3F3F3F"/>
                </a:solidFill>
                <a:effectLst/>
                <a:latin typeface="Trebuchet MS" panose="020B0603020202020204" pitchFamily="34" charset="0"/>
              </a:rPr>
              <a:t>Color</a:t>
            </a:r>
            <a:r>
              <a:rPr lang="en-GB" sz="2800" b="0" i="0" u="none" strike="noStrike" dirty="0">
                <a:solidFill>
                  <a:srgbClr val="3F3F3F"/>
                </a:solidFill>
                <a:effectLst/>
                <a:latin typeface="Trebuchet MS" panose="020B0603020202020204" pitchFamily="34" charset="0"/>
              </a:rPr>
              <a:t> differentiation for threshold values</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err="1">
                <a:solidFill>
                  <a:srgbClr val="3F3F3F"/>
                </a:solidFill>
                <a:effectLst/>
                <a:latin typeface="Trebuchet MS" panose="020B0603020202020204" pitchFamily="34" charset="0"/>
              </a:rPr>
              <a:t>Color</a:t>
            </a:r>
            <a:r>
              <a:rPr lang="en-GB" sz="2800" b="0" i="0" u="none" strike="noStrike" dirty="0">
                <a:solidFill>
                  <a:srgbClr val="3F3F3F"/>
                </a:solidFill>
                <a:effectLst/>
                <a:latin typeface="Trebuchet MS" panose="020B0603020202020204" pitchFamily="34" charset="0"/>
              </a:rPr>
              <a:t> scales and data bars for comparison</a:t>
            </a:r>
            <a:endParaRPr lang="en-GB" sz="2800" b="0" i="0" u="none" strike="noStrike" dirty="0">
              <a:solidFill>
                <a:srgbClr val="5FCBEF"/>
              </a:solidFill>
              <a:effectLst/>
              <a:latin typeface="Noto Sans Symbols"/>
            </a:endParaRPr>
          </a:p>
        </p:txBody>
      </p:sp>
      <p:pic>
        <p:nvPicPr>
          <p:cNvPr id="10" name="Picture 9">
            <a:extLst>
              <a:ext uri="{FF2B5EF4-FFF2-40B4-BE49-F238E27FC236}">
                <a16:creationId xmlns="" xmlns:a16="http://schemas.microsoft.com/office/drawing/2014/main" id="{69C15718-76A6-3E84-E564-EC7C1E6B9A33}"/>
              </a:ext>
            </a:extLst>
          </p:cNvPr>
          <p:cNvPicPr>
            <a:picLocks noChangeAspect="1"/>
          </p:cNvPicPr>
          <p:nvPr/>
        </p:nvPicPr>
        <p:blipFill>
          <a:blip r:embed="rId4"/>
          <a:stretch>
            <a:fillRect/>
          </a:stretch>
        </p:blipFill>
        <p:spPr>
          <a:xfrm>
            <a:off x="8405812" y="1914525"/>
            <a:ext cx="3015562" cy="6004524"/>
          </a:xfrm>
          <a:prstGeom prst="rect">
            <a:avLst/>
          </a:prstGeom>
        </p:spPr>
      </p:pic>
    </p:spTree>
    <p:extLst>
      <p:ext uri="{BB962C8B-B14F-4D97-AF65-F5344CB8AC3E}">
        <p14:creationId xmlns:p14="http://schemas.microsoft.com/office/powerpoint/2010/main" val="3374493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172528" y="283917"/>
            <a:ext cx="11096956" cy="1096310"/>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u="sng" kern="1200" spc="285" dirty="0">
                <a:solidFill>
                  <a:schemeClr val="tx1"/>
                </a:solidFill>
                <a:latin typeface="+mj-lt"/>
                <a:cs typeface="Calibri"/>
              </a:rPr>
              <a:t>Cell Alignment and Orientation</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C2215A31-8E41-5494-7CF0-44FE0556269F}"/>
              </a:ext>
            </a:extLst>
          </p:cNvPr>
          <p:cNvSpPr txBox="1"/>
          <p:nvPr/>
        </p:nvSpPr>
        <p:spPr>
          <a:xfrm>
            <a:off x="293299" y="2777705"/>
            <a:ext cx="6400799" cy="6591548"/>
          </a:xfrm>
          <a:prstGeom prst="rect">
            <a:avLst/>
          </a:prstGeom>
          <a:noFill/>
        </p:spPr>
        <p:txBody>
          <a:bodyPr wrap="square">
            <a:spAutoFit/>
          </a:bodyPr>
          <a:lstStyle/>
          <a:p>
            <a:pPr marL="457200" indent="-457200" algn="just" rtl="0" fontAlgn="base">
              <a:spcBef>
                <a:spcPts val="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Selecting Cells for Alignment</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Choose the cell or range to align.</a:t>
            </a:r>
            <a:endParaRPr lang="en-GB" sz="28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Alignment Options</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Access 'Alignment' options in the 'Home' tab.</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Align text left, </a:t>
            </a:r>
            <a:r>
              <a:rPr lang="en-GB" sz="2800" b="0" i="0" u="none" strike="noStrike" dirty="0" err="1">
                <a:solidFill>
                  <a:srgbClr val="3F3F3F"/>
                </a:solidFill>
                <a:effectLst/>
                <a:latin typeface="Trebuchet MS" panose="020B0603020202020204" pitchFamily="34" charset="0"/>
              </a:rPr>
              <a:t>center</a:t>
            </a:r>
            <a:r>
              <a:rPr lang="en-GB" sz="2800" b="0" i="0" u="none" strike="noStrike" dirty="0">
                <a:solidFill>
                  <a:srgbClr val="3F3F3F"/>
                </a:solidFill>
                <a:effectLst/>
                <a:latin typeface="Trebuchet MS" panose="020B0603020202020204" pitchFamily="34" charset="0"/>
              </a:rPr>
              <a:t>, or right as needed.</a:t>
            </a:r>
            <a:endParaRPr lang="en-GB" sz="2800" b="0" i="0" u="none" strike="noStrike" dirty="0">
              <a:solidFill>
                <a:srgbClr val="5FCBEF"/>
              </a:solidFill>
              <a:effectLst/>
              <a:latin typeface="Noto Sans Symbols"/>
            </a:endParaRPr>
          </a:p>
          <a:p>
            <a:pPr marL="457200"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Text Orientation for Fit</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Use the 'Orientation' dropdown to rotate text.</a:t>
            </a:r>
            <a:endParaRPr lang="en-GB" sz="2800" b="0" i="0" u="none" strike="noStrike" dirty="0">
              <a:solidFill>
                <a:srgbClr val="5FCBEF"/>
              </a:solidFill>
              <a:effectLst/>
              <a:latin typeface="Noto Sans Symbols"/>
            </a:endParaRPr>
          </a:p>
          <a:p>
            <a:pPr marL="914400" lvl="1" indent="-457200" algn="just" rtl="0" fontAlgn="base">
              <a:spcBef>
                <a:spcPts val="1000"/>
              </a:spcBef>
              <a:spcAft>
                <a:spcPts val="0"/>
              </a:spcAft>
              <a:buFont typeface="Wingdings" panose="05000000000000000000" pitchFamily="2" charset="2"/>
              <a:buChar char="Ø"/>
            </a:pPr>
            <a:r>
              <a:rPr lang="en-GB" sz="2800" b="0" i="0" u="none" strike="noStrike" dirty="0">
                <a:solidFill>
                  <a:srgbClr val="3F3F3F"/>
                </a:solidFill>
                <a:effectLst/>
                <a:latin typeface="Trebuchet MS" panose="020B0603020202020204" pitchFamily="34" charset="0"/>
              </a:rPr>
              <a:t>Select an angle for better text fit within cells.</a:t>
            </a:r>
            <a:endParaRPr lang="en-GB" sz="2800" b="0" i="0" u="none" strike="noStrike" dirty="0">
              <a:solidFill>
                <a:srgbClr val="5FCBEF"/>
              </a:solidFill>
              <a:effectLst/>
              <a:latin typeface="Noto Sans Symbols"/>
            </a:endParaRPr>
          </a:p>
        </p:txBody>
      </p:sp>
      <p:pic>
        <p:nvPicPr>
          <p:cNvPr id="8" name="Google Shape;1201;p48">
            <a:extLst>
              <a:ext uri="{FF2B5EF4-FFF2-40B4-BE49-F238E27FC236}">
                <a16:creationId xmlns="" xmlns:a16="http://schemas.microsoft.com/office/drawing/2014/main" id="{B8BD7824-CF13-2C0C-60E4-1D5A8BEA3FF1}"/>
              </a:ext>
            </a:extLst>
          </p:cNvPr>
          <p:cNvPicPr preferRelativeResize="0">
            <a:picLocks/>
          </p:cNvPicPr>
          <p:nvPr/>
        </p:nvPicPr>
        <p:blipFill rotWithShape="1">
          <a:blip r:embed="rId4">
            <a:alphaModFix/>
          </a:blip>
          <a:srcRect/>
          <a:stretch/>
        </p:blipFill>
        <p:spPr>
          <a:xfrm>
            <a:off x="8875918" y="3705150"/>
            <a:ext cx="6789651" cy="2954441"/>
          </a:xfrm>
          <a:prstGeom prst="rect">
            <a:avLst/>
          </a:prstGeom>
          <a:noFill/>
          <a:ln>
            <a:noFill/>
          </a:ln>
        </p:spPr>
      </p:pic>
    </p:spTree>
    <p:extLst>
      <p:ext uri="{BB962C8B-B14F-4D97-AF65-F5344CB8AC3E}">
        <p14:creationId xmlns:p14="http://schemas.microsoft.com/office/powerpoint/2010/main" val="4279682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052925" cy="102041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kern="1200" spc="285" dirty="0">
                <a:solidFill>
                  <a:schemeClr val="tx1"/>
                </a:solidFill>
                <a:latin typeface="+mj-lt"/>
                <a:cs typeface="Calibri"/>
              </a:rPr>
              <a:t>Merging and Centering Cells</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20" name="TextBox 19">
            <a:extLst>
              <a:ext uri="{FF2B5EF4-FFF2-40B4-BE49-F238E27FC236}">
                <a16:creationId xmlns="" xmlns:a16="http://schemas.microsoft.com/office/drawing/2014/main" id="{05DA00E8-730C-1F23-918E-FDF9ED93CE6E}"/>
              </a:ext>
            </a:extLst>
          </p:cNvPr>
          <p:cNvSpPr txBox="1"/>
          <p:nvPr/>
        </p:nvSpPr>
        <p:spPr>
          <a:xfrm>
            <a:off x="461782" y="1914524"/>
            <a:ext cx="9014183" cy="585801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Selecting Cells for Merging</a:t>
            </a:r>
          </a:p>
          <a:p>
            <a:pPr marL="914400" lvl="1" indent="-457200" algn="l" rtl="0">
              <a:spcBef>
                <a:spcPts val="1000"/>
              </a:spcBef>
              <a:spcAft>
                <a:spcPts val="0"/>
              </a:spcAft>
              <a:buSzPts val="1280"/>
              <a:buFont typeface="Wingdings" panose="05000000000000000000" pitchFamily="2" charset="2"/>
              <a:buChar char="Ø"/>
            </a:pPr>
            <a:r>
              <a:rPr lang="en-GB" sz="2800" dirty="0"/>
              <a:t>Choose the specific cells you want to merge.</a:t>
            </a:r>
          </a:p>
          <a:p>
            <a:pPr marL="457200" lvl="0" indent="-457200" algn="l" rtl="0">
              <a:spcBef>
                <a:spcPts val="1000"/>
              </a:spcBef>
              <a:spcAft>
                <a:spcPts val="0"/>
              </a:spcAft>
              <a:buSzPts val="1440"/>
              <a:buFont typeface="Wingdings" panose="05000000000000000000" pitchFamily="2" charset="2"/>
              <a:buChar char="Ø"/>
            </a:pPr>
            <a:r>
              <a:rPr lang="en-GB" sz="2800" dirty="0"/>
              <a:t>Utilizing the 'Home' Tab</a:t>
            </a:r>
          </a:p>
          <a:p>
            <a:pPr marL="914400" lvl="1" indent="-457200" algn="l" rtl="0">
              <a:spcBef>
                <a:spcPts val="1000"/>
              </a:spcBef>
              <a:spcAft>
                <a:spcPts val="0"/>
              </a:spcAft>
              <a:buSzPts val="1280"/>
              <a:buFont typeface="Wingdings" panose="05000000000000000000" pitchFamily="2" charset="2"/>
              <a:buChar char="Ø"/>
            </a:pPr>
            <a:r>
              <a:rPr lang="en-GB" sz="2800" dirty="0"/>
              <a:t>Navigate to the 'Home' tab for merging options.</a:t>
            </a:r>
          </a:p>
          <a:p>
            <a:pPr marL="457200" lvl="0" indent="-457200" algn="l" rtl="0">
              <a:spcBef>
                <a:spcPts val="1000"/>
              </a:spcBef>
              <a:spcAft>
                <a:spcPts val="0"/>
              </a:spcAft>
              <a:buSzPts val="1440"/>
              <a:buFont typeface="Wingdings" panose="05000000000000000000" pitchFamily="2" charset="2"/>
              <a:buChar char="Ø"/>
            </a:pPr>
            <a:r>
              <a:rPr lang="en-GB" sz="2800" dirty="0"/>
              <a:t>Merging &amp; </a:t>
            </a:r>
            <a:r>
              <a:rPr lang="en-GB" sz="2800" dirty="0" err="1"/>
              <a:t>Centering</a:t>
            </a:r>
            <a:r>
              <a:rPr lang="en-GB" sz="2800" dirty="0"/>
              <a:t> Dropdown</a:t>
            </a:r>
          </a:p>
          <a:p>
            <a:pPr marL="914400" lvl="1" indent="-457200" algn="l" rtl="0">
              <a:spcBef>
                <a:spcPts val="1000"/>
              </a:spcBef>
              <a:spcAft>
                <a:spcPts val="0"/>
              </a:spcAft>
              <a:buSzPts val="1280"/>
              <a:buFont typeface="Wingdings" panose="05000000000000000000" pitchFamily="2" charset="2"/>
              <a:buChar char="Ø"/>
            </a:pPr>
            <a:r>
              <a:rPr lang="en-GB" sz="2800" dirty="0"/>
              <a:t>Click on 'Merge &amp; </a:t>
            </a:r>
            <a:r>
              <a:rPr lang="en-GB" sz="2800" dirty="0" err="1"/>
              <a:t>Center</a:t>
            </a:r>
            <a:r>
              <a:rPr lang="en-GB" sz="2800" dirty="0"/>
              <a:t>' and select your desired merge type.</a:t>
            </a:r>
          </a:p>
          <a:p>
            <a:pPr marL="457200" lvl="0" indent="-457200" algn="l" rtl="0">
              <a:spcBef>
                <a:spcPts val="1000"/>
              </a:spcBef>
              <a:spcAft>
                <a:spcPts val="0"/>
              </a:spcAft>
              <a:buSzPts val="1440"/>
              <a:buFont typeface="Wingdings" panose="05000000000000000000" pitchFamily="2" charset="2"/>
              <a:buChar char="Ø"/>
            </a:pPr>
            <a:r>
              <a:rPr lang="en-GB" sz="2800" dirty="0" err="1"/>
              <a:t>Centering</a:t>
            </a:r>
            <a:r>
              <a:rPr lang="en-GB" sz="2800" dirty="0"/>
              <a:t> Content</a:t>
            </a:r>
          </a:p>
          <a:p>
            <a:pPr marL="914400" lvl="1" indent="-457200" algn="l" rtl="0">
              <a:spcBef>
                <a:spcPts val="1000"/>
              </a:spcBef>
              <a:spcAft>
                <a:spcPts val="0"/>
              </a:spcAft>
              <a:buSzPts val="1280"/>
              <a:buFont typeface="Wingdings" panose="05000000000000000000" pitchFamily="2" charset="2"/>
              <a:buChar char="Ø"/>
            </a:pPr>
            <a:r>
              <a:rPr lang="en-GB" sz="2800" dirty="0"/>
              <a:t>Ensure the content of the merged cell is </a:t>
            </a:r>
            <a:r>
              <a:rPr lang="en-GB" sz="2800" dirty="0" err="1"/>
              <a:t>centered</a:t>
            </a:r>
            <a:r>
              <a:rPr lang="en-GB" sz="2800" dirty="0"/>
              <a:t> for a clean look.</a:t>
            </a:r>
          </a:p>
          <a:p>
            <a:pPr marL="914400" lvl="1" indent="-457200" algn="l" rtl="0">
              <a:spcBef>
                <a:spcPts val="1000"/>
              </a:spcBef>
              <a:spcAft>
                <a:spcPts val="0"/>
              </a:spcAft>
              <a:buSzPts val="1280"/>
              <a:buFont typeface="Wingdings" panose="05000000000000000000" pitchFamily="2" charset="2"/>
              <a:buChar char="Ø"/>
            </a:pPr>
            <a:endParaRPr lang="en-GB" sz="2800" dirty="0">
              <a:latin typeface="+mj-lt"/>
            </a:endParaRPr>
          </a:p>
        </p:txBody>
      </p:sp>
    </p:spTree>
    <p:extLst>
      <p:ext uri="{BB962C8B-B14F-4D97-AF65-F5344CB8AC3E}">
        <p14:creationId xmlns:p14="http://schemas.microsoft.com/office/powerpoint/2010/main" val="4245432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052925" cy="2683571"/>
          </a:xfrm>
          <a:prstGeom prst="rect">
            <a:avLst/>
          </a:prstGeom>
        </p:spPr>
        <p:txBody>
          <a:bodyPr vert="horz" lIns="91440" tIns="45720" rIns="91440" bIns="45720" rtlCol="0" anchor="b">
            <a:normAutofit/>
          </a:bodyPr>
          <a:lstStyle/>
          <a:p>
            <a:pPr marL="12700" algn="l" rtl="0">
              <a:lnSpc>
                <a:spcPct val="90000"/>
              </a:lnSpc>
              <a:spcBef>
                <a:spcPct val="0"/>
              </a:spcBef>
            </a:pPr>
            <a:r>
              <a:rPr lang="en-GB" sz="6600" kern="1200" spc="285" dirty="0">
                <a:solidFill>
                  <a:schemeClr val="tx1"/>
                </a:solidFill>
                <a:latin typeface="+mj-lt"/>
                <a:cs typeface="Calibri"/>
              </a:rPr>
              <a:t/>
            </a:r>
            <a:br>
              <a:rPr lang="en-GB" sz="6600" kern="1200" spc="285" dirty="0">
                <a:solidFill>
                  <a:schemeClr val="tx1"/>
                </a:solidFill>
                <a:latin typeface="+mj-lt"/>
                <a:cs typeface="Calibri"/>
              </a:rPr>
            </a:br>
            <a:endParaRPr lang="en-US" sz="66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CEC60C18-7A57-EDAB-A334-165A16B5FDAF}"/>
              </a:ext>
            </a:extLst>
          </p:cNvPr>
          <p:cNvSpPr txBox="1"/>
          <p:nvPr/>
        </p:nvSpPr>
        <p:spPr>
          <a:xfrm>
            <a:off x="5676180" y="2313109"/>
            <a:ext cx="9609828" cy="830997"/>
          </a:xfrm>
          <a:prstGeom prst="rect">
            <a:avLst/>
          </a:prstGeom>
          <a:noFill/>
        </p:spPr>
        <p:txBody>
          <a:bodyPr wrap="square">
            <a:spAutoFit/>
          </a:bodyPr>
          <a:lstStyle/>
          <a:p>
            <a:r>
              <a:rPr lang="en-GB" sz="2400" b="1" dirty="0"/>
              <a:t/>
            </a:r>
            <a:br>
              <a:rPr lang="en-GB" sz="2400" b="1" dirty="0"/>
            </a:br>
            <a:endParaRPr lang="en-IN" sz="2400" b="1" dirty="0"/>
          </a:p>
        </p:txBody>
      </p:sp>
      <p:sp>
        <p:nvSpPr>
          <p:cNvPr id="7" name="TextBox 6">
            <a:extLst>
              <a:ext uri="{FF2B5EF4-FFF2-40B4-BE49-F238E27FC236}">
                <a16:creationId xmlns="" xmlns:a16="http://schemas.microsoft.com/office/drawing/2014/main" id="{9B194250-23C5-7D06-6D98-5828BF25DA55}"/>
              </a:ext>
            </a:extLst>
          </p:cNvPr>
          <p:cNvSpPr txBox="1"/>
          <p:nvPr/>
        </p:nvSpPr>
        <p:spPr>
          <a:xfrm>
            <a:off x="461783" y="500332"/>
            <a:ext cx="13254217" cy="830997"/>
          </a:xfrm>
          <a:prstGeom prst="rect">
            <a:avLst/>
          </a:prstGeom>
          <a:noFill/>
        </p:spPr>
        <p:txBody>
          <a:bodyPr wrap="square">
            <a:spAutoFit/>
          </a:bodyPr>
          <a:lstStyle/>
          <a:p>
            <a:r>
              <a:rPr lang="en-IN" sz="4800" b="1" i="0" u="none" strike="noStrike" dirty="0">
                <a:solidFill>
                  <a:srgbClr val="000000"/>
                </a:solidFill>
                <a:effectLst/>
                <a:latin typeface="Calibri" panose="020F0502020204030204" pitchFamily="34" charset="0"/>
              </a:rPr>
              <a:t>Cell Styles and Themes</a:t>
            </a:r>
            <a:endParaRPr lang="en-IN" sz="4800" dirty="0"/>
          </a:p>
        </p:txBody>
      </p:sp>
      <p:sp>
        <p:nvSpPr>
          <p:cNvPr id="11" name="TextBox 10">
            <a:extLst>
              <a:ext uri="{FF2B5EF4-FFF2-40B4-BE49-F238E27FC236}">
                <a16:creationId xmlns="" xmlns:a16="http://schemas.microsoft.com/office/drawing/2014/main" id="{154FA844-3716-0897-6B36-BA3F66F858C1}"/>
              </a:ext>
            </a:extLst>
          </p:cNvPr>
          <p:cNvSpPr txBox="1"/>
          <p:nvPr/>
        </p:nvSpPr>
        <p:spPr>
          <a:xfrm>
            <a:off x="461783" y="1831661"/>
            <a:ext cx="8682217" cy="4739759"/>
          </a:xfrm>
          <a:prstGeom prst="rect">
            <a:avLst/>
          </a:prstGeom>
          <a:noFill/>
        </p:spPr>
        <p:txBody>
          <a:bodyPr wrap="square">
            <a:spAutoFit/>
          </a:bodyPr>
          <a:lstStyle/>
          <a:p>
            <a:pPr marL="571500" lvl="0" indent="-571500" algn="just" rtl="0">
              <a:spcBef>
                <a:spcPts val="0"/>
              </a:spcBef>
              <a:spcAft>
                <a:spcPts val="0"/>
              </a:spcAft>
              <a:buSzPts val="1440"/>
              <a:buFont typeface="Wingdings" panose="05000000000000000000" pitchFamily="2" charset="2"/>
              <a:buChar char="Ø"/>
            </a:pPr>
            <a:r>
              <a:rPr lang="en-GB" sz="3600" dirty="0"/>
              <a:t>Importance of Consistent Formatting</a:t>
            </a:r>
          </a:p>
          <a:p>
            <a:pPr marL="1028700" lvl="1" indent="-571500" algn="just" rtl="0">
              <a:spcBef>
                <a:spcPts val="1000"/>
              </a:spcBef>
              <a:spcAft>
                <a:spcPts val="0"/>
              </a:spcAft>
              <a:buSzPts val="1280"/>
              <a:buFont typeface="Wingdings" panose="05000000000000000000" pitchFamily="2" charset="2"/>
              <a:buChar char="Ø"/>
            </a:pPr>
            <a:r>
              <a:rPr lang="en-GB" sz="3600" dirty="0"/>
              <a:t>Essential for professional appearance</a:t>
            </a:r>
          </a:p>
          <a:p>
            <a:pPr marL="1028700" lvl="1" indent="-571500" algn="just" rtl="0">
              <a:spcBef>
                <a:spcPts val="1000"/>
              </a:spcBef>
              <a:spcAft>
                <a:spcPts val="0"/>
              </a:spcAft>
              <a:buSzPts val="1280"/>
              <a:buFont typeface="Wingdings" panose="05000000000000000000" pitchFamily="2" charset="2"/>
              <a:buChar char="Ø"/>
            </a:pPr>
            <a:r>
              <a:rPr lang="en-GB" sz="3600" dirty="0"/>
              <a:t>Cell styles ensure systematic uniformity</a:t>
            </a:r>
          </a:p>
          <a:p>
            <a:pPr marL="571500" lvl="0" indent="-571500" algn="just" rtl="0">
              <a:spcBef>
                <a:spcPts val="1000"/>
              </a:spcBef>
              <a:spcAft>
                <a:spcPts val="0"/>
              </a:spcAft>
              <a:buSzPts val="1440"/>
              <a:buFont typeface="Wingdings" panose="05000000000000000000" pitchFamily="2" charset="2"/>
              <a:buChar char="Ø"/>
            </a:pPr>
            <a:r>
              <a:rPr lang="en-GB" sz="3600" dirty="0"/>
              <a:t>Applying Cell Styles</a:t>
            </a:r>
          </a:p>
          <a:p>
            <a:pPr marL="1028700" lvl="1" indent="-571500" algn="just" rtl="0">
              <a:spcBef>
                <a:spcPts val="1000"/>
              </a:spcBef>
              <a:spcAft>
                <a:spcPts val="0"/>
              </a:spcAft>
              <a:buSzPts val="1280"/>
              <a:buFont typeface="Wingdings" panose="05000000000000000000" pitchFamily="2" charset="2"/>
              <a:buChar char="Ø"/>
            </a:pPr>
            <a:r>
              <a:rPr lang="en-GB" sz="3600" dirty="0"/>
              <a:t>Select cells or range for styling</a:t>
            </a:r>
          </a:p>
          <a:p>
            <a:pPr marL="1028700" lvl="1" indent="-571500" algn="just" rtl="0">
              <a:spcBef>
                <a:spcPts val="1000"/>
              </a:spcBef>
              <a:spcAft>
                <a:spcPts val="0"/>
              </a:spcAft>
              <a:buSzPts val="1280"/>
              <a:buFont typeface="Wingdings" panose="05000000000000000000" pitchFamily="2" charset="2"/>
              <a:buChar char="Ø"/>
            </a:pPr>
            <a:r>
              <a:rPr lang="en-GB" sz="3600" dirty="0"/>
              <a:t>Use 'Home' tab in the toolbar</a:t>
            </a:r>
          </a:p>
          <a:p>
            <a:pPr marL="1028700" lvl="1" indent="-571500" algn="just" rtl="0">
              <a:spcBef>
                <a:spcPts val="1000"/>
              </a:spcBef>
              <a:spcAft>
                <a:spcPts val="0"/>
              </a:spcAft>
              <a:buSzPts val="1280"/>
              <a:buFont typeface="Wingdings" panose="05000000000000000000" pitchFamily="2" charset="2"/>
              <a:buChar char="Ø"/>
            </a:pPr>
            <a:r>
              <a:rPr lang="en-GB" sz="3600" dirty="0"/>
              <a:t>Choose from 'Cell Styles' gallery</a:t>
            </a:r>
          </a:p>
        </p:txBody>
      </p:sp>
      <p:pic>
        <p:nvPicPr>
          <p:cNvPr id="2" name="Google Shape;1216;p50">
            <a:extLst>
              <a:ext uri="{FF2B5EF4-FFF2-40B4-BE49-F238E27FC236}">
                <a16:creationId xmlns="" xmlns:a16="http://schemas.microsoft.com/office/drawing/2014/main" id="{B2A21845-1434-7F21-4B7F-57A42FE05032}"/>
              </a:ext>
            </a:extLst>
          </p:cNvPr>
          <p:cNvPicPr preferRelativeResize="0">
            <a:picLocks/>
          </p:cNvPicPr>
          <p:nvPr/>
        </p:nvPicPr>
        <p:blipFill rotWithShape="1">
          <a:blip r:embed="rId4">
            <a:alphaModFix/>
          </a:blip>
          <a:srcRect t="3368" r="3" b="2"/>
          <a:stretch/>
        </p:blipFill>
        <p:spPr>
          <a:xfrm>
            <a:off x="9032617" y="1625701"/>
            <a:ext cx="6556733" cy="5453315"/>
          </a:xfrm>
          <a:prstGeom prst="rect">
            <a:avLst/>
          </a:prstGeom>
          <a:noFill/>
          <a:ln>
            <a:noFill/>
          </a:ln>
        </p:spPr>
      </p:pic>
    </p:spTree>
    <p:extLst>
      <p:ext uri="{BB962C8B-B14F-4D97-AF65-F5344CB8AC3E}">
        <p14:creationId xmlns:p14="http://schemas.microsoft.com/office/powerpoint/2010/main" val="1241780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406861"/>
          </a:xfrm>
          <a:prstGeom prst="rect">
            <a:avLst/>
          </a:prstGeom>
        </p:spPr>
        <p:txBody>
          <a:bodyPr vert="horz" lIns="91440" tIns="45720" rIns="91440" bIns="45720" rtlCol="0" anchor="b">
            <a:normAutofit/>
          </a:bodyPr>
          <a:lstStyle/>
          <a:p>
            <a:pPr marL="12700" algn="l" rtl="0">
              <a:lnSpc>
                <a:spcPct val="90000"/>
              </a:lnSpc>
              <a:spcBef>
                <a:spcPct val="0"/>
              </a:spcBef>
            </a:pPr>
            <a:r>
              <a:rPr lang="en-GB" sz="4800" kern="1200" spc="285" dirty="0">
                <a:solidFill>
                  <a:schemeClr val="tx1"/>
                </a:solidFill>
                <a:latin typeface="+mj-lt"/>
                <a:cs typeface="Calibri"/>
              </a:rPr>
              <a:t>Formatting Columns and Rows</a:t>
            </a:r>
            <a:endParaRPr lang="en-US" sz="48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8" name="Google Shape;1223;p51">
            <a:extLst>
              <a:ext uri="{FF2B5EF4-FFF2-40B4-BE49-F238E27FC236}">
                <a16:creationId xmlns="" xmlns:a16="http://schemas.microsoft.com/office/drawing/2014/main" id="{8A5DE4AF-B096-62FD-6ED2-0BBA26A762E9}"/>
              </a:ext>
            </a:extLst>
          </p:cNvPr>
          <p:cNvGrpSpPr/>
          <p:nvPr/>
        </p:nvGrpSpPr>
        <p:grpSpPr>
          <a:xfrm>
            <a:off x="1082213" y="1974693"/>
            <a:ext cx="8208359" cy="7186560"/>
            <a:chOff x="0" y="2827"/>
            <a:chExt cx="5458045" cy="5785544"/>
          </a:xfrm>
        </p:grpSpPr>
        <p:sp>
          <p:nvSpPr>
            <p:cNvPr id="9" name="Google Shape;1224;p51">
              <a:extLst>
                <a:ext uri="{FF2B5EF4-FFF2-40B4-BE49-F238E27FC236}">
                  <a16:creationId xmlns="" xmlns:a16="http://schemas.microsoft.com/office/drawing/2014/main" id="{4ABEB7FC-7506-7060-DB68-398434041902}"/>
                </a:ext>
              </a:extLst>
            </p:cNvPr>
            <p:cNvSpPr/>
            <p:nvPr/>
          </p:nvSpPr>
          <p:spPr>
            <a:xfrm rot="5400000">
              <a:off x="2964949" y="-810594"/>
              <a:ext cx="1493043" cy="3493149"/>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25;p51">
              <a:extLst>
                <a:ext uri="{FF2B5EF4-FFF2-40B4-BE49-F238E27FC236}">
                  <a16:creationId xmlns="" xmlns:a16="http://schemas.microsoft.com/office/drawing/2014/main" id="{1741FE21-E245-1F17-DE4B-592883103754}"/>
                </a:ext>
              </a:extLst>
            </p:cNvPr>
            <p:cNvSpPr txBox="1"/>
            <p:nvPr/>
          </p:nvSpPr>
          <p:spPr>
            <a:xfrm>
              <a:off x="1964896" y="262343"/>
              <a:ext cx="3420265" cy="1347275"/>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dirty="0">
                  <a:solidFill>
                    <a:schemeClr val="dk1"/>
                  </a:solidFill>
                  <a:latin typeface="Trebuchet MS"/>
                  <a:ea typeface="Trebuchet MS"/>
                  <a:cs typeface="Trebuchet MS"/>
                  <a:sym typeface="Trebuchet MS"/>
                </a:rPr>
                <a:t>Drag column borders to fit content width</a:t>
              </a:r>
              <a:endParaRPr dirty="0"/>
            </a:p>
            <a:p>
              <a:pPr marL="171450" marR="0" lvl="1" indent="-171450" algn="l" rtl="0">
                <a:lnSpc>
                  <a:spcPct val="90000"/>
                </a:lnSpc>
                <a:spcBef>
                  <a:spcPts val="270"/>
                </a:spcBef>
                <a:spcAft>
                  <a:spcPts val="0"/>
                </a:spcAft>
                <a:buClr>
                  <a:schemeClr val="dk1"/>
                </a:buClr>
                <a:buSzPts val="1800"/>
                <a:buFont typeface="Trebuchet MS"/>
                <a:buChar char="•"/>
              </a:pPr>
              <a:r>
                <a:rPr lang="en-US" sz="1800" b="0" i="0" u="none" strike="noStrike" cap="none" dirty="0">
                  <a:solidFill>
                    <a:schemeClr val="dk1"/>
                  </a:solidFill>
                  <a:latin typeface="Trebuchet MS"/>
                  <a:ea typeface="Trebuchet MS"/>
                  <a:cs typeface="Trebuchet MS"/>
                  <a:sym typeface="Trebuchet MS"/>
                </a:rPr>
                <a:t>Modify row height by hovering and adjusting at the boundary</a:t>
              </a:r>
              <a:endParaRPr dirty="0"/>
            </a:p>
          </p:txBody>
        </p:sp>
        <p:sp>
          <p:nvSpPr>
            <p:cNvPr id="11" name="Google Shape;1226;p51">
              <a:extLst>
                <a:ext uri="{FF2B5EF4-FFF2-40B4-BE49-F238E27FC236}">
                  <a16:creationId xmlns="" xmlns:a16="http://schemas.microsoft.com/office/drawing/2014/main" id="{F7C81B2E-D83F-A0AC-D538-2CA4BA401781}"/>
                </a:ext>
              </a:extLst>
            </p:cNvPr>
            <p:cNvSpPr/>
            <p:nvPr/>
          </p:nvSpPr>
          <p:spPr>
            <a:xfrm>
              <a:off x="0" y="2827"/>
              <a:ext cx="1964896" cy="1866304"/>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7;p51">
              <a:extLst>
                <a:ext uri="{FF2B5EF4-FFF2-40B4-BE49-F238E27FC236}">
                  <a16:creationId xmlns="" xmlns:a16="http://schemas.microsoft.com/office/drawing/2014/main" id="{38F6AE99-D50B-6664-9D13-9362C83F6872}"/>
                </a:ext>
              </a:extLst>
            </p:cNvPr>
            <p:cNvSpPr txBox="1"/>
            <p:nvPr/>
          </p:nvSpPr>
          <p:spPr>
            <a:xfrm>
              <a:off x="91105" y="93932"/>
              <a:ext cx="1782686" cy="1684094"/>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chemeClr val="lt1"/>
                </a:buClr>
                <a:buSzPts val="2200"/>
                <a:buFont typeface="Trebuchet MS"/>
                <a:buNone/>
              </a:pPr>
              <a:r>
                <a:rPr lang="en-US" sz="2200" dirty="0">
                  <a:solidFill>
                    <a:schemeClr val="lt1"/>
                  </a:solidFill>
                  <a:latin typeface="Trebuchet MS"/>
                  <a:ea typeface="Trebuchet MS"/>
                  <a:cs typeface="Trebuchet MS"/>
                  <a:sym typeface="Trebuchet MS"/>
                </a:rPr>
                <a:t>Adjusting Column and Row Dimensions</a:t>
              </a:r>
              <a:endParaRPr dirty="0"/>
            </a:p>
          </p:txBody>
        </p:sp>
        <p:sp>
          <p:nvSpPr>
            <p:cNvPr id="13" name="Google Shape;1228;p51">
              <a:extLst>
                <a:ext uri="{FF2B5EF4-FFF2-40B4-BE49-F238E27FC236}">
                  <a16:creationId xmlns="" xmlns:a16="http://schemas.microsoft.com/office/drawing/2014/main" id="{4B0368D0-0C7E-8784-81E4-6FCC3001B0B5}"/>
                </a:ext>
              </a:extLst>
            </p:cNvPr>
            <p:cNvSpPr/>
            <p:nvPr/>
          </p:nvSpPr>
          <p:spPr>
            <a:xfrm rot="5400000">
              <a:off x="2964949" y="1149025"/>
              <a:ext cx="1493043" cy="3493149"/>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29;p51">
              <a:extLst>
                <a:ext uri="{FF2B5EF4-FFF2-40B4-BE49-F238E27FC236}">
                  <a16:creationId xmlns="" xmlns:a16="http://schemas.microsoft.com/office/drawing/2014/main" id="{4BC5DC24-44C8-F762-DE61-DF028469EBDD}"/>
                </a:ext>
              </a:extLst>
            </p:cNvPr>
            <p:cNvSpPr txBox="1"/>
            <p:nvPr/>
          </p:nvSpPr>
          <p:spPr>
            <a:xfrm>
              <a:off x="1964896" y="2221962"/>
              <a:ext cx="3420265" cy="1347275"/>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Optimize column widths for content accommodation</a:t>
              </a:r>
              <a:endParaRPr/>
            </a:p>
            <a:p>
              <a:pPr marL="171450" marR="0" lvl="1" indent="-171450" algn="l" rtl="0">
                <a:lnSpc>
                  <a:spcPct val="90000"/>
                </a:lnSpc>
                <a:spcBef>
                  <a:spcPts val="27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Adjust row heights to improve content visibility</a:t>
              </a:r>
              <a:endParaRPr/>
            </a:p>
          </p:txBody>
        </p:sp>
        <p:sp>
          <p:nvSpPr>
            <p:cNvPr id="15" name="Google Shape;1230;p51">
              <a:extLst>
                <a:ext uri="{FF2B5EF4-FFF2-40B4-BE49-F238E27FC236}">
                  <a16:creationId xmlns="" xmlns:a16="http://schemas.microsoft.com/office/drawing/2014/main" id="{E8E06E53-5CBF-3A7B-6CB3-8D0CD9CAABC1}"/>
                </a:ext>
              </a:extLst>
            </p:cNvPr>
            <p:cNvSpPr/>
            <p:nvPr/>
          </p:nvSpPr>
          <p:spPr>
            <a:xfrm>
              <a:off x="0" y="1962447"/>
              <a:ext cx="1964896" cy="1866304"/>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1;p51">
              <a:extLst>
                <a:ext uri="{FF2B5EF4-FFF2-40B4-BE49-F238E27FC236}">
                  <a16:creationId xmlns="" xmlns:a16="http://schemas.microsoft.com/office/drawing/2014/main" id="{E61C69AD-931B-EF9B-08E8-BAC0DE0F3A75}"/>
                </a:ext>
              </a:extLst>
            </p:cNvPr>
            <p:cNvSpPr txBox="1"/>
            <p:nvPr/>
          </p:nvSpPr>
          <p:spPr>
            <a:xfrm>
              <a:off x="91105" y="2053552"/>
              <a:ext cx="1782686" cy="1684094"/>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chemeClr val="lt1"/>
                </a:buClr>
                <a:buSzPts val="2200"/>
                <a:buFont typeface="Trebuchet MS"/>
                <a:buNone/>
              </a:pPr>
              <a:r>
                <a:rPr lang="en-US" sz="2200" dirty="0">
                  <a:solidFill>
                    <a:schemeClr val="lt1"/>
                  </a:solidFill>
                  <a:latin typeface="Trebuchet MS"/>
                  <a:ea typeface="Trebuchet MS"/>
                  <a:cs typeface="Trebuchet MS"/>
                  <a:sym typeface="Trebuchet MS"/>
                </a:rPr>
                <a:t>Enhancing Spreadsheet Readability</a:t>
              </a:r>
              <a:endParaRPr dirty="0"/>
            </a:p>
          </p:txBody>
        </p:sp>
        <p:sp>
          <p:nvSpPr>
            <p:cNvPr id="17" name="Google Shape;1232;p51">
              <a:extLst>
                <a:ext uri="{FF2B5EF4-FFF2-40B4-BE49-F238E27FC236}">
                  <a16:creationId xmlns="" xmlns:a16="http://schemas.microsoft.com/office/drawing/2014/main" id="{2F1960FA-0EC4-9BE2-EC5D-CFA2FC24E690}"/>
                </a:ext>
              </a:extLst>
            </p:cNvPr>
            <p:cNvSpPr/>
            <p:nvPr/>
          </p:nvSpPr>
          <p:spPr>
            <a:xfrm rot="5400000">
              <a:off x="2964949" y="3108645"/>
              <a:ext cx="1493043" cy="3493149"/>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33;p51">
              <a:extLst>
                <a:ext uri="{FF2B5EF4-FFF2-40B4-BE49-F238E27FC236}">
                  <a16:creationId xmlns="" xmlns:a16="http://schemas.microsoft.com/office/drawing/2014/main" id="{308A40F3-4B02-00D6-ABDC-664012FE1F1C}"/>
                </a:ext>
              </a:extLst>
            </p:cNvPr>
            <p:cNvSpPr txBox="1"/>
            <p:nvPr/>
          </p:nvSpPr>
          <p:spPr>
            <a:xfrm>
              <a:off x="1964896" y="4181582"/>
              <a:ext cx="3420265" cy="1347275"/>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Use the 'Format' menu in the 'Home' tab for autofitting</a:t>
              </a:r>
              <a:endParaRPr/>
            </a:p>
          </p:txBody>
        </p:sp>
        <p:sp>
          <p:nvSpPr>
            <p:cNvPr id="19" name="Google Shape;1234;p51">
              <a:extLst>
                <a:ext uri="{FF2B5EF4-FFF2-40B4-BE49-F238E27FC236}">
                  <a16:creationId xmlns="" xmlns:a16="http://schemas.microsoft.com/office/drawing/2014/main" id="{A1D4B9A7-9684-BBEE-69D7-C1898C4677D1}"/>
                </a:ext>
              </a:extLst>
            </p:cNvPr>
            <p:cNvSpPr/>
            <p:nvPr/>
          </p:nvSpPr>
          <p:spPr>
            <a:xfrm>
              <a:off x="0" y="3922067"/>
              <a:ext cx="1964896" cy="1866304"/>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35;p51">
              <a:extLst>
                <a:ext uri="{FF2B5EF4-FFF2-40B4-BE49-F238E27FC236}">
                  <a16:creationId xmlns="" xmlns:a16="http://schemas.microsoft.com/office/drawing/2014/main" id="{4DD02FD6-D94A-CE2A-7297-C325A63469F3}"/>
                </a:ext>
              </a:extLst>
            </p:cNvPr>
            <p:cNvSpPr txBox="1"/>
            <p:nvPr/>
          </p:nvSpPr>
          <p:spPr>
            <a:xfrm>
              <a:off x="91105" y="4013172"/>
              <a:ext cx="1782686" cy="1684094"/>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chemeClr val="lt1"/>
                </a:buClr>
                <a:buSzPts val="2200"/>
                <a:buFont typeface="Trebuchet MS"/>
                <a:buNone/>
              </a:pPr>
              <a:r>
                <a:rPr lang="en-US" sz="2200">
                  <a:solidFill>
                    <a:schemeClr val="lt1"/>
                  </a:solidFill>
                  <a:latin typeface="Trebuchet MS"/>
                  <a:ea typeface="Trebuchet MS"/>
                  <a:cs typeface="Trebuchet MS"/>
                  <a:sym typeface="Trebuchet MS"/>
                </a:rPr>
                <a:t>Autofit Columns for Content Length</a:t>
              </a:r>
              <a:endParaRPr/>
            </a:p>
          </p:txBody>
        </p:sp>
      </p:grpSp>
    </p:spTree>
    <p:extLst>
      <p:ext uri="{BB962C8B-B14F-4D97-AF65-F5344CB8AC3E}">
        <p14:creationId xmlns:p14="http://schemas.microsoft.com/office/powerpoint/2010/main" val="1450636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Using Borders and Gridlines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5601533"/>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Selecting Cells for Border Formatting</a:t>
            </a:r>
          </a:p>
          <a:p>
            <a:pPr marL="914400" lvl="1" indent="-457200" algn="just" rtl="0">
              <a:spcBef>
                <a:spcPts val="1000"/>
              </a:spcBef>
              <a:spcAft>
                <a:spcPts val="0"/>
              </a:spcAft>
              <a:buSzPts val="1280"/>
              <a:buFont typeface="Wingdings" panose="05000000000000000000" pitchFamily="2" charset="2"/>
              <a:buChar char="Ø"/>
            </a:pPr>
            <a:r>
              <a:rPr lang="en-GB" sz="2800" dirty="0"/>
              <a:t>Choose cells to highlight with borders</a:t>
            </a:r>
          </a:p>
          <a:p>
            <a:pPr marL="914400" lvl="1" indent="-457200" algn="l" rtl="0">
              <a:spcBef>
                <a:spcPts val="1000"/>
              </a:spcBef>
              <a:spcAft>
                <a:spcPts val="0"/>
              </a:spcAft>
              <a:buSzPts val="1280"/>
              <a:buFont typeface="Wingdings" panose="05000000000000000000" pitchFamily="2" charset="2"/>
              <a:buChar char="Ø"/>
            </a:pPr>
            <a:r>
              <a:rPr lang="en-GB" sz="2800" dirty="0"/>
              <a:t>Access 'Home' tab for formatting options</a:t>
            </a:r>
          </a:p>
          <a:p>
            <a:pPr marL="457200" lvl="0" indent="-457200" algn="l" rtl="0">
              <a:spcBef>
                <a:spcPts val="1000"/>
              </a:spcBef>
              <a:spcAft>
                <a:spcPts val="0"/>
              </a:spcAft>
              <a:buSzPts val="1440"/>
              <a:buFont typeface="Wingdings" panose="05000000000000000000" pitchFamily="2" charset="2"/>
              <a:buChar char="Ø"/>
            </a:pPr>
            <a:r>
              <a:rPr lang="en-GB" sz="2800" dirty="0"/>
              <a:t>Applying Borders to Cells</a:t>
            </a:r>
          </a:p>
          <a:p>
            <a:pPr marL="914400" lvl="1" indent="-457200" algn="l" rtl="0">
              <a:spcBef>
                <a:spcPts val="1000"/>
              </a:spcBef>
              <a:spcAft>
                <a:spcPts val="0"/>
              </a:spcAft>
              <a:buSzPts val="1280"/>
              <a:buFont typeface="Wingdings" panose="05000000000000000000" pitchFamily="2" charset="2"/>
              <a:buChar char="Ø"/>
            </a:pPr>
            <a:r>
              <a:rPr lang="en-GB" sz="2800" dirty="0"/>
              <a:t>Use 'Borders' dropdown for style selection</a:t>
            </a:r>
          </a:p>
          <a:p>
            <a:pPr marL="457200" lvl="0" indent="-457200" algn="l" rtl="0">
              <a:spcBef>
                <a:spcPts val="1000"/>
              </a:spcBef>
              <a:spcAft>
                <a:spcPts val="0"/>
              </a:spcAft>
              <a:buSzPts val="1440"/>
              <a:buFont typeface="Wingdings" panose="05000000000000000000" pitchFamily="2" charset="2"/>
              <a:buChar char="Ø"/>
            </a:pPr>
            <a:r>
              <a:rPr lang="en-GB" sz="2800" dirty="0"/>
              <a:t>Gridlines for Cell Differentiation</a:t>
            </a:r>
          </a:p>
          <a:p>
            <a:pPr marL="914400" lvl="1" indent="-457200" algn="l" rtl="0">
              <a:spcBef>
                <a:spcPts val="1000"/>
              </a:spcBef>
              <a:spcAft>
                <a:spcPts val="0"/>
              </a:spcAft>
              <a:buSzPts val="1280"/>
              <a:buFont typeface="Wingdings" panose="05000000000000000000" pitchFamily="2" charset="2"/>
              <a:buChar char="Ø"/>
            </a:pPr>
            <a:r>
              <a:rPr lang="en-GB" sz="2800" dirty="0"/>
              <a:t>Toggle gridlines in 'View' tab for clarity</a:t>
            </a:r>
          </a:p>
        </p:txBody>
      </p:sp>
      <p:pic>
        <p:nvPicPr>
          <p:cNvPr id="8" name="Google Shape;1243;p52">
            <a:extLst>
              <a:ext uri="{FF2B5EF4-FFF2-40B4-BE49-F238E27FC236}">
                <a16:creationId xmlns="" xmlns:a16="http://schemas.microsoft.com/office/drawing/2014/main" id="{508A725A-EFBD-2447-56C5-B7055CCD6C7D}"/>
              </a:ext>
            </a:extLst>
          </p:cNvPr>
          <p:cNvPicPr preferRelativeResize="0">
            <a:picLocks/>
          </p:cNvPicPr>
          <p:nvPr/>
        </p:nvPicPr>
        <p:blipFill rotWithShape="1">
          <a:blip r:embed="rId4">
            <a:alphaModFix/>
          </a:blip>
          <a:srcRect/>
          <a:stretch/>
        </p:blipFill>
        <p:spPr>
          <a:xfrm>
            <a:off x="7919826" y="2898475"/>
            <a:ext cx="6556733" cy="3542591"/>
          </a:xfrm>
          <a:prstGeom prst="rect">
            <a:avLst/>
          </a:prstGeom>
          <a:noFill/>
          <a:ln>
            <a:noFill/>
          </a:ln>
        </p:spPr>
      </p:pic>
    </p:spTree>
    <p:extLst>
      <p:ext uri="{BB962C8B-B14F-4D97-AF65-F5344CB8AC3E}">
        <p14:creationId xmlns:p14="http://schemas.microsoft.com/office/powerpoint/2010/main" val="1867740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Creating and Managing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250;p53">
            <a:extLst>
              <a:ext uri="{FF2B5EF4-FFF2-40B4-BE49-F238E27FC236}">
                <a16:creationId xmlns="" xmlns:a16="http://schemas.microsoft.com/office/drawing/2014/main" id="{2026442D-D6DC-3F8D-6EE2-69CFA4956824}"/>
              </a:ext>
            </a:extLst>
          </p:cNvPr>
          <p:cNvGrpSpPr/>
          <p:nvPr/>
        </p:nvGrpSpPr>
        <p:grpSpPr>
          <a:xfrm>
            <a:off x="1397999" y="2311596"/>
            <a:ext cx="11334590" cy="4796570"/>
            <a:chOff x="111066" y="363053"/>
            <a:chExt cx="9396000" cy="3367375"/>
          </a:xfrm>
        </p:grpSpPr>
        <p:sp>
          <p:nvSpPr>
            <p:cNvPr id="7" name="Google Shape;1251;p53">
              <a:extLst>
                <a:ext uri="{FF2B5EF4-FFF2-40B4-BE49-F238E27FC236}">
                  <a16:creationId xmlns="" xmlns:a16="http://schemas.microsoft.com/office/drawing/2014/main" id="{0C897148-18AC-004B-37C8-6E0B514D2BBF}"/>
                </a:ext>
              </a:extLst>
            </p:cNvPr>
            <p:cNvSpPr/>
            <p:nvPr/>
          </p:nvSpPr>
          <p:spPr>
            <a:xfrm>
              <a:off x="111066" y="363053"/>
              <a:ext cx="1512000" cy="1512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2;p53">
              <a:extLst>
                <a:ext uri="{FF2B5EF4-FFF2-40B4-BE49-F238E27FC236}">
                  <a16:creationId xmlns="" xmlns:a16="http://schemas.microsoft.com/office/drawing/2014/main" id="{44D90352-9F21-A4D7-67B8-32DE89B0E416}"/>
                </a:ext>
              </a:extLst>
            </p:cNvPr>
            <p:cNvSpPr/>
            <p:nvPr/>
          </p:nvSpPr>
          <p:spPr>
            <a:xfrm>
              <a:off x="111066" y="2019850"/>
              <a:ext cx="4320000" cy="64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3;p53">
              <a:extLst>
                <a:ext uri="{FF2B5EF4-FFF2-40B4-BE49-F238E27FC236}">
                  <a16:creationId xmlns="" xmlns:a16="http://schemas.microsoft.com/office/drawing/2014/main" id="{863474D3-1219-6501-E034-D47E23F214D7}"/>
                </a:ext>
              </a:extLst>
            </p:cNvPr>
            <p:cNvSpPr txBox="1"/>
            <p:nvPr/>
          </p:nvSpPr>
          <p:spPr>
            <a:xfrm>
              <a:off x="111066" y="2019850"/>
              <a:ext cx="4320000" cy="64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400"/>
                <a:buFont typeface="Trebuchet MS"/>
                <a:buNone/>
              </a:pPr>
              <a:r>
                <a:rPr lang="en-US" sz="2400" b="1" dirty="0">
                  <a:solidFill>
                    <a:schemeClr val="dk1"/>
                  </a:solidFill>
                  <a:latin typeface="Trebuchet MS"/>
                  <a:ea typeface="Trebuchet MS"/>
                  <a:cs typeface="Trebuchet MS"/>
                  <a:sym typeface="Trebuchet MS"/>
                </a:rPr>
                <a:t>Excel Table Creation and Management</a:t>
              </a:r>
              <a:endParaRPr dirty="0"/>
            </a:p>
          </p:txBody>
        </p:sp>
        <p:sp>
          <p:nvSpPr>
            <p:cNvPr id="11" name="Google Shape;1254;p53">
              <a:extLst>
                <a:ext uri="{FF2B5EF4-FFF2-40B4-BE49-F238E27FC236}">
                  <a16:creationId xmlns="" xmlns:a16="http://schemas.microsoft.com/office/drawing/2014/main" id="{A6BD0135-4D40-159D-68E9-6441BD69F0AD}"/>
                </a:ext>
              </a:extLst>
            </p:cNvPr>
            <p:cNvSpPr/>
            <p:nvPr/>
          </p:nvSpPr>
          <p:spPr>
            <a:xfrm>
              <a:off x="111066" y="2735197"/>
              <a:ext cx="4320000" cy="9952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5;p53">
              <a:extLst>
                <a:ext uri="{FF2B5EF4-FFF2-40B4-BE49-F238E27FC236}">
                  <a16:creationId xmlns="" xmlns:a16="http://schemas.microsoft.com/office/drawing/2014/main" id="{E86ADC20-C3AE-8B44-B364-CDFF7AAC8553}"/>
                </a:ext>
              </a:extLst>
            </p:cNvPr>
            <p:cNvSpPr txBox="1"/>
            <p:nvPr/>
          </p:nvSpPr>
          <p:spPr>
            <a:xfrm>
              <a:off x="111066" y="2735197"/>
              <a:ext cx="4320000" cy="99523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Essential for organizing and analyzing data</a:t>
              </a:r>
              <a:endParaRPr/>
            </a:p>
            <a:p>
              <a:pPr marL="0" marR="0" lvl="0" indent="0" algn="l" rtl="0">
                <a:lnSpc>
                  <a:spcPct val="90000"/>
                </a:lnSpc>
                <a:spcBef>
                  <a:spcPts val="595"/>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Structured information with defined headers</a:t>
              </a:r>
              <a:endParaRPr/>
            </a:p>
          </p:txBody>
        </p:sp>
        <p:sp>
          <p:nvSpPr>
            <p:cNvPr id="13" name="Google Shape;1256;p53">
              <a:extLst>
                <a:ext uri="{FF2B5EF4-FFF2-40B4-BE49-F238E27FC236}">
                  <a16:creationId xmlns="" xmlns:a16="http://schemas.microsoft.com/office/drawing/2014/main" id="{40BE637F-BE4C-AE1F-EAAB-7D5612022464}"/>
                </a:ext>
              </a:extLst>
            </p:cNvPr>
            <p:cNvSpPr/>
            <p:nvPr/>
          </p:nvSpPr>
          <p:spPr>
            <a:xfrm>
              <a:off x="5187066" y="363053"/>
              <a:ext cx="1512000" cy="15120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53">
              <a:extLst>
                <a:ext uri="{FF2B5EF4-FFF2-40B4-BE49-F238E27FC236}">
                  <a16:creationId xmlns="" xmlns:a16="http://schemas.microsoft.com/office/drawing/2014/main" id="{956F5788-1F13-846E-45E0-4F63B6B8471C}"/>
                </a:ext>
              </a:extLst>
            </p:cNvPr>
            <p:cNvSpPr/>
            <p:nvPr/>
          </p:nvSpPr>
          <p:spPr>
            <a:xfrm>
              <a:off x="5187066" y="2019850"/>
              <a:ext cx="4320000" cy="64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8;p53">
              <a:extLst>
                <a:ext uri="{FF2B5EF4-FFF2-40B4-BE49-F238E27FC236}">
                  <a16:creationId xmlns="" xmlns:a16="http://schemas.microsoft.com/office/drawing/2014/main" id="{38A72F41-256F-14E7-DFDD-D0DA83185441}"/>
                </a:ext>
              </a:extLst>
            </p:cNvPr>
            <p:cNvSpPr txBox="1"/>
            <p:nvPr/>
          </p:nvSpPr>
          <p:spPr>
            <a:xfrm>
              <a:off x="5187066" y="2019850"/>
              <a:ext cx="4320000" cy="648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400"/>
                <a:buFont typeface="Trebuchet MS"/>
                <a:buNone/>
              </a:pPr>
              <a:r>
                <a:rPr lang="en-US" sz="2400" b="1">
                  <a:solidFill>
                    <a:schemeClr val="dk1"/>
                  </a:solidFill>
                  <a:latin typeface="Trebuchet MS"/>
                  <a:ea typeface="Trebuchet MS"/>
                  <a:cs typeface="Trebuchet MS"/>
                  <a:sym typeface="Trebuchet MS"/>
                </a:rPr>
                <a:t>Enhanced Financial and Accounting Tasks</a:t>
              </a:r>
              <a:endParaRPr/>
            </a:p>
          </p:txBody>
        </p:sp>
        <p:sp>
          <p:nvSpPr>
            <p:cNvPr id="16" name="Google Shape;1259;p53">
              <a:extLst>
                <a:ext uri="{FF2B5EF4-FFF2-40B4-BE49-F238E27FC236}">
                  <a16:creationId xmlns="" xmlns:a16="http://schemas.microsoft.com/office/drawing/2014/main" id="{81B2225D-0F8D-8DDE-2B8E-BD2B73B90EC4}"/>
                </a:ext>
              </a:extLst>
            </p:cNvPr>
            <p:cNvSpPr/>
            <p:nvPr/>
          </p:nvSpPr>
          <p:spPr>
            <a:xfrm>
              <a:off x="5187066" y="2735197"/>
              <a:ext cx="4320000" cy="9952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0;p53">
              <a:extLst>
                <a:ext uri="{FF2B5EF4-FFF2-40B4-BE49-F238E27FC236}">
                  <a16:creationId xmlns="" xmlns:a16="http://schemas.microsoft.com/office/drawing/2014/main" id="{CA830EDA-3BCD-5FF2-67A7-A06E8F169FF1}"/>
                </a:ext>
              </a:extLst>
            </p:cNvPr>
            <p:cNvSpPr txBox="1"/>
            <p:nvPr/>
          </p:nvSpPr>
          <p:spPr>
            <a:xfrm>
              <a:off x="5187066" y="2735197"/>
              <a:ext cx="4320000" cy="99523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Intrinsic functionalities for data manipulation</a:t>
              </a:r>
              <a:endParaRPr/>
            </a:p>
            <a:p>
              <a:pPr marL="0" marR="0" lvl="0" indent="0" algn="l" rtl="0">
                <a:lnSpc>
                  <a:spcPct val="90000"/>
                </a:lnSpc>
                <a:spcBef>
                  <a:spcPts val="595"/>
                </a:spcBef>
                <a:spcAft>
                  <a:spcPts val="0"/>
                </a:spcAft>
                <a:buClr>
                  <a:schemeClr val="dk1"/>
                </a:buClr>
                <a:buSzPts val="1700"/>
                <a:buFont typeface="Trebuchet MS"/>
                <a:buNone/>
              </a:pPr>
              <a:r>
                <a:rPr lang="en-US" sz="1700">
                  <a:solidFill>
                    <a:schemeClr val="dk1"/>
                  </a:solidFill>
                  <a:latin typeface="Trebuchet MS"/>
                  <a:ea typeface="Trebuchet MS"/>
                  <a:cs typeface="Trebuchet MS"/>
                  <a:sym typeface="Trebuchet MS"/>
                </a:rPr>
                <a:t>Guidance for adept table management in spreadsheets</a:t>
              </a:r>
              <a:endParaRPr/>
            </a:p>
          </p:txBody>
        </p:sp>
      </p:grpSp>
    </p:spTree>
    <p:extLst>
      <p:ext uri="{BB962C8B-B14F-4D97-AF65-F5344CB8AC3E}">
        <p14:creationId xmlns:p14="http://schemas.microsoft.com/office/powerpoint/2010/main" val="2268393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45285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Creating a Table: Image and Explanation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pic>
        <p:nvPicPr>
          <p:cNvPr id="2" name="Google Shape;1267;p54">
            <a:extLst>
              <a:ext uri="{FF2B5EF4-FFF2-40B4-BE49-F238E27FC236}">
                <a16:creationId xmlns="" xmlns:a16="http://schemas.microsoft.com/office/drawing/2014/main" id="{7DFBD64E-2A27-EDF4-B2D4-F70F0388665E}"/>
              </a:ext>
            </a:extLst>
          </p:cNvPr>
          <p:cNvPicPr preferRelativeResize="0">
            <a:picLocks/>
          </p:cNvPicPr>
          <p:nvPr/>
        </p:nvPicPr>
        <p:blipFill rotWithShape="1">
          <a:blip r:embed="rId4">
            <a:alphaModFix/>
          </a:blip>
          <a:srcRect/>
          <a:stretch/>
        </p:blipFill>
        <p:spPr>
          <a:xfrm>
            <a:off x="928726" y="1914524"/>
            <a:ext cx="12908044" cy="6263318"/>
          </a:xfrm>
          <a:prstGeom prst="rect">
            <a:avLst/>
          </a:prstGeom>
          <a:noFill/>
          <a:ln>
            <a:noFill/>
          </a:ln>
        </p:spPr>
      </p:pic>
    </p:spTree>
    <p:extLst>
      <p:ext uri="{BB962C8B-B14F-4D97-AF65-F5344CB8AC3E}">
        <p14:creationId xmlns:p14="http://schemas.microsoft.com/office/powerpoint/2010/main" val="2427602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Adding Data to a Table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67E815F9-C8FF-6265-EE71-96208D91325F}"/>
              </a:ext>
            </a:extLst>
          </p:cNvPr>
          <p:cNvSpPr txBox="1"/>
          <p:nvPr/>
        </p:nvSpPr>
        <p:spPr>
          <a:xfrm>
            <a:off x="759348" y="2139351"/>
            <a:ext cx="5641452" cy="5657959"/>
          </a:xfrm>
          <a:prstGeom prst="rect">
            <a:avLst/>
          </a:prstGeom>
          <a:noFill/>
        </p:spPr>
        <p:txBody>
          <a:bodyPr wrap="square">
            <a:spAutoFit/>
          </a:bodyPr>
          <a:lstStyle/>
          <a:p>
            <a:pPr marL="457200" lvl="0" indent="-457200" algn="just" rtl="0">
              <a:spcBef>
                <a:spcPts val="0"/>
              </a:spcBef>
              <a:spcAft>
                <a:spcPts val="0"/>
              </a:spcAft>
              <a:buSzPts val="1440"/>
              <a:buFont typeface="Wingdings" panose="05000000000000000000" pitchFamily="2" charset="2"/>
              <a:buChar char="Ø"/>
            </a:pPr>
            <a:r>
              <a:rPr lang="en-GB" sz="3200" dirty="0"/>
              <a:t>Seamless Data Addition Process</a:t>
            </a:r>
          </a:p>
          <a:p>
            <a:pPr marL="914400" lvl="1" indent="-457200" algn="just" rtl="0">
              <a:spcBef>
                <a:spcPts val="1000"/>
              </a:spcBef>
              <a:spcAft>
                <a:spcPts val="0"/>
              </a:spcAft>
              <a:buSzPts val="1280"/>
              <a:buFont typeface="Wingdings" panose="05000000000000000000" pitchFamily="2" charset="2"/>
              <a:buChar char="Ø"/>
            </a:pPr>
            <a:r>
              <a:rPr lang="en-GB" sz="3200" dirty="0"/>
              <a:t>Initiate by typing in the last table row</a:t>
            </a:r>
          </a:p>
          <a:p>
            <a:pPr marL="914400" lvl="1" indent="-457200" algn="just" rtl="0">
              <a:spcBef>
                <a:spcPts val="1000"/>
              </a:spcBef>
              <a:spcAft>
                <a:spcPts val="0"/>
              </a:spcAft>
              <a:buSzPts val="1280"/>
              <a:buFont typeface="Wingdings" panose="05000000000000000000" pitchFamily="2" charset="2"/>
              <a:buChar char="Ø"/>
            </a:pPr>
            <a:r>
              <a:rPr lang="en-GB" sz="3200" dirty="0"/>
              <a:t>Automatic table expansion for new data</a:t>
            </a:r>
          </a:p>
          <a:p>
            <a:pPr marL="457200" lvl="0" indent="-457200" algn="just" rtl="0">
              <a:spcBef>
                <a:spcPts val="1000"/>
              </a:spcBef>
              <a:spcAft>
                <a:spcPts val="0"/>
              </a:spcAft>
              <a:buSzPts val="1440"/>
              <a:buFont typeface="Wingdings" panose="05000000000000000000" pitchFamily="2" charset="2"/>
              <a:buChar char="Ø"/>
            </a:pPr>
            <a:r>
              <a:rPr lang="en-GB" sz="3200" dirty="0"/>
              <a:t>Step-by-Step Data Entry</a:t>
            </a:r>
          </a:p>
          <a:p>
            <a:pPr marL="914400" lvl="1" indent="-457200" algn="just" rtl="0">
              <a:spcBef>
                <a:spcPts val="1000"/>
              </a:spcBef>
              <a:spcAft>
                <a:spcPts val="0"/>
              </a:spcAft>
              <a:buSzPts val="1280"/>
              <a:buFont typeface="Wingdings" panose="05000000000000000000" pitchFamily="2" charset="2"/>
              <a:buChar char="Ø"/>
            </a:pPr>
            <a:r>
              <a:rPr lang="en-GB" sz="3200" dirty="0"/>
              <a:t>Navigate to the table's end</a:t>
            </a:r>
          </a:p>
          <a:p>
            <a:pPr marL="914400" lvl="1" indent="-457200" algn="just" rtl="0">
              <a:spcBef>
                <a:spcPts val="1000"/>
              </a:spcBef>
              <a:spcAft>
                <a:spcPts val="0"/>
              </a:spcAft>
              <a:buSzPts val="1280"/>
              <a:buFont typeface="Wingdings" panose="05000000000000000000" pitchFamily="2" charset="2"/>
              <a:buChar char="Ø"/>
            </a:pPr>
            <a:r>
              <a:rPr lang="en-GB" sz="3200" dirty="0"/>
              <a:t>Begin typing to include a new row</a:t>
            </a:r>
            <a:endParaRPr lang="en-IN" sz="3200" dirty="0"/>
          </a:p>
        </p:txBody>
      </p:sp>
    </p:spTree>
    <p:extLst>
      <p:ext uri="{BB962C8B-B14F-4D97-AF65-F5344CB8AC3E}">
        <p14:creationId xmlns:p14="http://schemas.microsoft.com/office/powerpoint/2010/main" val="400320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12668" y="1980975"/>
            <a:ext cx="16858092"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600" dirty="0">
                <a:latin typeface="+mn-lt"/>
              </a:rPr>
              <a:t>Impact of Technology on Finance Functions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759348" y="3361324"/>
            <a:ext cx="16858092" cy="5016758"/>
          </a:xfrm>
          <a:prstGeom prst="rect">
            <a:avLst/>
          </a:prstGeom>
          <a:noFill/>
        </p:spPr>
        <p:txBody>
          <a:bodyPr wrap="square">
            <a:spAutoFit/>
          </a:bodyPr>
          <a:lstStyle/>
          <a:p>
            <a:pPr marL="571500" indent="-571500" algn="just">
              <a:buFont typeface="Wingdings" pitchFamily="2" charset="2"/>
              <a:buChar char="Ø"/>
            </a:pPr>
            <a:r>
              <a:rPr lang="en-US" sz="4000" dirty="0"/>
              <a:t>Technology automation revolutionized accounting and finance </a:t>
            </a:r>
            <a:r>
              <a:rPr lang="en-US" sz="4000" dirty="0" smtClean="0"/>
              <a:t>operations.</a:t>
            </a:r>
            <a:endParaRPr lang="en-US" sz="4000" dirty="0"/>
          </a:p>
          <a:p>
            <a:pPr marL="571500" indent="-571500" algn="just">
              <a:buFont typeface="Wingdings" pitchFamily="2" charset="2"/>
              <a:buChar char="Ø"/>
            </a:pPr>
            <a:r>
              <a:rPr lang="en-US" sz="4000" dirty="0"/>
              <a:t>ERP software facilitated integration of accounting with sales, purchases, and human </a:t>
            </a:r>
            <a:r>
              <a:rPr lang="en-US" sz="4000" dirty="0" smtClean="0"/>
              <a:t>resources.</a:t>
            </a:r>
            <a:endParaRPr lang="en-US" sz="4000" dirty="0"/>
          </a:p>
          <a:p>
            <a:pPr marL="571500" indent="-571500" algn="just">
              <a:buFont typeface="Wingdings" pitchFamily="2" charset="2"/>
              <a:buChar char="Ø"/>
            </a:pPr>
            <a:r>
              <a:rPr lang="en-US" sz="4000" dirty="0"/>
              <a:t>Businesses shifted from manual bookkeeping to sophisticated ERP solutions for better </a:t>
            </a:r>
            <a:r>
              <a:rPr lang="en-US" sz="4000" dirty="0" smtClean="0"/>
              <a:t>control.</a:t>
            </a:r>
            <a:endParaRPr lang="en-US" sz="4000" dirty="0"/>
          </a:p>
          <a:p>
            <a:pPr marL="571500" indent="-571500" algn="just">
              <a:buFont typeface="Wingdings" pitchFamily="2" charset="2"/>
              <a:buChar char="Ø"/>
            </a:pPr>
            <a:r>
              <a:rPr lang="en-US" sz="4000" dirty="0"/>
              <a:t>Challenges like increased IT costs and change management emerged with ERP adoption RPA emerged as a digital worker automating mundane tasks, allowing humans to focus on value-added </a:t>
            </a:r>
            <a:r>
              <a:rPr lang="en-US" sz="4000" dirty="0" smtClean="0"/>
              <a:t>activities.</a:t>
            </a:r>
            <a:endParaRPr lang="en-IN" sz="4000" dirty="0"/>
          </a:p>
        </p:txBody>
      </p:sp>
    </p:spTree>
    <p:extLst>
      <p:ext uri="{BB962C8B-B14F-4D97-AF65-F5344CB8AC3E}">
        <p14:creationId xmlns:p14="http://schemas.microsoft.com/office/powerpoint/2010/main" val="2373148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Filtering and Sorting in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61780F1A-7504-EC28-C66A-14FEFD54F1F7}"/>
              </a:ext>
            </a:extLst>
          </p:cNvPr>
          <p:cNvSpPr txBox="1"/>
          <p:nvPr/>
        </p:nvSpPr>
        <p:spPr>
          <a:xfrm>
            <a:off x="759348" y="2053087"/>
            <a:ext cx="6038267" cy="5771836"/>
          </a:xfrm>
          <a:prstGeom prst="rect">
            <a:avLst/>
          </a:prstGeom>
          <a:noFill/>
        </p:spPr>
        <p:txBody>
          <a:bodyPr wrap="square">
            <a:spAutoFit/>
          </a:bodyPr>
          <a:lstStyle/>
          <a:p>
            <a:pPr marL="457200" lvl="0" indent="-457200" algn="l" rtl="0">
              <a:lnSpc>
                <a:spcPct val="90000"/>
              </a:lnSpc>
              <a:spcBef>
                <a:spcPts val="0"/>
              </a:spcBef>
              <a:spcAft>
                <a:spcPts val="0"/>
              </a:spcAft>
              <a:buSzPts val="1200"/>
              <a:buFont typeface="Wingdings" panose="05000000000000000000" pitchFamily="2" charset="2"/>
              <a:buChar char="Ø"/>
            </a:pPr>
            <a:r>
              <a:rPr lang="en-GB" sz="2800" dirty="0"/>
              <a:t>Essential Data Analysis Tools</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Tables with filtering and sorting capabilities</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Facilitate extraction of insights</a:t>
            </a:r>
          </a:p>
          <a:p>
            <a:pPr marL="457200" lvl="0" indent="-457200" algn="l" rtl="0">
              <a:lnSpc>
                <a:spcPct val="90000"/>
              </a:lnSpc>
              <a:spcBef>
                <a:spcPts val="1000"/>
              </a:spcBef>
              <a:spcAft>
                <a:spcPts val="0"/>
              </a:spcAft>
              <a:buSzPts val="1200"/>
              <a:buFont typeface="Wingdings" panose="05000000000000000000" pitchFamily="2" charset="2"/>
              <a:buChar char="Ø"/>
            </a:pPr>
            <a:r>
              <a:rPr lang="en-GB" sz="2800" dirty="0"/>
              <a:t>Filtering Data</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Use dropdown arrow on column header</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Select criteria to refine data display</a:t>
            </a:r>
          </a:p>
          <a:p>
            <a:pPr marL="457200" lvl="0" indent="-457200" algn="l" rtl="0">
              <a:lnSpc>
                <a:spcPct val="90000"/>
              </a:lnSpc>
              <a:spcBef>
                <a:spcPts val="1000"/>
              </a:spcBef>
              <a:spcAft>
                <a:spcPts val="0"/>
              </a:spcAft>
              <a:buSzPts val="1200"/>
              <a:buFont typeface="Wingdings" panose="05000000000000000000" pitchFamily="2" charset="2"/>
              <a:buChar char="Ø"/>
            </a:pPr>
            <a:r>
              <a:rPr lang="en-GB" sz="2800" dirty="0"/>
              <a:t>Sorting Data</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Click sort icon on column header</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Arrange data in desired order</a:t>
            </a:r>
          </a:p>
        </p:txBody>
      </p:sp>
      <p:pic>
        <p:nvPicPr>
          <p:cNvPr id="9" name="Google Shape;1284;p56">
            <a:extLst>
              <a:ext uri="{FF2B5EF4-FFF2-40B4-BE49-F238E27FC236}">
                <a16:creationId xmlns="" xmlns:a16="http://schemas.microsoft.com/office/drawing/2014/main" id="{56B78F14-4EB9-5144-AF1B-BA62EE6EAC29}"/>
              </a:ext>
            </a:extLst>
          </p:cNvPr>
          <p:cNvPicPr preferRelativeResize="0">
            <a:picLocks/>
          </p:cNvPicPr>
          <p:nvPr/>
        </p:nvPicPr>
        <p:blipFill rotWithShape="1">
          <a:blip r:embed="rId4">
            <a:alphaModFix/>
          </a:blip>
          <a:srcRect/>
          <a:stretch/>
        </p:blipFill>
        <p:spPr>
          <a:xfrm>
            <a:off x="7556963" y="2049446"/>
            <a:ext cx="3933424" cy="5775477"/>
          </a:xfrm>
          <a:prstGeom prst="rect">
            <a:avLst/>
          </a:prstGeom>
          <a:noFill/>
          <a:ln>
            <a:noFill/>
          </a:ln>
        </p:spPr>
      </p:pic>
    </p:spTree>
    <p:extLst>
      <p:ext uri="{BB962C8B-B14F-4D97-AF65-F5344CB8AC3E}">
        <p14:creationId xmlns:p14="http://schemas.microsoft.com/office/powerpoint/2010/main" val="2555818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Total Row in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12" name="TextBox 11">
            <a:extLst>
              <a:ext uri="{FF2B5EF4-FFF2-40B4-BE49-F238E27FC236}">
                <a16:creationId xmlns="" xmlns:a16="http://schemas.microsoft.com/office/drawing/2014/main" id="{AF136A7F-9175-3FBB-F18E-099E75A30781}"/>
              </a:ext>
            </a:extLst>
          </p:cNvPr>
          <p:cNvSpPr txBox="1"/>
          <p:nvPr/>
        </p:nvSpPr>
        <p:spPr>
          <a:xfrm>
            <a:off x="461783" y="1853926"/>
            <a:ext cx="17364434" cy="5739076"/>
          </a:xfrm>
          <a:prstGeom prst="rect">
            <a:avLst/>
          </a:prstGeom>
          <a:noFill/>
        </p:spPr>
        <p:txBody>
          <a:bodyPr wrap="square">
            <a:spAutoFit/>
          </a:bodyPr>
          <a:lstStyle/>
          <a:p>
            <a:pPr marL="457200" lvl="0" indent="-457200" algn="just" rtl="0">
              <a:lnSpc>
                <a:spcPct val="90000"/>
              </a:lnSpc>
              <a:spcBef>
                <a:spcPts val="0"/>
              </a:spcBef>
              <a:spcAft>
                <a:spcPts val="0"/>
              </a:spcAft>
              <a:buSzPts val="880"/>
              <a:buFont typeface="Wingdings" panose="05000000000000000000" pitchFamily="2" charset="2"/>
              <a:buChar char="Ø"/>
            </a:pPr>
            <a:r>
              <a:rPr lang="en-GB" sz="3200" dirty="0"/>
              <a:t>Selecting the Table</a:t>
            </a:r>
          </a:p>
          <a:p>
            <a:pPr marL="914400" lvl="1" indent="-457200" algn="just" rtl="0">
              <a:lnSpc>
                <a:spcPct val="90000"/>
              </a:lnSpc>
              <a:spcBef>
                <a:spcPts val="1000"/>
              </a:spcBef>
              <a:spcAft>
                <a:spcPts val="0"/>
              </a:spcAft>
              <a:buSzPts val="880"/>
              <a:buFont typeface="Wingdings" panose="05000000000000000000" pitchFamily="2" charset="2"/>
              <a:buChar char="Ø"/>
            </a:pPr>
            <a:r>
              <a:rPr lang="en-GB" sz="3200" dirty="0"/>
              <a:t>Activate the table to enable total row addition</a:t>
            </a:r>
          </a:p>
          <a:p>
            <a:pPr marL="457200" lvl="0" indent="-457200" algn="just" rtl="0">
              <a:lnSpc>
                <a:spcPct val="90000"/>
              </a:lnSpc>
              <a:spcBef>
                <a:spcPts val="1000"/>
              </a:spcBef>
              <a:spcAft>
                <a:spcPts val="0"/>
              </a:spcAft>
              <a:buSzPts val="880"/>
              <a:buFont typeface="Wingdings" panose="05000000000000000000" pitchFamily="2" charset="2"/>
              <a:buChar char="Ø"/>
            </a:pPr>
            <a:r>
              <a:rPr lang="en-GB" sz="3200" dirty="0"/>
              <a:t>Accessing Table Design</a:t>
            </a:r>
          </a:p>
          <a:p>
            <a:pPr marL="914400" lvl="1" indent="-457200" algn="just" rtl="0">
              <a:lnSpc>
                <a:spcPct val="90000"/>
              </a:lnSpc>
              <a:spcBef>
                <a:spcPts val="1000"/>
              </a:spcBef>
              <a:spcAft>
                <a:spcPts val="0"/>
              </a:spcAft>
              <a:buSzPts val="880"/>
              <a:buFont typeface="Wingdings" panose="05000000000000000000" pitchFamily="2" charset="2"/>
              <a:buChar char="Ø"/>
            </a:pPr>
            <a:r>
              <a:rPr lang="en-GB" sz="3200" dirty="0"/>
              <a:t>Navigate to the 'Table Design' tab for options</a:t>
            </a:r>
          </a:p>
          <a:p>
            <a:pPr marL="457200" lvl="0" indent="-457200" algn="just" rtl="0">
              <a:lnSpc>
                <a:spcPct val="90000"/>
              </a:lnSpc>
              <a:spcBef>
                <a:spcPts val="1000"/>
              </a:spcBef>
              <a:spcAft>
                <a:spcPts val="0"/>
              </a:spcAft>
              <a:buSzPts val="880"/>
              <a:buFont typeface="Wingdings" panose="05000000000000000000" pitchFamily="2" charset="2"/>
              <a:buChar char="Ø"/>
            </a:pPr>
            <a:r>
              <a:rPr lang="en-GB" sz="3200" dirty="0"/>
              <a:t>Enabling Total Row</a:t>
            </a:r>
          </a:p>
          <a:p>
            <a:pPr marL="914400" lvl="1" indent="-457200" algn="just" rtl="0">
              <a:lnSpc>
                <a:spcPct val="90000"/>
              </a:lnSpc>
              <a:spcBef>
                <a:spcPts val="1000"/>
              </a:spcBef>
              <a:spcAft>
                <a:spcPts val="0"/>
              </a:spcAft>
              <a:buSzPts val="880"/>
              <a:buFont typeface="Wingdings" panose="05000000000000000000" pitchFamily="2" charset="2"/>
              <a:buChar char="Ø"/>
            </a:pPr>
            <a:r>
              <a:rPr lang="en-GB" sz="3200" dirty="0"/>
              <a:t>Tick the 'Total Row' checkbox to add a new row</a:t>
            </a:r>
          </a:p>
          <a:p>
            <a:pPr marL="457200" lvl="0" indent="-457200" algn="just" rtl="0">
              <a:lnSpc>
                <a:spcPct val="90000"/>
              </a:lnSpc>
              <a:spcBef>
                <a:spcPts val="1000"/>
              </a:spcBef>
              <a:spcAft>
                <a:spcPts val="0"/>
              </a:spcAft>
              <a:buSzPts val="880"/>
              <a:buFont typeface="Wingdings" panose="05000000000000000000" pitchFamily="2" charset="2"/>
              <a:buChar char="Ø"/>
            </a:pPr>
            <a:r>
              <a:rPr lang="en-GB" sz="3200" dirty="0"/>
              <a:t>Inserting Calculations</a:t>
            </a:r>
          </a:p>
          <a:p>
            <a:pPr marL="914400" lvl="1" indent="-457200" algn="just" rtl="0">
              <a:lnSpc>
                <a:spcPct val="90000"/>
              </a:lnSpc>
              <a:spcBef>
                <a:spcPts val="1000"/>
              </a:spcBef>
              <a:spcAft>
                <a:spcPts val="0"/>
              </a:spcAft>
              <a:buSzPts val="880"/>
              <a:buFont typeface="Wingdings" panose="05000000000000000000" pitchFamily="2" charset="2"/>
              <a:buChar char="Ø"/>
            </a:pPr>
            <a:r>
              <a:rPr lang="en-GB" sz="3200" dirty="0"/>
              <a:t>Click the desired cell in the Total Row for calculations</a:t>
            </a:r>
          </a:p>
          <a:p>
            <a:pPr marL="457200" lvl="0" indent="-457200" algn="just" rtl="0">
              <a:lnSpc>
                <a:spcPct val="90000"/>
              </a:lnSpc>
              <a:spcBef>
                <a:spcPts val="1000"/>
              </a:spcBef>
              <a:spcAft>
                <a:spcPts val="0"/>
              </a:spcAft>
              <a:buSzPts val="880"/>
              <a:buFont typeface="Wingdings" panose="05000000000000000000" pitchFamily="2" charset="2"/>
              <a:buChar char="Ø"/>
            </a:pPr>
            <a:r>
              <a:rPr lang="en-GB" sz="3200" dirty="0"/>
              <a:t>Choosing Calculations</a:t>
            </a:r>
          </a:p>
          <a:p>
            <a:pPr marL="914400" lvl="1" indent="-457200" algn="just" rtl="0">
              <a:lnSpc>
                <a:spcPct val="90000"/>
              </a:lnSpc>
              <a:spcBef>
                <a:spcPts val="1000"/>
              </a:spcBef>
              <a:spcAft>
                <a:spcPts val="0"/>
              </a:spcAft>
              <a:buSzPts val="880"/>
              <a:buFont typeface="Wingdings" panose="05000000000000000000" pitchFamily="2" charset="2"/>
              <a:buChar char="Ø"/>
            </a:pPr>
            <a:r>
              <a:rPr lang="en-GB" sz="3200" dirty="0"/>
              <a:t>Select from sum, average, etc., via the dropdown</a:t>
            </a:r>
          </a:p>
        </p:txBody>
      </p:sp>
      <p:pic>
        <p:nvPicPr>
          <p:cNvPr id="13" name="Google Shape;1292;p57">
            <a:extLst>
              <a:ext uri="{FF2B5EF4-FFF2-40B4-BE49-F238E27FC236}">
                <a16:creationId xmlns="" xmlns:a16="http://schemas.microsoft.com/office/drawing/2014/main" id="{B47E8E99-71BA-78AF-68E0-BB2C0647BFA5}"/>
              </a:ext>
            </a:extLst>
          </p:cNvPr>
          <p:cNvPicPr preferRelativeResize="0">
            <a:picLocks/>
          </p:cNvPicPr>
          <p:nvPr/>
        </p:nvPicPr>
        <p:blipFill rotWithShape="1">
          <a:blip r:embed="rId4">
            <a:alphaModFix/>
          </a:blip>
          <a:srcRect/>
          <a:stretch/>
        </p:blipFill>
        <p:spPr>
          <a:xfrm>
            <a:off x="759348" y="7951666"/>
            <a:ext cx="10510136" cy="1447800"/>
          </a:xfrm>
          <a:prstGeom prst="rect">
            <a:avLst/>
          </a:prstGeom>
          <a:noFill/>
          <a:ln>
            <a:noFill/>
          </a:ln>
        </p:spPr>
      </p:pic>
    </p:spTree>
    <p:extLst>
      <p:ext uri="{BB962C8B-B14F-4D97-AF65-F5344CB8AC3E}">
        <p14:creationId xmlns:p14="http://schemas.microsoft.com/office/powerpoint/2010/main" val="671557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Resizing and Formatting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7" name="TextBox 6">
            <a:extLst>
              <a:ext uri="{FF2B5EF4-FFF2-40B4-BE49-F238E27FC236}">
                <a16:creationId xmlns="" xmlns:a16="http://schemas.microsoft.com/office/drawing/2014/main" id="{3A63A735-098A-FAD3-63EF-F2D810693E7D}"/>
              </a:ext>
            </a:extLst>
          </p:cNvPr>
          <p:cNvSpPr txBox="1"/>
          <p:nvPr/>
        </p:nvSpPr>
        <p:spPr>
          <a:xfrm>
            <a:off x="759348" y="1914525"/>
            <a:ext cx="4968592" cy="6104235"/>
          </a:xfrm>
          <a:prstGeom prst="rect">
            <a:avLst/>
          </a:prstGeom>
          <a:noFill/>
        </p:spPr>
        <p:txBody>
          <a:bodyPr wrap="square">
            <a:spAutoFit/>
          </a:bodyPr>
          <a:lstStyle/>
          <a:p>
            <a:pPr marL="342900" lvl="0" indent="-342900" algn="just" rtl="0">
              <a:lnSpc>
                <a:spcPct val="90000"/>
              </a:lnSpc>
              <a:spcBef>
                <a:spcPts val="0"/>
              </a:spcBef>
              <a:spcAft>
                <a:spcPts val="0"/>
              </a:spcAft>
              <a:buSzPts val="1200"/>
              <a:buChar char="►"/>
            </a:pPr>
            <a:r>
              <a:rPr lang="en-GB" sz="2400" dirty="0"/>
              <a:t>Adjusting Table Dimensions</a:t>
            </a:r>
          </a:p>
          <a:p>
            <a:pPr marL="742950" lvl="1" indent="-285750" algn="just" rtl="0">
              <a:lnSpc>
                <a:spcPct val="90000"/>
              </a:lnSpc>
              <a:spcBef>
                <a:spcPts val="1000"/>
              </a:spcBef>
              <a:spcAft>
                <a:spcPts val="0"/>
              </a:spcAft>
              <a:buSzPts val="1200"/>
              <a:buChar char="►"/>
            </a:pPr>
            <a:r>
              <a:rPr lang="en-GB" sz="2400" dirty="0"/>
              <a:t>Click on the table to access resize handles.</a:t>
            </a:r>
          </a:p>
          <a:p>
            <a:pPr marL="742950" lvl="1" indent="-285750" algn="just" rtl="0">
              <a:lnSpc>
                <a:spcPct val="90000"/>
              </a:lnSpc>
              <a:spcBef>
                <a:spcPts val="1000"/>
              </a:spcBef>
              <a:spcAft>
                <a:spcPts val="0"/>
              </a:spcAft>
              <a:buSzPts val="1200"/>
              <a:buChar char="►"/>
            </a:pPr>
            <a:r>
              <a:rPr lang="en-GB" sz="2400" dirty="0"/>
              <a:t>Easily modify the table size to fit your needs.</a:t>
            </a:r>
          </a:p>
          <a:p>
            <a:pPr marL="342900" lvl="0" indent="-342900" algn="just" rtl="0">
              <a:lnSpc>
                <a:spcPct val="90000"/>
              </a:lnSpc>
              <a:spcBef>
                <a:spcPts val="1000"/>
              </a:spcBef>
              <a:spcAft>
                <a:spcPts val="0"/>
              </a:spcAft>
              <a:buSzPts val="1200"/>
              <a:buChar char="►"/>
            </a:pPr>
            <a:r>
              <a:rPr lang="en-GB" sz="2400" dirty="0"/>
              <a:t>Enhancing Table Appearance</a:t>
            </a:r>
          </a:p>
          <a:p>
            <a:pPr marL="742950" lvl="1" indent="-285750" algn="just" rtl="0">
              <a:lnSpc>
                <a:spcPct val="90000"/>
              </a:lnSpc>
              <a:spcBef>
                <a:spcPts val="1000"/>
              </a:spcBef>
              <a:spcAft>
                <a:spcPts val="0"/>
              </a:spcAft>
              <a:buSzPts val="1200"/>
              <a:buChar char="►"/>
            </a:pPr>
            <a:r>
              <a:rPr lang="en-GB" sz="2400" dirty="0"/>
              <a:t>Utilize the 'Table Design' tab for style options.</a:t>
            </a:r>
          </a:p>
          <a:p>
            <a:pPr marL="742950" lvl="1" indent="-285750" algn="just" rtl="0">
              <a:lnSpc>
                <a:spcPct val="90000"/>
              </a:lnSpc>
              <a:spcBef>
                <a:spcPts val="1000"/>
              </a:spcBef>
              <a:spcAft>
                <a:spcPts val="0"/>
              </a:spcAft>
              <a:buSzPts val="1200"/>
              <a:buChar char="►"/>
            </a:pPr>
            <a:r>
              <a:rPr lang="en-GB" sz="2400" dirty="0"/>
              <a:t>Choose from a variety of styles to improve readability.</a:t>
            </a:r>
          </a:p>
          <a:p>
            <a:pPr marL="342900" lvl="0" indent="-342900" algn="just" rtl="0">
              <a:lnSpc>
                <a:spcPct val="90000"/>
              </a:lnSpc>
              <a:spcBef>
                <a:spcPts val="1000"/>
              </a:spcBef>
              <a:spcAft>
                <a:spcPts val="0"/>
              </a:spcAft>
              <a:buSzPts val="1200"/>
              <a:buChar char="►"/>
            </a:pPr>
            <a:r>
              <a:rPr lang="en-GB" sz="2400" dirty="0"/>
              <a:t>Step-by-Step Formatting Process</a:t>
            </a:r>
          </a:p>
          <a:p>
            <a:pPr marL="742950" lvl="1" indent="-285750" algn="just" rtl="0">
              <a:lnSpc>
                <a:spcPct val="90000"/>
              </a:lnSpc>
              <a:spcBef>
                <a:spcPts val="1000"/>
              </a:spcBef>
              <a:spcAft>
                <a:spcPts val="0"/>
              </a:spcAft>
              <a:buSzPts val="1200"/>
              <a:buChar char="►"/>
            </a:pPr>
            <a:r>
              <a:rPr lang="en-GB" sz="2400" dirty="0"/>
              <a:t>Select the table and adjust size with handles.</a:t>
            </a:r>
          </a:p>
          <a:p>
            <a:pPr marL="742950" lvl="1" indent="-285750" algn="just" rtl="0">
              <a:lnSpc>
                <a:spcPct val="90000"/>
              </a:lnSpc>
              <a:spcBef>
                <a:spcPts val="1000"/>
              </a:spcBef>
              <a:spcAft>
                <a:spcPts val="0"/>
              </a:spcAft>
              <a:buSzPts val="1200"/>
              <a:buChar char="►"/>
            </a:pPr>
            <a:r>
              <a:rPr lang="en-GB" sz="2400" dirty="0"/>
              <a:t>Apply styles from the 'Table Design' tab.</a:t>
            </a:r>
          </a:p>
        </p:txBody>
      </p:sp>
      <p:pic>
        <p:nvPicPr>
          <p:cNvPr id="9" name="Google Shape;1300;p58">
            <a:extLst>
              <a:ext uri="{FF2B5EF4-FFF2-40B4-BE49-F238E27FC236}">
                <a16:creationId xmlns="" xmlns:a16="http://schemas.microsoft.com/office/drawing/2014/main" id="{E08CC35B-5C57-F13A-4F71-DA2529D55672}"/>
              </a:ext>
            </a:extLst>
          </p:cNvPr>
          <p:cNvPicPr preferRelativeResize="0">
            <a:picLocks/>
          </p:cNvPicPr>
          <p:nvPr/>
        </p:nvPicPr>
        <p:blipFill rotWithShape="1">
          <a:blip r:embed="rId4">
            <a:alphaModFix/>
          </a:blip>
          <a:srcRect/>
          <a:stretch/>
        </p:blipFill>
        <p:spPr>
          <a:xfrm>
            <a:off x="7157103" y="2995584"/>
            <a:ext cx="9371107" cy="3681262"/>
          </a:xfrm>
          <a:prstGeom prst="rect">
            <a:avLst/>
          </a:prstGeom>
          <a:noFill/>
          <a:ln>
            <a:noFill/>
          </a:ln>
        </p:spPr>
      </p:pic>
    </p:spTree>
    <p:extLst>
      <p:ext uri="{BB962C8B-B14F-4D97-AF65-F5344CB8AC3E}">
        <p14:creationId xmlns:p14="http://schemas.microsoft.com/office/powerpoint/2010/main" val="1137196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Converting Tables to a Range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10" name="TextBox 9">
            <a:extLst>
              <a:ext uri="{FF2B5EF4-FFF2-40B4-BE49-F238E27FC236}">
                <a16:creationId xmlns="" xmlns:a16="http://schemas.microsoft.com/office/drawing/2014/main" id="{F329597A-90AA-D95D-2FB8-6A2FDFCE179B}"/>
              </a:ext>
            </a:extLst>
          </p:cNvPr>
          <p:cNvSpPr txBox="1"/>
          <p:nvPr/>
        </p:nvSpPr>
        <p:spPr>
          <a:xfrm>
            <a:off x="638355" y="1853926"/>
            <a:ext cx="6021237" cy="5601533"/>
          </a:xfrm>
          <a:prstGeom prst="rect">
            <a:avLst/>
          </a:prstGeom>
          <a:noFill/>
        </p:spPr>
        <p:txBody>
          <a:bodyPr wrap="square">
            <a:spAutoFit/>
          </a:bodyPr>
          <a:lstStyle/>
          <a:p>
            <a:pPr marL="342900" lvl="0" indent="-342900" algn="just" rtl="0">
              <a:spcBef>
                <a:spcPts val="0"/>
              </a:spcBef>
              <a:spcAft>
                <a:spcPts val="0"/>
              </a:spcAft>
              <a:buSzPts val="1440"/>
              <a:buChar char="►"/>
            </a:pPr>
            <a:r>
              <a:rPr lang="en-GB" sz="2800" dirty="0"/>
              <a:t>Excel Table Conversion Flexibility</a:t>
            </a:r>
          </a:p>
          <a:p>
            <a:pPr marL="742950" lvl="1" indent="-285750" algn="just" rtl="0">
              <a:spcBef>
                <a:spcPts val="1000"/>
              </a:spcBef>
              <a:spcAft>
                <a:spcPts val="0"/>
              </a:spcAft>
              <a:buSzPts val="1280"/>
              <a:buChar char="►"/>
            </a:pPr>
            <a:r>
              <a:rPr lang="en-GB" sz="2800" dirty="0"/>
              <a:t>Capability to revert a table back to a range format</a:t>
            </a:r>
          </a:p>
          <a:p>
            <a:pPr marL="342900" lvl="0" indent="-342900" algn="just" rtl="0">
              <a:spcBef>
                <a:spcPts val="1000"/>
              </a:spcBef>
              <a:spcAft>
                <a:spcPts val="0"/>
              </a:spcAft>
              <a:buSzPts val="1440"/>
              <a:buChar char="►"/>
            </a:pPr>
            <a:r>
              <a:rPr lang="en-GB" sz="2800" dirty="0"/>
              <a:t>Step-by-Step Conversion Process</a:t>
            </a:r>
          </a:p>
          <a:p>
            <a:pPr marL="742950" lvl="1" indent="-285750" algn="just" rtl="0">
              <a:spcBef>
                <a:spcPts val="1000"/>
              </a:spcBef>
              <a:spcAft>
                <a:spcPts val="0"/>
              </a:spcAft>
              <a:buSzPts val="1280"/>
              <a:buChar char="►"/>
            </a:pPr>
            <a:r>
              <a:rPr lang="en-GB" sz="2800" dirty="0"/>
              <a:t>Select the table to initiate conversion</a:t>
            </a:r>
          </a:p>
          <a:p>
            <a:pPr marL="742950" lvl="1" indent="-285750" algn="just" rtl="0">
              <a:spcBef>
                <a:spcPts val="1000"/>
              </a:spcBef>
              <a:spcAft>
                <a:spcPts val="0"/>
              </a:spcAft>
              <a:buSzPts val="1280"/>
              <a:buChar char="►"/>
            </a:pPr>
            <a:r>
              <a:rPr lang="en-GB" sz="2800" dirty="0"/>
              <a:t>Access 'Table Design' tab for tools</a:t>
            </a:r>
          </a:p>
          <a:p>
            <a:pPr marL="742950" lvl="1" indent="-285750" algn="just" rtl="0">
              <a:spcBef>
                <a:spcPts val="1000"/>
              </a:spcBef>
              <a:spcAft>
                <a:spcPts val="0"/>
              </a:spcAft>
              <a:buSzPts val="1280"/>
              <a:buChar char="►"/>
            </a:pPr>
            <a:r>
              <a:rPr lang="en-GB" sz="2800" dirty="0"/>
              <a:t>Use 'Convert to Range' button for action</a:t>
            </a:r>
          </a:p>
          <a:p>
            <a:pPr marL="742950" lvl="1" indent="-285750" algn="just" rtl="0">
              <a:spcBef>
                <a:spcPts val="1000"/>
              </a:spcBef>
              <a:spcAft>
                <a:spcPts val="0"/>
              </a:spcAft>
              <a:buSzPts val="1280"/>
              <a:buChar char="►"/>
            </a:pPr>
            <a:r>
              <a:rPr lang="en-GB" sz="2800" dirty="0"/>
              <a:t>Confirm conversion through prompt</a:t>
            </a:r>
          </a:p>
        </p:txBody>
      </p:sp>
      <p:pic>
        <p:nvPicPr>
          <p:cNvPr id="11" name="Google Shape;1307;p59">
            <a:extLst>
              <a:ext uri="{FF2B5EF4-FFF2-40B4-BE49-F238E27FC236}">
                <a16:creationId xmlns="" xmlns:a16="http://schemas.microsoft.com/office/drawing/2014/main" id="{BAA3927D-674D-46B7-0D15-25B4E80B9D0C}"/>
              </a:ext>
            </a:extLst>
          </p:cNvPr>
          <p:cNvPicPr preferRelativeResize="0">
            <a:picLocks/>
          </p:cNvPicPr>
          <p:nvPr/>
        </p:nvPicPr>
        <p:blipFill rotWithShape="1">
          <a:blip r:embed="rId4">
            <a:alphaModFix/>
          </a:blip>
          <a:srcRect/>
          <a:stretch/>
        </p:blipFill>
        <p:spPr>
          <a:xfrm>
            <a:off x="8806398" y="2596999"/>
            <a:ext cx="6307081" cy="3337975"/>
          </a:xfrm>
          <a:prstGeom prst="rect">
            <a:avLst/>
          </a:prstGeom>
          <a:noFill/>
          <a:ln>
            <a:noFill/>
          </a:ln>
        </p:spPr>
      </p:pic>
    </p:spTree>
    <p:extLst>
      <p:ext uri="{BB962C8B-B14F-4D97-AF65-F5344CB8AC3E}">
        <p14:creationId xmlns:p14="http://schemas.microsoft.com/office/powerpoint/2010/main" val="13899637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Named Ranges Within Tables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675674"/>
          </a:xfrm>
          <a:prstGeom prst="rect">
            <a:avLst/>
          </a:prstGeom>
          <a:noFill/>
        </p:spPr>
        <p:txBody>
          <a:bodyPr wrap="square">
            <a:spAutoFit/>
          </a:bodyPr>
          <a:lstStyle/>
          <a:p>
            <a:pPr marL="457200" lvl="0" indent="-457200" algn="l" rtl="0">
              <a:lnSpc>
                <a:spcPct val="90000"/>
              </a:lnSpc>
              <a:spcBef>
                <a:spcPts val="0"/>
              </a:spcBef>
              <a:spcAft>
                <a:spcPts val="0"/>
              </a:spcAft>
              <a:buSzPts val="1200"/>
              <a:buFont typeface="Wingdings" panose="05000000000000000000" pitchFamily="2" charset="2"/>
              <a:buChar char="Ø"/>
            </a:pPr>
            <a:r>
              <a:rPr lang="en-GB" sz="2800" dirty="0"/>
              <a:t>Enhancing Data Analysis</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Named ranges streamline complex formulas</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Facilitate efficient data analysis and calculations</a:t>
            </a:r>
          </a:p>
          <a:p>
            <a:pPr marL="457200" lvl="0" indent="-457200" algn="l" rtl="0">
              <a:lnSpc>
                <a:spcPct val="90000"/>
              </a:lnSpc>
              <a:spcBef>
                <a:spcPts val="1000"/>
              </a:spcBef>
              <a:spcAft>
                <a:spcPts val="0"/>
              </a:spcAft>
              <a:buSzPts val="1200"/>
              <a:buFont typeface="Wingdings" panose="05000000000000000000" pitchFamily="2" charset="2"/>
              <a:buChar char="Ø"/>
            </a:pPr>
            <a:r>
              <a:rPr lang="en-GB" sz="2800" dirty="0"/>
              <a:t>Creating a Named Range</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Select cell range for naming</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Use 'Formulas' tab and 'Create from Selection'</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err="1"/>
              <a:t>Opt</a:t>
            </a:r>
            <a:r>
              <a:rPr lang="en-GB" sz="2800" dirty="0"/>
              <a:t> for 'Top row' with headers</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Confirm with 'OK' to establish named range</a:t>
            </a:r>
          </a:p>
          <a:p>
            <a:pPr marL="457200" lvl="0" indent="-457200" algn="l" rtl="0">
              <a:lnSpc>
                <a:spcPct val="90000"/>
              </a:lnSpc>
              <a:spcBef>
                <a:spcPts val="1000"/>
              </a:spcBef>
              <a:spcAft>
                <a:spcPts val="0"/>
              </a:spcAft>
              <a:buSzPts val="1200"/>
              <a:buFont typeface="Wingdings" panose="05000000000000000000" pitchFamily="2" charset="2"/>
              <a:buChar char="Ø"/>
            </a:pPr>
            <a:r>
              <a:rPr lang="en-GB" sz="2800" dirty="0"/>
              <a:t>Figure Reference</a:t>
            </a:r>
          </a:p>
          <a:p>
            <a:pPr marL="914400" lvl="1" indent="-457200" algn="l" rtl="0">
              <a:lnSpc>
                <a:spcPct val="90000"/>
              </a:lnSpc>
              <a:spcBef>
                <a:spcPts val="1000"/>
              </a:spcBef>
              <a:spcAft>
                <a:spcPts val="0"/>
              </a:spcAft>
              <a:buSzPts val="1200"/>
              <a:buFont typeface="Wingdings" panose="05000000000000000000" pitchFamily="2" charset="2"/>
              <a:buChar char="Ø"/>
            </a:pPr>
            <a:r>
              <a:rPr lang="en-GB" sz="2800" dirty="0"/>
              <a:t>Defined names group illustration</a:t>
            </a:r>
          </a:p>
        </p:txBody>
      </p:sp>
      <p:pic>
        <p:nvPicPr>
          <p:cNvPr id="2" name="Google Shape;1316;p60">
            <a:extLst>
              <a:ext uri="{FF2B5EF4-FFF2-40B4-BE49-F238E27FC236}">
                <a16:creationId xmlns="" xmlns:a16="http://schemas.microsoft.com/office/drawing/2014/main" id="{A7FF016E-AE94-21CF-B872-70FAEF0E1519}"/>
              </a:ext>
            </a:extLst>
          </p:cNvPr>
          <p:cNvPicPr preferRelativeResize="0">
            <a:picLocks/>
          </p:cNvPicPr>
          <p:nvPr/>
        </p:nvPicPr>
        <p:blipFill rotWithShape="1">
          <a:blip r:embed="rId4">
            <a:alphaModFix/>
          </a:blip>
          <a:srcRect/>
          <a:stretch/>
        </p:blipFill>
        <p:spPr>
          <a:xfrm>
            <a:off x="7501214" y="3682937"/>
            <a:ext cx="6887646" cy="2758129"/>
          </a:xfrm>
          <a:prstGeom prst="rect">
            <a:avLst/>
          </a:prstGeom>
          <a:noFill/>
          <a:ln>
            <a:noFill/>
          </a:ln>
        </p:spPr>
      </p:pic>
    </p:spTree>
    <p:extLst>
      <p:ext uri="{BB962C8B-B14F-4D97-AF65-F5344CB8AC3E}">
        <p14:creationId xmlns:p14="http://schemas.microsoft.com/office/powerpoint/2010/main" val="2912858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Formulas in Excel</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3539430"/>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3200" dirty="0"/>
              <a:t>Essential Excel Proficiency</a:t>
            </a:r>
          </a:p>
          <a:p>
            <a:pPr marL="457200" lvl="0" indent="-457200" algn="l" rtl="0">
              <a:spcBef>
                <a:spcPts val="0"/>
              </a:spcBef>
              <a:spcAft>
                <a:spcPts val="0"/>
              </a:spcAft>
              <a:buSzPts val="1440"/>
              <a:buFont typeface="Wingdings" panose="05000000000000000000" pitchFamily="2" charset="2"/>
              <a:buChar char="Ø"/>
            </a:pPr>
            <a:r>
              <a:rPr lang="en-GB" sz="3200" dirty="0"/>
              <a:t>Formulas and functions are crucial for accounting and finance.</a:t>
            </a:r>
          </a:p>
          <a:p>
            <a:pPr marL="457200" lvl="0" indent="-457200" algn="l" rtl="0">
              <a:spcBef>
                <a:spcPts val="0"/>
              </a:spcBef>
              <a:spcAft>
                <a:spcPts val="0"/>
              </a:spcAft>
              <a:buSzPts val="1440"/>
              <a:buFont typeface="Wingdings" panose="05000000000000000000" pitchFamily="2" charset="2"/>
              <a:buChar char="Ø"/>
            </a:pPr>
            <a:r>
              <a:rPr lang="en-GB" sz="3200" dirty="0"/>
              <a:t>Streamlining Data Tasks</a:t>
            </a:r>
          </a:p>
          <a:p>
            <a:pPr marL="457200" lvl="0" indent="-457200" algn="l" rtl="0">
              <a:spcBef>
                <a:spcPts val="0"/>
              </a:spcBef>
              <a:spcAft>
                <a:spcPts val="0"/>
              </a:spcAft>
              <a:buSzPts val="1440"/>
              <a:buFont typeface="Wingdings" panose="05000000000000000000" pitchFamily="2" charset="2"/>
              <a:buChar char="Ø"/>
            </a:pPr>
            <a:r>
              <a:rPr lang="en-GB" sz="3200" dirty="0"/>
              <a:t>Key operations enhance effective data processing.</a:t>
            </a:r>
          </a:p>
        </p:txBody>
      </p:sp>
    </p:spTree>
    <p:extLst>
      <p:ext uri="{BB962C8B-B14F-4D97-AF65-F5344CB8AC3E}">
        <p14:creationId xmlns:p14="http://schemas.microsoft.com/office/powerpoint/2010/main" val="51925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Basic Arithmetic Operations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Introduction to Basic Arithmetic in Excel</a:t>
            </a:r>
          </a:p>
          <a:p>
            <a:pPr marL="457200" lvl="0" indent="-457200" algn="l" rtl="0">
              <a:spcBef>
                <a:spcPts val="0"/>
              </a:spcBef>
              <a:spcAft>
                <a:spcPts val="0"/>
              </a:spcAft>
              <a:buSzPts val="1440"/>
              <a:buFont typeface="Wingdings" panose="05000000000000000000" pitchFamily="2" charset="2"/>
              <a:buChar char="Ø"/>
            </a:pPr>
            <a:r>
              <a:rPr lang="en-GB" sz="2800" dirty="0"/>
              <a:t>Essential for calculations within formulas</a:t>
            </a:r>
          </a:p>
          <a:p>
            <a:pPr marL="457200" lvl="0" indent="-457200" algn="l" rtl="0">
              <a:spcBef>
                <a:spcPts val="0"/>
              </a:spcBef>
              <a:spcAft>
                <a:spcPts val="0"/>
              </a:spcAft>
              <a:buSzPts val="1440"/>
              <a:buFont typeface="Wingdings" panose="05000000000000000000" pitchFamily="2" charset="2"/>
              <a:buChar char="Ø"/>
            </a:pPr>
            <a:r>
              <a:rPr lang="en-GB" sz="2800" dirty="0"/>
              <a:t>Begin formulas with equals sign (=)</a:t>
            </a:r>
          </a:p>
          <a:p>
            <a:pPr marL="457200" lvl="0" indent="-457200" algn="l" rtl="0">
              <a:spcBef>
                <a:spcPts val="0"/>
              </a:spcBef>
              <a:spcAft>
                <a:spcPts val="0"/>
              </a:spcAft>
              <a:buSzPts val="1440"/>
              <a:buFont typeface="Wingdings" panose="05000000000000000000" pitchFamily="2" charset="2"/>
              <a:buChar char="Ø"/>
            </a:pPr>
            <a:r>
              <a:rPr lang="en-GB" sz="2800" dirty="0"/>
              <a:t>Core Mathematical Computations</a:t>
            </a:r>
          </a:p>
          <a:p>
            <a:pPr marL="457200" lvl="0" indent="-457200" algn="l" rtl="0">
              <a:spcBef>
                <a:spcPts val="0"/>
              </a:spcBef>
              <a:spcAft>
                <a:spcPts val="0"/>
              </a:spcAft>
              <a:buSzPts val="1440"/>
              <a:buFont typeface="Wingdings" panose="05000000000000000000" pitchFamily="2" charset="2"/>
              <a:buChar char="Ø"/>
            </a:pPr>
            <a:r>
              <a:rPr lang="en-GB" sz="2800" dirty="0"/>
              <a:t>Addition (+) for summing values</a:t>
            </a:r>
          </a:p>
          <a:p>
            <a:pPr marL="457200" lvl="0" indent="-457200" algn="l" rtl="0">
              <a:spcBef>
                <a:spcPts val="0"/>
              </a:spcBef>
              <a:spcAft>
                <a:spcPts val="0"/>
              </a:spcAft>
              <a:buSzPts val="1440"/>
              <a:buFont typeface="Wingdings" panose="05000000000000000000" pitchFamily="2" charset="2"/>
              <a:buChar char="Ø"/>
            </a:pPr>
            <a:r>
              <a:rPr lang="en-GB" sz="2800" dirty="0"/>
              <a:t>Subtraction (-) to deduct values</a:t>
            </a:r>
          </a:p>
          <a:p>
            <a:pPr marL="457200" lvl="0" indent="-457200" algn="l" rtl="0">
              <a:spcBef>
                <a:spcPts val="0"/>
              </a:spcBef>
              <a:spcAft>
                <a:spcPts val="0"/>
              </a:spcAft>
              <a:buSzPts val="1440"/>
              <a:buFont typeface="Wingdings" panose="05000000000000000000" pitchFamily="2" charset="2"/>
              <a:buChar char="Ø"/>
            </a:pPr>
            <a:r>
              <a:rPr lang="en-GB" sz="2800" dirty="0"/>
              <a:t>Multiplication (*) for product calculation</a:t>
            </a:r>
          </a:p>
          <a:p>
            <a:pPr marL="457200" lvl="0" indent="-457200" algn="l" rtl="0">
              <a:spcBef>
                <a:spcPts val="0"/>
              </a:spcBef>
              <a:spcAft>
                <a:spcPts val="0"/>
              </a:spcAft>
              <a:buSzPts val="1440"/>
              <a:buFont typeface="Wingdings" panose="05000000000000000000" pitchFamily="2" charset="2"/>
              <a:buChar char="Ø"/>
            </a:pPr>
            <a:r>
              <a:rPr lang="en-GB" sz="2800" dirty="0"/>
              <a:t>Division (/) to divide values</a:t>
            </a:r>
          </a:p>
        </p:txBody>
      </p:sp>
    </p:spTree>
    <p:extLst>
      <p:ext uri="{BB962C8B-B14F-4D97-AF65-F5344CB8AC3E}">
        <p14:creationId xmlns:p14="http://schemas.microsoft.com/office/powerpoint/2010/main" val="2110074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Cell References in Formulas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435082" cy="6028317"/>
          </a:xfrm>
          <a:prstGeom prst="rect">
            <a:avLst/>
          </a:prstGeom>
          <a:noFill/>
        </p:spPr>
        <p:txBody>
          <a:bodyPr wrap="square">
            <a:spAutoFit/>
          </a:bodyPr>
          <a:lstStyle/>
          <a:p>
            <a:pPr marL="342900" lvl="0" indent="-342900" algn="l" rtl="0">
              <a:lnSpc>
                <a:spcPct val="90000"/>
              </a:lnSpc>
              <a:spcBef>
                <a:spcPts val="0"/>
              </a:spcBef>
              <a:spcAft>
                <a:spcPts val="0"/>
              </a:spcAft>
              <a:buSzPts val="1120"/>
              <a:buChar char="►"/>
            </a:pPr>
            <a:r>
              <a:rPr lang="en-GB" sz="2400" dirty="0"/>
              <a:t>Consistent Calculations with Cell References</a:t>
            </a:r>
          </a:p>
          <a:p>
            <a:pPr marL="742950" lvl="1" indent="-285750" algn="l" rtl="0">
              <a:lnSpc>
                <a:spcPct val="90000"/>
              </a:lnSpc>
              <a:spcBef>
                <a:spcPts val="1000"/>
              </a:spcBef>
              <a:spcAft>
                <a:spcPts val="0"/>
              </a:spcAft>
              <a:buSzPts val="1120"/>
              <a:buChar char="►"/>
            </a:pPr>
            <a:r>
              <a:rPr lang="en-GB" sz="2400" dirty="0"/>
              <a:t>Use A1, B2 for specific cells</a:t>
            </a:r>
          </a:p>
          <a:p>
            <a:pPr marL="742950" lvl="1" indent="-285750" algn="l" rtl="0">
              <a:lnSpc>
                <a:spcPct val="90000"/>
              </a:lnSpc>
              <a:spcBef>
                <a:spcPts val="1000"/>
              </a:spcBef>
              <a:spcAft>
                <a:spcPts val="0"/>
              </a:spcAft>
              <a:buSzPts val="1120"/>
              <a:buChar char="►"/>
            </a:pPr>
            <a:r>
              <a:rPr lang="en-GB" sz="2400" dirty="0"/>
              <a:t>Relative references like A1 adjust when copied</a:t>
            </a:r>
          </a:p>
          <a:p>
            <a:pPr marL="742950" lvl="1" indent="-285750" algn="l" rtl="0">
              <a:lnSpc>
                <a:spcPct val="90000"/>
              </a:lnSpc>
              <a:spcBef>
                <a:spcPts val="1000"/>
              </a:spcBef>
              <a:spcAft>
                <a:spcPts val="0"/>
              </a:spcAft>
              <a:buSzPts val="1120"/>
              <a:buChar char="►"/>
            </a:pPr>
            <a:r>
              <a:rPr lang="en-GB" sz="2400" dirty="0"/>
              <a:t>Absolute references like $A$1 remain fixed</a:t>
            </a:r>
          </a:p>
          <a:p>
            <a:pPr marL="342900" lvl="0" indent="-342900" algn="l" rtl="0">
              <a:lnSpc>
                <a:spcPct val="90000"/>
              </a:lnSpc>
              <a:spcBef>
                <a:spcPts val="1000"/>
              </a:spcBef>
              <a:spcAft>
                <a:spcPts val="0"/>
              </a:spcAft>
              <a:buSzPts val="1120"/>
              <a:buChar char="►"/>
            </a:pPr>
            <a:r>
              <a:rPr lang="en-GB" sz="2400" dirty="0"/>
              <a:t>Types of Cell References</a:t>
            </a:r>
          </a:p>
          <a:p>
            <a:pPr marL="742950" lvl="1" indent="-285750" algn="l" rtl="0">
              <a:lnSpc>
                <a:spcPct val="90000"/>
              </a:lnSpc>
              <a:spcBef>
                <a:spcPts val="1000"/>
              </a:spcBef>
              <a:spcAft>
                <a:spcPts val="0"/>
              </a:spcAft>
              <a:buSzPts val="1120"/>
              <a:buChar char="►"/>
            </a:pPr>
            <a:r>
              <a:rPr lang="en-GB" sz="2400" dirty="0"/>
              <a:t>Relative References: =A1 + B1</a:t>
            </a:r>
          </a:p>
          <a:p>
            <a:pPr marL="742950" lvl="1" indent="-285750" algn="l" rtl="0">
              <a:lnSpc>
                <a:spcPct val="90000"/>
              </a:lnSpc>
              <a:spcBef>
                <a:spcPts val="1000"/>
              </a:spcBef>
              <a:spcAft>
                <a:spcPts val="0"/>
              </a:spcAft>
              <a:buSzPts val="1120"/>
              <a:buChar char="►"/>
            </a:pPr>
            <a:r>
              <a:rPr lang="en-GB" sz="2400" dirty="0"/>
              <a:t>Absolute References: =$A$1</a:t>
            </a:r>
          </a:p>
          <a:p>
            <a:pPr marL="742950" lvl="1" indent="-285750" algn="l" rtl="0">
              <a:lnSpc>
                <a:spcPct val="90000"/>
              </a:lnSpc>
              <a:spcBef>
                <a:spcPts val="1000"/>
              </a:spcBef>
              <a:spcAft>
                <a:spcPts val="0"/>
              </a:spcAft>
              <a:buSzPts val="1120"/>
              <a:buChar char="►"/>
            </a:pPr>
            <a:r>
              <a:rPr lang="en-GB" sz="2400" dirty="0"/>
              <a:t>Mixed References: =$A1</a:t>
            </a:r>
          </a:p>
          <a:p>
            <a:pPr marL="342900" lvl="0" indent="-342900" algn="l" rtl="0">
              <a:lnSpc>
                <a:spcPct val="90000"/>
              </a:lnSpc>
              <a:spcBef>
                <a:spcPts val="1000"/>
              </a:spcBef>
              <a:spcAft>
                <a:spcPts val="0"/>
              </a:spcAft>
              <a:buSzPts val="1120"/>
              <a:buChar char="►"/>
            </a:pPr>
            <a:r>
              <a:rPr lang="en-GB" sz="2400" dirty="0"/>
              <a:t>Dynamic Calculations in Formulas</a:t>
            </a:r>
          </a:p>
          <a:p>
            <a:pPr marL="742950" lvl="1" indent="-285750" algn="l" rtl="0">
              <a:lnSpc>
                <a:spcPct val="90000"/>
              </a:lnSpc>
              <a:spcBef>
                <a:spcPts val="1000"/>
              </a:spcBef>
              <a:spcAft>
                <a:spcPts val="0"/>
              </a:spcAft>
              <a:buSzPts val="1120"/>
              <a:buChar char="►"/>
            </a:pPr>
            <a:r>
              <a:rPr lang="en-GB" sz="2400" dirty="0"/>
              <a:t>Referencing cells allows for automatic adjustments</a:t>
            </a:r>
          </a:p>
          <a:p>
            <a:pPr marL="742950" lvl="1" indent="-285750" algn="l" rtl="0">
              <a:lnSpc>
                <a:spcPct val="90000"/>
              </a:lnSpc>
              <a:spcBef>
                <a:spcPts val="1000"/>
              </a:spcBef>
              <a:spcAft>
                <a:spcPts val="0"/>
              </a:spcAft>
              <a:buSzPts val="1120"/>
              <a:buChar char="►"/>
            </a:pPr>
            <a:r>
              <a:rPr lang="en-GB" sz="2400" dirty="0"/>
              <a:t>Mixed references combine relative and absolute aspects</a:t>
            </a:r>
          </a:p>
        </p:txBody>
      </p:sp>
      <p:pic>
        <p:nvPicPr>
          <p:cNvPr id="10" name="Picture 9">
            <a:extLst>
              <a:ext uri="{FF2B5EF4-FFF2-40B4-BE49-F238E27FC236}">
                <a16:creationId xmlns="" xmlns:a16="http://schemas.microsoft.com/office/drawing/2014/main" id="{1D3B6ABE-DB85-2162-5C7B-5B365A1E578A}"/>
              </a:ext>
            </a:extLst>
          </p:cNvPr>
          <p:cNvPicPr>
            <a:picLocks noChangeAspect="1"/>
          </p:cNvPicPr>
          <p:nvPr/>
        </p:nvPicPr>
        <p:blipFill>
          <a:blip r:embed="rId4"/>
          <a:stretch>
            <a:fillRect/>
          </a:stretch>
        </p:blipFill>
        <p:spPr>
          <a:xfrm>
            <a:off x="8383402" y="2467156"/>
            <a:ext cx="6435082" cy="4934308"/>
          </a:xfrm>
          <a:prstGeom prst="rect">
            <a:avLst/>
          </a:prstGeom>
          <a:solidFill>
            <a:schemeClr val="accent3">
              <a:lumMod val="50000"/>
            </a:schemeClr>
          </a:solidFill>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2718414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Summary of Chapter 2</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555641"/>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Number Formatting</a:t>
            </a:r>
          </a:p>
          <a:p>
            <a:pPr marL="457200" lvl="0" indent="-457200" algn="l" rtl="0">
              <a:spcBef>
                <a:spcPts val="0"/>
              </a:spcBef>
              <a:spcAft>
                <a:spcPts val="0"/>
              </a:spcAft>
              <a:buSzPts val="1440"/>
              <a:buFont typeface="Wingdings" panose="05000000000000000000" pitchFamily="2" charset="2"/>
              <a:buChar char="Ø"/>
            </a:pPr>
            <a:r>
              <a:rPr lang="en-GB" sz="2800" dirty="0"/>
              <a:t>Essential for accurate financial data representation</a:t>
            </a:r>
          </a:p>
          <a:p>
            <a:pPr marL="457200" lvl="0" indent="-457200" algn="l" rtl="0">
              <a:spcBef>
                <a:spcPts val="0"/>
              </a:spcBef>
              <a:spcAft>
                <a:spcPts val="0"/>
              </a:spcAft>
              <a:buSzPts val="1440"/>
              <a:buFont typeface="Wingdings" panose="05000000000000000000" pitchFamily="2" charset="2"/>
              <a:buChar char="Ø"/>
            </a:pPr>
            <a:r>
              <a:rPr lang="en-GB" sz="2800" dirty="0"/>
              <a:t>Includes currency, percentages, and decimals</a:t>
            </a:r>
          </a:p>
          <a:p>
            <a:pPr marL="457200" lvl="0" indent="-457200" algn="l" rtl="0">
              <a:spcBef>
                <a:spcPts val="0"/>
              </a:spcBef>
              <a:spcAft>
                <a:spcPts val="0"/>
              </a:spcAft>
              <a:buSzPts val="1440"/>
              <a:buFont typeface="Wingdings" panose="05000000000000000000" pitchFamily="2" charset="2"/>
              <a:buChar char="Ø"/>
            </a:pPr>
            <a:r>
              <a:rPr lang="en-GB" sz="2800" dirty="0"/>
              <a:t>Date and Time Formatting</a:t>
            </a:r>
          </a:p>
          <a:p>
            <a:pPr marL="457200" lvl="0" indent="-457200" algn="l" rtl="0">
              <a:spcBef>
                <a:spcPts val="0"/>
              </a:spcBef>
              <a:spcAft>
                <a:spcPts val="0"/>
              </a:spcAft>
              <a:buSzPts val="1440"/>
              <a:buFont typeface="Wingdings" panose="05000000000000000000" pitchFamily="2" charset="2"/>
              <a:buChar char="Ø"/>
            </a:pPr>
            <a:r>
              <a:rPr lang="en-GB" sz="2800" dirty="0"/>
              <a:t>Crucial for precise accounting records</a:t>
            </a:r>
          </a:p>
          <a:p>
            <a:pPr marL="457200" lvl="0" indent="-457200" algn="l" rtl="0">
              <a:spcBef>
                <a:spcPts val="0"/>
              </a:spcBef>
              <a:spcAft>
                <a:spcPts val="0"/>
              </a:spcAft>
              <a:buSzPts val="1440"/>
              <a:buFont typeface="Wingdings" panose="05000000000000000000" pitchFamily="2" charset="2"/>
              <a:buChar char="Ø"/>
            </a:pPr>
            <a:r>
              <a:rPr lang="en-GB" sz="2800" dirty="0"/>
              <a:t>Detailed guidance on formatting</a:t>
            </a:r>
          </a:p>
          <a:p>
            <a:pPr marL="457200" lvl="0" indent="-457200" algn="l" rtl="0">
              <a:spcBef>
                <a:spcPts val="0"/>
              </a:spcBef>
              <a:spcAft>
                <a:spcPts val="0"/>
              </a:spcAft>
              <a:buSzPts val="1440"/>
              <a:buFont typeface="Wingdings" panose="05000000000000000000" pitchFamily="2" charset="2"/>
              <a:buChar char="Ø"/>
            </a:pPr>
            <a:r>
              <a:rPr lang="en-GB" sz="2800" dirty="0"/>
              <a:t>Conditional Formatting</a:t>
            </a:r>
          </a:p>
          <a:p>
            <a:pPr marL="457200" lvl="0" indent="-457200" algn="l" rtl="0">
              <a:spcBef>
                <a:spcPts val="0"/>
              </a:spcBef>
              <a:spcAft>
                <a:spcPts val="0"/>
              </a:spcAft>
              <a:buSzPts val="1440"/>
              <a:buFont typeface="Wingdings" panose="05000000000000000000" pitchFamily="2" charset="2"/>
              <a:buChar char="Ø"/>
            </a:pPr>
            <a:r>
              <a:rPr lang="en-GB" sz="2800" dirty="0"/>
              <a:t>Cell Alignment and Orientation</a:t>
            </a:r>
          </a:p>
          <a:p>
            <a:pPr marL="457200" lvl="0" indent="-457200" algn="l" rtl="0">
              <a:spcBef>
                <a:spcPts val="0"/>
              </a:spcBef>
              <a:spcAft>
                <a:spcPts val="0"/>
              </a:spcAft>
              <a:buSzPts val="1440"/>
              <a:buFont typeface="Wingdings" panose="05000000000000000000" pitchFamily="2" charset="2"/>
              <a:buChar char="Ø"/>
            </a:pPr>
            <a:r>
              <a:rPr lang="en-GB" sz="2800" dirty="0"/>
              <a:t>Merging and </a:t>
            </a:r>
            <a:r>
              <a:rPr lang="en-GB" sz="2800" dirty="0" err="1"/>
              <a:t>Centering</a:t>
            </a:r>
            <a:r>
              <a:rPr lang="en-GB" sz="2800" dirty="0"/>
              <a:t> Cells</a:t>
            </a:r>
          </a:p>
          <a:p>
            <a:pPr marL="457200" lvl="0" indent="-457200" algn="l" rtl="0">
              <a:spcBef>
                <a:spcPts val="0"/>
              </a:spcBef>
              <a:spcAft>
                <a:spcPts val="0"/>
              </a:spcAft>
              <a:buSzPts val="1440"/>
              <a:buFont typeface="Wingdings" panose="05000000000000000000" pitchFamily="2" charset="2"/>
              <a:buChar char="Ø"/>
            </a:pPr>
            <a:r>
              <a:rPr lang="en-GB" sz="2800" dirty="0"/>
              <a:t>Cell Styles and Themes</a:t>
            </a:r>
          </a:p>
          <a:p>
            <a:pPr marL="457200" lvl="0" indent="-457200" algn="l" rtl="0">
              <a:spcBef>
                <a:spcPts val="0"/>
              </a:spcBef>
              <a:spcAft>
                <a:spcPts val="0"/>
              </a:spcAft>
              <a:buSzPts val="1440"/>
              <a:buFont typeface="Wingdings" panose="05000000000000000000" pitchFamily="2" charset="2"/>
              <a:buChar char="Ø"/>
            </a:pPr>
            <a:r>
              <a:rPr lang="en-GB" sz="2800" dirty="0"/>
              <a:t>Formatting Columns and Rows</a:t>
            </a:r>
          </a:p>
          <a:p>
            <a:pPr marL="457200" lvl="0" indent="-457200" algn="l" rtl="0">
              <a:spcBef>
                <a:spcPts val="0"/>
              </a:spcBef>
              <a:spcAft>
                <a:spcPts val="0"/>
              </a:spcAft>
              <a:buSzPts val="1440"/>
              <a:buFont typeface="Wingdings" panose="05000000000000000000" pitchFamily="2" charset="2"/>
              <a:buChar char="Ø"/>
            </a:pPr>
            <a:r>
              <a:rPr lang="en-GB" sz="2800" dirty="0"/>
              <a:t>Using Borders and Gridlines</a:t>
            </a:r>
          </a:p>
        </p:txBody>
      </p:sp>
    </p:spTree>
    <p:extLst>
      <p:ext uri="{BB962C8B-B14F-4D97-AF65-F5344CB8AC3E}">
        <p14:creationId xmlns:p14="http://schemas.microsoft.com/office/powerpoint/2010/main" val="1062634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Learning Objectives - Chapter 3</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741741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Comprehensive Data Totalling</a:t>
            </a:r>
          </a:p>
          <a:p>
            <a:pPr marL="457200" lvl="0" indent="-457200" algn="l" rtl="0">
              <a:spcBef>
                <a:spcPts val="0"/>
              </a:spcBef>
              <a:spcAft>
                <a:spcPts val="0"/>
              </a:spcAft>
              <a:buSzPts val="1440"/>
              <a:buFont typeface="Wingdings" panose="05000000000000000000" pitchFamily="2" charset="2"/>
              <a:buChar char="Ø"/>
            </a:pPr>
            <a:r>
              <a:rPr lang="en-GB" sz="2800" dirty="0"/>
              <a:t>Use cell references to total data from multiple sheets.</a:t>
            </a:r>
          </a:p>
          <a:p>
            <a:pPr marL="457200" lvl="0" indent="-457200" algn="l" rtl="0">
              <a:spcBef>
                <a:spcPts val="0"/>
              </a:spcBef>
              <a:spcAft>
                <a:spcPts val="0"/>
              </a:spcAft>
              <a:buSzPts val="1440"/>
              <a:buFont typeface="Wingdings" panose="05000000000000000000" pitchFamily="2" charset="2"/>
              <a:buChar char="Ø"/>
            </a:pPr>
            <a:r>
              <a:rPr lang="en-GB" sz="2800" dirty="0"/>
              <a:t>Excel's Consolidate Tool</a:t>
            </a:r>
          </a:p>
          <a:p>
            <a:pPr marL="457200" lvl="0" indent="-457200" algn="l" rtl="0">
              <a:spcBef>
                <a:spcPts val="0"/>
              </a:spcBef>
              <a:spcAft>
                <a:spcPts val="0"/>
              </a:spcAft>
              <a:buSzPts val="1440"/>
              <a:buFont typeface="Wingdings" panose="05000000000000000000" pitchFamily="2" charset="2"/>
              <a:buChar char="Ø"/>
            </a:pPr>
            <a:r>
              <a:rPr lang="en-GB" sz="2800" dirty="0"/>
              <a:t>Combine data from various sheets for in-depth financial analysis.</a:t>
            </a:r>
          </a:p>
          <a:p>
            <a:pPr marL="457200" lvl="0" indent="-457200" algn="l" rtl="0">
              <a:spcBef>
                <a:spcPts val="0"/>
              </a:spcBef>
              <a:spcAft>
                <a:spcPts val="0"/>
              </a:spcAft>
              <a:buSzPts val="1440"/>
              <a:buFont typeface="Wingdings" panose="05000000000000000000" pitchFamily="2" charset="2"/>
              <a:buChar char="Ø"/>
            </a:pPr>
            <a:r>
              <a:rPr lang="en-GB" sz="2800" dirty="0"/>
              <a:t>Mathematical &amp; Statistical Functions</a:t>
            </a:r>
          </a:p>
          <a:p>
            <a:pPr marL="457200" lvl="0" indent="-457200" algn="l" rtl="0">
              <a:spcBef>
                <a:spcPts val="0"/>
              </a:spcBef>
              <a:spcAft>
                <a:spcPts val="0"/>
              </a:spcAft>
              <a:buSzPts val="1440"/>
              <a:buFont typeface="Wingdings" panose="05000000000000000000" pitchFamily="2" charset="2"/>
              <a:buChar char="Ø"/>
            </a:pPr>
            <a:r>
              <a:rPr lang="en-GB" sz="2800" dirty="0"/>
              <a:t>Learn functions like SUM, AVERAGE, MIN, and MAX.</a:t>
            </a:r>
          </a:p>
          <a:p>
            <a:pPr marL="457200" lvl="0" indent="-457200" algn="l" rtl="0">
              <a:spcBef>
                <a:spcPts val="0"/>
              </a:spcBef>
              <a:spcAft>
                <a:spcPts val="0"/>
              </a:spcAft>
              <a:buSzPts val="1440"/>
              <a:buFont typeface="Wingdings" panose="05000000000000000000" pitchFamily="2" charset="2"/>
              <a:buChar char="Ø"/>
            </a:pPr>
            <a:r>
              <a:rPr lang="en-GB" sz="2800" dirty="0"/>
              <a:t>Text Manipulation Functions</a:t>
            </a:r>
          </a:p>
          <a:p>
            <a:pPr marL="457200" lvl="0" indent="-457200" algn="l" rtl="0">
              <a:spcBef>
                <a:spcPts val="0"/>
              </a:spcBef>
              <a:spcAft>
                <a:spcPts val="0"/>
              </a:spcAft>
              <a:buSzPts val="1440"/>
              <a:buFont typeface="Wingdings" panose="05000000000000000000" pitchFamily="2" charset="2"/>
              <a:buChar char="Ø"/>
            </a:pPr>
            <a:r>
              <a:rPr lang="en-GB" sz="2800" dirty="0"/>
              <a:t>Master CONCATENATE, LEFT, RIGHT, and LEN for text data analysis.</a:t>
            </a:r>
          </a:p>
          <a:p>
            <a:pPr marL="457200" lvl="0" indent="-457200" algn="l" rtl="0">
              <a:spcBef>
                <a:spcPts val="0"/>
              </a:spcBef>
              <a:spcAft>
                <a:spcPts val="0"/>
              </a:spcAft>
              <a:buSzPts val="1440"/>
              <a:buFont typeface="Wingdings" panose="05000000000000000000" pitchFamily="2" charset="2"/>
              <a:buChar char="Ø"/>
            </a:pPr>
            <a:r>
              <a:rPr lang="en-GB" sz="2800" dirty="0"/>
              <a:t>Date &amp; Time Calculations</a:t>
            </a:r>
          </a:p>
          <a:p>
            <a:pPr marL="457200" lvl="0" indent="-457200" algn="l" rtl="0">
              <a:spcBef>
                <a:spcPts val="0"/>
              </a:spcBef>
              <a:spcAft>
                <a:spcPts val="0"/>
              </a:spcAft>
              <a:buSzPts val="1440"/>
              <a:buFont typeface="Wingdings" panose="05000000000000000000" pitchFamily="2" charset="2"/>
              <a:buChar char="Ø"/>
            </a:pPr>
            <a:r>
              <a:rPr lang="en-GB" sz="2800" dirty="0"/>
              <a:t>Handle functions like TODAY, NOW, EOMONTH, DATEDIF.</a:t>
            </a:r>
          </a:p>
          <a:p>
            <a:pPr marL="457200" lvl="0" indent="-457200" algn="l" rtl="0">
              <a:spcBef>
                <a:spcPts val="0"/>
              </a:spcBef>
              <a:spcAft>
                <a:spcPts val="0"/>
              </a:spcAft>
              <a:buSzPts val="1440"/>
              <a:buFont typeface="Wingdings" panose="05000000000000000000" pitchFamily="2" charset="2"/>
              <a:buChar char="Ø"/>
            </a:pPr>
            <a:r>
              <a:rPr lang="en-GB" sz="2800" dirty="0"/>
              <a:t>Specialized Financial Functions</a:t>
            </a:r>
          </a:p>
          <a:p>
            <a:pPr marL="457200" lvl="0" indent="-457200" algn="l" rtl="0">
              <a:spcBef>
                <a:spcPts val="0"/>
              </a:spcBef>
              <a:spcAft>
                <a:spcPts val="0"/>
              </a:spcAft>
              <a:buSzPts val="1440"/>
              <a:buFont typeface="Wingdings" panose="05000000000000000000" pitchFamily="2" charset="2"/>
              <a:buChar char="Ø"/>
            </a:pPr>
            <a:r>
              <a:rPr lang="en-GB" sz="2800" dirty="0"/>
              <a:t>Practical Application</a:t>
            </a:r>
          </a:p>
        </p:txBody>
      </p:sp>
    </p:spTree>
    <p:extLst>
      <p:ext uri="{BB962C8B-B14F-4D97-AF65-F5344CB8AC3E}">
        <p14:creationId xmlns:p14="http://schemas.microsoft.com/office/powerpoint/2010/main" val="74595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6" name="TextBox 5">
            <a:extLst>
              <a:ext uri="{FF2B5EF4-FFF2-40B4-BE49-F238E27FC236}">
                <a16:creationId xmlns="" xmlns:a16="http://schemas.microsoft.com/office/drawing/2014/main" id="{F5AE9CE3-3BA4-6D55-02F6-057F72A2B9E4}"/>
              </a:ext>
            </a:extLst>
          </p:cNvPr>
          <p:cNvSpPr txBox="1"/>
          <p:nvPr/>
        </p:nvSpPr>
        <p:spPr>
          <a:xfrm>
            <a:off x="393588" y="283916"/>
            <a:ext cx="16858092" cy="8710077"/>
          </a:xfrm>
          <a:prstGeom prst="rect">
            <a:avLst/>
          </a:prstGeom>
          <a:noFill/>
        </p:spPr>
        <p:txBody>
          <a:bodyPr wrap="square">
            <a:spAutoFit/>
          </a:bodyPr>
          <a:lstStyle/>
          <a:p>
            <a:pPr algn="just"/>
            <a:r>
              <a:rPr lang="en-US" sz="4000" b="1" dirty="0"/>
              <a:t>The advantages of ERP for business included :</a:t>
            </a:r>
          </a:p>
          <a:p>
            <a:pPr marL="514350" indent="-514350" algn="just">
              <a:buFont typeface="+mj-lt"/>
              <a:buAutoNum type="arabicPeriod"/>
            </a:pPr>
            <a:r>
              <a:rPr lang="en-US" sz="4000" dirty="0"/>
              <a:t>One business transaction processing system integrated with business operations </a:t>
            </a:r>
          </a:p>
          <a:p>
            <a:pPr marL="514350" indent="-514350" algn="just">
              <a:buFont typeface="+mj-lt"/>
              <a:buAutoNum type="arabicPeriod"/>
            </a:pPr>
            <a:r>
              <a:rPr lang="en-US" sz="4000" dirty="0"/>
              <a:t>One version of truth, no mismatch of data </a:t>
            </a:r>
          </a:p>
          <a:p>
            <a:pPr marL="514350" indent="-514350" algn="just">
              <a:buFont typeface="+mj-lt"/>
              <a:buAutoNum type="arabicPeriod"/>
            </a:pPr>
            <a:r>
              <a:rPr lang="en-US" sz="4000" dirty="0"/>
              <a:t>Control over business transactions and functions </a:t>
            </a:r>
          </a:p>
          <a:p>
            <a:pPr marL="514350" indent="-514350" algn="just">
              <a:buFont typeface="+mj-lt"/>
              <a:buAutoNum type="arabicPeriod"/>
            </a:pPr>
            <a:r>
              <a:rPr lang="en-US" sz="4000" dirty="0"/>
              <a:t>Instantaneous availability of information for better decision-making</a:t>
            </a:r>
          </a:p>
          <a:p>
            <a:pPr algn="just"/>
            <a:r>
              <a:rPr lang="en-US" sz="4000" b="1" dirty="0"/>
              <a:t>ERP brought its own set of challenges as well. The biggest of these challenges was :</a:t>
            </a:r>
          </a:p>
          <a:p>
            <a:pPr marL="514350" indent="-514350" algn="just">
              <a:buFont typeface="+mj-lt"/>
              <a:buAutoNum type="arabicPeriod"/>
            </a:pPr>
            <a:r>
              <a:rPr lang="en-US" sz="4000" dirty="0"/>
              <a:t>The increased cost of IT operations, as organizations were not used to investing in IT Infrastructure, hence with the adoption of ERP the organization needed computers for all and high-cost Infrastructure </a:t>
            </a:r>
          </a:p>
          <a:p>
            <a:pPr marL="514350" indent="-514350" algn="just">
              <a:buFont typeface="+mj-lt"/>
              <a:buAutoNum type="arabicPeriod"/>
            </a:pPr>
            <a:r>
              <a:rPr lang="en-US" sz="4000" dirty="0"/>
              <a:t>Change management, employees working in organizations were not aware of the capability of ERP and started to feel threatened for their jobs </a:t>
            </a:r>
          </a:p>
          <a:p>
            <a:pPr marL="514350" indent="-514350" algn="just">
              <a:buFont typeface="+mj-lt"/>
              <a:buAutoNum type="arabicPeriod"/>
            </a:pPr>
            <a:r>
              <a:rPr lang="en-US" sz="4000" dirty="0"/>
              <a:t>Data entry, ERP being an integrated platform increased data entry task in ERP</a:t>
            </a:r>
            <a:endParaRPr lang="en-IN" sz="4000" dirty="0"/>
          </a:p>
        </p:txBody>
      </p:sp>
    </p:spTree>
    <p:extLst>
      <p:ext uri="{BB962C8B-B14F-4D97-AF65-F5344CB8AC3E}">
        <p14:creationId xmlns:p14="http://schemas.microsoft.com/office/powerpoint/2010/main" val="2574346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42411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Introduction to Data Consolidation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4" y="1853926"/>
            <a:ext cx="7904957" cy="440120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Financial Analysis Techniques</a:t>
            </a:r>
          </a:p>
          <a:p>
            <a:pPr marL="457200" lvl="0" indent="-457200" algn="l" rtl="0">
              <a:spcBef>
                <a:spcPts val="0"/>
              </a:spcBef>
              <a:spcAft>
                <a:spcPts val="0"/>
              </a:spcAft>
              <a:buSzPts val="1440"/>
              <a:buFont typeface="Wingdings" panose="05000000000000000000" pitchFamily="2" charset="2"/>
              <a:buChar char="Ø"/>
            </a:pPr>
            <a:r>
              <a:rPr lang="en-GB" sz="2800" dirty="0"/>
              <a:t>Consolidation of data from multiple sources is key.</a:t>
            </a:r>
          </a:p>
          <a:p>
            <a:pPr marL="457200" lvl="0" indent="-457200" algn="l" rtl="0">
              <a:spcBef>
                <a:spcPts val="0"/>
              </a:spcBef>
              <a:spcAft>
                <a:spcPts val="0"/>
              </a:spcAft>
              <a:buSzPts val="1440"/>
              <a:buFont typeface="Wingdings" panose="05000000000000000000" pitchFamily="2" charset="2"/>
              <a:buChar char="Ø"/>
            </a:pPr>
            <a:r>
              <a:rPr lang="en-GB" sz="2800" dirty="0"/>
              <a:t>Excel is a vital tool for financial professionals.</a:t>
            </a:r>
          </a:p>
          <a:p>
            <a:pPr marL="457200" lvl="0" indent="-457200" algn="l" rtl="0">
              <a:spcBef>
                <a:spcPts val="0"/>
              </a:spcBef>
              <a:spcAft>
                <a:spcPts val="0"/>
              </a:spcAft>
              <a:buSzPts val="1440"/>
              <a:buFont typeface="Wingdings" panose="05000000000000000000" pitchFamily="2" charset="2"/>
              <a:buChar char="Ø"/>
            </a:pPr>
            <a:r>
              <a:rPr lang="en-GB" sz="2800" dirty="0"/>
              <a:t>Streamlining Data Processes</a:t>
            </a:r>
          </a:p>
          <a:p>
            <a:pPr marL="457200" lvl="0" indent="-457200" algn="l" rtl="0">
              <a:spcBef>
                <a:spcPts val="0"/>
              </a:spcBef>
              <a:spcAft>
                <a:spcPts val="0"/>
              </a:spcAft>
              <a:buSzPts val="1440"/>
              <a:buFont typeface="Wingdings" panose="05000000000000000000" pitchFamily="2" charset="2"/>
              <a:buChar char="Ø"/>
            </a:pPr>
            <a:r>
              <a:rPr lang="en-GB" sz="2800" dirty="0"/>
              <a:t>Excel techniques enhance decision-making.</a:t>
            </a:r>
          </a:p>
          <a:p>
            <a:pPr marL="457200" lvl="0" indent="-457200" algn="l" rtl="0">
              <a:spcBef>
                <a:spcPts val="0"/>
              </a:spcBef>
              <a:spcAft>
                <a:spcPts val="0"/>
              </a:spcAft>
              <a:buSzPts val="1440"/>
              <a:buFont typeface="Wingdings" panose="05000000000000000000" pitchFamily="2" charset="2"/>
              <a:buChar char="Ø"/>
            </a:pPr>
            <a:r>
              <a:rPr lang="en-GB" sz="2800" dirty="0"/>
              <a:t>Professionals gain insights from diverse datasets.</a:t>
            </a:r>
          </a:p>
          <a:p>
            <a:pPr marL="457200" lvl="0" indent="-457200" algn="l" rtl="0">
              <a:spcBef>
                <a:spcPts val="0"/>
              </a:spcBef>
              <a:spcAft>
                <a:spcPts val="0"/>
              </a:spcAft>
              <a:buSzPts val="1440"/>
              <a:buFont typeface="Wingdings" panose="05000000000000000000" pitchFamily="2" charset="2"/>
              <a:buChar char="Ø"/>
            </a:pPr>
            <a:r>
              <a:rPr lang="en-GB" sz="2800" dirty="0"/>
              <a:t>Module Focus</a:t>
            </a:r>
          </a:p>
          <a:p>
            <a:pPr marL="457200" lvl="0" indent="-457200" algn="l" rtl="0">
              <a:spcBef>
                <a:spcPts val="0"/>
              </a:spcBef>
              <a:spcAft>
                <a:spcPts val="0"/>
              </a:spcAft>
              <a:buSzPts val="1440"/>
              <a:buFont typeface="Wingdings" panose="05000000000000000000" pitchFamily="2" charset="2"/>
              <a:buChar char="Ø"/>
            </a:pPr>
            <a:r>
              <a:rPr lang="en-GB" sz="2800" dirty="0"/>
              <a:t>Exploration of totalling across sheets and key functions.</a:t>
            </a:r>
          </a:p>
          <a:p>
            <a:pPr marL="457200" lvl="0" indent="-457200" algn="l" rtl="0">
              <a:spcBef>
                <a:spcPts val="0"/>
              </a:spcBef>
              <a:spcAft>
                <a:spcPts val="0"/>
              </a:spcAft>
              <a:buSzPts val="1440"/>
              <a:buFont typeface="Wingdings" panose="05000000000000000000" pitchFamily="2" charset="2"/>
              <a:buChar char="Ø"/>
            </a:pPr>
            <a:r>
              <a:rPr lang="en-GB" sz="2800" dirty="0"/>
              <a:t>Indispensable for analysts and accountants.</a:t>
            </a:r>
          </a:p>
        </p:txBody>
      </p:sp>
    </p:spTree>
    <p:extLst>
      <p:ext uri="{BB962C8B-B14F-4D97-AF65-F5344CB8AC3E}">
        <p14:creationId xmlns:p14="http://schemas.microsoft.com/office/powerpoint/2010/main" val="276386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Historical Perspective and Relevance of Data Consolidation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313109"/>
            <a:ext cx="9048587"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Historical Background of Data Consolidation</a:t>
            </a:r>
          </a:p>
          <a:p>
            <a:pPr marL="457200" lvl="0" indent="-457200" algn="l" rtl="0">
              <a:spcBef>
                <a:spcPts val="0"/>
              </a:spcBef>
              <a:spcAft>
                <a:spcPts val="0"/>
              </a:spcAft>
              <a:buSzPts val="1440"/>
              <a:buFont typeface="Wingdings" panose="05000000000000000000" pitchFamily="2" charset="2"/>
              <a:buChar char="Ø"/>
            </a:pPr>
            <a:r>
              <a:rPr lang="en-GB" sz="2800" dirty="0"/>
              <a:t>Originated from traditional accounting practices with ledgers and manual records.</a:t>
            </a:r>
          </a:p>
          <a:p>
            <a:pPr marL="457200" lvl="0" indent="-457200" algn="l" rtl="0">
              <a:spcBef>
                <a:spcPts val="0"/>
              </a:spcBef>
              <a:spcAft>
                <a:spcPts val="0"/>
              </a:spcAft>
              <a:buSzPts val="1440"/>
              <a:buFont typeface="Wingdings" panose="05000000000000000000" pitchFamily="2" charset="2"/>
              <a:buChar char="Ø"/>
            </a:pPr>
            <a:r>
              <a:rPr lang="en-GB" sz="2800" dirty="0"/>
              <a:t>Required extensive efforts to compile data from different sectors.</a:t>
            </a:r>
          </a:p>
          <a:p>
            <a:pPr marL="457200" lvl="0" indent="-457200" algn="l" rtl="0">
              <a:spcBef>
                <a:spcPts val="0"/>
              </a:spcBef>
              <a:spcAft>
                <a:spcPts val="0"/>
              </a:spcAft>
              <a:buSzPts val="1440"/>
              <a:buFont typeface="Wingdings" panose="05000000000000000000" pitchFamily="2" charset="2"/>
              <a:buChar char="Ø"/>
            </a:pPr>
            <a:r>
              <a:rPr lang="en-GB" sz="2800" dirty="0"/>
              <a:t>Transformation with Spreadsheet Software</a:t>
            </a:r>
          </a:p>
          <a:p>
            <a:pPr marL="457200" lvl="0" indent="-457200" algn="l" rtl="0">
              <a:spcBef>
                <a:spcPts val="0"/>
              </a:spcBef>
              <a:spcAft>
                <a:spcPts val="0"/>
              </a:spcAft>
              <a:buSzPts val="1440"/>
              <a:buFont typeface="Wingdings" panose="05000000000000000000" pitchFamily="2" charset="2"/>
              <a:buChar char="Ø"/>
            </a:pPr>
            <a:r>
              <a:rPr lang="en-GB" sz="2800" dirty="0"/>
              <a:t>Excel introduced in the late 20th century, changing financial reporting.</a:t>
            </a:r>
          </a:p>
          <a:p>
            <a:pPr marL="457200" lvl="0" indent="-457200" algn="l" rtl="0">
              <a:spcBef>
                <a:spcPts val="0"/>
              </a:spcBef>
              <a:spcAft>
                <a:spcPts val="0"/>
              </a:spcAft>
              <a:buSzPts val="1440"/>
              <a:buFont typeface="Wingdings" panose="05000000000000000000" pitchFamily="2" charset="2"/>
              <a:buChar char="Ø"/>
            </a:pPr>
            <a:r>
              <a:rPr lang="en-GB" sz="2800" dirty="0"/>
              <a:t>Enhanced efficiency and accuracy in data analysis.</a:t>
            </a:r>
          </a:p>
          <a:p>
            <a:pPr marL="457200" lvl="0" indent="-457200" algn="l" rtl="0">
              <a:spcBef>
                <a:spcPts val="0"/>
              </a:spcBef>
              <a:spcAft>
                <a:spcPts val="0"/>
              </a:spcAft>
              <a:buSzPts val="1440"/>
              <a:buFont typeface="Wingdings" panose="05000000000000000000" pitchFamily="2" charset="2"/>
              <a:buChar char="Ø"/>
            </a:pPr>
            <a:r>
              <a:rPr lang="en-GB" sz="2800" dirty="0"/>
              <a:t>Modern-Day Economic Implications</a:t>
            </a:r>
          </a:p>
          <a:p>
            <a:pPr marL="457200" lvl="0" indent="-457200" algn="l" rtl="0">
              <a:spcBef>
                <a:spcPts val="0"/>
              </a:spcBef>
              <a:spcAft>
                <a:spcPts val="0"/>
              </a:spcAft>
              <a:buSzPts val="1440"/>
              <a:buFont typeface="Wingdings" panose="05000000000000000000" pitchFamily="2" charset="2"/>
              <a:buChar char="Ø"/>
            </a:pPr>
            <a:r>
              <a:rPr lang="en-GB" sz="2800" dirty="0"/>
              <a:t>Globalized economy demands data consolidation from varied sources.</a:t>
            </a:r>
          </a:p>
          <a:p>
            <a:pPr marL="457200" lvl="0" indent="-457200" algn="l" rtl="0">
              <a:spcBef>
                <a:spcPts val="0"/>
              </a:spcBef>
              <a:spcAft>
                <a:spcPts val="0"/>
              </a:spcAft>
              <a:buSzPts val="1440"/>
              <a:buFont typeface="Wingdings" panose="05000000000000000000" pitchFamily="2" charset="2"/>
              <a:buChar char="Ø"/>
            </a:pPr>
            <a:r>
              <a:rPr lang="en-GB" sz="2800" dirty="0"/>
              <a:t>Crucial for informed decision-making in organizations worldwide.</a:t>
            </a:r>
          </a:p>
        </p:txBody>
      </p:sp>
    </p:spTree>
    <p:extLst>
      <p:ext uri="{BB962C8B-B14F-4D97-AF65-F5344CB8AC3E}">
        <p14:creationId xmlns:p14="http://schemas.microsoft.com/office/powerpoint/2010/main" val="1459600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TOPICS AT-A-GLANCE FOR DATA CONSOLIDATION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743200"/>
            <a:ext cx="5831233"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Totalling Across Multiple Sheets</a:t>
            </a:r>
          </a:p>
          <a:p>
            <a:pPr marL="457200" lvl="0" indent="-457200" algn="l" rtl="0">
              <a:spcBef>
                <a:spcPts val="0"/>
              </a:spcBef>
              <a:spcAft>
                <a:spcPts val="0"/>
              </a:spcAft>
              <a:buSzPts val="1440"/>
              <a:buFont typeface="Wingdings" panose="05000000000000000000" pitchFamily="2" charset="2"/>
              <a:buChar char="Ø"/>
            </a:pPr>
            <a:r>
              <a:rPr lang="en-GB" sz="2800" dirty="0"/>
              <a:t>Summing data using cell references</a:t>
            </a:r>
          </a:p>
          <a:p>
            <a:pPr marL="457200" lvl="0" indent="-457200" algn="l" rtl="0">
              <a:spcBef>
                <a:spcPts val="0"/>
              </a:spcBef>
              <a:spcAft>
                <a:spcPts val="0"/>
              </a:spcAft>
              <a:buSzPts val="1440"/>
              <a:buFont typeface="Wingdings" panose="05000000000000000000" pitchFamily="2" charset="2"/>
              <a:buChar char="Ø"/>
            </a:pPr>
            <a:r>
              <a:rPr lang="en-GB" sz="2800" dirty="0"/>
              <a:t>Essential for financial professionals</a:t>
            </a:r>
          </a:p>
          <a:p>
            <a:pPr marL="457200" lvl="0" indent="-457200" algn="l" rtl="0">
              <a:spcBef>
                <a:spcPts val="0"/>
              </a:spcBef>
              <a:spcAft>
                <a:spcPts val="0"/>
              </a:spcAft>
              <a:buSzPts val="1440"/>
              <a:buFont typeface="Wingdings" panose="05000000000000000000" pitchFamily="2" charset="2"/>
              <a:buChar char="Ø"/>
            </a:pPr>
            <a:r>
              <a:rPr lang="en-GB" sz="2800" dirty="0"/>
              <a:t>Excel's Consolidation Function</a:t>
            </a:r>
          </a:p>
          <a:p>
            <a:pPr marL="457200" lvl="0" indent="-457200" algn="l" rtl="0">
              <a:spcBef>
                <a:spcPts val="0"/>
              </a:spcBef>
              <a:spcAft>
                <a:spcPts val="0"/>
              </a:spcAft>
              <a:buSzPts val="1440"/>
              <a:buFont typeface="Wingdings" panose="05000000000000000000" pitchFamily="2" charset="2"/>
              <a:buChar char="Ø"/>
            </a:pPr>
            <a:r>
              <a:rPr lang="en-GB" sz="2800" dirty="0"/>
              <a:t>Combines data from multiple sheets</a:t>
            </a:r>
          </a:p>
          <a:p>
            <a:pPr marL="457200" lvl="0" indent="-457200" algn="l" rtl="0">
              <a:spcBef>
                <a:spcPts val="0"/>
              </a:spcBef>
              <a:spcAft>
                <a:spcPts val="0"/>
              </a:spcAft>
              <a:buSzPts val="1440"/>
              <a:buFont typeface="Wingdings" panose="05000000000000000000" pitchFamily="2" charset="2"/>
              <a:buChar char="Ø"/>
            </a:pPr>
            <a:r>
              <a:rPr lang="en-GB" sz="2800" dirty="0"/>
              <a:t>Streamlines data management</a:t>
            </a:r>
          </a:p>
          <a:p>
            <a:pPr marL="457200" lvl="0" indent="-457200" algn="l" rtl="0">
              <a:spcBef>
                <a:spcPts val="0"/>
              </a:spcBef>
              <a:spcAft>
                <a:spcPts val="0"/>
              </a:spcAft>
              <a:buSzPts val="1440"/>
              <a:buFont typeface="Wingdings" panose="05000000000000000000" pitchFamily="2" charset="2"/>
              <a:buChar char="Ø"/>
            </a:pPr>
            <a:r>
              <a:rPr lang="en-GB" sz="2800" dirty="0"/>
              <a:t>Essential Financial Functions</a:t>
            </a:r>
          </a:p>
          <a:p>
            <a:pPr marL="457200" lvl="0" indent="-457200" algn="l" rtl="0">
              <a:spcBef>
                <a:spcPts val="0"/>
              </a:spcBef>
              <a:spcAft>
                <a:spcPts val="0"/>
              </a:spcAft>
              <a:buSzPts val="1440"/>
              <a:buFont typeface="Wingdings" panose="05000000000000000000" pitchFamily="2" charset="2"/>
              <a:buChar char="Ø"/>
            </a:pPr>
            <a:r>
              <a:rPr lang="en-GB" sz="2800" dirty="0"/>
              <a:t>Covers basic to specialized operations</a:t>
            </a:r>
          </a:p>
          <a:p>
            <a:pPr marL="457200" lvl="0" indent="-457200" algn="l" rtl="0">
              <a:spcBef>
                <a:spcPts val="0"/>
              </a:spcBef>
              <a:spcAft>
                <a:spcPts val="0"/>
              </a:spcAft>
              <a:buSzPts val="1440"/>
              <a:buFont typeface="Wingdings" panose="05000000000000000000" pitchFamily="2" charset="2"/>
              <a:buChar char="Ø"/>
            </a:pPr>
            <a:r>
              <a:rPr lang="en-GB" sz="2800" dirty="0"/>
              <a:t>Enables complex financial analyses</a:t>
            </a:r>
          </a:p>
        </p:txBody>
      </p:sp>
    </p:spTree>
    <p:extLst>
      <p:ext uri="{BB962C8B-B14F-4D97-AF65-F5344CB8AC3E}">
        <p14:creationId xmlns:p14="http://schemas.microsoft.com/office/powerpoint/2010/main" val="4287497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7" y="283916"/>
            <a:ext cx="10963023"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Utility for Chartered Accountants - Data Consolidation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7" y="2313109"/>
            <a:ext cx="7194208" cy="741741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Techniques for Chartered Accountants</a:t>
            </a:r>
          </a:p>
          <a:p>
            <a:pPr marL="457200" lvl="0" indent="-457200" algn="l" rtl="0">
              <a:spcBef>
                <a:spcPts val="0"/>
              </a:spcBef>
              <a:spcAft>
                <a:spcPts val="0"/>
              </a:spcAft>
              <a:buSzPts val="1440"/>
              <a:buFont typeface="Wingdings" panose="05000000000000000000" pitchFamily="2" charset="2"/>
              <a:buChar char="Ø"/>
            </a:pPr>
            <a:r>
              <a:rPr lang="en-GB" sz="2800" dirty="0"/>
              <a:t>Consolidation of financial data crucial for audits and statements</a:t>
            </a:r>
          </a:p>
          <a:p>
            <a:pPr marL="457200" lvl="0" indent="-457200" algn="l" rtl="0">
              <a:spcBef>
                <a:spcPts val="0"/>
              </a:spcBef>
              <a:spcAft>
                <a:spcPts val="0"/>
              </a:spcAft>
              <a:buSzPts val="1440"/>
              <a:buFont typeface="Wingdings" panose="05000000000000000000" pitchFamily="2" charset="2"/>
              <a:buChar char="Ø"/>
            </a:pPr>
            <a:r>
              <a:rPr lang="en-GB" sz="2800" dirty="0"/>
              <a:t>Facilitates extraction of insights from large datasets</a:t>
            </a:r>
          </a:p>
          <a:p>
            <a:pPr marL="457200" lvl="0" indent="-457200" algn="l" rtl="0">
              <a:spcBef>
                <a:spcPts val="0"/>
              </a:spcBef>
              <a:spcAft>
                <a:spcPts val="0"/>
              </a:spcAft>
              <a:buSzPts val="1440"/>
              <a:buFont typeface="Wingdings" panose="05000000000000000000" pitchFamily="2" charset="2"/>
              <a:buChar char="Ø"/>
            </a:pPr>
            <a:r>
              <a:rPr lang="en-GB" sz="2800" dirty="0"/>
              <a:t>Impact on Decision-Making</a:t>
            </a:r>
          </a:p>
          <a:p>
            <a:pPr marL="457200" lvl="0" indent="-457200" algn="l" rtl="0">
              <a:spcBef>
                <a:spcPts val="0"/>
              </a:spcBef>
              <a:spcAft>
                <a:spcPts val="0"/>
              </a:spcAft>
              <a:buSzPts val="1440"/>
              <a:buFont typeface="Wingdings" panose="05000000000000000000" pitchFamily="2" charset="2"/>
              <a:buChar char="Ø"/>
            </a:pPr>
            <a:r>
              <a:rPr lang="en-GB" sz="2800" dirty="0"/>
              <a:t>Enables informed decisions for clients and organizations</a:t>
            </a:r>
          </a:p>
          <a:p>
            <a:pPr marL="457200" lvl="0" indent="-457200" algn="l" rtl="0">
              <a:spcBef>
                <a:spcPts val="0"/>
              </a:spcBef>
              <a:spcAft>
                <a:spcPts val="0"/>
              </a:spcAft>
              <a:buSzPts val="1440"/>
              <a:buFont typeface="Wingdings" panose="05000000000000000000" pitchFamily="2" charset="2"/>
              <a:buChar char="Ø"/>
            </a:pPr>
            <a:r>
              <a:rPr lang="en-GB" sz="2800" dirty="0"/>
              <a:t>Enhancing Accuracy and Efficiency</a:t>
            </a:r>
          </a:p>
          <a:p>
            <a:pPr marL="457200" lvl="0" indent="-457200" algn="l" rtl="0">
              <a:spcBef>
                <a:spcPts val="0"/>
              </a:spcBef>
              <a:spcAft>
                <a:spcPts val="0"/>
              </a:spcAft>
              <a:buSzPts val="1440"/>
              <a:buFont typeface="Wingdings" panose="05000000000000000000" pitchFamily="2" charset="2"/>
              <a:buChar char="Ø"/>
            </a:pPr>
            <a:r>
              <a:rPr lang="en-GB" sz="2800" dirty="0"/>
              <a:t>Streamlines complex calculations in financial analysis</a:t>
            </a:r>
          </a:p>
          <a:p>
            <a:pPr marL="457200" lvl="0" indent="-457200" algn="l" rtl="0">
              <a:spcBef>
                <a:spcPts val="0"/>
              </a:spcBef>
              <a:spcAft>
                <a:spcPts val="0"/>
              </a:spcAft>
              <a:buSzPts val="1440"/>
              <a:buFont typeface="Wingdings" panose="05000000000000000000" pitchFamily="2" charset="2"/>
              <a:buChar char="Ø"/>
            </a:pPr>
            <a:r>
              <a:rPr lang="en-GB" sz="2800" dirty="0"/>
              <a:t>Ensures precision in managing financial information</a:t>
            </a:r>
          </a:p>
          <a:p>
            <a:pPr marL="457200" lvl="0" indent="-457200" algn="l" rtl="0">
              <a:spcBef>
                <a:spcPts val="0"/>
              </a:spcBef>
              <a:spcAft>
                <a:spcPts val="0"/>
              </a:spcAft>
              <a:buSzPts val="1440"/>
              <a:buFont typeface="Wingdings" panose="05000000000000000000" pitchFamily="2" charset="2"/>
              <a:buChar char="Ø"/>
            </a:pPr>
            <a:r>
              <a:rPr lang="en-GB" sz="2800" dirty="0"/>
              <a:t>Professional Practice Benefits</a:t>
            </a:r>
          </a:p>
          <a:p>
            <a:pPr marL="457200" lvl="0" indent="-457200" algn="l" rtl="0">
              <a:spcBef>
                <a:spcPts val="0"/>
              </a:spcBef>
              <a:spcAft>
                <a:spcPts val="0"/>
              </a:spcAft>
              <a:buSzPts val="1440"/>
              <a:buFont typeface="Wingdings" panose="05000000000000000000" pitchFamily="2" charset="2"/>
              <a:buChar char="Ø"/>
            </a:pPr>
            <a:r>
              <a:rPr lang="en-GB" sz="2800" dirty="0"/>
              <a:t>Improves proficiency and effectiveness in accounting roles</a:t>
            </a:r>
          </a:p>
        </p:txBody>
      </p:sp>
      <p:pic>
        <p:nvPicPr>
          <p:cNvPr id="2" name="Google Shape;1384;p69" descr="Statistics">
            <a:extLst>
              <a:ext uri="{FF2B5EF4-FFF2-40B4-BE49-F238E27FC236}">
                <a16:creationId xmlns="" xmlns:a16="http://schemas.microsoft.com/office/drawing/2014/main" id="{569FFAAD-0F0D-6F14-7670-463E96ADD45F}"/>
              </a:ext>
            </a:extLst>
          </p:cNvPr>
          <p:cNvPicPr preferRelativeResize="0"/>
          <p:nvPr/>
        </p:nvPicPr>
        <p:blipFill rotWithShape="1">
          <a:blip r:embed="rId4">
            <a:alphaModFix/>
          </a:blip>
          <a:srcRect/>
          <a:stretch/>
        </p:blipFill>
        <p:spPr>
          <a:xfrm>
            <a:off x="9109294" y="3056183"/>
            <a:ext cx="5331325" cy="4569568"/>
          </a:xfrm>
          <a:prstGeom prst="rect">
            <a:avLst/>
          </a:prstGeom>
          <a:solidFill>
            <a:srgbClr val="043817"/>
          </a:solidFill>
          <a:ln>
            <a:noFill/>
          </a:ln>
        </p:spPr>
      </p:pic>
    </p:spTree>
    <p:extLst>
      <p:ext uri="{BB962C8B-B14F-4D97-AF65-F5344CB8AC3E}">
        <p14:creationId xmlns:p14="http://schemas.microsoft.com/office/powerpoint/2010/main" val="3526775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Using Excel’s Consolidation Functionality</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621101" y="2313109"/>
            <a:ext cx="5969479" cy="6555641"/>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Select the Target Cell</a:t>
            </a:r>
          </a:p>
          <a:p>
            <a:pPr marL="457200" lvl="0" indent="-457200" algn="l" rtl="0">
              <a:spcBef>
                <a:spcPts val="0"/>
              </a:spcBef>
              <a:spcAft>
                <a:spcPts val="0"/>
              </a:spcAft>
              <a:buSzPts val="1440"/>
              <a:buFont typeface="Wingdings" panose="05000000000000000000" pitchFamily="2" charset="2"/>
              <a:buChar char="Ø"/>
            </a:pPr>
            <a:r>
              <a:rPr lang="en-GB" sz="2800" dirty="0"/>
              <a:t>Choose the cell for the total to appear</a:t>
            </a:r>
          </a:p>
          <a:p>
            <a:pPr marL="457200" lvl="0" indent="-457200" algn="l" rtl="0">
              <a:spcBef>
                <a:spcPts val="0"/>
              </a:spcBef>
              <a:spcAft>
                <a:spcPts val="0"/>
              </a:spcAft>
              <a:buSzPts val="1440"/>
              <a:buFont typeface="Wingdings" panose="05000000000000000000" pitchFamily="2" charset="2"/>
              <a:buChar char="Ø"/>
            </a:pPr>
            <a:r>
              <a:rPr lang="en-GB" sz="2800" dirty="0"/>
              <a:t>Navigate to the Data Tab</a:t>
            </a:r>
          </a:p>
          <a:p>
            <a:pPr marL="457200" lvl="0" indent="-457200" algn="l" rtl="0">
              <a:spcBef>
                <a:spcPts val="0"/>
              </a:spcBef>
              <a:spcAft>
                <a:spcPts val="0"/>
              </a:spcAft>
              <a:buSzPts val="1440"/>
              <a:buFont typeface="Wingdings" panose="05000000000000000000" pitchFamily="2" charset="2"/>
              <a:buChar char="Ø"/>
            </a:pPr>
            <a:r>
              <a:rPr lang="en-GB" sz="2800" dirty="0"/>
              <a:t>Find the 'Data' tab on the Ribbon</a:t>
            </a:r>
          </a:p>
          <a:p>
            <a:pPr marL="457200" lvl="0" indent="-457200" algn="l" rtl="0">
              <a:spcBef>
                <a:spcPts val="0"/>
              </a:spcBef>
              <a:spcAft>
                <a:spcPts val="0"/>
              </a:spcAft>
              <a:buSzPts val="1440"/>
              <a:buFont typeface="Wingdings" panose="05000000000000000000" pitchFamily="2" charset="2"/>
              <a:buChar char="Ø"/>
            </a:pPr>
            <a:r>
              <a:rPr lang="en-GB" sz="2800" dirty="0"/>
              <a:t>Utilize the Consolidate Option</a:t>
            </a:r>
          </a:p>
          <a:p>
            <a:pPr marL="457200" lvl="0" indent="-457200" algn="l" rtl="0">
              <a:spcBef>
                <a:spcPts val="0"/>
              </a:spcBef>
              <a:spcAft>
                <a:spcPts val="0"/>
              </a:spcAft>
              <a:buSzPts val="1440"/>
              <a:buFont typeface="Wingdings" panose="05000000000000000000" pitchFamily="2" charset="2"/>
              <a:buChar char="Ø"/>
            </a:pPr>
            <a:r>
              <a:rPr lang="en-GB" sz="2800" dirty="0"/>
              <a:t>Open the 'Consolidate' dialog box via the option</a:t>
            </a:r>
          </a:p>
          <a:p>
            <a:pPr marL="457200" lvl="0" indent="-457200" algn="l" rtl="0">
              <a:spcBef>
                <a:spcPts val="0"/>
              </a:spcBef>
              <a:spcAft>
                <a:spcPts val="0"/>
              </a:spcAft>
              <a:buSzPts val="1440"/>
              <a:buFont typeface="Wingdings" panose="05000000000000000000" pitchFamily="2" charset="2"/>
              <a:buChar char="Ø"/>
            </a:pPr>
            <a:r>
              <a:rPr lang="en-GB" sz="2800" dirty="0"/>
              <a:t>Define Range and Function</a:t>
            </a:r>
          </a:p>
          <a:p>
            <a:pPr marL="457200" lvl="0" indent="-457200" algn="l" rtl="0">
              <a:spcBef>
                <a:spcPts val="0"/>
              </a:spcBef>
              <a:spcAft>
                <a:spcPts val="0"/>
              </a:spcAft>
              <a:buSzPts val="1440"/>
              <a:buFont typeface="Wingdings" panose="05000000000000000000" pitchFamily="2" charset="2"/>
              <a:buChar char="Ø"/>
            </a:pPr>
            <a:r>
              <a:rPr lang="en-GB" sz="2800" dirty="0"/>
              <a:t>Select cell range and desired function (SUM, AVERAGE, etc.)</a:t>
            </a:r>
          </a:p>
          <a:p>
            <a:pPr marL="457200" lvl="0" indent="-457200" algn="l" rtl="0">
              <a:spcBef>
                <a:spcPts val="0"/>
              </a:spcBef>
              <a:spcAft>
                <a:spcPts val="0"/>
              </a:spcAft>
              <a:buSzPts val="1440"/>
              <a:buFont typeface="Wingdings" panose="05000000000000000000" pitchFamily="2" charset="2"/>
              <a:buChar char="Ø"/>
            </a:pPr>
            <a:r>
              <a:rPr lang="en-GB" sz="2800" dirty="0"/>
              <a:t>Identify Reference Sheets</a:t>
            </a:r>
          </a:p>
          <a:p>
            <a:pPr marL="457200" lvl="0" indent="-457200" algn="l" rtl="0">
              <a:spcBef>
                <a:spcPts val="0"/>
              </a:spcBef>
              <a:spcAft>
                <a:spcPts val="0"/>
              </a:spcAft>
              <a:buSzPts val="1440"/>
              <a:buFont typeface="Wingdings" panose="05000000000000000000" pitchFamily="2" charset="2"/>
              <a:buChar char="Ø"/>
            </a:pPr>
            <a:r>
              <a:rPr lang="en-GB" sz="2800" dirty="0"/>
              <a:t>Select sheets for data consolidation</a:t>
            </a:r>
          </a:p>
          <a:p>
            <a:pPr marL="457200" lvl="0" indent="-457200" algn="l" rtl="0">
              <a:spcBef>
                <a:spcPts val="0"/>
              </a:spcBef>
              <a:spcAft>
                <a:spcPts val="0"/>
              </a:spcAft>
              <a:buSzPts val="1440"/>
              <a:buFont typeface="Wingdings" panose="05000000000000000000" pitchFamily="2" charset="2"/>
              <a:buChar char="Ø"/>
            </a:pPr>
            <a:r>
              <a:rPr lang="en-GB" sz="2800" dirty="0"/>
              <a:t>Customize Settings</a:t>
            </a:r>
          </a:p>
          <a:p>
            <a:pPr marL="457200" lvl="0" indent="-457200" algn="l" rtl="0">
              <a:spcBef>
                <a:spcPts val="0"/>
              </a:spcBef>
              <a:spcAft>
                <a:spcPts val="0"/>
              </a:spcAft>
              <a:buSzPts val="1440"/>
              <a:buFont typeface="Wingdings" panose="05000000000000000000" pitchFamily="2" charset="2"/>
              <a:buChar char="Ø"/>
            </a:pPr>
            <a:r>
              <a:rPr lang="en-GB" sz="2800" dirty="0"/>
              <a:t>Execute Consolidation</a:t>
            </a:r>
          </a:p>
        </p:txBody>
      </p:sp>
    </p:spTree>
    <p:extLst>
      <p:ext uri="{BB962C8B-B14F-4D97-AF65-F5344CB8AC3E}">
        <p14:creationId xmlns:p14="http://schemas.microsoft.com/office/powerpoint/2010/main" val="4000677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Functions in Excel</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759348" y="2596998"/>
            <a:ext cx="9048585"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for Excel Proficiency</a:t>
            </a:r>
          </a:p>
          <a:p>
            <a:pPr marL="457200" lvl="0" indent="-457200" algn="l" rtl="0">
              <a:spcBef>
                <a:spcPts val="0"/>
              </a:spcBef>
              <a:spcAft>
                <a:spcPts val="0"/>
              </a:spcAft>
              <a:buSzPts val="1440"/>
              <a:buFont typeface="Wingdings" panose="05000000000000000000" pitchFamily="2" charset="2"/>
              <a:buChar char="Ø"/>
            </a:pPr>
            <a:r>
              <a:rPr lang="en-GB" sz="2800" dirty="0"/>
              <a:t>Key in accounting and finance for accurate calculations</a:t>
            </a:r>
          </a:p>
          <a:p>
            <a:pPr marL="457200" lvl="0" indent="-457200" algn="l" rtl="0">
              <a:spcBef>
                <a:spcPts val="0"/>
              </a:spcBef>
              <a:spcAft>
                <a:spcPts val="0"/>
              </a:spcAft>
              <a:buSzPts val="1440"/>
              <a:buFont typeface="Wingdings" panose="05000000000000000000" pitchFamily="2" charset="2"/>
              <a:buChar char="Ø"/>
            </a:pPr>
            <a:r>
              <a:rPr lang="en-GB" sz="2800" dirty="0"/>
              <a:t>Vast Library of Built-in Functions</a:t>
            </a:r>
          </a:p>
          <a:p>
            <a:pPr marL="457200" lvl="0" indent="-457200" algn="l" rtl="0">
              <a:spcBef>
                <a:spcPts val="0"/>
              </a:spcBef>
              <a:spcAft>
                <a:spcPts val="0"/>
              </a:spcAft>
              <a:buSzPts val="1440"/>
              <a:buFont typeface="Wingdings" panose="05000000000000000000" pitchFamily="2" charset="2"/>
              <a:buChar char="Ø"/>
            </a:pPr>
            <a:r>
              <a:rPr lang="en-GB" sz="2800" dirty="0"/>
              <a:t>From simple arithmetic to complex statistical analysis</a:t>
            </a:r>
          </a:p>
          <a:p>
            <a:pPr marL="457200" lvl="0" indent="-457200" algn="l" rtl="0">
              <a:spcBef>
                <a:spcPts val="0"/>
              </a:spcBef>
              <a:spcAft>
                <a:spcPts val="0"/>
              </a:spcAft>
              <a:buSzPts val="1440"/>
              <a:buFont typeface="Wingdings" panose="05000000000000000000" pitchFamily="2" charset="2"/>
              <a:buChar char="Ø"/>
            </a:pPr>
            <a:r>
              <a:rPr lang="en-GB" sz="2800" dirty="0"/>
              <a:t>Streamlined Calculations with Functions</a:t>
            </a:r>
          </a:p>
          <a:p>
            <a:pPr marL="457200" lvl="0" indent="-457200" algn="l" rtl="0">
              <a:spcBef>
                <a:spcPts val="0"/>
              </a:spcBef>
              <a:spcAft>
                <a:spcPts val="0"/>
              </a:spcAft>
              <a:buSzPts val="1440"/>
              <a:buFont typeface="Wingdings" panose="05000000000000000000" pitchFamily="2" charset="2"/>
              <a:buChar char="Ø"/>
            </a:pPr>
            <a:r>
              <a:rPr lang="en-GB" sz="2800" dirty="0"/>
              <a:t>Ensures accuracy and simplifies complex processes</a:t>
            </a:r>
          </a:p>
          <a:p>
            <a:pPr marL="457200" lvl="0" indent="-457200" algn="l" rtl="0">
              <a:spcBef>
                <a:spcPts val="0"/>
              </a:spcBef>
              <a:spcAft>
                <a:spcPts val="0"/>
              </a:spcAft>
              <a:buSzPts val="1440"/>
              <a:buFont typeface="Wingdings" panose="05000000000000000000" pitchFamily="2" charset="2"/>
              <a:buChar char="Ø"/>
            </a:pPr>
            <a:r>
              <a:rPr lang="en-GB" sz="2800" dirty="0"/>
              <a:t>Using Excel Functions</a:t>
            </a:r>
          </a:p>
          <a:p>
            <a:pPr marL="457200" lvl="0" indent="-457200" algn="l" rtl="0">
              <a:spcBef>
                <a:spcPts val="0"/>
              </a:spcBef>
              <a:spcAft>
                <a:spcPts val="0"/>
              </a:spcAft>
              <a:buSzPts val="1440"/>
              <a:buFont typeface="Wingdings" panose="05000000000000000000" pitchFamily="2" charset="2"/>
              <a:buChar char="Ø"/>
            </a:pPr>
            <a:r>
              <a:rPr lang="en-GB" sz="2800" dirty="0"/>
              <a:t>Start with '=' followed by function name and arguments in parentheses</a:t>
            </a:r>
          </a:p>
          <a:p>
            <a:pPr marL="457200" lvl="0" indent="-457200" algn="l" rtl="0">
              <a:spcBef>
                <a:spcPts val="0"/>
              </a:spcBef>
              <a:spcAft>
                <a:spcPts val="0"/>
              </a:spcAft>
              <a:buSzPts val="1440"/>
              <a:buFont typeface="Wingdings" panose="05000000000000000000" pitchFamily="2" charset="2"/>
              <a:buChar char="Ø"/>
            </a:pPr>
            <a:r>
              <a:rPr lang="en-GB" sz="2800" dirty="0"/>
              <a:t>Example: =SUM(A1:A10) to add values from A1 to A10</a:t>
            </a:r>
          </a:p>
          <a:p>
            <a:pPr marL="457200" lvl="0" indent="-457200" algn="l" rtl="0">
              <a:spcBef>
                <a:spcPts val="0"/>
              </a:spcBef>
              <a:spcAft>
                <a:spcPts val="0"/>
              </a:spcAft>
              <a:buSzPts val="1440"/>
              <a:buFont typeface="Wingdings" panose="05000000000000000000" pitchFamily="2" charset="2"/>
              <a:buChar char="Ø"/>
            </a:pPr>
            <a:r>
              <a:rPr lang="en-GB" sz="2800" dirty="0"/>
              <a:t>Press Enter to execute and display the result</a:t>
            </a:r>
          </a:p>
        </p:txBody>
      </p:sp>
    </p:spTree>
    <p:extLst>
      <p:ext uri="{BB962C8B-B14F-4D97-AF65-F5344CB8AC3E}">
        <p14:creationId xmlns:p14="http://schemas.microsoft.com/office/powerpoint/2010/main" val="4551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000" dirty="0"/>
              <a:t>Math and Statistical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SUM Function</a:t>
            </a:r>
          </a:p>
          <a:p>
            <a:pPr marL="457200" lvl="0" indent="-457200" algn="l" rtl="0">
              <a:spcBef>
                <a:spcPts val="0"/>
              </a:spcBef>
              <a:spcAft>
                <a:spcPts val="0"/>
              </a:spcAft>
              <a:buSzPts val="1440"/>
              <a:buFont typeface="Wingdings" panose="05000000000000000000" pitchFamily="2" charset="2"/>
              <a:buChar char="Ø"/>
            </a:pPr>
            <a:r>
              <a:rPr lang="en-GB" sz="2800" dirty="0"/>
              <a:t>Adds up a range of values</a:t>
            </a:r>
          </a:p>
          <a:p>
            <a:pPr marL="457200" lvl="0" indent="-457200" algn="l" rtl="0">
              <a:spcBef>
                <a:spcPts val="0"/>
              </a:spcBef>
              <a:spcAft>
                <a:spcPts val="0"/>
              </a:spcAft>
              <a:buSzPts val="1440"/>
              <a:buFont typeface="Wingdings" panose="05000000000000000000" pitchFamily="2" charset="2"/>
              <a:buChar char="Ø"/>
            </a:pPr>
            <a:r>
              <a:rPr lang="en-GB" sz="2800" dirty="0"/>
              <a:t>Example: =SUM (A1:A10)</a:t>
            </a:r>
          </a:p>
          <a:p>
            <a:pPr marL="457200" lvl="0" indent="-457200" algn="l" rtl="0">
              <a:spcBef>
                <a:spcPts val="0"/>
              </a:spcBef>
              <a:spcAft>
                <a:spcPts val="0"/>
              </a:spcAft>
              <a:buSzPts val="1440"/>
              <a:buFont typeface="Wingdings" panose="05000000000000000000" pitchFamily="2" charset="2"/>
              <a:buChar char="Ø"/>
            </a:pPr>
            <a:r>
              <a:rPr lang="en-GB" sz="2800" dirty="0"/>
              <a:t>AVERAGE Function</a:t>
            </a:r>
          </a:p>
          <a:p>
            <a:pPr marL="457200" lvl="0" indent="-457200" algn="l" rtl="0">
              <a:spcBef>
                <a:spcPts val="0"/>
              </a:spcBef>
              <a:spcAft>
                <a:spcPts val="0"/>
              </a:spcAft>
              <a:buSzPts val="1440"/>
              <a:buFont typeface="Wingdings" panose="05000000000000000000" pitchFamily="2" charset="2"/>
              <a:buChar char="Ø"/>
            </a:pPr>
            <a:r>
              <a:rPr lang="en-GB" sz="2800" dirty="0"/>
              <a:t>Calculates the average of values</a:t>
            </a:r>
          </a:p>
          <a:p>
            <a:pPr marL="457200" lvl="0" indent="-457200" algn="l" rtl="0">
              <a:spcBef>
                <a:spcPts val="0"/>
              </a:spcBef>
              <a:spcAft>
                <a:spcPts val="0"/>
              </a:spcAft>
              <a:buSzPts val="1440"/>
              <a:buFont typeface="Wingdings" panose="05000000000000000000" pitchFamily="2" charset="2"/>
              <a:buChar char="Ø"/>
            </a:pPr>
            <a:r>
              <a:rPr lang="en-GB" sz="2800" dirty="0"/>
              <a:t>Example: =AVERAGE (B1:B10)</a:t>
            </a:r>
          </a:p>
          <a:p>
            <a:pPr marL="457200" lvl="0" indent="-457200" algn="l" rtl="0">
              <a:spcBef>
                <a:spcPts val="0"/>
              </a:spcBef>
              <a:spcAft>
                <a:spcPts val="0"/>
              </a:spcAft>
              <a:buSzPts val="1440"/>
              <a:buFont typeface="Wingdings" panose="05000000000000000000" pitchFamily="2" charset="2"/>
              <a:buChar char="Ø"/>
            </a:pPr>
            <a:r>
              <a:rPr lang="en-GB" sz="2800" dirty="0"/>
              <a:t>MIN and MAX Functions</a:t>
            </a:r>
          </a:p>
          <a:p>
            <a:pPr marL="457200" lvl="0" indent="-457200" algn="l" rtl="0">
              <a:spcBef>
                <a:spcPts val="0"/>
              </a:spcBef>
              <a:spcAft>
                <a:spcPts val="0"/>
              </a:spcAft>
              <a:buSzPts val="1440"/>
              <a:buFont typeface="Wingdings" panose="05000000000000000000" pitchFamily="2" charset="2"/>
              <a:buChar char="Ø"/>
            </a:pPr>
            <a:r>
              <a:rPr lang="en-GB" sz="2800" dirty="0"/>
              <a:t>Identify the smallest and largest values</a:t>
            </a:r>
          </a:p>
          <a:p>
            <a:pPr marL="457200" lvl="0" indent="-457200" algn="l" rtl="0">
              <a:spcBef>
                <a:spcPts val="0"/>
              </a:spcBef>
              <a:spcAft>
                <a:spcPts val="0"/>
              </a:spcAft>
              <a:buSzPts val="1440"/>
              <a:buFont typeface="Wingdings" panose="05000000000000000000" pitchFamily="2" charset="2"/>
              <a:buChar char="Ø"/>
            </a:pPr>
            <a:r>
              <a:rPr lang="en-GB" sz="2800" dirty="0"/>
              <a:t>Examples: =MIN (C1:C5), =MAX (C1:C5)</a:t>
            </a:r>
          </a:p>
        </p:txBody>
      </p:sp>
      <p:graphicFrame>
        <p:nvGraphicFramePr>
          <p:cNvPr id="2" name="Google Shape;1407;p72">
            <a:extLst>
              <a:ext uri="{FF2B5EF4-FFF2-40B4-BE49-F238E27FC236}">
                <a16:creationId xmlns="" xmlns:a16="http://schemas.microsoft.com/office/drawing/2014/main" id="{D888A722-26B2-17EB-2ABB-4927B671EAEF}"/>
              </a:ext>
            </a:extLst>
          </p:cNvPr>
          <p:cNvGraphicFramePr/>
          <p:nvPr>
            <p:extLst>
              <p:ext uri="{D42A27DB-BD31-4B8C-83A1-F6EECF244321}">
                <p14:modId xmlns:p14="http://schemas.microsoft.com/office/powerpoint/2010/main" val="1740993070"/>
              </p:ext>
            </p:extLst>
          </p:nvPr>
        </p:nvGraphicFramePr>
        <p:xfrm>
          <a:off x="7381050" y="1853926"/>
          <a:ext cx="6007146" cy="4848079"/>
        </p:xfrm>
        <a:graphic>
          <a:graphicData uri="http://schemas.openxmlformats.org/drawingml/2006/table">
            <a:tbl>
              <a:tblPr firstRow="1" bandRow="1">
                <a:solidFill>
                  <a:srgbClr val="F2F2F2">
                    <a:alpha val="29803"/>
                  </a:srgbClr>
                </a:solidFill>
              </a:tblPr>
              <a:tblGrid>
                <a:gridCol w="1873925">
                  <a:extLst>
                    <a:ext uri="{9D8B030D-6E8A-4147-A177-3AD203B41FA5}">
                      <a16:colId xmlns="" xmlns:a16="http://schemas.microsoft.com/office/drawing/2014/main" val="20000"/>
                    </a:ext>
                  </a:extLst>
                </a:gridCol>
                <a:gridCol w="2097689">
                  <a:extLst>
                    <a:ext uri="{9D8B030D-6E8A-4147-A177-3AD203B41FA5}">
                      <a16:colId xmlns="" xmlns:a16="http://schemas.microsoft.com/office/drawing/2014/main" val="20001"/>
                    </a:ext>
                  </a:extLst>
                </a:gridCol>
                <a:gridCol w="2035532">
                  <a:extLst>
                    <a:ext uri="{9D8B030D-6E8A-4147-A177-3AD203B41FA5}">
                      <a16:colId xmlns="" xmlns:a16="http://schemas.microsoft.com/office/drawing/2014/main" val="20002"/>
                    </a:ext>
                  </a:extLst>
                </a:gridCol>
              </a:tblGrid>
              <a:tr h="812732">
                <a:tc>
                  <a:txBody>
                    <a:bodyPr/>
                    <a:lstStyle/>
                    <a:p>
                      <a:pPr marL="0" marR="0" lvl="0" indent="0" algn="l" rtl="0">
                        <a:spcBef>
                          <a:spcPts val="0"/>
                        </a:spcBef>
                        <a:spcAft>
                          <a:spcPts val="0"/>
                        </a:spcAft>
                        <a:buNone/>
                      </a:pPr>
                      <a:r>
                        <a:rPr lang="en-US" sz="1700" b="0" cap="none">
                          <a:solidFill>
                            <a:schemeClr val="lt1"/>
                          </a:solidFill>
                        </a:rPr>
                        <a:t>Function</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l" rtl="0">
                        <a:spcBef>
                          <a:spcPts val="0"/>
                        </a:spcBef>
                        <a:spcAft>
                          <a:spcPts val="0"/>
                        </a:spcAft>
                        <a:buNone/>
                      </a:pPr>
                      <a:r>
                        <a:rPr lang="en-US" sz="1700" b="0" cap="none">
                          <a:solidFill>
                            <a:schemeClr val="lt1"/>
                          </a:solidFill>
                        </a:rPr>
                        <a:t>Description</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l" rtl="0">
                        <a:spcBef>
                          <a:spcPts val="0"/>
                        </a:spcBef>
                        <a:spcAft>
                          <a:spcPts val="0"/>
                        </a:spcAft>
                        <a:buNone/>
                      </a:pPr>
                      <a:r>
                        <a:rPr lang="en-US" sz="1700" b="0" cap="none">
                          <a:solidFill>
                            <a:schemeClr val="lt1"/>
                          </a:solidFill>
                        </a:rPr>
                        <a:t>Example</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extLst>
                  <a:ext uri="{0D108BD9-81ED-4DB2-BD59-A6C34878D82A}">
                    <a16:rowId xmlns="" xmlns:a16="http://schemas.microsoft.com/office/drawing/2014/main" val="10000"/>
                  </a:ext>
                </a:extLst>
              </a:tr>
              <a:tr h="1075585">
                <a:tc>
                  <a:txBody>
                    <a:bodyPr/>
                    <a:lstStyle/>
                    <a:p>
                      <a:pPr marL="0" marR="0" lvl="0" indent="0" algn="l" rtl="0">
                        <a:spcBef>
                          <a:spcPts val="0"/>
                        </a:spcBef>
                        <a:spcAft>
                          <a:spcPts val="0"/>
                        </a:spcAft>
                        <a:buNone/>
                      </a:pPr>
                      <a:r>
                        <a:rPr lang="en-US" sz="1700" cap="none" dirty="0">
                          <a:solidFill>
                            <a:schemeClr val="dk1"/>
                          </a:solidFill>
                        </a:rPr>
                        <a:t>SUM</a:t>
                      </a:r>
                      <a:endParaRPr dirty="0"/>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29803"/>
                      </a:srgbClr>
                    </a:solidFill>
                  </a:tcPr>
                </a:tc>
                <a:tc>
                  <a:txBody>
                    <a:bodyPr/>
                    <a:lstStyle/>
                    <a:p>
                      <a:pPr marL="0" marR="0" lvl="0" indent="0" algn="l" rtl="0">
                        <a:spcBef>
                          <a:spcPts val="0"/>
                        </a:spcBef>
                        <a:spcAft>
                          <a:spcPts val="0"/>
                        </a:spcAft>
                        <a:buNone/>
                      </a:pPr>
                      <a:r>
                        <a:rPr lang="en-US" sz="1700" cap="none">
                          <a:solidFill>
                            <a:schemeClr val="dk1"/>
                          </a:solidFill>
                        </a:rPr>
                        <a:t>Adds up a range of values</a:t>
                      </a:r>
                      <a:endParaRPr/>
                    </a:p>
                  </a:txBody>
                  <a:tcPr marL="142650" marR="117475" marT="109725" marB="1097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29803"/>
                      </a:srgbClr>
                    </a:solidFill>
                  </a:tcPr>
                </a:tc>
                <a:tc>
                  <a:txBody>
                    <a:bodyPr/>
                    <a:lstStyle/>
                    <a:p>
                      <a:pPr marL="0" marR="0" lvl="0" indent="0" algn="l" rtl="0">
                        <a:spcBef>
                          <a:spcPts val="0"/>
                        </a:spcBef>
                        <a:spcAft>
                          <a:spcPts val="0"/>
                        </a:spcAft>
                        <a:buNone/>
                      </a:pPr>
                      <a:r>
                        <a:rPr lang="en-US" sz="1700" cap="none">
                          <a:solidFill>
                            <a:schemeClr val="dk1"/>
                          </a:solidFill>
                        </a:rPr>
                        <a:t>=SUM (A1:A10)</a:t>
                      </a:r>
                      <a:endParaRPr/>
                    </a:p>
                  </a:txBody>
                  <a:tcPr marL="142650" marR="117475" marT="109725" marB="109725" anchor="ctr">
                    <a:lnL w="9525"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29803"/>
                      </a:srgbClr>
                    </a:solidFill>
                  </a:tcPr>
                </a:tc>
                <a:extLst>
                  <a:ext uri="{0D108BD9-81ED-4DB2-BD59-A6C34878D82A}">
                    <a16:rowId xmlns="" xmlns:a16="http://schemas.microsoft.com/office/drawing/2014/main" val="10001"/>
                  </a:ext>
                </a:extLst>
              </a:tr>
              <a:tr h="1075585">
                <a:tc>
                  <a:txBody>
                    <a:bodyPr/>
                    <a:lstStyle/>
                    <a:p>
                      <a:pPr marL="0" marR="0" lvl="0" indent="0" algn="l" rtl="0">
                        <a:spcBef>
                          <a:spcPts val="0"/>
                        </a:spcBef>
                        <a:spcAft>
                          <a:spcPts val="0"/>
                        </a:spcAft>
                        <a:buNone/>
                      </a:pPr>
                      <a:r>
                        <a:rPr lang="en-US" sz="1700" cap="none">
                          <a:solidFill>
                            <a:schemeClr val="dk1"/>
                          </a:solidFill>
                        </a:rPr>
                        <a:t>AVERAGE</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700" cap="none">
                          <a:solidFill>
                            <a:schemeClr val="dk1"/>
                          </a:solidFill>
                        </a:rPr>
                        <a:t>Calculates the average of values</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700" cap="none">
                          <a:solidFill>
                            <a:schemeClr val="dk1"/>
                          </a:solidFill>
                        </a:rPr>
                        <a:t>=AVERAGE (B1:B10)</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 xmlns:a16="http://schemas.microsoft.com/office/drawing/2014/main" val="10002"/>
                  </a:ext>
                </a:extLst>
              </a:tr>
              <a:tr h="1075585">
                <a:tc>
                  <a:txBody>
                    <a:bodyPr/>
                    <a:lstStyle/>
                    <a:p>
                      <a:pPr marL="0" marR="0" lvl="0" indent="0" algn="l" rtl="0">
                        <a:spcBef>
                          <a:spcPts val="0"/>
                        </a:spcBef>
                        <a:spcAft>
                          <a:spcPts val="0"/>
                        </a:spcAft>
                        <a:buNone/>
                      </a:pPr>
                      <a:r>
                        <a:rPr lang="en-US" sz="1700" cap="none">
                          <a:solidFill>
                            <a:schemeClr val="dk1"/>
                          </a:solidFill>
                        </a:rPr>
                        <a:t>MIN</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29803"/>
                      </a:srgbClr>
                    </a:solidFill>
                  </a:tcPr>
                </a:tc>
                <a:tc>
                  <a:txBody>
                    <a:bodyPr/>
                    <a:lstStyle/>
                    <a:p>
                      <a:pPr marL="0" marR="0" lvl="0" indent="0" algn="l" rtl="0">
                        <a:spcBef>
                          <a:spcPts val="0"/>
                        </a:spcBef>
                        <a:spcAft>
                          <a:spcPts val="0"/>
                        </a:spcAft>
                        <a:buNone/>
                      </a:pPr>
                      <a:r>
                        <a:rPr lang="en-US" sz="1700" cap="none">
                          <a:solidFill>
                            <a:schemeClr val="dk1"/>
                          </a:solidFill>
                        </a:rPr>
                        <a:t>Finds the smallest value</a:t>
                      </a:r>
                      <a:endParaRPr/>
                    </a:p>
                  </a:txBody>
                  <a:tcPr marL="142650" marR="117475" marT="109725" marB="1097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29803"/>
                      </a:srgbClr>
                    </a:solidFill>
                  </a:tcPr>
                </a:tc>
                <a:tc>
                  <a:txBody>
                    <a:bodyPr/>
                    <a:lstStyle/>
                    <a:p>
                      <a:pPr marL="0" marR="0" lvl="0" indent="0" algn="l" rtl="0">
                        <a:spcBef>
                          <a:spcPts val="0"/>
                        </a:spcBef>
                        <a:spcAft>
                          <a:spcPts val="0"/>
                        </a:spcAft>
                        <a:buNone/>
                      </a:pPr>
                      <a:r>
                        <a:rPr lang="en-US" sz="1700" cap="none">
                          <a:solidFill>
                            <a:schemeClr val="dk1"/>
                          </a:solidFill>
                        </a:rPr>
                        <a:t>=MIN (C1:C5)</a:t>
                      </a:r>
                      <a:endParaRPr/>
                    </a:p>
                  </a:txBody>
                  <a:tcPr marL="142650" marR="117475" marT="109725" marB="109725" anchor="ctr">
                    <a:lnL w="9525"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alpha val="29803"/>
                      </a:srgbClr>
                    </a:solidFill>
                  </a:tcPr>
                </a:tc>
                <a:extLst>
                  <a:ext uri="{0D108BD9-81ED-4DB2-BD59-A6C34878D82A}">
                    <a16:rowId xmlns="" xmlns:a16="http://schemas.microsoft.com/office/drawing/2014/main" val="10003"/>
                  </a:ext>
                </a:extLst>
              </a:tr>
              <a:tr h="808592">
                <a:tc>
                  <a:txBody>
                    <a:bodyPr/>
                    <a:lstStyle/>
                    <a:p>
                      <a:pPr marL="0" marR="0" lvl="0" indent="0" algn="l" rtl="0">
                        <a:spcBef>
                          <a:spcPts val="0"/>
                        </a:spcBef>
                        <a:spcAft>
                          <a:spcPts val="0"/>
                        </a:spcAft>
                        <a:buNone/>
                      </a:pPr>
                      <a:r>
                        <a:rPr lang="en-US" sz="1700" cap="none">
                          <a:solidFill>
                            <a:schemeClr val="dk1"/>
                          </a:solidFill>
                        </a:rPr>
                        <a:t>MAX</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700" cap="none">
                          <a:solidFill>
                            <a:schemeClr val="dk1"/>
                          </a:solidFill>
                        </a:rPr>
                        <a:t>Finds the largest value</a:t>
                      </a:r>
                      <a:endParaRPr/>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700" cap="none" dirty="0">
                          <a:solidFill>
                            <a:schemeClr val="dk1"/>
                          </a:solidFill>
                        </a:rPr>
                        <a:t>=MAX (C1:C5)</a:t>
                      </a:r>
                      <a:endParaRPr dirty="0"/>
                    </a:p>
                  </a:txBody>
                  <a:tcPr marL="142650" marR="117475" marT="109725" marB="109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1428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Logical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555641"/>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for Condition-Based Calculations</a:t>
            </a:r>
          </a:p>
          <a:p>
            <a:pPr marL="457200" lvl="0" indent="-457200" algn="l" rtl="0">
              <a:spcBef>
                <a:spcPts val="0"/>
              </a:spcBef>
              <a:spcAft>
                <a:spcPts val="0"/>
              </a:spcAft>
              <a:buSzPts val="1440"/>
              <a:buFont typeface="Wingdings" panose="05000000000000000000" pitchFamily="2" charset="2"/>
              <a:buChar char="Ø"/>
            </a:pPr>
            <a:r>
              <a:rPr lang="en-GB" sz="2800" dirty="0"/>
              <a:t>Automate decisions with specific criteria</a:t>
            </a:r>
          </a:p>
          <a:p>
            <a:pPr marL="457200" lvl="0" indent="-457200" algn="l" rtl="0">
              <a:spcBef>
                <a:spcPts val="0"/>
              </a:spcBef>
              <a:spcAft>
                <a:spcPts val="0"/>
              </a:spcAft>
              <a:buSzPts val="1440"/>
              <a:buFont typeface="Wingdings" panose="05000000000000000000" pitchFamily="2" charset="2"/>
              <a:buChar char="Ø"/>
            </a:pPr>
            <a:r>
              <a:rPr lang="en-GB" sz="2800" dirty="0"/>
              <a:t>IF Function: Decision-Making Tool</a:t>
            </a:r>
          </a:p>
          <a:p>
            <a:pPr marL="457200" lvl="0" indent="-457200" algn="l" rtl="0">
              <a:spcBef>
                <a:spcPts val="0"/>
              </a:spcBef>
              <a:spcAft>
                <a:spcPts val="0"/>
              </a:spcAft>
              <a:buSzPts val="1440"/>
              <a:buFont typeface="Wingdings" panose="05000000000000000000" pitchFamily="2" charset="2"/>
              <a:buChar char="Ø"/>
            </a:pPr>
            <a:r>
              <a:rPr lang="en-GB" sz="2800" dirty="0"/>
              <a:t>Returns values based on a true or false condition</a:t>
            </a:r>
          </a:p>
          <a:p>
            <a:pPr marL="457200" lvl="0" indent="-457200" algn="l" rtl="0">
              <a:spcBef>
                <a:spcPts val="0"/>
              </a:spcBef>
              <a:spcAft>
                <a:spcPts val="0"/>
              </a:spcAft>
              <a:buSzPts val="1440"/>
              <a:buFont typeface="Wingdings" panose="05000000000000000000" pitchFamily="2" charset="2"/>
              <a:buChar char="Ø"/>
            </a:pPr>
            <a:r>
              <a:rPr lang="en-GB" sz="2800" dirty="0"/>
              <a:t>Example: =IF(B2&gt;100, “Above Target”, “Below Target”)</a:t>
            </a:r>
          </a:p>
          <a:p>
            <a:pPr marL="457200" lvl="0" indent="-457200" algn="l" rtl="0">
              <a:spcBef>
                <a:spcPts val="0"/>
              </a:spcBef>
              <a:spcAft>
                <a:spcPts val="0"/>
              </a:spcAft>
              <a:buSzPts val="1440"/>
              <a:buFont typeface="Wingdings" panose="05000000000000000000" pitchFamily="2" charset="2"/>
              <a:buChar char="Ø"/>
            </a:pPr>
            <a:r>
              <a:rPr lang="en-GB" sz="2800" dirty="0"/>
              <a:t>Combining Multiple Conditions</a:t>
            </a:r>
          </a:p>
          <a:p>
            <a:pPr marL="457200" lvl="0" indent="-457200" algn="l" rtl="0">
              <a:spcBef>
                <a:spcPts val="0"/>
              </a:spcBef>
              <a:spcAft>
                <a:spcPts val="0"/>
              </a:spcAft>
              <a:buSzPts val="1440"/>
              <a:buFont typeface="Wingdings" panose="05000000000000000000" pitchFamily="2" charset="2"/>
              <a:buChar char="Ø"/>
            </a:pPr>
            <a:r>
              <a:rPr lang="en-GB" sz="2800" dirty="0"/>
              <a:t>AND checks if all conditions are true</a:t>
            </a:r>
          </a:p>
          <a:p>
            <a:pPr marL="457200" lvl="0" indent="-457200" algn="l" rtl="0">
              <a:spcBef>
                <a:spcPts val="0"/>
              </a:spcBef>
              <a:spcAft>
                <a:spcPts val="0"/>
              </a:spcAft>
              <a:buSzPts val="1440"/>
              <a:buFont typeface="Wingdings" panose="05000000000000000000" pitchFamily="2" charset="2"/>
              <a:buChar char="Ø"/>
            </a:pPr>
            <a:r>
              <a:rPr lang="en-GB" sz="2800" dirty="0"/>
              <a:t>OR checks if any condition is true</a:t>
            </a:r>
          </a:p>
          <a:p>
            <a:pPr marL="457200" lvl="0" indent="-457200" algn="l" rtl="0">
              <a:spcBef>
                <a:spcPts val="0"/>
              </a:spcBef>
              <a:spcAft>
                <a:spcPts val="0"/>
              </a:spcAft>
              <a:buSzPts val="1440"/>
              <a:buFont typeface="Wingdings" panose="05000000000000000000" pitchFamily="2" charset="2"/>
              <a:buChar char="Ø"/>
            </a:pPr>
            <a:r>
              <a:rPr lang="en-GB" sz="2800" dirty="0"/>
              <a:t>NOT Function: Negating Conditions</a:t>
            </a:r>
          </a:p>
          <a:p>
            <a:pPr marL="457200" lvl="0" indent="-457200" algn="l" rtl="0">
              <a:spcBef>
                <a:spcPts val="0"/>
              </a:spcBef>
              <a:spcAft>
                <a:spcPts val="0"/>
              </a:spcAft>
              <a:buSzPts val="1440"/>
              <a:buFont typeface="Wingdings" panose="05000000000000000000" pitchFamily="2" charset="2"/>
              <a:buChar char="Ø"/>
            </a:pPr>
            <a:r>
              <a:rPr lang="en-GB" sz="2800" dirty="0"/>
              <a:t>Inverts the given condition's result</a:t>
            </a:r>
          </a:p>
          <a:p>
            <a:pPr marL="457200" lvl="0" indent="-457200" algn="l" rtl="0">
              <a:spcBef>
                <a:spcPts val="0"/>
              </a:spcBef>
              <a:spcAft>
                <a:spcPts val="0"/>
              </a:spcAft>
              <a:buSzPts val="1440"/>
              <a:buFont typeface="Wingdings" panose="05000000000000000000" pitchFamily="2" charset="2"/>
              <a:buChar char="Ø"/>
            </a:pPr>
            <a:r>
              <a:rPr lang="en-GB" sz="2800" dirty="0"/>
              <a:t>Example: =NOT(D2=”Pending”)</a:t>
            </a:r>
          </a:p>
        </p:txBody>
      </p:sp>
      <p:pic>
        <p:nvPicPr>
          <p:cNvPr id="10" name="Picture 9">
            <a:extLst>
              <a:ext uri="{FF2B5EF4-FFF2-40B4-BE49-F238E27FC236}">
                <a16:creationId xmlns="" xmlns:a16="http://schemas.microsoft.com/office/drawing/2014/main" id="{015A5580-9840-6304-7FED-80894D51D8A6}"/>
              </a:ext>
            </a:extLst>
          </p:cNvPr>
          <p:cNvPicPr>
            <a:picLocks noChangeAspect="1"/>
          </p:cNvPicPr>
          <p:nvPr/>
        </p:nvPicPr>
        <p:blipFill>
          <a:blip r:embed="rId4"/>
          <a:stretch>
            <a:fillRect/>
          </a:stretch>
        </p:blipFill>
        <p:spPr>
          <a:xfrm>
            <a:off x="7740467" y="2559908"/>
            <a:ext cx="6751910" cy="4807049"/>
          </a:xfrm>
          <a:prstGeom prst="rect">
            <a:avLst/>
          </a:prstGeom>
        </p:spPr>
      </p:pic>
    </p:spTree>
    <p:extLst>
      <p:ext uri="{BB962C8B-B14F-4D97-AF65-F5344CB8AC3E}">
        <p14:creationId xmlns:p14="http://schemas.microsoft.com/office/powerpoint/2010/main" val="3128590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Text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4401205"/>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Text Function Utilities</a:t>
            </a:r>
          </a:p>
          <a:p>
            <a:pPr marL="457200" lvl="0" indent="-457200" algn="l" rtl="0">
              <a:spcBef>
                <a:spcPts val="0"/>
              </a:spcBef>
              <a:spcAft>
                <a:spcPts val="0"/>
              </a:spcAft>
              <a:buSzPts val="1440"/>
              <a:buFont typeface="Wingdings" panose="05000000000000000000" pitchFamily="2" charset="2"/>
              <a:buChar char="Ø"/>
            </a:pPr>
            <a:r>
              <a:rPr lang="en-GB" sz="2800" dirty="0"/>
              <a:t>Manipulate, extract, and </a:t>
            </a:r>
            <a:r>
              <a:rPr lang="en-GB" sz="2800" dirty="0" err="1"/>
              <a:t>analyze</a:t>
            </a:r>
            <a:r>
              <a:rPr lang="en-GB" sz="2800" dirty="0"/>
              <a:t> text data in financial tasks</a:t>
            </a:r>
          </a:p>
          <a:p>
            <a:pPr marL="457200" lvl="0" indent="-457200" algn="l" rtl="0">
              <a:spcBef>
                <a:spcPts val="0"/>
              </a:spcBef>
              <a:spcAft>
                <a:spcPts val="0"/>
              </a:spcAft>
              <a:buSzPts val="1440"/>
              <a:buFont typeface="Wingdings" panose="05000000000000000000" pitchFamily="2" charset="2"/>
              <a:buChar char="Ø"/>
            </a:pPr>
            <a:r>
              <a:rPr lang="en-GB" sz="2800" dirty="0"/>
              <a:t>CONCATENATE Function</a:t>
            </a:r>
          </a:p>
          <a:p>
            <a:pPr marL="457200" lvl="0" indent="-457200" algn="l" rtl="0">
              <a:spcBef>
                <a:spcPts val="0"/>
              </a:spcBef>
              <a:spcAft>
                <a:spcPts val="0"/>
              </a:spcAft>
              <a:buSzPts val="1440"/>
              <a:buFont typeface="Wingdings" panose="05000000000000000000" pitchFamily="2" charset="2"/>
              <a:buChar char="Ø"/>
            </a:pPr>
            <a:r>
              <a:rPr lang="en-GB" sz="2800" dirty="0"/>
              <a:t>Combines text from multiple cells</a:t>
            </a:r>
          </a:p>
          <a:p>
            <a:pPr marL="457200" lvl="0" indent="-457200" algn="l" rtl="0">
              <a:spcBef>
                <a:spcPts val="0"/>
              </a:spcBef>
              <a:spcAft>
                <a:spcPts val="0"/>
              </a:spcAft>
              <a:buSzPts val="1440"/>
              <a:buFont typeface="Wingdings" panose="05000000000000000000" pitchFamily="2" charset="2"/>
              <a:buChar char="Ø"/>
            </a:pPr>
            <a:r>
              <a:rPr lang="en-GB" sz="2800" dirty="0"/>
              <a:t>LEFT &amp; RIGHT Functions</a:t>
            </a:r>
          </a:p>
          <a:p>
            <a:pPr marL="457200" lvl="0" indent="-457200" algn="l" rtl="0">
              <a:spcBef>
                <a:spcPts val="0"/>
              </a:spcBef>
              <a:spcAft>
                <a:spcPts val="0"/>
              </a:spcAft>
              <a:buSzPts val="1440"/>
              <a:buFont typeface="Wingdings" panose="05000000000000000000" pitchFamily="2" charset="2"/>
              <a:buChar char="Ø"/>
            </a:pPr>
            <a:r>
              <a:rPr lang="en-GB" sz="2800" dirty="0"/>
              <a:t>Extract specific characters from text ends</a:t>
            </a:r>
          </a:p>
          <a:p>
            <a:pPr marL="457200" lvl="0" indent="-457200" algn="l" rtl="0">
              <a:spcBef>
                <a:spcPts val="0"/>
              </a:spcBef>
              <a:spcAft>
                <a:spcPts val="0"/>
              </a:spcAft>
              <a:buSzPts val="1440"/>
              <a:buFont typeface="Wingdings" panose="05000000000000000000" pitchFamily="2" charset="2"/>
              <a:buChar char="Ø"/>
            </a:pPr>
            <a:r>
              <a:rPr lang="en-GB" sz="2800" dirty="0"/>
              <a:t>LEN Function</a:t>
            </a:r>
          </a:p>
          <a:p>
            <a:pPr marL="457200" lvl="0" indent="-457200" algn="l" rtl="0">
              <a:spcBef>
                <a:spcPts val="0"/>
              </a:spcBef>
              <a:spcAft>
                <a:spcPts val="0"/>
              </a:spcAft>
              <a:buSzPts val="1440"/>
              <a:buFont typeface="Wingdings" panose="05000000000000000000" pitchFamily="2" charset="2"/>
              <a:buChar char="Ø"/>
            </a:pPr>
            <a:r>
              <a:rPr lang="en-GB" sz="2800" dirty="0"/>
              <a:t>Calculates text string length</a:t>
            </a:r>
          </a:p>
        </p:txBody>
      </p:sp>
      <p:pic>
        <p:nvPicPr>
          <p:cNvPr id="7" name="Picture 6">
            <a:extLst>
              <a:ext uri="{FF2B5EF4-FFF2-40B4-BE49-F238E27FC236}">
                <a16:creationId xmlns="" xmlns:a16="http://schemas.microsoft.com/office/drawing/2014/main" id="{2D9FCB68-5060-E0C2-3F05-D639D15D7092}"/>
              </a:ext>
            </a:extLst>
          </p:cNvPr>
          <p:cNvPicPr>
            <a:picLocks noChangeAspect="1"/>
          </p:cNvPicPr>
          <p:nvPr/>
        </p:nvPicPr>
        <p:blipFill>
          <a:blip r:embed="rId4"/>
          <a:stretch>
            <a:fillRect/>
          </a:stretch>
        </p:blipFill>
        <p:spPr>
          <a:xfrm>
            <a:off x="7296194" y="2122097"/>
            <a:ext cx="6556733" cy="4133033"/>
          </a:xfrm>
          <a:prstGeom prst="rect">
            <a:avLst/>
          </a:prstGeom>
        </p:spPr>
      </p:pic>
    </p:spTree>
    <p:extLst>
      <p:ext uri="{BB962C8B-B14F-4D97-AF65-F5344CB8AC3E}">
        <p14:creationId xmlns:p14="http://schemas.microsoft.com/office/powerpoint/2010/main" val="3910957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Date and Time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435082" cy="698652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TODAY and NOW Functions</a:t>
            </a:r>
          </a:p>
          <a:p>
            <a:pPr marL="457200" lvl="0" indent="-457200" algn="l" rtl="0">
              <a:spcBef>
                <a:spcPts val="0"/>
              </a:spcBef>
              <a:spcAft>
                <a:spcPts val="0"/>
              </a:spcAft>
              <a:buSzPts val="1440"/>
              <a:buFont typeface="Wingdings" panose="05000000000000000000" pitchFamily="2" charset="2"/>
              <a:buChar char="Ø"/>
            </a:pPr>
            <a:r>
              <a:rPr lang="en-GB" sz="2800" dirty="0"/>
              <a:t>Provide current date and time</a:t>
            </a:r>
          </a:p>
          <a:p>
            <a:pPr marL="457200" lvl="0" indent="-457200" algn="l" rtl="0">
              <a:spcBef>
                <a:spcPts val="0"/>
              </a:spcBef>
              <a:spcAft>
                <a:spcPts val="0"/>
              </a:spcAft>
              <a:buSzPts val="1440"/>
              <a:buFont typeface="Wingdings" panose="05000000000000000000" pitchFamily="2" charset="2"/>
              <a:buChar char="Ø"/>
            </a:pPr>
            <a:r>
              <a:rPr lang="en-GB" sz="2800" dirty="0"/>
              <a:t>Syntax for TODAY: =TODAY()</a:t>
            </a:r>
          </a:p>
          <a:p>
            <a:pPr marL="457200" lvl="0" indent="-457200" algn="l" rtl="0">
              <a:spcBef>
                <a:spcPts val="0"/>
              </a:spcBef>
              <a:spcAft>
                <a:spcPts val="0"/>
              </a:spcAft>
              <a:buSzPts val="1440"/>
              <a:buFont typeface="Wingdings" panose="05000000000000000000" pitchFamily="2" charset="2"/>
              <a:buChar char="Ø"/>
            </a:pPr>
            <a:r>
              <a:rPr lang="en-GB" sz="2800" dirty="0"/>
              <a:t>Syntax for NOW: =NOW()</a:t>
            </a:r>
          </a:p>
          <a:p>
            <a:pPr marL="457200" lvl="0" indent="-457200" algn="l" rtl="0">
              <a:spcBef>
                <a:spcPts val="0"/>
              </a:spcBef>
              <a:spcAft>
                <a:spcPts val="0"/>
              </a:spcAft>
              <a:buSzPts val="1440"/>
              <a:buFont typeface="Wingdings" panose="05000000000000000000" pitchFamily="2" charset="2"/>
              <a:buChar char="Ø"/>
            </a:pPr>
            <a:r>
              <a:rPr lang="en-GB" sz="2800" dirty="0"/>
              <a:t>EOMONTH Function</a:t>
            </a:r>
          </a:p>
          <a:p>
            <a:pPr marL="457200" lvl="0" indent="-457200" algn="l" rtl="0">
              <a:spcBef>
                <a:spcPts val="0"/>
              </a:spcBef>
              <a:spcAft>
                <a:spcPts val="0"/>
              </a:spcAft>
              <a:buSzPts val="1440"/>
              <a:buFont typeface="Wingdings" panose="05000000000000000000" pitchFamily="2" charset="2"/>
              <a:buChar char="Ø"/>
            </a:pPr>
            <a:r>
              <a:rPr lang="en-GB" sz="2800" dirty="0"/>
              <a:t>Calculates month-end date from a start date</a:t>
            </a:r>
          </a:p>
          <a:p>
            <a:pPr marL="457200" lvl="0" indent="-457200" algn="l" rtl="0">
              <a:spcBef>
                <a:spcPts val="0"/>
              </a:spcBef>
              <a:spcAft>
                <a:spcPts val="0"/>
              </a:spcAft>
              <a:buSzPts val="1440"/>
              <a:buFont typeface="Wingdings" panose="05000000000000000000" pitchFamily="2" charset="2"/>
              <a:buChar char="Ø"/>
            </a:pPr>
            <a:r>
              <a:rPr lang="en-GB" sz="2800" dirty="0"/>
              <a:t>Syntax: =EOMONTH(</a:t>
            </a:r>
            <a:r>
              <a:rPr lang="en-GB" sz="2800" dirty="0" err="1"/>
              <a:t>start_date</a:t>
            </a:r>
            <a:r>
              <a:rPr lang="en-GB" sz="2800" dirty="0"/>
              <a:t>, months)</a:t>
            </a:r>
          </a:p>
          <a:p>
            <a:pPr marL="457200" lvl="0" indent="-457200" algn="l" rtl="0">
              <a:spcBef>
                <a:spcPts val="0"/>
              </a:spcBef>
              <a:spcAft>
                <a:spcPts val="0"/>
              </a:spcAft>
              <a:buSzPts val="1440"/>
              <a:buFont typeface="Wingdings" panose="05000000000000000000" pitchFamily="2" charset="2"/>
              <a:buChar char="Ø"/>
            </a:pPr>
            <a:r>
              <a:rPr lang="en-GB" sz="2800" dirty="0"/>
              <a:t>Example: =EOMONTH(A2, 3)</a:t>
            </a:r>
          </a:p>
          <a:p>
            <a:pPr marL="457200" lvl="0" indent="-457200" algn="l" rtl="0">
              <a:spcBef>
                <a:spcPts val="0"/>
              </a:spcBef>
              <a:spcAft>
                <a:spcPts val="0"/>
              </a:spcAft>
              <a:buSzPts val="1440"/>
              <a:buFont typeface="Wingdings" panose="05000000000000000000" pitchFamily="2" charset="2"/>
              <a:buChar char="Ø"/>
            </a:pPr>
            <a:r>
              <a:rPr lang="en-GB" sz="2800" dirty="0"/>
              <a:t>DATEDIF Function</a:t>
            </a:r>
          </a:p>
          <a:p>
            <a:pPr marL="457200" lvl="0" indent="-457200" algn="l" rtl="0">
              <a:spcBef>
                <a:spcPts val="0"/>
              </a:spcBef>
              <a:spcAft>
                <a:spcPts val="0"/>
              </a:spcAft>
              <a:buSzPts val="1440"/>
              <a:buFont typeface="Wingdings" panose="05000000000000000000" pitchFamily="2" charset="2"/>
              <a:buChar char="Ø"/>
            </a:pPr>
            <a:r>
              <a:rPr lang="en-GB" sz="2800" dirty="0"/>
              <a:t>Computes difference between two dates</a:t>
            </a:r>
          </a:p>
          <a:p>
            <a:pPr marL="457200" lvl="0" indent="-457200" algn="l" rtl="0">
              <a:spcBef>
                <a:spcPts val="0"/>
              </a:spcBef>
              <a:spcAft>
                <a:spcPts val="0"/>
              </a:spcAft>
              <a:buSzPts val="1440"/>
              <a:buFont typeface="Wingdings" panose="05000000000000000000" pitchFamily="2" charset="2"/>
              <a:buChar char="Ø"/>
            </a:pPr>
            <a:r>
              <a:rPr lang="en-GB" sz="2800" dirty="0"/>
              <a:t>Syntax: =DATEDIF(</a:t>
            </a:r>
            <a:r>
              <a:rPr lang="en-GB" sz="2800" dirty="0" err="1"/>
              <a:t>start_date</a:t>
            </a:r>
            <a:r>
              <a:rPr lang="en-GB" sz="2800" dirty="0"/>
              <a:t>, </a:t>
            </a:r>
            <a:r>
              <a:rPr lang="en-GB" sz="2800" dirty="0" err="1"/>
              <a:t>end_date</a:t>
            </a:r>
            <a:r>
              <a:rPr lang="en-GB" sz="2800" dirty="0"/>
              <a:t>, unit)</a:t>
            </a:r>
          </a:p>
          <a:p>
            <a:pPr marL="457200" lvl="0" indent="-457200" algn="l" rtl="0">
              <a:spcBef>
                <a:spcPts val="0"/>
              </a:spcBef>
              <a:spcAft>
                <a:spcPts val="0"/>
              </a:spcAft>
              <a:buSzPts val="1440"/>
              <a:buFont typeface="Wingdings" panose="05000000000000000000" pitchFamily="2" charset="2"/>
              <a:buChar char="Ø"/>
            </a:pPr>
            <a:r>
              <a:rPr lang="en-GB" sz="2800" dirty="0"/>
              <a:t>Example: =DATEDIF(B2, C2, "d")</a:t>
            </a:r>
          </a:p>
        </p:txBody>
      </p:sp>
    </p:spTree>
    <p:extLst>
      <p:ext uri="{BB962C8B-B14F-4D97-AF65-F5344CB8AC3E}">
        <p14:creationId xmlns:p14="http://schemas.microsoft.com/office/powerpoint/2010/main" val="414428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3662584" y="2747556"/>
            <a:ext cx="13112150" cy="1120178"/>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 xmlns:a16="http://schemas.microsoft.com/office/drawing/2014/main" id="{E29CA393-219F-76B6-FFDA-0A73F4DA1162}"/>
              </a:ext>
            </a:extLst>
          </p:cNvPr>
          <p:cNvSpPr txBox="1"/>
          <p:nvPr/>
        </p:nvSpPr>
        <p:spPr>
          <a:xfrm>
            <a:off x="7573992" y="4879339"/>
            <a:ext cx="8126728" cy="2308324"/>
          </a:xfrm>
          <a:prstGeom prst="rect">
            <a:avLst/>
          </a:prstGeom>
          <a:noFill/>
        </p:spPr>
        <p:txBody>
          <a:bodyPr wrap="square">
            <a:spAutoFit/>
          </a:bodyPr>
          <a:lstStyle/>
          <a:p>
            <a:pPr algn="ctr"/>
            <a:r>
              <a:rPr lang="en-US" sz="4800" b="1" dirty="0">
                <a:solidFill>
                  <a:schemeClr val="bg1"/>
                </a:solidFill>
              </a:rPr>
              <a:t>CHAPTER 2</a:t>
            </a:r>
            <a:br>
              <a:rPr lang="en-US" sz="4800" b="1" dirty="0">
                <a:solidFill>
                  <a:schemeClr val="bg1"/>
                </a:solidFill>
              </a:rPr>
            </a:br>
            <a:r>
              <a:rPr lang="en-US" sz="4800" b="1" dirty="0">
                <a:solidFill>
                  <a:schemeClr val="bg1"/>
                </a:solidFill>
              </a:rPr>
              <a:t>INTRODUCTION TO ROBOTIC PROCESS AUTOMATION (RPA)</a:t>
            </a:r>
            <a:endParaRPr lang="en-GB" sz="4800" b="1" dirty="0">
              <a:solidFill>
                <a:schemeClr val="bg1"/>
              </a:solidFill>
            </a:endParaRPr>
          </a:p>
        </p:txBody>
      </p:sp>
      <p:grpSp>
        <p:nvGrpSpPr>
          <p:cNvPr id="5" name="object 8">
            <a:extLst>
              <a:ext uri="{FF2B5EF4-FFF2-40B4-BE49-F238E27FC236}">
                <a16:creationId xmlns="" xmlns:a16="http://schemas.microsoft.com/office/drawing/2014/main"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 xmlns:a16="http://schemas.microsoft.com/office/drawing/2014/main"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7" name="object 10">
              <a:extLst>
                <a:ext uri="{FF2B5EF4-FFF2-40B4-BE49-F238E27FC236}">
                  <a16:creationId xmlns="" xmlns:a16="http://schemas.microsoft.com/office/drawing/2014/main"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9" name="object 11">
              <a:extLst>
                <a:ext uri="{FF2B5EF4-FFF2-40B4-BE49-F238E27FC236}">
                  <a16:creationId xmlns="" xmlns:a16="http://schemas.microsoft.com/office/drawing/2014/main"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0" name="object 12">
              <a:extLst>
                <a:ext uri="{FF2B5EF4-FFF2-40B4-BE49-F238E27FC236}">
                  <a16:creationId xmlns="" xmlns:a16="http://schemas.microsoft.com/office/drawing/2014/main"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 xmlns:a16="http://schemas.microsoft.com/office/drawing/2014/main"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 xmlns:a16="http://schemas.microsoft.com/office/drawing/2014/main"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13" name="object 10">
              <a:extLst>
                <a:ext uri="{FF2B5EF4-FFF2-40B4-BE49-F238E27FC236}">
                  <a16:creationId xmlns="" xmlns:a16="http://schemas.microsoft.com/office/drawing/2014/main"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14" name="object 11">
              <a:extLst>
                <a:ext uri="{FF2B5EF4-FFF2-40B4-BE49-F238E27FC236}">
                  <a16:creationId xmlns="" xmlns:a16="http://schemas.microsoft.com/office/drawing/2014/main"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5" name="object 12">
              <a:extLst>
                <a:ext uri="{FF2B5EF4-FFF2-40B4-BE49-F238E27FC236}">
                  <a16:creationId xmlns="" xmlns:a16="http://schemas.microsoft.com/office/drawing/2014/main"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3822007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Financial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PMT Function for Loan Payments</a:t>
            </a:r>
          </a:p>
          <a:p>
            <a:pPr marL="457200" lvl="0" indent="-457200" algn="l" rtl="0">
              <a:spcBef>
                <a:spcPts val="0"/>
              </a:spcBef>
              <a:spcAft>
                <a:spcPts val="0"/>
              </a:spcAft>
              <a:buSzPts val="1440"/>
              <a:buFont typeface="Wingdings" panose="05000000000000000000" pitchFamily="2" charset="2"/>
              <a:buChar char="Ø"/>
            </a:pPr>
            <a:r>
              <a:rPr lang="en-GB" sz="2800" dirty="0"/>
              <a:t>Calculates periodic payments with a given rate, number of periods, and present value.</a:t>
            </a:r>
          </a:p>
          <a:p>
            <a:pPr marL="457200" lvl="0" indent="-457200" algn="l" rtl="0">
              <a:spcBef>
                <a:spcPts val="0"/>
              </a:spcBef>
              <a:spcAft>
                <a:spcPts val="0"/>
              </a:spcAft>
              <a:buSzPts val="1440"/>
              <a:buFont typeface="Wingdings" panose="05000000000000000000" pitchFamily="2" charset="2"/>
              <a:buChar char="Ø"/>
            </a:pPr>
            <a:r>
              <a:rPr lang="en-GB" sz="2800" dirty="0"/>
              <a:t>FV Function for Investment Future Value</a:t>
            </a:r>
          </a:p>
          <a:p>
            <a:pPr marL="457200" lvl="0" indent="-457200" algn="l" rtl="0">
              <a:spcBef>
                <a:spcPts val="0"/>
              </a:spcBef>
              <a:spcAft>
                <a:spcPts val="0"/>
              </a:spcAft>
              <a:buSzPts val="1440"/>
              <a:buFont typeface="Wingdings" panose="05000000000000000000" pitchFamily="2" charset="2"/>
              <a:buChar char="Ø"/>
            </a:pPr>
            <a:r>
              <a:rPr lang="en-GB" sz="2800" dirty="0"/>
              <a:t>Computes the future value of regular investments over time at a specified rate.</a:t>
            </a:r>
          </a:p>
          <a:p>
            <a:pPr marL="457200" lvl="0" indent="-457200" algn="l" rtl="0">
              <a:spcBef>
                <a:spcPts val="0"/>
              </a:spcBef>
              <a:spcAft>
                <a:spcPts val="0"/>
              </a:spcAft>
              <a:buSzPts val="1440"/>
              <a:buFont typeface="Wingdings" panose="05000000000000000000" pitchFamily="2" charset="2"/>
              <a:buChar char="Ø"/>
            </a:pPr>
            <a:r>
              <a:rPr lang="en-GB" sz="2800" dirty="0"/>
              <a:t>NPV Function for Cash Flow Valuation</a:t>
            </a:r>
          </a:p>
          <a:p>
            <a:pPr marL="457200" lvl="0" indent="-457200" algn="l" rtl="0">
              <a:spcBef>
                <a:spcPts val="0"/>
              </a:spcBef>
              <a:spcAft>
                <a:spcPts val="0"/>
              </a:spcAft>
              <a:buSzPts val="1440"/>
              <a:buFont typeface="Wingdings" panose="05000000000000000000" pitchFamily="2" charset="2"/>
              <a:buChar char="Ø"/>
            </a:pPr>
            <a:r>
              <a:rPr lang="en-GB" sz="2800" dirty="0"/>
              <a:t>Determines the net present value of a series of cash flows at a given discount rate.</a:t>
            </a:r>
          </a:p>
        </p:txBody>
      </p:sp>
    </p:spTree>
    <p:extLst>
      <p:ext uri="{BB962C8B-B14F-4D97-AF65-F5344CB8AC3E}">
        <p14:creationId xmlns:p14="http://schemas.microsoft.com/office/powerpoint/2010/main" val="1776003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0"/>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000" dirty="0"/>
              <a:t>Lookup and Reference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483209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VLOOKUP Function</a:t>
            </a:r>
          </a:p>
          <a:p>
            <a:pPr marL="457200" lvl="0" indent="-457200" algn="l" rtl="0">
              <a:spcBef>
                <a:spcPts val="0"/>
              </a:spcBef>
              <a:spcAft>
                <a:spcPts val="0"/>
              </a:spcAft>
              <a:buSzPts val="1440"/>
              <a:buFont typeface="Wingdings" panose="05000000000000000000" pitchFamily="2" charset="2"/>
              <a:buChar char="Ø"/>
            </a:pPr>
            <a:r>
              <a:rPr lang="en-GB" sz="2800" dirty="0"/>
              <a:t>Searches for a value in the leftmost column</a:t>
            </a:r>
          </a:p>
          <a:p>
            <a:pPr marL="457200" lvl="0" indent="-457200" algn="l" rtl="0">
              <a:spcBef>
                <a:spcPts val="0"/>
              </a:spcBef>
              <a:spcAft>
                <a:spcPts val="0"/>
              </a:spcAft>
              <a:buSzPts val="1440"/>
              <a:buFont typeface="Wingdings" panose="05000000000000000000" pitchFamily="2" charset="2"/>
              <a:buChar char="Ø"/>
            </a:pPr>
            <a:r>
              <a:rPr lang="en-GB" sz="2800" dirty="0"/>
              <a:t>Returns a corresponding value from a specified column</a:t>
            </a:r>
          </a:p>
          <a:p>
            <a:pPr marL="457200" lvl="0" indent="-457200" algn="l" rtl="0">
              <a:spcBef>
                <a:spcPts val="0"/>
              </a:spcBef>
              <a:spcAft>
                <a:spcPts val="0"/>
              </a:spcAft>
              <a:buSzPts val="1440"/>
              <a:buFont typeface="Wingdings" panose="05000000000000000000" pitchFamily="2" charset="2"/>
              <a:buChar char="Ø"/>
            </a:pPr>
            <a:r>
              <a:rPr lang="en-GB" sz="2800" dirty="0"/>
              <a:t>HLOOKUP Function</a:t>
            </a:r>
          </a:p>
          <a:p>
            <a:pPr marL="457200" lvl="0" indent="-457200" algn="l" rtl="0">
              <a:spcBef>
                <a:spcPts val="0"/>
              </a:spcBef>
              <a:spcAft>
                <a:spcPts val="0"/>
              </a:spcAft>
              <a:buSzPts val="1440"/>
              <a:buFont typeface="Wingdings" panose="05000000000000000000" pitchFamily="2" charset="2"/>
              <a:buChar char="Ø"/>
            </a:pPr>
            <a:r>
              <a:rPr lang="en-GB" sz="2800" dirty="0"/>
              <a:t>Searches for a value in the top row</a:t>
            </a:r>
          </a:p>
          <a:p>
            <a:pPr marL="457200" lvl="0" indent="-457200" algn="l" rtl="0">
              <a:spcBef>
                <a:spcPts val="0"/>
              </a:spcBef>
              <a:spcAft>
                <a:spcPts val="0"/>
              </a:spcAft>
              <a:buSzPts val="1440"/>
              <a:buFont typeface="Wingdings" panose="05000000000000000000" pitchFamily="2" charset="2"/>
              <a:buChar char="Ø"/>
            </a:pPr>
            <a:r>
              <a:rPr lang="en-GB" sz="2800" dirty="0"/>
              <a:t>Returns a corresponding value from a specified row</a:t>
            </a:r>
          </a:p>
          <a:p>
            <a:pPr marL="457200" lvl="0" indent="-457200" algn="l" rtl="0">
              <a:spcBef>
                <a:spcPts val="0"/>
              </a:spcBef>
              <a:spcAft>
                <a:spcPts val="0"/>
              </a:spcAft>
              <a:buSzPts val="1440"/>
              <a:buFont typeface="Wingdings" panose="05000000000000000000" pitchFamily="2" charset="2"/>
              <a:buChar char="Ø"/>
            </a:pPr>
            <a:r>
              <a:rPr lang="en-GB" sz="2800" dirty="0"/>
              <a:t>INDEX &amp; MATCH Functions</a:t>
            </a:r>
          </a:p>
          <a:p>
            <a:pPr marL="457200" lvl="0" indent="-457200" algn="l" rtl="0">
              <a:spcBef>
                <a:spcPts val="0"/>
              </a:spcBef>
              <a:spcAft>
                <a:spcPts val="0"/>
              </a:spcAft>
              <a:buSzPts val="1440"/>
              <a:buFont typeface="Wingdings" panose="05000000000000000000" pitchFamily="2" charset="2"/>
              <a:buChar char="Ø"/>
            </a:pPr>
            <a:r>
              <a:rPr lang="en-GB" sz="2800" dirty="0"/>
              <a:t>Provide flexible lookup capabilities</a:t>
            </a:r>
          </a:p>
        </p:txBody>
      </p:sp>
      <p:pic>
        <p:nvPicPr>
          <p:cNvPr id="11" name="Picture 10">
            <a:extLst>
              <a:ext uri="{FF2B5EF4-FFF2-40B4-BE49-F238E27FC236}">
                <a16:creationId xmlns="" xmlns:a16="http://schemas.microsoft.com/office/drawing/2014/main" id="{F670AD8B-6C0E-AAF4-E392-2E84982D740D}"/>
              </a:ext>
            </a:extLst>
          </p:cNvPr>
          <p:cNvPicPr>
            <a:picLocks noChangeAspect="1"/>
          </p:cNvPicPr>
          <p:nvPr/>
        </p:nvPicPr>
        <p:blipFill>
          <a:blip r:embed="rId4"/>
          <a:stretch>
            <a:fillRect/>
          </a:stretch>
        </p:blipFill>
        <p:spPr>
          <a:xfrm>
            <a:off x="7636533" y="3056181"/>
            <a:ext cx="6556733" cy="338488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74307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Error Handling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7848302"/>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Importance of Error Handling</a:t>
            </a:r>
          </a:p>
          <a:p>
            <a:pPr marL="457200" lvl="0" indent="-457200" algn="l" rtl="0">
              <a:spcBef>
                <a:spcPts val="0"/>
              </a:spcBef>
              <a:spcAft>
                <a:spcPts val="0"/>
              </a:spcAft>
              <a:buSzPts val="1440"/>
              <a:buFont typeface="Wingdings" panose="05000000000000000000" pitchFamily="2" charset="2"/>
              <a:buChar char="Ø"/>
            </a:pPr>
            <a:r>
              <a:rPr lang="en-GB" sz="2800" dirty="0"/>
              <a:t>Crucial for accurate financial calculations</a:t>
            </a:r>
          </a:p>
          <a:p>
            <a:pPr marL="457200" lvl="0" indent="-457200" algn="l" rtl="0">
              <a:spcBef>
                <a:spcPts val="0"/>
              </a:spcBef>
              <a:spcAft>
                <a:spcPts val="0"/>
              </a:spcAft>
              <a:buSzPts val="1440"/>
              <a:buFont typeface="Wingdings" panose="05000000000000000000" pitchFamily="2" charset="2"/>
              <a:buChar char="Ø"/>
            </a:pPr>
            <a:r>
              <a:rPr lang="en-GB" sz="2800" dirty="0"/>
              <a:t>Ensures reliability and precision in accounting</a:t>
            </a:r>
          </a:p>
          <a:p>
            <a:pPr marL="457200" lvl="0" indent="-457200" algn="l" rtl="0">
              <a:spcBef>
                <a:spcPts val="0"/>
              </a:spcBef>
              <a:spcAft>
                <a:spcPts val="0"/>
              </a:spcAft>
              <a:buSzPts val="1440"/>
              <a:buFont typeface="Wingdings" panose="05000000000000000000" pitchFamily="2" charset="2"/>
              <a:buChar char="Ø"/>
            </a:pPr>
            <a:r>
              <a:rPr lang="en-GB" sz="2800" dirty="0"/>
              <a:t>Error Checking Functions</a:t>
            </a:r>
          </a:p>
          <a:p>
            <a:pPr marL="457200" lvl="0" indent="-457200" algn="l" rtl="0">
              <a:spcBef>
                <a:spcPts val="0"/>
              </a:spcBef>
              <a:spcAft>
                <a:spcPts val="0"/>
              </a:spcAft>
              <a:buSzPts val="1440"/>
              <a:buFont typeface="Wingdings" panose="05000000000000000000" pitchFamily="2" charset="2"/>
              <a:buChar char="Ø"/>
            </a:pPr>
            <a:r>
              <a:rPr lang="en-GB" sz="2800" dirty="0"/>
              <a:t>ISERROR and ISNA identify formula errors</a:t>
            </a:r>
          </a:p>
          <a:p>
            <a:pPr marL="457200" lvl="0" indent="-457200" algn="l" rtl="0">
              <a:spcBef>
                <a:spcPts val="0"/>
              </a:spcBef>
              <a:spcAft>
                <a:spcPts val="0"/>
              </a:spcAft>
              <a:buSzPts val="1440"/>
              <a:buFont typeface="Wingdings" panose="05000000000000000000" pitchFamily="2" charset="2"/>
              <a:buChar char="Ø"/>
            </a:pPr>
            <a:r>
              <a:rPr lang="en-GB" sz="2800" dirty="0"/>
              <a:t>IFERROR replaces errors with alternative values</a:t>
            </a:r>
          </a:p>
          <a:p>
            <a:pPr marL="457200" lvl="0" indent="-457200" algn="l" rtl="0">
              <a:spcBef>
                <a:spcPts val="0"/>
              </a:spcBef>
              <a:spcAft>
                <a:spcPts val="0"/>
              </a:spcAft>
              <a:buSzPts val="1440"/>
              <a:buFont typeface="Wingdings" panose="05000000000000000000" pitchFamily="2" charset="2"/>
              <a:buChar char="Ø"/>
            </a:pPr>
            <a:r>
              <a:rPr lang="en-GB" sz="2800" dirty="0"/>
              <a:t>Function Syntax and Examples</a:t>
            </a:r>
          </a:p>
          <a:p>
            <a:pPr marL="457200" lvl="0" indent="-457200" algn="l" rtl="0">
              <a:spcBef>
                <a:spcPts val="0"/>
              </a:spcBef>
              <a:spcAft>
                <a:spcPts val="0"/>
              </a:spcAft>
              <a:buSzPts val="1440"/>
              <a:buFont typeface="Wingdings" panose="05000000000000000000" pitchFamily="2" charset="2"/>
              <a:buChar char="Ø"/>
            </a:pPr>
            <a:r>
              <a:rPr lang="en-GB" sz="2800" dirty="0"/>
              <a:t>ISERROR: =ISERROR(value)</a:t>
            </a:r>
          </a:p>
          <a:p>
            <a:pPr marL="457200" lvl="0" indent="-457200" algn="l" rtl="0">
              <a:spcBef>
                <a:spcPts val="0"/>
              </a:spcBef>
              <a:spcAft>
                <a:spcPts val="0"/>
              </a:spcAft>
              <a:buSzPts val="1440"/>
              <a:buFont typeface="Wingdings" panose="05000000000000000000" pitchFamily="2" charset="2"/>
              <a:buChar char="Ø"/>
            </a:pPr>
            <a:r>
              <a:rPr lang="en-GB" sz="2800" dirty="0"/>
              <a:t>ISNA: =ISNA(value)</a:t>
            </a:r>
          </a:p>
          <a:p>
            <a:pPr marL="457200" lvl="0" indent="-457200" algn="l" rtl="0">
              <a:spcBef>
                <a:spcPts val="0"/>
              </a:spcBef>
              <a:spcAft>
                <a:spcPts val="0"/>
              </a:spcAft>
              <a:buSzPts val="1440"/>
              <a:buFont typeface="Wingdings" panose="05000000000000000000" pitchFamily="2" charset="2"/>
              <a:buChar char="Ø"/>
            </a:pPr>
            <a:r>
              <a:rPr lang="en-GB" sz="2800" dirty="0"/>
              <a:t>IFERROR: =IFERROR(value, </a:t>
            </a:r>
            <a:r>
              <a:rPr lang="en-GB" sz="2800" dirty="0" err="1"/>
              <a:t>value_if_error</a:t>
            </a:r>
            <a:r>
              <a:rPr lang="en-GB" sz="2800" dirty="0"/>
              <a:t>)</a:t>
            </a:r>
          </a:p>
          <a:p>
            <a:pPr marL="457200" lvl="0" indent="-457200" algn="l" rtl="0">
              <a:spcBef>
                <a:spcPts val="0"/>
              </a:spcBef>
              <a:spcAft>
                <a:spcPts val="0"/>
              </a:spcAft>
              <a:buSzPts val="1440"/>
              <a:buFont typeface="Wingdings" panose="05000000000000000000" pitchFamily="2" charset="2"/>
              <a:buChar char="Ø"/>
            </a:pPr>
            <a:r>
              <a:rPr lang="en-GB" sz="2800" dirty="0"/>
              <a:t>Practical Usage</a:t>
            </a:r>
          </a:p>
          <a:p>
            <a:pPr marL="457200" lvl="0" indent="-457200" algn="l" rtl="0">
              <a:spcBef>
                <a:spcPts val="0"/>
              </a:spcBef>
              <a:spcAft>
                <a:spcPts val="0"/>
              </a:spcAft>
              <a:buSzPts val="1440"/>
              <a:buFont typeface="Wingdings" panose="05000000000000000000" pitchFamily="2" charset="2"/>
              <a:buChar char="Ø"/>
            </a:pPr>
            <a:r>
              <a:rPr lang="en-GB" sz="2800" dirty="0"/>
              <a:t>Example formulas demonstrate error handling in action</a:t>
            </a:r>
          </a:p>
        </p:txBody>
      </p:sp>
      <p:pic>
        <p:nvPicPr>
          <p:cNvPr id="7" name="Picture 6">
            <a:extLst>
              <a:ext uri="{FF2B5EF4-FFF2-40B4-BE49-F238E27FC236}">
                <a16:creationId xmlns="" xmlns:a16="http://schemas.microsoft.com/office/drawing/2014/main" id="{AA40B293-A026-49A7-533A-C64802A02E97}"/>
              </a:ext>
            </a:extLst>
          </p:cNvPr>
          <p:cNvPicPr>
            <a:picLocks noChangeAspect="1"/>
          </p:cNvPicPr>
          <p:nvPr/>
        </p:nvPicPr>
        <p:blipFill>
          <a:blip r:embed="rId4"/>
          <a:stretch>
            <a:fillRect/>
          </a:stretch>
        </p:blipFill>
        <p:spPr>
          <a:xfrm>
            <a:off x="7336627" y="2313082"/>
            <a:ext cx="7725093" cy="4450027"/>
          </a:xfrm>
          <a:prstGeom prst="rect">
            <a:avLst/>
          </a:prstGeom>
        </p:spPr>
      </p:pic>
    </p:spTree>
    <p:extLst>
      <p:ext uri="{BB962C8B-B14F-4D97-AF65-F5344CB8AC3E}">
        <p14:creationId xmlns:p14="http://schemas.microsoft.com/office/powerpoint/2010/main" val="2374831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377146"/>
            <a:ext cx="10510136" cy="2766353"/>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600" dirty="0">
                <a:latin typeface="Trade Gothic Next Heavy" panose="020F0502020204030204" pitchFamily="34" charset="0"/>
              </a:rPr>
              <a:t>Mastering Excel Functions for Financial Analysis</a:t>
            </a:r>
            <a:endParaRPr lang="en-US" sz="6600" kern="1200" spc="285" dirty="0">
              <a:solidFill>
                <a:schemeClr val="tx1"/>
              </a:solidFill>
              <a:latin typeface="Trade Gothic Next Heavy" panose="020F0502020204030204" pitchFamily="34" charset="0"/>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Tree>
    <p:extLst>
      <p:ext uri="{BB962C8B-B14F-4D97-AF65-F5344CB8AC3E}">
        <p14:creationId xmlns:p14="http://schemas.microsoft.com/office/powerpoint/2010/main" val="28320417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Agenda</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544356"/>
          </a:xfrm>
          <a:prstGeom prst="rect">
            <a:avLst/>
          </a:prstGeom>
          <a:noFill/>
        </p:spPr>
        <p:txBody>
          <a:bodyPr wrap="square">
            <a:spAutoFit/>
          </a:bodyPr>
          <a:lstStyle/>
          <a:p>
            <a:pPr marL="342900" lvl="0" indent="-342900" algn="l" rtl="0">
              <a:lnSpc>
                <a:spcPct val="90000"/>
              </a:lnSpc>
              <a:spcBef>
                <a:spcPts val="0"/>
              </a:spcBef>
              <a:spcAft>
                <a:spcPts val="0"/>
              </a:spcAft>
              <a:buSzPts val="1440"/>
              <a:buChar char="►"/>
            </a:pPr>
            <a:r>
              <a:rPr lang="en-GB" sz="2800" dirty="0"/>
              <a:t>Title Slide</a:t>
            </a:r>
          </a:p>
          <a:p>
            <a:pPr marL="342900" lvl="0" indent="-342900" algn="l" rtl="0">
              <a:lnSpc>
                <a:spcPct val="90000"/>
              </a:lnSpc>
              <a:spcBef>
                <a:spcPts val="1000"/>
              </a:spcBef>
              <a:spcAft>
                <a:spcPts val="0"/>
              </a:spcAft>
              <a:buSzPts val="1440"/>
              <a:buChar char="►"/>
            </a:pPr>
            <a:r>
              <a:rPr lang="en-GB" sz="2800" dirty="0"/>
              <a:t>Historical Perspective and Relevance</a:t>
            </a:r>
          </a:p>
          <a:p>
            <a:pPr marL="342900" lvl="0" indent="-342900" algn="l" rtl="0">
              <a:lnSpc>
                <a:spcPct val="90000"/>
              </a:lnSpc>
              <a:spcBef>
                <a:spcPts val="1000"/>
              </a:spcBef>
              <a:spcAft>
                <a:spcPts val="0"/>
              </a:spcAft>
              <a:buSzPts val="1440"/>
              <a:buChar char="►"/>
            </a:pPr>
            <a:r>
              <a:rPr lang="en-GB" sz="2800" dirty="0"/>
              <a:t>SUMIF and COUNTIF Functions</a:t>
            </a:r>
          </a:p>
          <a:p>
            <a:pPr marL="342900" lvl="0" indent="-342900" algn="l" rtl="0">
              <a:lnSpc>
                <a:spcPct val="90000"/>
              </a:lnSpc>
              <a:spcBef>
                <a:spcPts val="1000"/>
              </a:spcBef>
              <a:spcAft>
                <a:spcPts val="0"/>
              </a:spcAft>
              <a:buSzPts val="1440"/>
              <a:buChar char="►"/>
            </a:pPr>
            <a:r>
              <a:rPr lang="en-GB" sz="2800" dirty="0"/>
              <a:t>COUNTIF Function</a:t>
            </a:r>
          </a:p>
          <a:p>
            <a:pPr marL="342900" lvl="0" indent="-342900" algn="l" rtl="0">
              <a:lnSpc>
                <a:spcPct val="90000"/>
              </a:lnSpc>
              <a:spcBef>
                <a:spcPts val="1000"/>
              </a:spcBef>
              <a:spcAft>
                <a:spcPts val="0"/>
              </a:spcAft>
              <a:buSzPts val="1440"/>
              <a:buChar char="►"/>
            </a:pPr>
            <a:r>
              <a:rPr lang="en-GB" sz="2800" dirty="0"/>
              <a:t>SUMIFS Function</a:t>
            </a:r>
          </a:p>
          <a:p>
            <a:pPr marL="342900" lvl="0" indent="-342900" algn="l" rtl="0">
              <a:lnSpc>
                <a:spcPct val="90000"/>
              </a:lnSpc>
              <a:spcBef>
                <a:spcPts val="1000"/>
              </a:spcBef>
              <a:spcAft>
                <a:spcPts val="0"/>
              </a:spcAft>
              <a:buSzPts val="1440"/>
              <a:buChar char="►"/>
            </a:pPr>
            <a:r>
              <a:rPr lang="en-GB" sz="2800" dirty="0"/>
              <a:t>COUNTIFS Function Example</a:t>
            </a:r>
          </a:p>
          <a:p>
            <a:pPr marL="342900" lvl="0" indent="-342900" algn="l" rtl="0">
              <a:lnSpc>
                <a:spcPct val="90000"/>
              </a:lnSpc>
              <a:spcBef>
                <a:spcPts val="1000"/>
              </a:spcBef>
              <a:spcAft>
                <a:spcPts val="0"/>
              </a:spcAft>
              <a:buSzPts val="1440"/>
              <a:buChar char="►"/>
            </a:pPr>
            <a:r>
              <a:rPr lang="en-GB" sz="2800" dirty="0"/>
              <a:t>Image</a:t>
            </a:r>
          </a:p>
          <a:p>
            <a:pPr marL="342900" lvl="0" indent="-342900" algn="l" rtl="0">
              <a:lnSpc>
                <a:spcPct val="90000"/>
              </a:lnSpc>
              <a:spcBef>
                <a:spcPts val="1000"/>
              </a:spcBef>
              <a:spcAft>
                <a:spcPts val="0"/>
              </a:spcAft>
              <a:buSzPts val="1440"/>
              <a:buChar char="►"/>
            </a:pPr>
            <a:r>
              <a:rPr lang="en-GB" sz="2800" dirty="0"/>
              <a:t>Utility for Chartered Accountants</a:t>
            </a:r>
          </a:p>
          <a:p>
            <a:pPr marL="342900" lvl="0" indent="-342900" algn="l" rtl="0">
              <a:lnSpc>
                <a:spcPct val="90000"/>
              </a:lnSpc>
              <a:spcBef>
                <a:spcPts val="1000"/>
              </a:spcBef>
              <a:spcAft>
                <a:spcPts val="0"/>
              </a:spcAft>
              <a:buSzPts val="1440"/>
              <a:buChar char="►"/>
            </a:pPr>
            <a:r>
              <a:rPr lang="en-GB" sz="2800" dirty="0"/>
              <a:t>LEN Function Example</a:t>
            </a:r>
          </a:p>
          <a:p>
            <a:pPr marL="342900" lvl="0" indent="-342900" algn="l" rtl="0">
              <a:lnSpc>
                <a:spcPct val="90000"/>
              </a:lnSpc>
              <a:spcBef>
                <a:spcPts val="1000"/>
              </a:spcBef>
              <a:spcAft>
                <a:spcPts val="0"/>
              </a:spcAft>
              <a:buSzPts val="1440"/>
              <a:buChar char="►"/>
            </a:pPr>
            <a:r>
              <a:rPr lang="en-GB" sz="2800" dirty="0"/>
              <a:t>SEARCH and SUBSTITUTE Functions</a:t>
            </a:r>
          </a:p>
          <a:p>
            <a:pPr marL="342900" lvl="0" indent="-342900" algn="l" rtl="0">
              <a:lnSpc>
                <a:spcPct val="90000"/>
              </a:lnSpc>
              <a:spcBef>
                <a:spcPts val="1000"/>
              </a:spcBef>
              <a:spcAft>
                <a:spcPts val="0"/>
              </a:spcAft>
              <a:buSzPts val="1440"/>
              <a:buChar char="►"/>
            </a:pPr>
            <a:r>
              <a:rPr lang="en-GB" sz="2800" dirty="0"/>
              <a:t>Creating Data Validation Rules</a:t>
            </a:r>
          </a:p>
          <a:p>
            <a:pPr marL="342900" lvl="0" indent="-342900" algn="l" rtl="0">
              <a:lnSpc>
                <a:spcPct val="90000"/>
              </a:lnSpc>
              <a:spcBef>
                <a:spcPts val="1000"/>
              </a:spcBef>
              <a:spcAft>
                <a:spcPts val="0"/>
              </a:spcAft>
              <a:buSzPts val="1440"/>
              <a:buChar char="►"/>
            </a:pPr>
            <a:r>
              <a:rPr lang="en-GB" sz="2800" dirty="0"/>
              <a:t>Configure Input Message and Error Alert</a:t>
            </a:r>
          </a:p>
        </p:txBody>
      </p:sp>
    </p:spTree>
    <p:extLst>
      <p:ext uri="{BB962C8B-B14F-4D97-AF65-F5344CB8AC3E}">
        <p14:creationId xmlns:p14="http://schemas.microsoft.com/office/powerpoint/2010/main" val="6263972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6000" dirty="0"/>
              <a:t>Overview: Introduction to Advanced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1476" name="Google Shape;1476;p81"/>
          <p:cNvGrpSpPr/>
          <p:nvPr/>
        </p:nvGrpSpPr>
        <p:grpSpPr>
          <a:xfrm>
            <a:off x="759348" y="2803335"/>
            <a:ext cx="10233581" cy="4023896"/>
            <a:chOff x="0" y="1769"/>
            <a:chExt cx="8599713" cy="4023896"/>
          </a:xfrm>
        </p:grpSpPr>
        <p:sp>
          <p:nvSpPr>
            <p:cNvPr id="1477" name="Google Shape;1477;p81"/>
            <p:cNvSpPr/>
            <p:nvPr/>
          </p:nvSpPr>
          <p:spPr>
            <a:xfrm rot="5400000">
              <a:off x="5538275" y="-2363225"/>
              <a:ext cx="619060" cy="5503816"/>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81"/>
            <p:cNvSpPr txBox="1"/>
            <p:nvPr/>
          </p:nvSpPr>
          <p:spPr>
            <a:xfrm>
              <a:off x="3095897" y="109373"/>
              <a:ext cx="5473596" cy="558620"/>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dirty="0">
                  <a:solidFill>
                    <a:schemeClr val="dk1"/>
                  </a:solidFill>
                  <a:latin typeface="Trebuchet MS"/>
                  <a:ea typeface="Trebuchet MS"/>
                  <a:cs typeface="Trebuchet MS"/>
                  <a:sym typeface="Trebuchet MS"/>
                </a:rPr>
                <a:t>Learn the purpose and usage of SUMIF, COUNTIF, SUMIFS, COUNTIFS</a:t>
              </a:r>
              <a:endParaRPr dirty="0"/>
            </a:p>
          </p:txBody>
        </p:sp>
        <p:sp>
          <p:nvSpPr>
            <p:cNvPr id="1479" name="Google Shape;1479;p81"/>
            <p:cNvSpPr/>
            <p:nvPr/>
          </p:nvSpPr>
          <p:spPr>
            <a:xfrm>
              <a:off x="0" y="1769"/>
              <a:ext cx="3095897" cy="773826"/>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81"/>
            <p:cNvSpPr txBox="1"/>
            <p:nvPr/>
          </p:nvSpPr>
          <p:spPr>
            <a:xfrm>
              <a:off x="37775" y="39544"/>
              <a:ext cx="3020347" cy="698276"/>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Understanding Advanced Functions</a:t>
              </a:r>
              <a:endParaRPr/>
            </a:p>
          </p:txBody>
        </p:sp>
        <p:sp>
          <p:nvSpPr>
            <p:cNvPr id="1481" name="Google Shape;1481;p81"/>
            <p:cNvSpPr/>
            <p:nvPr/>
          </p:nvSpPr>
          <p:spPr>
            <a:xfrm rot="5400000">
              <a:off x="5538275" y="-1550707"/>
              <a:ext cx="619060" cy="5503816"/>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81"/>
            <p:cNvSpPr txBox="1"/>
            <p:nvPr/>
          </p:nvSpPr>
          <p:spPr>
            <a:xfrm>
              <a:off x="3095897" y="921891"/>
              <a:ext cx="5473596" cy="558620"/>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Sum values based on a single condition</a:t>
              </a:r>
              <a:endParaRPr/>
            </a:p>
          </p:txBody>
        </p:sp>
        <p:sp>
          <p:nvSpPr>
            <p:cNvPr id="1483" name="Google Shape;1483;p81"/>
            <p:cNvSpPr/>
            <p:nvPr/>
          </p:nvSpPr>
          <p:spPr>
            <a:xfrm>
              <a:off x="0" y="814287"/>
              <a:ext cx="3095897" cy="773826"/>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81"/>
            <p:cNvSpPr txBox="1"/>
            <p:nvPr/>
          </p:nvSpPr>
          <p:spPr>
            <a:xfrm>
              <a:off x="37775" y="852062"/>
              <a:ext cx="3020347" cy="698276"/>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chemeClr val="lt1"/>
                </a:buClr>
                <a:buSzPts val="2300"/>
                <a:buFont typeface="Trebuchet MS"/>
                <a:buNone/>
              </a:pPr>
              <a:r>
                <a:rPr lang="en-US" sz="2300" dirty="0">
                  <a:solidFill>
                    <a:schemeClr val="lt1"/>
                  </a:solidFill>
                  <a:latin typeface="Trebuchet MS"/>
                  <a:ea typeface="Trebuchet MS"/>
                  <a:cs typeface="Trebuchet MS"/>
                  <a:sym typeface="Trebuchet MS"/>
                </a:rPr>
                <a:t>Calculating with SUMIF</a:t>
              </a:r>
              <a:endParaRPr dirty="0"/>
            </a:p>
          </p:txBody>
        </p:sp>
        <p:sp>
          <p:nvSpPr>
            <p:cNvPr id="1485" name="Google Shape;1485;p81"/>
            <p:cNvSpPr/>
            <p:nvPr/>
          </p:nvSpPr>
          <p:spPr>
            <a:xfrm rot="5400000">
              <a:off x="5538275" y="-738190"/>
              <a:ext cx="619060" cy="5503816"/>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1"/>
            <p:cNvSpPr txBox="1"/>
            <p:nvPr/>
          </p:nvSpPr>
          <p:spPr>
            <a:xfrm>
              <a:off x="3095897" y="1734408"/>
              <a:ext cx="5473596" cy="558620"/>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Count cells meeting a specific condition</a:t>
              </a:r>
              <a:endParaRPr/>
            </a:p>
          </p:txBody>
        </p:sp>
        <p:sp>
          <p:nvSpPr>
            <p:cNvPr id="1487" name="Google Shape;1487;p81"/>
            <p:cNvSpPr/>
            <p:nvPr/>
          </p:nvSpPr>
          <p:spPr>
            <a:xfrm>
              <a:off x="0" y="1626804"/>
              <a:ext cx="3095897" cy="773826"/>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1"/>
            <p:cNvSpPr txBox="1"/>
            <p:nvPr/>
          </p:nvSpPr>
          <p:spPr>
            <a:xfrm>
              <a:off x="37775" y="1664579"/>
              <a:ext cx="3020347" cy="698276"/>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Counting with COUNTIF</a:t>
              </a:r>
              <a:endParaRPr/>
            </a:p>
          </p:txBody>
        </p:sp>
        <p:sp>
          <p:nvSpPr>
            <p:cNvPr id="1489" name="Google Shape;1489;p81"/>
            <p:cNvSpPr/>
            <p:nvPr/>
          </p:nvSpPr>
          <p:spPr>
            <a:xfrm rot="5400000">
              <a:off x="5538275" y="74327"/>
              <a:ext cx="619060" cy="5503816"/>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81"/>
            <p:cNvSpPr txBox="1"/>
            <p:nvPr/>
          </p:nvSpPr>
          <p:spPr>
            <a:xfrm>
              <a:off x="3095897" y="2546925"/>
              <a:ext cx="5473596" cy="558620"/>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Sum values based on multiple conditions</a:t>
              </a:r>
              <a:endParaRPr/>
            </a:p>
          </p:txBody>
        </p:sp>
        <p:sp>
          <p:nvSpPr>
            <p:cNvPr id="1491" name="Google Shape;1491;p81"/>
            <p:cNvSpPr/>
            <p:nvPr/>
          </p:nvSpPr>
          <p:spPr>
            <a:xfrm>
              <a:off x="0" y="2439322"/>
              <a:ext cx="3095897" cy="773826"/>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81"/>
            <p:cNvSpPr txBox="1"/>
            <p:nvPr/>
          </p:nvSpPr>
          <p:spPr>
            <a:xfrm>
              <a:off x="37775" y="2477097"/>
              <a:ext cx="3020347" cy="698276"/>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Multi-criteria Summing with SUMIFS</a:t>
              </a:r>
              <a:endParaRPr/>
            </a:p>
          </p:txBody>
        </p:sp>
        <p:sp>
          <p:nvSpPr>
            <p:cNvPr id="1493" name="Google Shape;1493;p81"/>
            <p:cNvSpPr/>
            <p:nvPr/>
          </p:nvSpPr>
          <p:spPr>
            <a:xfrm rot="5400000">
              <a:off x="5538275" y="886844"/>
              <a:ext cx="619060" cy="5503816"/>
            </a:xfrm>
            <a:prstGeom prst="round2SameRect">
              <a:avLst>
                <a:gd name="adj1" fmla="val 16667"/>
                <a:gd name="adj2" fmla="val 0"/>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81"/>
            <p:cNvSpPr txBox="1"/>
            <p:nvPr/>
          </p:nvSpPr>
          <p:spPr>
            <a:xfrm>
              <a:off x="3095897" y="3359442"/>
              <a:ext cx="5473596" cy="558620"/>
            </a:xfrm>
            <a:prstGeom prst="rect">
              <a:avLst/>
            </a:prstGeom>
            <a:noFill/>
            <a:ln>
              <a:noFill/>
            </a:ln>
          </p:spPr>
          <p:txBody>
            <a:bodyPr spcFirstLastPara="1" wrap="square" lIns="68575" tIns="34275" rIns="68575" bIns="34275" anchor="ctr" anchorCtr="0">
              <a:noAutofit/>
            </a:bodyPr>
            <a:lstStyle/>
            <a:p>
              <a:pPr marL="171450" marR="0" lvl="1" indent="-17145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Count cells that meet multiple criteria</a:t>
              </a:r>
              <a:endParaRPr/>
            </a:p>
          </p:txBody>
        </p:sp>
        <p:sp>
          <p:nvSpPr>
            <p:cNvPr id="1495" name="Google Shape;1495;p81"/>
            <p:cNvSpPr/>
            <p:nvPr/>
          </p:nvSpPr>
          <p:spPr>
            <a:xfrm>
              <a:off x="0" y="3251839"/>
              <a:ext cx="3095897" cy="773826"/>
            </a:xfrm>
            <a:prstGeom prst="roundRect">
              <a:avLst>
                <a:gd name="adj" fmla="val 16667"/>
              </a:avLst>
            </a:prstGeom>
            <a:solidFill>
              <a:srgbClr val="5ECBE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81"/>
            <p:cNvSpPr txBox="1"/>
            <p:nvPr/>
          </p:nvSpPr>
          <p:spPr>
            <a:xfrm>
              <a:off x="37775" y="3289614"/>
              <a:ext cx="3020347" cy="698276"/>
            </a:xfrm>
            <a:prstGeom prst="rect">
              <a:avLst/>
            </a:prstGeom>
            <a:noFill/>
            <a:ln>
              <a:noFill/>
            </a:ln>
          </p:spPr>
          <p:txBody>
            <a:bodyPr spcFirstLastPara="1" wrap="square" lIns="87625" tIns="43800" rIns="87625" bIns="43800" anchor="ctr" anchorCtr="0">
              <a:noAutofit/>
            </a:bodyPr>
            <a:lstStyle/>
            <a:p>
              <a:pPr marL="0" marR="0" lvl="0" indent="0" algn="ctr" rtl="0">
                <a:lnSpc>
                  <a:spcPct val="90000"/>
                </a:lnSpc>
                <a:spcBef>
                  <a:spcPts val="0"/>
                </a:spcBef>
                <a:spcAft>
                  <a:spcPts val="0"/>
                </a:spcAft>
                <a:buClr>
                  <a:schemeClr val="lt1"/>
                </a:buClr>
                <a:buSzPts val="2300"/>
                <a:buFont typeface="Trebuchet MS"/>
                <a:buNone/>
              </a:pPr>
              <a:r>
                <a:rPr lang="en-US" sz="2300">
                  <a:solidFill>
                    <a:schemeClr val="lt1"/>
                  </a:solidFill>
                  <a:latin typeface="Trebuchet MS"/>
                  <a:ea typeface="Trebuchet MS"/>
                  <a:cs typeface="Trebuchet MS"/>
                  <a:sym typeface="Trebuchet MS"/>
                </a:rPr>
                <a:t>Complex Counting with COUNTIFS</a:t>
              </a:r>
              <a:endParaRPr/>
            </a:p>
          </p:txBody>
        </p:sp>
      </p:grpSp>
    </p:spTree>
    <p:extLst>
      <p:ext uri="{BB962C8B-B14F-4D97-AF65-F5344CB8AC3E}">
        <p14:creationId xmlns:p14="http://schemas.microsoft.com/office/powerpoint/2010/main" val="1957732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Overview: Learning Objectives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4" y="1853926"/>
            <a:ext cx="8111991" cy="6297108"/>
          </a:xfrm>
          <a:prstGeom prst="rect">
            <a:avLst/>
          </a:prstGeom>
          <a:noFill/>
        </p:spPr>
        <p:txBody>
          <a:bodyPr wrap="square">
            <a:spAutoFit/>
          </a:bodyPr>
          <a:lstStyle/>
          <a:p>
            <a:pPr marL="342900" lvl="0" indent="-342900" algn="l" rtl="0">
              <a:lnSpc>
                <a:spcPct val="90000"/>
              </a:lnSpc>
              <a:spcBef>
                <a:spcPts val="0"/>
              </a:spcBef>
              <a:spcAft>
                <a:spcPts val="0"/>
              </a:spcAft>
              <a:buSzPts val="1360"/>
              <a:buChar char="►"/>
            </a:pPr>
            <a:r>
              <a:rPr lang="en-GB" sz="3200" dirty="0"/>
              <a:t>Understanding Advanced Excel Functions</a:t>
            </a:r>
          </a:p>
          <a:p>
            <a:pPr marL="342900" lvl="0" indent="-342900" algn="l" rtl="0">
              <a:lnSpc>
                <a:spcPct val="90000"/>
              </a:lnSpc>
              <a:spcBef>
                <a:spcPts val="0"/>
              </a:spcBef>
              <a:spcAft>
                <a:spcPts val="0"/>
              </a:spcAft>
              <a:buSzPts val="1360"/>
              <a:buChar char="►"/>
            </a:pPr>
            <a:r>
              <a:rPr lang="en-GB" sz="3200" dirty="0"/>
              <a:t>Grasp the purpose and application of functions like SUMIF, COUNTIF, SUMIFS, and COUNTIFS.</a:t>
            </a:r>
          </a:p>
          <a:p>
            <a:pPr marL="342900" lvl="0" indent="-342900" algn="l" rtl="0">
              <a:lnSpc>
                <a:spcPct val="90000"/>
              </a:lnSpc>
              <a:spcBef>
                <a:spcPts val="0"/>
              </a:spcBef>
              <a:spcAft>
                <a:spcPts val="0"/>
              </a:spcAft>
              <a:buSzPts val="1360"/>
              <a:buChar char="►"/>
            </a:pPr>
            <a:r>
              <a:rPr lang="en-GB" sz="3200" dirty="0"/>
              <a:t>Applying SUMIF</a:t>
            </a:r>
          </a:p>
          <a:p>
            <a:pPr marL="342900" lvl="0" indent="-342900" algn="l" rtl="0">
              <a:lnSpc>
                <a:spcPct val="90000"/>
              </a:lnSpc>
              <a:spcBef>
                <a:spcPts val="0"/>
              </a:spcBef>
              <a:spcAft>
                <a:spcPts val="0"/>
              </a:spcAft>
              <a:buSzPts val="1360"/>
              <a:buChar char="►"/>
            </a:pPr>
            <a:r>
              <a:rPr lang="en-GB" sz="3200" dirty="0"/>
              <a:t>Calculate sums based on a single condition.</a:t>
            </a:r>
          </a:p>
          <a:p>
            <a:pPr marL="342900" lvl="0" indent="-342900" algn="l" rtl="0">
              <a:lnSpc>
                <a:spcPct val="90000"/>
              </a:lnSpc>
              <a:spcBef>
                <a:spcPts val="0"/>
              </a:spcBef>
              <a:spcAft>
                <a:spcPts val="0"/>
              </a:spcAft>
              <a:buSzPts val="1360"/>
              <a:buChar char="►"/>
            </a:pPr>
            <a:r>
              <a:rPr lang="en-GB" sz="3200" dirty="0"/>
              <a:t>Utilizing COUNTIF</a:t>
            </a:r>
          </a:p>
          <a:p>
            <a:pPr marL="342900" lvl="0" indent="-342900" algn="l" rtl="0">
              <a:lnSpc>
                <a:spcPct val="90000"/>
              </a:lnSpc>
              <a:spcBef>
                <a:spcPts val="0"/>
              </a:spcBef>
              <a:spcAft>
                <a:spcPts val="0"/>
              </a:spcAft>
              <a:buSzPts val="1360"/>
              <a:buChar char="►"/>
            </a:pPr>
            <a:r>
              <a:rPr lang="en-GB" sz="3200" dirty="0"/>
              <a:t>Count cells meeting a specific condition within a range.</a:t>
            </a:r>
          </a:p>
          <a:p>
            <a:pPr marL="342900" lvl="0" indent="-342900" algn="l" rtl="0">
              <a:lnSpc>
                <a:spcPct val="90000"/>
              </a:lnSpc>
              <a:spcBef>
                <a:spcPts val="0"/>
              </a:spcBef>
              <a:spcAft>
                <a:spcPts val="0"/>
              </a:spcAft>
              <a:buSzPts val="1360"/>
              <a:buChar char="►"/>
            </a:pPr>
            <a:r>
              <a:rPr lang="en-GB" sz="3200" dirty="0"/>
              <a:t>Implementing SUMIFS</a:t>
            </a:r>
          </a:p>
          <a:p>
            <a:pPr marL="342900" lvl="0" indent="-342900" algn="l" rtl="0">
              <a:lnSpc>
                <a:spcPct val="90000"/>
              </a:lnSpc>
              <a:spcBef>
                <a:spcPts val="0"/>
              </a:spcBef>
              <a:spcAft>
                <a:spcPts val="0"/>
              </a:spcAft>
              <a:buSzPts val="1360"/>
              <a:buChar char="►"/>
            </a:pPr>
            <a:r>
              <a:rPr lang="en-GB" sz="3200" dirty="0"/>
              <a:t>Sum values based on multiple criteria.</a:t>
            </a:r>
          </a:p>
          <a:p>
            <a:pPr marL="342900" lvl="0" indent="-342900" algn="l" rtl="0">
              <a:lnSpc>
                <a:spcPct val="90000"/>
              </a:lnSpc>
              <a:spcBef>
                <a:spcPts val="0"/>
              </a:spcBef>
              <a:spcAft>
                <a:spcPts val="0"/>
              </a:spcAft>
              <a:buSzPts val="1360"/>
              <a:buChar char="►"/>
            </a:pPr>
            <a:r>
              <a:rPr lang="en-GB" sz="3200" dirty="0"/>
              <a:t>Applying COUNTIFS</a:t>
            </a:r>
          </a:p>
          <a:p>
            <a:pPr marL="342900" lvl="0" indent="-342900" algn="l" rtl="0">
              <a:lnSpc>
                <a:spcPct val="90000"/>
              </a:lnSpc>
              <a:spcBef>
                <a:spcPts val="0"/>
              </a:spcBef>
              <a:spcAft>
                <a:spcPts val="0"/>
              </a:spcAft>
              <a:buSzPts val="1360"/>
              <a:buChar char="►"/>
            </a:pPr>
            <a:r>
              <a:rPr lang="en-GB" sz="3200" dirty="0"/>
              <a:t>Count cells that meet multiple conditions for complex data analysis.</a:t>
            </a:r>
          </a:p>
        </p:txBody>
      </p:sp>
    </p:spTree>
    <p:extLst>
      <p:ext uri="{BB962C8B-B14F-4D97-AF65-F5344CB8AC3E}">
        <p14:creationId xmlns:p14="http://schemas.microsoft.com/office/powerpoint/2010/main" val="1772585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Introduction to Advanced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555641"/>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Key Excel Functions in Financial Analysis</a:t>
            </a:r>
          </a:p>
          <a:p>
            <a:pPr marL="457200" lvl="0" indent="-457200" algn="l" rtl="0">
              <a:spcBef>
                <a:spcPts val="0"/>
              </a:spcBef>
              <a:spcAft>
                <a:spcPts val="0"/>
              </a:spcAft>
              <a:buSzPts val="1440"/>
              <a:buFont typeface="Wingdings" panose="05000000000000000000" pitchFamily="2" charset="2"/>
              <a:buChar char="Ø"/>
            </a:pPr>
            <a:r>
              <a:rPr lang="en-GB" sz="2800" dirty="0"/>
              <a:t>SUMIF: Performs conditional sum calculations</a:t>
            </a:r>
          </a:p>
          <a:p>
            <a:pPr marL="457200" lvl="0" indent="-457200" algn="l" rtl="0">
              <a:spcBef>
                <a:spcPts val="0"/>
              </a:spcBef>
              <a:spcAft>
                <a:spcPts val="0"/>
              </a:spcAft>
              <a:buSzPts val="1440"/>
              <a:buFont typeface="Wingdings" panose="05000000000000000000" pitchFamily="2" charset="2"/>
              <a:buChar char="Ø"/>
            </a:pPr>
            <a:r>
              <a:rPr lang="en-GB" sz="2800" dirty="0"/>
              <a:t>COUNTIF: Counts cells that meet a specific condition</a:t>
            </a:r>
          </a:p>
          <a:p>
            <a:pPr marL="457200" lvl="0" indent="-457200" algn="l" rtl="0">
              <a:spcBef>
                <a:spcPts val="0"/>
              </a:spcBef>
              <a:spcAft>
                <a:spcPts val="0"/>
              </a:spcAft>
              <a:buSzPts val="1440"/>
              <a:buFont typeface="Wingdings" panose="05000000000000000000" pitchFamily="2" charset="2"/>
              <a:buChar char="Ø"/>
            </a:pPr>
            <a:r>
              <a:rPr lang="en-GB" sz="2800" dirty="0"/>
              <a:t>Advanced Data Aggregation</a:t>
            </a:r>
          </a:p>
          <a:p>
            <a:pPr marL="457200" lvl="0" indent="-457200" algn="l" rtl="0">
              <a:spcBef>
                <a:spcPts val="0"/>
              </a:spcBef>
              <a:spcAft>
                <a:spcPts val="0"/>
              </a:spcAft>
              <a:buSzPts val="1440"/>
              <a:buFont typeface="Wingdings" panose="05000000000000000000" pitchFamily="2" charset="2"/>
              <a:buChar char="Ø"/>
            </a:pPr>
            <a:r>
              <a:rPr lang="en-GB" sz="2800" dirty="0"/>
              <a:t>SUMIFS: Sums data based on multiple conditions</a:t>
            </a:r>
          </a:p>
          <a:p>
            <a:pPr marL="457200" lvl="0" indent="-457200" algn="l" rtl="0">
              <a:spcBef>
                <a:spcPts val="0"/>
              </a:spcBef>
              <a:spcAft>
                <a:spcPts val="0"/>
              </a:spcAft>
              <a:buSzPts val="1440"/>
              <a:buFont typeface="Wingdings" panose="05000000000000000000" pitchFamily="2" charset="2"/>
              <a:buChar char="Ø"/>
            </a:pPr>
            <a:r>
              <a:rPr lang="en-GB" sz="2800" dirty="0"/>
              <a:t>COUNTIFS: Counts cells matching multiple criteria</a:t>
            </a:r>
          </a:p>
          <a:p>
            <a:pPr marL="457200" lvl="0" indent="-457200" algn="l" rtl="0">
              <a:spcBef>
                <a:spcPts val="0"/>
              </a:spcBef>
              <a:spcAft>
                <a:spcPts val="0"/>
              </a:spcAft>
              <a:buSzPts val="1440"/>
              <a:buFont typeface="Wingdings" panose="05000000000000000000" pitchFamily="2" charset="2"/>
              <a:buChar char="Ø"/>
            </a:pPr>
            <a:r>
              <a:rPr lang="en-GB" sz="2800" dirty="0"/>
              <a:t>Enhancing Precision and Accuracy</a:t>
            </a:r>
          </a:p>
          <a:p>
            <a:pPr marL="457200" lvl="0" indent="-457200" algn="l" rtl="0">
              <a:spcBef>
                <a:spcPts val="0"/>
              </a:spcBef>
              <a:spcAft>
                <a:spcPts val="0"/>
              </a:spcAft>
              <a:buSzPts val="1440"/>
              <a:buFont typeface="Wingdings" panose="05000000000000000000" pitchFamily="2" charset="2"/>
              <a:buChar char="Ø"/>
            </a:pPr>
            <a:r>
              <a:rPr lang="en-GB" sz="2800" dirty="0"/>
              <a:t>Enables detailed financial calculations</a:t>
            </a:r>
          </a:p>
          <a:p>
            <a:pPr marL="457200" lvl="0" indent="-457200" algn="l" rtl="0">
              <a:spcBef>
                <a:spcPts val="0"/>
              </a:spcBef>
              <a:spcAft>
                <a:spcPts val="0"/>
              </a:spcAft>
              <a:buSzPts val="1440"/>
              <a:buFont typeface="Wingdings" panose="05000000000000000000" pitchFamily="2" charset="2"/>
              <a:buChar char="Ø"/>
            </a:pPr>
            <a:r>
              <a:rPr lang="en-GB" sz="2800" dirty="0"/>
              <a:t>Facilitates informed decision-making</a:t>
            </a:r>
          </a:p>
        </p:txBody>
      </p:sp>
    </p:spTree>
    <p:extLst>
      <p:ext uri="{BB962C8B-B14F-4D97-AF65-F5344CB8AC3E}">
        <p14:creationId xmlns:p14="http://schemas.microsoft.com/office/powerpoint/2010/main" val="243118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Historical Perspective and Relevance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569386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Transformation of Financial Analysis</a:t>
            </a:r>
          </a:p>
          <a:p>
            <a:pPr marL="457200" lvl="0" indent="-457200" algn="l" rtl="0">
              <a:spcBef>
                <a:spcPts val="0"/>
              </a:spcBef>
              <a:spcAft>
                <a:spcPts val="0"/>
              </a:spcAft>
              <a:buSzPts val="1440"/>
              <a:buFont typeface="Wingdings" panose="05000000000000000000" pitchFamily="2" charset="2"/>
              <a:buChar char="Ø"/>
            </a:pPr>
            <a:r>
              <a:rPr lang="en-GB" sz="2800" dirty="0"/>
              <a:t>Automated data extraction and summarization</a:t>
            </a:r>
          </a:p>
          <a:p>
            <a:pPr marL="457200" lvl="0" indent="-457200" algn="l" rtl="0">
              <a:spcBef>
                <a:spcPts val="0"/>
              </a:spcBef>
              <a:spcAft>
                <a:spcPts val="0"/>
              </a:spcAft>
              <a:buSzPts val="1440"/>
              <a:buFont typeface="Wingdings" panose="05000000000000000000" pitchFamily="2" charset="2"/>
              <a:buChar char="Ø"/>
            </a:pPr>
            <a:r>
              <a:rPr lang="en-GB" sz="2800" dirty="0"/>
              <a:t>Reduced manual effort and human error</a:t>
            </a:r>
          </a:p>
          <a:p>
            <a:pPr marL="457200" lvl="0" indent="-457200" algn="l" rtl="0">
              <a:spcBef>
                <a:spcPts val="0"/>
              </a:spcBef>
              <a:spcAft>
                <a:spcPts val="0"/>
              </a:spcAft>
              <a:buSzPts val="1440"/>
              <a:buFont typeface="Wingdings" panose="05000000000000000000" pitchFamily="2" charset="2"/>
              <a:buChar char="Ø"/>
            </a:pPr>
            <a:r>
              <a:rPr lang="en-GB" sz="2800" dirty="0"/>
              <a:t>Historical Perspective</a:t>
            </a:r>
          </a:p>
          <a:p>
            <a:pPr marL="457200" lvl="0" indent="-457200" algn="l" rtl="0">
              <a:spcBef>
                <a:spcPts val="0"/>
              </a:spcBef>
              <a:spcAft>
                <a:spcPts val="0"/>
              </a:spcAft>
              <a:buSzPts val="1440"/>
              <a:buFont typeface="Wingdings" panose="05000000000000000000" pitchFamily="2" charset="2"/>
              <a:buChar char="Ø"/>
            </a:pPr>
            <a:r>
              <a:rPr lang="en-GB" sz="2800" dirty="0"/>
              <a:t>Manual, time-consuming tasks in the past</a:t>
            </a:r>
          </a:p>
          <a:p>
            <a:pPr marL="457200" lvl="0" indent="-457200" algn="l" rtl="0">
              <a:spcBef>
                <a:spcPts val="0"/>
              </a:spcBef>
              <a:spcAft>
                <a:spcPts val="0"/>
              </a:spcAft>
              <a:buSzPts val="1440"/>
              <a:buFont typeface="Wingdings" panose="05000000000000000000" pitchFamily="2" charset="2"/>
              <a:buChar char="Ø"/>
            </a:pPr>
            <a:r>
              <a:rPr lang="en-GB" sz="2800" dirty="0"/>
              <a:t>Advancements in Productivity</a:t>
            </a:r>
          </a:p>
          <a:p>
            <a:pPr marL="457200" lvl="0" indent="-457200" algn="l" rtl="0">
              <a:spcBef>
                <a:spcPts val="0"/>
              </a:spcBef>
              <a:spcAft>
                <a:spcPts val="0"/>
              </a:spcAft>
              <a:buSzPts val="1440"/>
              <a:buFont typeface="Wingdings" panose="05000000000000000000" pitchFamily="2" charset="2"/>
              <a:buChar char="Ø"/>
            </a:pPr>
            <a:r>
              <a:rPr lang="en-GB" sz="2800" dirty="0"/>
              <a:t>Excel functions enable swift, accurate calculations</a:t>
            </a:r>
          </a:p>
          <a:p>
            <a:pPr marL="457200" lvl="0" indent="-457200" algn="l" rtl="0">
              <a:spcBef>
                <a:spcPts val="0"/>
              </a:spcBef>
              <a:spcAft>
                <a:spcPts val="0"/>
              </a:spcAft>
              <a:buSzPts val="1440"/>
              <a:buFont typeface="Wingdings" panose="05000000000000000000" pitchFamily="2" charset="2"/>
              <a:buChar char="Ø"/>
            </a:pPr>
            <a:r>
              <a:rPr lang="en-GB" sz="2800" dirty="0"/>
              <a:t>Significant enhancement in analyst productivity</a:t>
            </a:r>
          </a:p>
        </p:txBody>
      </p:sp>
    </p:spTree>
    <p:extLst>
      <p:ext uri="{BB962C8B-B14F-4D97-AF65-F5344CB8AC3E}">
        <p14:creationId xmlns:p14="http://schemas.microsoft.com/office/powerpoint/2010/main" val="20277186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Topics at-a-Glance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5693866"/>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SUMIF &amp; COUNTIF Functions</a:t>
            </a:r>
          </a:p>
          <a:p>
            <a:pPr marL="457200" lvl="0" indent="-457200" algn="l" rtl="0">
              <a:spcBef>
                <a:spcPts val="0"/>
              </a:spcBef>
              <a:spcAft>
                <a:spcPts val="0"/>
              </a:spcAft>
              <a:buSzPts val="1440"/>
              <a:buFont typeface="Wingdings" panose="05000000000000000000" pitchFamily="2" charset="2"/>
              <a:buChar char="Ø"/>
            </a:pPr>
            <a:r>
              <a:rPr lang="en-GB" sz="2800" dirty="0"/>
              <a:t>Enable conditional aggregation and counting</a:t>
            </a:r>
          </a:p>
          <a:p>
            <a:pPr marL="457200" lvl="0" indent="-457200" algn="l" rtl="0">
              <a:spcBef>
                <a:spcPts val="0"/>
              </a:spcBef>
              <a:spcAft>
                <a:spcPts val="0"/>
              </a:spcAft>
              <a:buSzPts val="1440"/>
              <a:buFont typeface="Wingdings" panose="05000000000000000000" pitchFamily="2" charset="2"/>
              <a:buChar char="Ø"/>
            </a:pPr>
            <a:r>
              <a:rPr lang="en-GB" sz="2800" dirty="0"/>
              <a:t>SUMIF sums values based on a condition</a:t>
            </a:r>
          </a:p>
          <a:p>
            <a:pPr marL="457200" lvl="0" indent="-457200" algn="l" rtl="0">
              <a:spcBef>
                <a:spcPts val="0"/>
              </a:spcBef>
              <a:spcAft>
                <a:spcPts val="0"/>
              </a:spcAft>
              <a:buSzPts val="1440"/>
              <a:buFont typeface="Wingdings" panose="05000000000000000000" pitchFamily="2" charset="2"/>
              <a:buChar char="Ø"/>
            </a:pPr>
            <a:r>
              <a:rPr lang="en-GB" sz="2800" dirty="0"/>
              <a:t>COUNTIF counts cells meeting a criterion</a:t>
            </a:r>
          </a:p>
          <a:p>
            <a:pPr marL="457200" lvl="0" indent="-457200" algn="l" rtl="0">
              <a:spcBef>
                <a:spcPts val="0"/>
              </a:spcBef>
              <a:spcAft>
                <a:spcPts val="0"/>
              </a:spcAft>
              <a:buSzPts val="1440"/>
              <a:buFont typeface="Wingdings" panose="05000000000000000000" pitchFamily="2" charset="2"/>
              <a:buChar char="Ø"/>
            </a:pPr>
            <a:r>
              <a:rPr lang="en-GB" sz="2800" dirty="0"/>
              <a:t>SUMIFS &amp; COUNTIFS Functions</a:t>
            </a:r>
          </a:p>
          <a:p>
            <a:pPr marL="457200" lvl="0" indent="-457200" algn="l" rtl="0">
              <a:spcBef>
                <a:spcPts val="0"/>
              </a:spcBef>
              <a:spcAft>
                <a:spcPts val="0"/>
              </a:spcAft>
              <a:buSzPts val="1440"/>
              <a:buFont typeface="Wingdings" panose="05000000000000000000" pitchFamily="2" charset="2"/>
              <a:buChar char="Ø"/>
            </a:pPr>
            <a:r>
              <a:rPr lang="en-GB" sz="2800" dirty="0"/>
              <a:t>Crucial for multi-condition financial analysis</a:t>
            </a:r>
          </a:p>
          <a:p>
            <a:pPr marL="457200" lvl="0" indent="-457200" algn="l" rtl="0">
              <a:spcBef>
                <a:spcPts val="0"/>
              </a:spcBef>
              <a:spcAft>
                <a:spcPts val="0"/>
              </a:spcAft>
              <a:buSzPts val="1440"/>
              <a:buFont typeface="Wingdings" panose="05000000000000000000" pitchFamily="2" charset="2"/>
              <a:buChar char="Ø"/>
            </a:pPr>
            <a:r>
              <a:rPr lang="en-GB" sz="2800" dirty="0"/>
              <a:t>Allow application of several criteria</a:t>
            </a:r>
          </a:p>
          <a:p>
            <a:pPr marL="457200" lvl="0" indent="-457200" algn="l" rtl="0">
              <a:spcBef>
                <a:spcPts val="0"/>
              </a:spcBef>
              <a:spcAft>
                <a:spcPts val="0"/>
              </a:spcAft>
              <a:buSzPts val="1440"/>
              <a:buFont typeface="Wingdings" panose="05000000000000000000" pitchFamily="2" charset="2"/>
              <a:buChar char="Ø"/>
            </a:pPr>
            <a:r>
              <a:rPr lang="en-GB" sz="2800" dirty="0"/>
              <a:t>Provide detailed data insights in complex scenarios</a:t>
            </a:r>
          </a:p>
        </p:txBody>
      </p:sp>
    </p:spTree>
    <p:extLst>
      <p:ext uri="{BB962C8B-B14F-4D97-AF65-F5344CB8AC3E}">
        <p14:creationId xmlns:p14="http://schemas.microsoft.com/office/powerpoint/2010/main" val="359634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712668" y="456975"/>
            <a:ext cx="16858092" cy="1232048"/>
          </a:xfrm>
          <a:prstGeom prst="rect">
            <a:avLst/>
          </a:prstGeom>
        </p:spPr>
        <p:txBody>
          <a:bodyPr vert="horz" lIns="91440" tIns="45720" rIns="91440" bIns="45720" rtlCol="0" anchor="b">
            <a:normAutofit/>
          </a:bodyPr>
          <a:lstStyle/>
          <a:p>
            <a:pPr marL="12700" algn="l" rtl="0">
              <a:lnSpc>
                <a:spcPct val="90000"/>
              </a:lnSpc>
              <a:spcBef>
                <a:spcPct val="0"/>
              </a:spcBef>
            </a:pPr>
            <a:r>
              <a:rPr lang="en-US" sz="6600" dirty="0">
                <a:latin typeface="+mn-lt"/>
              </a:rPr>
              <a:t>What is RPA ?</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 xmlns:a16="http://schemas.microsoft.com/office/drawing/2014/main" id="{F5AE9CE3-3BA4-6D55-02F6-057F72A2B9E4}"/>
              </a:ext>
            </a:extLst>
          </p:cNvPr>
          <p:cNvSpPr txBox="1"/>
          <p:nvPr/>
        </p:nvSpPr>
        <p:spPr>
          <a:xfrm>
            <a:off x="712668" y="2596999"/>
            <a:ext cx="16858092" cy="6186309"/>
          </a:xfrm>
          <a:prstGeom prst="rect">
            <a:avLst/>
          </a:prstGeom>
          <a:noFill/>
        </p:spPr>
        <p:txBody>
          <a:bodyPr wrap="square">
            <a:spAutoFit/>
          </a:bodyPr>
          <a:lstStyle/>
          <a:p>
            <a:pPr algn="just"/>
            <a:r>
              <a:rPr lang="en-US" sz="4400" b="1" dirty="0"/>
              <a:t>Robotic</a:t>
            </a:r>
            <a:r>
              <a:rPr lang="en-US" sz="4400" dirty="0"/>
              <a:t> : The word “Robotic” may sound like a physically shaped strong and bulky BOT but it is all about software, with no physical shape or form. Like any other software “Robotic” also supports human efforts by automating human activities in an enterprise. It is sometimes referred to as software robotics.</a:t>
            </a:r>
          </a:p>
          <a:p>
            <a:pPr algn="just"/>
            <a:endParaRPr lang="en-US" sz="4400" dirty="0"/>
          </a:p>
          <a:p>
            <a:pPr algn="just"/>
            <a:r>
              <a:rPr lang="en-IN" sz="4400" b="1" dirty="0"/>
              <a:t>Process</a:t>
            </a:r>
            <a:r>
              <a:rPr lang="en-IN" sz="4400" dirty="0"/>
              <a:t> : </a:t>
            </a:r>
            <a:r>
              <a:rPr lang="en-US" sz="4400" dirty="0"/>
              <a:t>Word “Process” can also be misnomer, a better alternative would be “task”, which is what RPA aims to automate. A combination of such “tasks” adds up to a process.</a:t>
            </a:r>
          </a:p>
        </p:txBody>
      </p:sp>
    </p:spTree>
    <p:extLst>
      <p:ext uri="{BB962C8B-B14F-4D97-AF65-F5344CB8AC3E}">
        <p14:creationId xmlns:p14="http://schemas.microsoft.com/office/powerpoint/2010/main" val="37865325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Utility for Chartered Accountants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5262979"/>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Crucial Financial Reporting Tools</a:t>
            </a:r>
          </a:p>
          <a:p>
            <a:pPr marL="457200" lvl="0" indent="-457200" algn="l" rtl="0">
              <a:spcBef>
                <a:spcPts val="0"/>
              </a:spcBef>
              <a:spcAft>
                <a:spcPts val="0"/>
              </a:spcAft>
              <a:buSzPts val="1440"/>
              <a:buFont typeface="Wingdings" panose="05000000000000000000" pitchFamily="2" charset="2"/>
              <a:buChar char="Ø"/>
            </a:pPr>
            <a:r>
              <a:rPr lang="en-GB" sz="2800" dirty="0"/>
              <a:t>SUMIF and COUNTIF for transaction evaluation</a:t>
            </a:r>
          </a:p>
          <a:p>
            <a:pPr marL="457200" lvl="0" indent="-457200" algn="l" rtl="0">
              <a:spcBef>
                <a:spcPts val="0"/>
              </a:spcBef>
              <a:spcAft>
                <a:spcPts val="0"/>
              </a:spcAft>
              <a:buSzPts val="1440"/>
              <a:buFont typeface="Wingdings" panose="05000000000000000000" pitchFamily="2" charset="2"/>
              <a:buChar char="Ø"/>
            </a:pPr>
            <a:r>
              <a:rPr lang="en-GB" sz="2800" dirty="0"/>
              <a:t>SUMIFS and COUNTIFS for revenue analysis</a:t>
            </a:r>
          </a:p>
          <a:p>
            <a:pPr marL="457200" lvl="0" indent="-457200" algn="l" rtl="0">
              <a:spcBef>
                <a:spcPts val="0"/>
              </a:spcBef>
              <a:spcAft>
                <a:spcPts val="0"/>
              </a:spcAft>
              <a:buSzPts val="1440"/>
              <a:buFont typeface="Wingdings" panose="05000000000000000000" pitchFamily="2" charset="2"/>
              <a:buChar char="Ø"/>
            </a:pPr>
            <a:r>
              <a:rPr lang="en-GB" sz="2800" dirty="0"/>
              <a:t>Ensuring compliance with financial regulations</a:t>
            </a:r>
          </a:p>
          <a:p>
            <a:pPr marL="457200" lvl="0" indent="-457200" algn="l" rtl="0">
              <a:spcBef>
                <a:spcPts val="0"/>
              </a:spcBef>
              <a:spcAft>
                <a:spcPts val="0"/>
              </a:spcAft>
              <a:buSzPts val="1440"/>
              <a:buFont typeface="Wingdings" panose="05000000000000000000" pitchFamily="2" charset="2"/>
              <a:buChar char="Ø"/>
            </a:pPr>
            <a:r>
              <a:rPr lang="en-GB" sz="2800" dirty="0"/>
              <a:t>Advanced Functions for Precision</a:t>
            </a:r>
          </a:p>
          <a:p>
            <a:pPr marL="457200" lvl="0" indent="-457200" algn="l" rtl="0">
              <a:spcBef>
                <a:spcPts val="0"/>
              </a:spcBef>
              <a:spcAft>
                <a:spcPts val="0"/>
              </a:spcAft>
              <a:buSzPts val="1440"/>
              <a:buFont typeface="Wingdings" panose="05000000000000000000" pitchFamily="2" charset="2"/>
              <a:buChar char="Ø"/>
            </a:pPr>
            <a:r>
              <a:rPr lang="en-GB" sz="2800" dirty="0"/>
              <a:t>Handle intricate calculations effortlessly</a:t>
            </a:r>
          </a:p>
          <a:p>
            <a:pPr marL="457200" lvl="0" indent="-457200" algn="l" rtl="0">
              <a:spcBef>
                <a:spcPts val="0"/>
              </a:spcBef>
              <a:spcAft>
                <a:spcPts val="0"/>
              </a:spcAft>
              <a:buSzPts val="1440"/>
              <a:buFont typeface="Wingdings" panose="05000000000000000000" pitchFamily="2" charset="2"/>
              <a:buChar char="Ø"/>
            </a:pPr>
            <a:r>
              <a:rPr lang="en-GB" sz="2800" dirty="0"/>
              <a:t>Indispensable for Chartered Accountants</a:t>
            </a:r>
          </a:p>
        </p:txBody>
      </p:sp>
    </p:spTree>
    <p:extLst>
      <p:ext uri="{BB962C8B-B14F-4D97-AF65-F5344CB8AC3E}">
        <p14:creationId xmlns:p14="http://schemas.microsoft.com/office/powerpoint/2010/main" val="3746083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SUMIF and COUNTIF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124754"/>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Excel Functions</a:t>
            </a:r>
          </a:p>
          <a:p>
            <a:pPr marL="457200" lvl="0" indent="-457200" algn="l" rtl="0">
              <a:spcBef>
                <a:spcPts val="0"/>
              </a:spcBef>
              <a:spcAft>
                <a:spcPts val="0"/>
              </a:spcAft>
              <a:buSzPts val="1440"/>
              <a:buFont typeface="Wingdings" panose="05000000000000000000" pitchFamily="2" charset="2"/>
              <a:buChar char="Ø"/>
            </a:pPr>
            <a:r>
              <a:rPr lang="en-GB" sz="2800" dirty="0"/>
              <a:t>SUMIF: Sums data meeting a specific condition</a:t>
            </a:r>
          </a:p>
          <a:p>
            <a:pPr marL="457200" lvl="0" indent="-457200" algn="l" rtl="0">
              <a:spcBef>
                <a:spcPts val="0"/>
              </a:spcBef>
              <a:spcAft>
                <a:spcPts val="0"/>
              </a:spcAft>
              <a:buSzPts val="1440"/>
              <a:buFont typeface="Wingdings" panose="05000000000000000000" pitchFamily="2" charset="2"/>
              <a:buChar char="Ø"/>
            </a:pPr>
            <a:r>
              <a:rPr lang="en-GB" sz="2800" dirty="0"/>
              <a:t>COUNTIF: Counts data entries that match a given condition</a:t>
            </a:r>
          </a:p>
          <a:p>
            <a:pPr marL="457200" lvl="0" indent="-457200" algn="l" rtl="0">
              <a:spcBef>
                <a:spcPts val="0"/>
              </a:spcBef>
              <a:spcAft>
                <a:spcPts val="0"/>
              </a:spcAft>
              <a:buSzPts val="1440"/>
              <a:buFont typeface="Wingdings" panose="05000000000000000000" pitchFamily="2" charset="2"/>
              <a:buChar char="Ø"/>
            </a:pPr>
            <a:r>
              <a:rPr lang="en-GB" sz="2800" dirty="0"/>
              <a:t>Single Condition Analysis</a:t>
            </a:r>
          </a:p>
          <a:p>
            <a:pPr marL="457200" lvl="0" indent="-457200" algn="l" rtl="0">
              <a:spcBef>
                <a:spcPts val="0"/>
              </a:spcBef>
              <a:spcAft>
                <a:spcPts val="0"/>
              </a:spcAft>
              <a:buSzPts val="1440"/>
              <a:buFont typeface="Wingdings" panose="05000000000000000000" pitchFamily="2" charset="2"/>
              <a:buChar char="Ø"/>
            </a:pPr>
            <a:r>
              <a:rPr lang="en-GB" sz="2800" dirty="0"/>
              <a:t>Both functions operate based on a single criterion</a:t>
            </a:r>
          </a:p>
          <a:p>
            <a:pPr marL="457200" lvl="0" indent="-457200" algn="l" rtl="0">
              <a:spcBef>
                <a:spcPts val="0"/>
              </a:spcBef>
              <a:spcAft>
                <a:spcPts val="0"/>
              </a:spcAft>
              <a:buSzPts val="1440"/>
              <a:buFont typeface="Wingdings" panose="05000000000000000000" pitchFamily="2" charset="2"/>
              <a:buChar char="Ø"/>
            </a:pPr>
            <a:r>
              <a:rPr lang="en-GB" sz="2800" dirty="0"/>
              <a:t>Useful for targeted data analysis within spreadsheets</a:t>
            </a:r>
          </a:p>
          <a:p>
            <a:pPr marL="457200" lvl="0" indent="-457200" algn="l" rtl="0">
              <a:spcBef>
                <a:spcPts val="0"/>
              </a:spcBef>
              <a:spcAft>
                <a:spcPts val="0"/>
              </a:spcAft>
              <a:buSzPts val="1440"/>
              <a:buFont typeface="Wingdings" panose="05000000000000000000" pitchFamily="2" charset="2"/>
              <a:buChar char="Ø"/>
            </a:pPr>
            <a:r>
              <a:rPr lang="en-GB" sz="2800" dirty="0"/>
              <a:t>Streamlining Data Management</a:t>
            </a:r>
          </a:p>
          <a:p>
            <a:pPr marL="457200" lvl="0" indent="-457200" algn="l" rtl="0">
              <a:spcBef>
                <a:spcPts val="0"/>
              </a:spcBef>
              <a:spcAft>
                <a:spcPts val="0"/>
              </a:spcAft>
              <a:buSzPts val="1440"/>
              <a:buFont typeface="Wingdings" panose="05000000000000000000" pitchFamily="2" charset="2"/>
              <a:buChar char="Ø"/>
            </a:pPr>
            <a:r>
              <a:rPr lang="en-GB" sz="2800" dirty="0"/>
              <a:t>Automates calculation processes</a:t>
            </a:r>
          </a:p>
          <a:p>
            <a:pPr marL="457200" lvl="0" indent="-457200" algn="l" rtl="0">
              <a:spcBef>
                <a:spcPts val="0"/>
              </a:spcBef>
              <a:spcAft>
                <a:spcPts val="0"/>
              </a:spcAft>
              <a:buSzPts val="1440"/>
              <a:buFont typeface="Wingdings" panose="05000000000000000000" pitchFamily="2" charset="2"/>
              <a:buChar char="Ø"/>
            </a:pPr>
            <a:r>
              <a:rPr lang="en-GB" sz="2800" dirty="0"/>
              <a:t>Enhances efficiency in handling large data sets</a:t>
            </a:r>
          </a:p>
        </p:txBody>
      </p:sp>
    </p:spTree>
    <p:extLst>
      <p:ext uri="{BB962C8B-B14F-4D97-AF65-F5344CB8AC3E}">
        <p14:creationId xmlns:p14="http://schemas.microsoft.com/office/powerpoint/2010/main" val="771594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SUMIF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551;p88">
            <a:extLst>
              <a:ext uri="{FF2B5EF4-FFF2-40B4-BE49-F238E27FC236}">
                <a16:creationId xmlns="" xmlns:a16="http://schemas.microsoft.com/office/drawing/2014/main" id="{A08E3B8D-246C-E9DB-963A-5FA96A679569}"/>
              </a:ext>
            </a:extLst>
          </p:cNvPr>
          <p:cNvGrpSpPr/>
          <p:nvPr/>
        </p:nvGrpSpPr>
        <p:grpSpPr>
          <a:xfrm>
            <a:off x="759348" y="2544103"/>
            <a:ext cx="11980493" cy="4732010"/>
            <a:chOff x="0" y="499"/>
            <a:chExt cx="9618133" cy="4092482"/>
          </a:xfrm>
        </p:grpSpPr>
        <p:sp>
          <p:nvSpPr>
            <p:cNvPr id="8" name="Google Shape;1552;p88">
              <a:extLst>
                <a:ext uri="{FF2B5EF4-FFF2-40B4-BE49-F238E27FC236}">
                  <a16:creationId xmlns="" xmlns:a16="http://schemas.microsoft.com/office/drawing/2014/main" id="{4941618E-7912-61A8-CDE3-9AD4F327A9C4}"/>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53;p88">
              <a:extLst>
                <a:ext uri="{FF2B5EF4-FFF2-40B4-BE49-F238E27FC236}">
                  <a16:creationId xmlns="" xmlns:a16="http://schemas.microsoft.com/office/drawing/2014/main" id="{BBA63AA1-160F-AA44-1FE8-0A765E0DDFFD}"/>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4;p88">
              <a:extLst>
                <a:ext uri="{FF2B5EF4-FFF2-40B4-BE49-F238E27FC236}">
                  <a16:creationId xmlns="" xmlns:a16="http://schemas.microsoft.com/office/drawing/2014/main" id="{ACFF2F7D-061A-18A8-BA80-5F704957786E}"/>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5;p88">
              <a:extLst>
                <a:ext uri="{FF2B5EF4-FFF2-40B4-BE49-F238E27FC236}">
                  <a16:creationId xmlns="" xmlns:a16="http://schemas.microsoft.com/office/drawing/2014/main" id="{44A8973A-CB8C-D34B-1D29-0924792A3320}"/>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Function Purpose</a:t>
              </a:r>
              <a:endParaRPr sz="2500" dirty="0">
                <a:solidFill>
                  <a:schemeClr val="dk1"/>
                </a:solidFill>
                <a:latin typeface="Trebuchet MS"/>
                <a:ea typeface="Trebuchet MS"/>
                <a:cs typeface="Trebuchet MS"/>
                <a:sym typeface="Trebuchet MS"/>
              </a:endParaRPr>
            </a:p>
          </p:txBody>
        </p:sp>
        <p:sp>
          <p:nvSpPr>
            <p:cNvPr id="12" name="Google Shape;1556;p88">
              <a:extLst>
                <a:ext uri="{FF2B5EF4-FFF2-40B4-BE49-F238E27FC236}">
                  <a16:creationId xmlns="" xmlns:a16="http://schemas.microsoft.com/office/drawing/2014/main" id="{D78217F9-3171-5640-92DE-A6BE98C48421}"/>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57;p88">
              <a:extLst>
                <a:ext uri="{FF2B5EF4-FFF2-40B4-BE49-F238E27FC236}">
                  <a16:creationId xmlns="" xmlns:a16="http://schemas.microsoft.com/office/drawing/2014/main" id="{7F31C7A5-694C-DD63-A0D5-C3955ACECF32}"/>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SUMIF sums values based on a condition.</a:t>
              </a:r>
              <a:endParaRPr sz="1600">
                <a:solidFill>
                  <a:schemeClr val="dk1"/>
                </a:solidFill>
                <a:latin typeface="Trebuchet MS"/>
                <a:ea typeface="Trebuchet MS"/>
                <a:cs typeface="Trebuchet MS"/>
                <a:sym typeface="Trebuchet MS"/>
              </a:endParaRPr>
            </a:p>
          </p:txBody>
        </p:sp>
        <p:sp>
          <p:nvSpPr>
            <p:cNvPr id="14" name="Google Shape;1558;p88">
              <a:extLst>
                <a:ext uri="{FF2B5EF4-FFF2-40B4-BE49-F238E27FC236}">
                  <a16:creationId xmlns="" xmlns:a16="http://schemas.microsoft.com/office/drawing/2014/main" id="{2497E970-6785-21BA-832A-831D93B6001C}"/>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59;p88">
              <a:extLst>
                <a:ext uri="{FF2B5EF4-FFF2-40B4-BE49-F238E27FC236}">
                  <a16:creationId xmlns="" xmlns:a16="http://schemas.microsoft.com/office/drawing/2014/main" id="{2FD0AD47-7392-5C81-B029-811E668E2349}"/>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60;p88">
              <a:extLst>
                <a:ext uri="{FF2B5EF4-FFF2-40B4-BE49-F238E27FC236}">
                  <a16:creationId xmlns="" xmlns:a16="http://schemas.microsoft.com/office/drawing/2014/main" id="{D1AD5B9F-E5C7-6F90-9BF3-62113BCF52DA}"/>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1;p88">
              <a:extLst>
                <a:ext uri="{FF2B5EF4-FFF2-40B4-BE49-F238E27FC236}">
                  <a16:creationId xmlns="" xmlns:a16="http://schemas.microsoft.com/office/drawing/2014/main" id="{E185E3A9-8414-DC10-62F7-4B4C42593F6C}"/>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Syntax Overview</a:t>
              </a:r>
              <a:endParaRPr sz="2500" dirty="0">
                <a:solidFill>
                  <a:schemeClr val="dk1"/>
                </a:solidFill>
                <a:latin typeface="Trebuchet MS"/>
                <a:ea typeface="Trebuchet MS"/>
                <a:cs typeface="Trebuchet MS"/>
                <a:sym typeface="Trebuchet MS"/>
              </a:endParaRPr>
            </a:p>
          </p:txBody>
        </p:sp>
        <p:sp>
          <p:nvSpPr>
            <p:cNvPr id="18" name="Google Shape;1562;p88">
              <a:extLst>
                <a:ext uri="{FF2B5EF4-FFF2-40B4-BE49-F238E27FC236}">
                  <a16:creationId xmlns="" xmlns:a16="http://schemas.microsoft.com/office/drawing/2014/main" id="{0394235D-7150-C219-1B66-3889AFFBB14B}"/>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63;p88">
              <a:extLst>
                <a:ext uri="{FF2B5EF4-FFF2-40B4-BE49-F238E27FC236}">
                  <a16:creationId xmlns="" xmlns:a16="http://schemas.microsoft.com/office/drawing/2014/main" id="{3F1E8DEF-5A17-2FC4-32F3-2C9427434F44}"/>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Format: =SUMIF(range, criteria, [sum_range])</a:t>
              </a:r>
              <a:endParaRPr sz="1600">
                <a:solidFill>
                  <a:schemeClr val="dk1"/>
                </a:solidFill>
                <a:latin typeface="Trebuchet MS"/>
                <a:ea typeface="Trebuchet MS"/>
                <a:cs typeface="Trebuchet MS"/>
                <a:sym typeface="Trebuchet MS"/>
              </a:endParaRPr>
            </a:p>
          </p:txBody>
        </p:sp>
        <p:sp>
          <p:nvSpPr>
            <p:cNvPr id="20" name="Google Shape;1564;p88">
              <a:extLst>
                <a:ext uri="{FF2B5EF4-FFF2-40B4-BE49-F238E27FC236}">
                  <a16:creationId xmlns="" xmlns:a16="http://schemas.microsoft.com/office/drawing/2014/main" id="{2F5FF522-19B1-92DC-5DFA-AD56663503D3}"/>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65;p88">
              <a:extLst>
                <a:ext uri="{FF2B5EF4-FFF2-40B4-BE49-F238E27FC236}">
                  <a16:creationId xmlns="" xmlns:a16="http://schemas.microsoft.com/office/drawing/2014/main" id="{073BE2A9-318B-4D98-25E7-F2A29EE14D01}"/>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66;p88">
              <a:extLst>
                <a:ext uri="{FF2B5EF4-FFF2-40B4-BE49-F238E27FC236}">
                  <a16:creationId xmlns="" xmlns:a16="http://schemas.microsoft.com/office/drawing/2014/main" id="{9992EE23-031A-F440-4C57-CDBA8DD177D9}"/>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67;p88">
              <a:extLst>
                <a:ext uri="{FF2B5EF4-FFF2-40B4-BE49-F238E27FC236}">
                  <a16:creationId xmlns="" xmlns:a16="http://schemas.microsoft.com/office/drawing/2014/main" id="{FF2B193A-72B3-06A4-4161-5D1D651D0EDF}"/>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Parameter Details</a:t>
              </a:r>
              <a:endParaRPr sz="2500">
                <a:solidFill>
                  <a:schemeClr val="dk1"/>
                </a:solidFill>
                <a:latin typeface="Trebuchet MS"/>
                <a:ea typeface="Trebuchet MS"/>
                <a:cs typeface="Trebuchet MS"/>
                <a:sym typeface="Trebuchet MS"/>
              </a:endParaRPr>
            </a:p>
          </p:txBody>
        </p:sp>
        <p:sp>
          <p:nvSpPr>
            <p:cNvPr id="24" name="Google Shape;1568;p88">
              <a:extLst>
                <a:ext uri="{FF2B5EF4-FFF2-40B4-BE49-F238E27FC236}">
                  <a16:creationId xmlns="" xmlns:a16="http://schemas.microsoft.com/office/drawing/2014/main" id="{307BF97A-0F5F-0BAC-7277-E16DB49F229D}"/>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69;p88">
              <a:extLst>
                <a:ext uri="{FF2B5EF4-FFF2-40B4-BE49-F238E27FC236}">
                  <a16:creationId xmlns="" xmlns:a16="http://schemas.microsoft.com/office/drawing/2014/main" id="{D04BB632-A195-D3D1-4F0A-71A009A5627F}"/>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range: Cells to check against criteria.</a:t>
              </a:r>
              <a:endParaRPr sz="1600">
                <a:solidFill>
                  <a:schemeClr val="dk1"/>
                </a:solidFill>
                <a:latin typeface="Trebuchet MS"/>
                <a:ea typeface="Trebuchet MS"/>
                <a:cs typeface="Trebuchet MS"/>
                <a:sym typeface="Trebuchet MS"/>
              </a:endParaRPr>
            </a:p>
            <a:p>
              <a:pPr marL="0" marR="0" lvl="0" indent="0" algn="l" rtl="0">
                <a:lnSpc>
                  <a:spcPct val="90000"/>
                </a:lnSpc>
                <a:spcBef>
                  <a:spcPts val="56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criteria: Condition for summing cells.</a:t>
              </a:r>
              <a:endParaRPr sz="1600">
                <a:solidFill>
                  <a:schemeClr val="dk1"/>
                </a:solidFill>
                <a:latin typeface="Trebuchet MS"/>
                <a:ea typeface="Trebuchet MS"/>
                <a:cs typeface="Trebuchet MS"/>
                <a:sym typeface="Trebuchet MS"/>
              </a:endParaRPr>
            </a:p>
            <a:p>
              <a:pPr marL="0" marR="0" lvl="0" indent="0" algn="l" rtl="0">
                <a:lnSpc>
                  <a:spcPct val="90000"/>
                </a:lnSpc>
                <a:spcBef>
                  <a:spcPts val="56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sum_range: Cells to sum (optional).</a:t>
              </a:r>
              <a:endParaRPr sz="1600">
                <a:solidFill>
                  <a:schemeClr val="dk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1969367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SUMIF Function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576;p89">
            <a:extLst>
              <a:ext uri="{FF2B5EF4-FFF2-40B4-BE49-F238E27FC236}">
                <a16:creationId xmlns="" xmlns:a16="http://schemas.microsoft.com/office/drawing/2014/main" id="{76DB80C1-1448-C437-C6AA-7E14AFC50447}"/>
              </a:ext>
            </a:extLst>
          </p:cNvPr>
          <p:cNvGrpSpPr/>
          <p:nvPr/>
        </p:nvGrpSpPr>
        <p:grpSpPr>
          <a:xfrm>
            <a:off x="759348" y="1853926"/>
            <a:ext cx="11093345" cy="5775477"/>
            <a:chOff x="0" y="1998"/>
            <a:chExt cx="9618133" cy="4089484"/>
          </a:xfrm>
        </p:grpSpPr>
        <p:sp>
          <p:nvSpPr>
            <p:cNvPr id="8" name="Google Shape;1577;p89">
              <a:extLst>
                <a:ext uri="{FF2B5EF4-FFF2-40B4-BE49-F238E27FC236}">
                  <a16:creationId xmlns="" xmlns:a16="http://schemas.microsoft.com/office/drawing/2014/main" id="{E4BADAC4-43CA-6921-4DF8-DBBF207F3D5B}"/>
                </a:ext>
              </a:extLst>
            </p:cNvPr>
            <p:cNvSpPr/>
            <p:nvPr/>
          </p:nvSpPr>
          <p:spPr>
            <a:xfrm rot="5400000">
              <a:off x="6012655" y="-2416209"/>
              <a:ext cx="1055350" cy="6155605"/>
            </a:xfrm>
            <a:prstGeom prst="round2SameRect">
              <a:avLst>
                <a:gd name="adj1" fmla="val 16667"/>
                <a:gd name="adj2" fmla="val 0"/>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78;p89">
              <a:extLst>
                <a:ext uri="{FF2B5EF4-FFF2-40B4-BE49-F238E27FC236}">
                  <a16:creationId xmlns="" xmlns:a16="http://schemas.microsoft.com/office/drawing/2014/main" id="{C6929576-DBD7-FF71-E5D3-E2FBFBCA3927}"/>
                </a:ext>
              </a:extLst>
            </p:cNvPr>
            <p:cNvSpPr txBox="1"/>
            <p:nvPr/>
          </p:nvSpPr>
          <p:spPr>
            <a:xfrm>
              <a:off x="3462528" y="185436"/>
              <a:ext cx="6104087" cy="952314"/>
            </a:xfrm>
            <a:prstGeom prst="rect">
              <a:avLst/>
            </a:prstGeom>
            <a:noFill/>
            <a:ln>
              <a:noFill/>
            </a:ln>
          </p:spPr>
          <p:txBody>
            <a:bodyPr spcFirstLastPara="1" wrap="square" lIns="72375" tIns="36175" rIns="72375" bIns="36175" anchor="ctr" anchorCtr="0">
              <a:noAutofit/>
            </a:bodyPr>
            <a:lstStyle/>
            <a:p>
              <a:pPr marL="171450" marR="0" lvl="1" indent="-171450" algn="l" rtl="0">
                <a:lnSpc>
                  <a:spcPct val="90000"/>
                </a:lnSpc>
                <a:spcBef>
                  <a:spcPts val="0"/>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Used for conditionally summing values based on criteria</a:t>
              </a:r>
              <a:endParaRPr/>
            </a:p>
            <a:p>
              <a:pPr marL="171450" marR="0" lvl="1" indent="-171450" algn="l" rtl="0">
                <a:lnSpc>
                  <a:spcPct val="90000"/>
                </a:lnSpc>
                <a:spcBef>
                  <a:spcPts val="285"/>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Applicable in sales data analysis</a:t>
              </a:r>
              <a:endParaRPr/>
            </a:p>
          </p:txBody>
        </p:sp>
        <p:sp>
          <p:nvSpPr>
            <p:cNvPr id="10" name="Google Shape;1579;p89">
              <a:extLst>
                <a:ext uri="{FF2B5EF4-FFF2-40B4-BE49-F238E27FC236}">
                  <a16:creationId xmlns="" xmlns:a16="http://schemas.microsoft.com/office/drawing/2014/main" id="{82C081BB-D3C1-CB4D-46D7-557F794DFB25}"/>
                </a:ext>
              </a:extLst>
            </p:cNvPr>
            <p:cNvSpPr/>
            <p:nvPr/>
          </p:nvSpPr>
          <p:spPr>
            <a:xfrm>
              <a:off x="0" y="1998"/>
              <a:ext cx="3462527" cy="1319188"/>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80;p89">
              <a:extLst>
                <a:ext uri="{FF2B5EF4-FFF2-40B4-BE49-F238E27FC236}">
                  <a16:creationId xmlns="" xmlns:a16="http://schemas.microsoft.com/office/drawing/2014/main" id="{A0824A6C-C1BC-37AA-0361-34EEF3142C0D}"/>
                </a:ext>
              </a:extLst>
            </p:cNvPr>
            <p:cNvSpPr txBox="1"/>
            <p:nvPr/>
          </p:nvSpPr>
          <p:spPr>
            <a:xfrm>
              <a:off x="64397" y="66395"/>
              <a:ext cx="3333733" cy="119039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Trebuchet MS"/>
                <a:buNone/>
              </a:pPr>
              <a:r>
                <a:rPr lang="en-US" sz="2700" dirty="0">
                  <a:solidFill>
                    <a:schemeClr val="lt1"/>
                  </a:solidFill>
                  <a:latin typeface="Trebuchet MS"/>
                  <a:ea typeface="Trebuchet MS"/>
                  <a:cs typeface="Trebuchet MS"/>
                  <a:sym typeface="Trebuchet MS"/>
                </a:rPr>
                <a:t>Understanding SUMIF Function</a:t>
              </a:r>
              <a:endParaRPr dirty="0"/>
            </a:p>
          </p:txBody>
        </p:sp>
        <p:sp>
          <p:nvSpPr>
            <p:cNvPr id="12" name="Google Shape;1581;p89">
              <a:extLst>
                <a:ext uri="{FF2B5EF4-FFF2-40B4-BE49-F238E27FC236}">
                  <a16:creationId xmlns="" xmlns:a16="http://schemas.microsoft.com/office/drawing/2014/main" id="{6BCC0235-C898-31EB-9152-2206C771A968}"/>
                </a:ext>
              </a:extLst>
            </p:cNvPr>
            <p:cNvSpPr/>
            <p:nvPr/>
          </p:nvSpPr>
          <p:spPr>
            <a:xfrm rot="5400000">
              <a:off x="6012655" y="-1031061"/>
              <a:ext cx="1055350" cy="6155605"/>
            </a:xfrm>
            <a:prstGeom prst="round2SameRect">
              <a:avLst>
                <a:gd name="adj1" fmla="val 16667"/>
                <a:gd name="adj2" fmla="val 0"/>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2;p89">
              <a:extLst>
                <a:ext uri="{FF2B5EF4-FFF2-40B4-BE49-F238E27FC236}">
                  <a16:creationId xmlns="" xmlns:a16="http://schemas.microsoft.com/office/drawing/2014/main" id="{013D0CE7-707E-1CBB-7AE0-CFA331449A69}"/>
                </a:ext>
              </a:extLst>
            </p:cNvPr>
            <p:cNvSpPr txBox="1"/>
            <p:nvPr/>
          </p:nvSpPr>
          <p:spPr>
            <a:xfrm>
              <a:off x="3462528" y="1570584"/>
              <a:ext cx="6104087" cy="952314"/>
            </a:xfrm>
            <a:prstGeom prst="rect">
              <a:avLst/>
            </a:prstGeom>
            <a:noFill/>
            <a:ln>
              <a:noFill/>
            </a:ln>
          </p:spPr>
          <p:txBody>
            <a:bodyPr spcFirstLastPara="1" wrap="square" lIns="72375" tIns="36175" rIns="72375" bIns="36175" anchor="ctr" anchorCtr="0">
              <a:noAutofit/>
            </a:bodyPr>
            <a:lstStyle/>
            <a:p>
              <a:pPr marL="171450" marR="0" lvl="1" indent="-171450" algn="l" rtl="0">
                <a:lnSpc>
                  <a:spcPct val="90000"/>
                </a:lnSpc>
                <a:spcBef>
                  <a:spcPts val="0"/>
                </a:spcBef>
                <a:spcAft>
                  <a:spcPts val="0"/>
                </a:spcAft>
                <a:buClr>
                  <a:schemeClr val="dk1"/>
                </a:buClr>
                <a:buSzPts val="1900"/>
                <a:buFont typeface="Trebuchet MS"/>
                <a:buChar char="•"/>
              </a:pPr>
              <a:r>
                <a:rPr lang="en-US" sz="1900" b="0" i="0" u="none" strike="noStrike" cap="none" dirty="0">
                  <a:solidFill>
                    <a:schemeClr val="dk1"/>
                  </a:solidFill>
                  <a:latin typeface="Trebuchet MS"/>
                  <a:ea typeface="Trebuchet MS"/>
                  <a:cs typeface="Trebuchet MS"/>
                  <a:sym typeface="Trebuchet MS"/>
                </a:rPr>
                <a:t>Utilize the formula =SUMIF(A1:A100, “Product A”, B1:B100)</a:t>
              </a:r>
              <a:endParaRPr dirty="0"/>
            </a:p>
            <a:p>
              <a:pPr marL="171450" marR="0" lvl="1" indent="-171450" algn="l" rtl="0">
                <a:lnSpc>
                  <a:spcPct val="90000"/>
                </a:lnSpc>
                <a:spcBef>
                  <a:spcPts val="285"/>
                </a:spcBef>
                <a:spcAft>
                  <a:spcPts val="0"/>
                </a:spcAft>
                <a:buClr>
                  <a:schemeClr val="dk1"/>
                </a:buClr>
                <a:buSzPts val="1900"/>
                <a:buFont typeface="Trebuchet MS"/>
                <a:buChar char="•"/>
              </a:pPr>
              <a:r>
                <a:rPr lang="en-US" sz="1900" b="0" i="0" u="none" strike="noStrike" cap="none" dirty="0">
                  <a:solidFill>
                    <a:schemeClr val="dk1"/>
                  </a:solidFill>
                  <a:latin typeface="Trebuchet MS"/>
                  <a:ea typeface="Trebuchet MS"/>
                  <a:cs typeface="Trebuchet MS"/>
                  <a:sym typeface="Trebuchet MS"/>
                </a:rPr>
                <a:t>Targets a specific product within a dataset</a:t>
              </a:r>
              <a:endParaRPr dirty="0"/>
            </a:p>
          </p:txBody>
        </p:sp>
        <p:sp>
          <p:nvSpPr>
            <p:cNvPr id="14" name="Google Shape;1583;p89">
              <a:extLst>
                <a:ext uri="{FF2B5EF4-FFF2-40B4-BE49-F238E27FC236}">
                  <a16:creationId xmlns="" xmlns:a16="http://schemas.microsoft.com/office/drawing/2014/main" id="{53883B87-8144-FB7C-DDAC-307FED5746ED}"/>
                </a:ext>
              </a:extLst>
            </p:cNvPr>
            <p:cNvSpPr/>
            <p:nvPr/>
          </p:nvSpPr>
          <p:spPr>
            <a:xfrm>
              <a:off x="0" y="1387146"/>
              <a:ext cx="3462527" cy="1319188"/>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84;p89">
              <a:extLst>
                <a:ext uri="{FF2B5EF4-FFF2-40B4-BE49-F238E27FC236}">
                  <a16:creationId xmlns="" xmlns:a16="http://schemas.microsoft.com/office/drawing/2014/main" id="{D128CAD5-9347-215C-D102-D23444CCB1FD}"/>
                </a:ext>
              </a:extLst>
            </p:cNvPr>
            <p:cNvSpPr txBox="1"/>
            <p:nvPr/>
          </p:nvSpPr>
          <p:spPr>
            <a:xfrm>
              <a:off x="64397" y="1451543"/>
              <a:ext cx="3333733" cy="119039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Trebuchet MS"/>
                <a:buNone/>
              </a:pPr>
              <a:r>
                <a:rPr lang="en-US" sz="2700">
                  <a:solidFill>
                    <a:schemeClr val="lt1"/>
                  </a:solidFill>
                  <a:latin typeface="Trebuchet MS"/>
                  <a:ea typeface="Trebuchet MS"/>
                  <a:cs typeface="Trebuchet MS"/>
                  <a:sym typeface="Trebuchet MS"/>
                </a:rPr>
                <a:t>Calculating Revenue for 'Product A'</a:t>
              </a:r>
              <a:endParaRPr/>
            </a:p>
          </p:txBody>
        </p:sp>
        <p:sp>
          <p:nvSpPr>
            <p:cNvPr id="16" name="Google Shape;1585;p89">
              <a:extLst>
                <a:ext uri="{FF2B5EF4-FFF2-40B4-BE49-F238E27FC236}">
                  <a16:creationId xmlns="" xmlns:a16="http://schemas.microsoft.com/office/drawing/2014/main" id="{9073726B-B385-AAE9-4E66-612C19A195B4}"/>
                </a:ext>
              </a:extLst>
            </p:cNvPr>
            <p:cNvSpPr/>
            <p:nvPr/>
          </p:nvSpPr>
          <p:spPr>
            <a:xfrm rot="5400000">
              <a:off x="6012655" y="354086"/>
              <a:ext cx="1055350" cy="6155605"/>
            </a:xfrm>
            <a:prstGeom prst="round2SameRect">
              <a:avLst>
                <a:gd name="adj1" fmla="val 16667"/>
                <a:gd name="adj2" fmla="val 0"/>
              </a:avLst>
            </a:prstGeom>
            <a:solidFill>
              <a:srgbClr val="CADBD3">
                <a:alpha val="89803"/>
              </a:srgbClr>
            </a:solidFill>
            <a:ln w="19050" cap="rnd" cmpd="sng">
              <a:solidFill>
                <a:srgbClr val="CADBD3">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86;p89">
              <a:extLst>
                <a:ext uri="{FF2B5EF4-FFF2-40B4-BE49-F238E27FC236}">
                  <a16:creationId xmlns="" xmlns:a16="http://schemas.microsoft.com/office/drawing/2014/main" id="{12FBF246-DC19-B2A0-8737-48CD84D5192D}"/>
                </a:ext>
              </a:extLst>
            </p:cNvPr>
            <p:cNvSpPr txBox="1"/>
            <p:nvPr/>
          </p:nvSpPr>
          <p:spPr>
            <a:xfrm>
              <a:off x="3462528" y="2955731"/>
              <a:ext cx="6104087" cy="952314"/>
            </a:xfrm>
            <a:prstGeom prst="rect">
              <a:avLst/>
            </a:prstGeom>
            <a:noFill/>
            <a:ln>
              <a:noFill/>
            </a:ln>
          </p:spPr>
          <p:txBody>
            <a:bodyPr spcFirstLastPara="1" wrap="square" lIns="72375" tIns="36175" rIns="72375" bIns="36175" anchor="ctr" anchorCtr="0">
              <a:noAutofit/>
            </a:bodyPr>
            <a:lstStyle/>
            <a:p>
              <a:pPr marL="171450" marR="0" lvl="1" indent="-171450" algn="l" rtl="0">
                <a:lnSpc>
                  <a:spcPct val="90000"/>
                </a:lnSpc>
                <a:spcBef>
                  <a:spcPts val="0"/>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Select the range of product names (A1:A100)</a:t>
              </a:r>
              <a:endParaRPr/>
            </a:p>
            <a:p>
              <a:pPr marL="171450" marR="0" lvl="1" indent="-171450" algn="l" rtl="0">
                <a:lnSpc>
                  <a:spcPct val="90000"/>
                </a:lnSpc>
                <a:spcBef>
                  <a:spcPts val="285"/>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Specify the target product (“Product A”)</a:t>
              </a:r>
              <a:endParaRPr/>
            </a:p>
            <a:p>
              <a:pPr marL="171450" marR="0" lvl="1" indent="-171450" algn="l" rtl="0">
                <a:lnSpc>
                  <a:spcPct val="90000"/>
                </a:lnSpc>
                <a:spcBef>
                  <a:spcPts val="285"/>
                </a:spcBef>
                <a:spcAft>
                  <a:spcPts val="0"/>
                </a:spcAft>
                <a:buClr>
                  <a:schemeClr val="dk1"/>
                </a:buClr>
                <a:buSzPts val="1900"/>
                <a:buFont typeface="Trebuchet MS"/>
                <a:buChar char="•"/>
              </a:pPr>
              <a:r>
                <a:rPr lang="en-US" sz="1900" b="0" i="0" u="none" strike="noStrike" cap="none">
                  <a:solidFill>
                    <a:schemeClr val="dk1"/>
                  </a:solidFill>
                  <a:latin typeface="Trebuchet MS"/>
                  <a:ea typeface="Trebuchet MS"/>
                  <a:cs typeface="Trebuchet MS"/>
                  <a:sym typeface="Trebuchet MS"/>
                </a:rPr>
                <a:t>Choose the corresponding revenue range (B1:B100)</a:t>
              </a:r>
              <a:endParaRPr/>
            </a:p>
          </p:txBody>
        </p:sp>
        <p:sp>
          <p:nvSpPr>
            <p:cNvPr id="18" name="Google Shape;1587;p89">
              <a:extLst>
                <a:ext uri="{FF2B5EF4-FFF2-40B4-BE49-F238E27FC236}">
                  <a16:creationId xmlns="" xmlns:a16="http://schemas.microsoft.com/office/drawing/2014/main" id="{B6F64ED7-B6C3-AE5B-970B-9137ED9EE374}"/>
                </a:ext>
              </a:extLst>
            </p:cNvPr>
            <p:cNvSpPr/>
            <p:nvPr/>
          </p:nvSpPr>
          <p:spPr>
            <a:xfrm>
              <a:off x="0" y="2772294"/>
              <a:ext cx="3462527" cy="1319188"/>
            </a:xfrm>
            <a:prstGeom prst="roundRect">
              <a:avLst>
                <a:gd name="adj" fmla="val 16667"/>
              </a:avLst>
            </a:prstGeom>
            <a:solidFill>
              <a:srgbClr val="2B9468"/>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8;p89">
              <a:extLst>
                <a:ext uri="{FF2B5EF4-FFF2-40B4-BE49-F238E27FC236}">
                  <a16:creationId xmlns="" xmlns:a16="http://schemas.microsoft.com/office/drawing/2014/main" id="{06104BDB-5A4A-0310-7524-8D79523F074C}"/>
                </a:ext>
              </a:extLst>
            </p:cNvPr>
            <p:cNvSpPr txBox="1"/>
            <p:nvPr/>
          </p:nvSpPr>
          <p:spPr>
            <a:xfrm>
              <a:off x="64397" y="2836691"/>
              <a:ext cx="3333733" cy="119039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Trebuchet MS"/>
                <a:buNone/>
              </a:pPr>
              <a:r>
                <a:rPr lang="en-US" sz="2700">
                  <a:solidFill>
                    <a:schemeClr val="lt1"/>
                  </a:solidFill>
                  <a:latin typeface="Trebuchet MS"/>
                  <a:ea typeface="Trebuchet MS"/>
                  <a:cs typeface="Trebuchet MS"/>
                  <a:sym typeface="Trebuchet MS"/>
                </a:rPr>
                <a:t>Steps for Execution</a:t>
              </a:r>
              <a:endParaRPr/>
            </a:p>
          </p:txBody>
        </p:sp>
      </p:grpSp>
    </p:spTree>
    <p:extLst>
      <p:ext uri="{BB962C8B-B14F-4D97-AF65-F5344CB8AC3E}">
        <p14:creationId xmlns:p14="http://schemas.microsoft.com/office/powerpoint/2010/main" val="2943863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COUNTIF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6555641"/>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Essential Excel Functionality</a:t>
            </a:r>
          </a:p>
          <a:p>
            <a:pPr marL="457200" lvl="0" indent="-457200" algn="l" rtl="0">
              <a:spcBef>
                <a:spcPts val="0"/>
              </a:spcBef>
              <a:spcAft>
                <a:spcPts val="0"/>
              </a:spcAft>
              <a:buSzPts val="1440"/>
              <a:buFont typeface="Wingdings" panose="05000000000000000000" pitchFamily="2" charset="2"/>
              <a:buChar char="Ø"/>
            </a:pPr>
            <a:r>
              <a:rPr lang="en-GB" sz="2800" dirty="0"/>
              <a:t>COUNTIF function is crucial for data analysis in Excel.</a:t>
            </a:r>
          </a:p>
          <a:p>
            <a:pPr marL="457200" lvl="0" indent="-457200" algn="l" rtl="0">
              <a:spcBef>
                <a:spcPts val="0"/>
              </a:spcBef>
              <a:spcAft>
                <a:spcPts val="0"/>
              </a:spcAft>
              <a:buSzPts val="1440"/>
              <a:buFont typeface="Wingdings" panose="05000000000000000000" pitchFamily="2" charset="2"/>
              <a:buChar char="Ø"/>
            </a:pPr>
            <a:r>
              <a:rPr lang="en-GB" sz="2800" dirty="0"/>
              <a:t>Function Purpose</a:t>
            </a:r>
          </a:p>
          <a:p>
            <a:pPr marL="457200" lvl="0" indent="-457200" algn="l" rtl="0">
              <a:spcBef>
                <a:spcPts val="0"/>
              </a:spcBef>
              <a:spcAft>
                <a:spcPts val="0"/>
              </a:spcAft>
              <a:buSzPts val="1440"/>
              <a:buFont typeface="Wingdings" panose="05000000000000000000" pitchFamily="2" charset="2"/>
              <a:buChar char="Ø"/>
            </a:pPr>
            <a:r>
              <a:rPr lang="en-GB" sz="2800" dirty="0"/>
              <a:t>It counts cells that </a:t>
            </a:r>
            <a:r>
              <a:rPr lang="en-GB" sz="2800" dirty="0" err="1"/>
              <a:t>fulfill</a:t>
            </a:r>
            <a:r>
              <a:rPr lang="en-GB" sz="2800" dirty="0"/>
              <a:t> a specific condition within a range.</a:t>
            </a:r>
          </a:p>
          <a:p>
            <a:pPr marL="457200" lvl="0" indent="-457200" algn="l" rtl="0">
              <a:spcBef>
                <a:spcPts val="0"/>
              </a:spcBef>
              <a:spcAft>
                <a:spcPts val="0"/>
              </a:spcAft>
              <a:buSzPts val="1440"/>
              <a:buFont typeface="Wingdings" panose="05000000000000000000" pitchFamily="2" charset="2"/>
              <a:buChar char="Ø"/>
            </a:pPr>
            <a:r>
              <a:rPr lang="en-GB" sz="2800" dirty="0"/>
              <a:t>Range Specification</a:t>
            </a:r>
          </a:p>
          <a:p>
            <a:pPr marL="457200" lvl="0" indent="-457200" algn="l" rtl="0">
              <a:spcBef>
                <a:spcPts val="0"/>
              </a:spcBef>
              <a:spcAft>
                <a:spcPts val="0"/>
              </a:spcAft>
              <a:buSzPts val="1440"/>
              <a:buFont typeface="Wingdings" panose="05000000000000000000" pitchFamily="2" charset="2"/>
              <a:buChar char="Ø"/>
            </a:pPr>
            <a:r>
              <a:rPr lang="en-GB" sz="2800" dirty="0"/>
              <a:t>User defines the range of cells for the function to assess.</a:t>
            </a:r>
          </a:p>
          <a:p>
            <a:pPr marL="457200" lvl="0" indent="-457200" algn="l" rtl="0">
              <a:spcBef>
                <a:spcPts val="0"/>
              </a:spcBef>
              <a:spcAft>
                <a:spcPts val="0"/>
              </a:spcAft>
              <a:buSzPts val="1440"/>
              <a:buFont typeface="Wingdings" panose="05000000000000000000" pitchFamily="2" charset="2"/>
              <a:buChar char="Ø"/>
            </a:pPr>
            <a:r>
              <a:rPr lang="en-GB" sz="2800" dirty="0"/>
              <a:t>Condition Criteria</a:t>
            </a:r>
          </a:p>
          <a:p>
            <a:pPr marL="457200" lvl="0" indent="-457200" algn="l" rtl="0">
              <a:spcBef>
                <a:spcPts val="0"/>
              </a:spcBef>
              <a:spcAft>
                <a:spcPts val="0"/>
              </a:spcAft>
              <a:buSzPts val="1440"/>
              <a:buFont typeface="Wingdings" panose="05000000000000000000" pitchFamily="2" charset="2"/>
              <a:buChar char="Ø"/>
            </a:pPr>
            <a:r>
              <a:rPr lang="en-GB" sz="2800" dirty="0"/>
              <a:t>Criteria determine which cells are counted.</a:t>
            </a:r>
          </a:p>
          <a:p>
            <a:pPr marL="457200" lvl="0" indent="-457200" algn="l" rtl="0">
              <a:spcBef>
                <a:spcPts val="0"/>
              </a:spcBef>
              <a:spcAft>
                <a:spcPts val="0"/>
              </a:spcAft>
              <a:buSzPts val="1440"/>
              <a:buFont typeface="Wingdings" panose="05000000000000000000" pitchFamily="2" charset="2"/>
              <a:buChar char="Ø"/>
            </a:pPr>
            <a:r>
              <a:rPr lang="en-GB" sz="2800" dirty="0"/>
              <a:t>Application in Data Analysis</a:t>
            </a:r>
          </a:p>
          <a:p>
            <a:pPr marL="457200" lvl="0" indent="-457200" algn="l" rtl="0">
              <a:spcBef>
                <a:spcPts val="0"/>
              </a:spcBef>
              <a:spcAft>
                <a:spcPts val="0"/>
              </a:spcAft>
              <a:buSzPts val="1440"/>
              <a:buFont typeface="Wingdings" panose="05000000000000000000" pitchFamily="2" charset="2"/>
              <a:buChar char="Ø"/>
            </a:pPr>
            <a:r>
              <a:rPr lang="en-GB" sz="2800" dirty="0"/>
              <a:t>Useful for summarizing and extracting insights from data.</a:t>
            </a:r>
          </a:p>
        </p:txBody>
      </p:sp>
    </p:spTree>
    <p:extLst>
      <p:ext uri="{BB962C8B-B14F-4D97-AF65-F5344CB8AC3E}">
        <p14:creationId xmlns:p14="http://schemas.microsoft.com/office/powerpoint/2010/main" val="18030303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COUNTIF Function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sp>
        <p:nvSpPr>
          <p:cNvPr id="6" name="TextBox 5">
            <a:extLst>
              <a:ext uri="{FF2B5EF4-FFF2-40B4-BE49-F238E27FC236}">
                <a16:creationId xmlns="" xmlns:a16="http://schemas.microsoft.com/office/drawing/2014/main" id="{F669C022-79FA-3A0E-9133-7DF154C26969}"/>
              </a:ext>
            </a:extLst>
          </p:cNvPr>
          <p:cNvSpPr txBox="1"/>
          <p:nvPr/>
        </p:nvSpPr>
        <p:spPr>
          <a:xfrm>
            <a:off x="583435" y="1853926"/>
            <a:ext cx="6007146" cy="3970318"/>
          </a:xfrm>
          <a:prstGeom prst="rect">
            <a:avLst/>
          </a:prstGeom>
          <a:noFill/>
        </p:spPr>
        <p:txBody>
          <a:bodyPr wrap="square">
            <a:spAutoFit/>
          </a:bodyPr>
          <a:lstStyle/>
          <a:p>
            <a:pPr marL="457200" lvl="0" indent="-457200" algn="l" rtl="0">
              <a:spcBef>
                <a:spcPts val="0"/>
              </a:spcBef>
              <a:spcAft>
                <a:spcPts val="0"/>
              </a:spcAft>
              <a:buSzPts val="1440"/>
              <a:buFont typeface="Wingdings" panose="05000000000000000000" pitchFamily="2" charset="2"/>
              <a:buChar char="Ø"/>
            </a:pPr>
            <a:r>
              <a:rPr lang="en-GB" sz="2800" dirty="0"/>
              <a:t>Definition of COUNTIF Function</a:t>
            </a:r>
          </a:p>
          <a:p>
            <a:pPr marL="457200" lvl="0" indent="-457200" algn="l" rtl="0">
              <a:spcBef>
                <a:spcPts val="0"/>
              </a:spcBef>
              <a:spcAft>
                <a:spcPts val="0"/>
              </a:spcAft>
              <a:buSzPts val="1440"/>
              <a:buFont typeface="Wingdings" panose="05000000000000000000" pitchFamily="2" charset="2"/>
              <a:buChar char="Ø"/>
            </a:pPr>
            <a:r>
              <a:rPr lang="en-GB" sz="2800" dirty="0"/>
              <a:t>Counts cells that meet a specified condition</a:t>
            </a:r>
          </a:p>
          <a:p>
            <a:pPr marL="457200" lvl="0" indent="-457200" algn="l" rtl="0">
              <a:spcBef>
                <a:spcPts val="0"/>
              </a:spcBef>
              <a:spcAft>
                <a:spcPts val="0"/>
              </a:spcAft>
              <a:buSzPts val="1440"/>
              <a:buFont typeface="Wingdings" panose="05000000000000000000" pitchFamily="2" charset="2"/>
              <a:buChar char="Ø"/>
            </a:pPr>
            <a:r>
              <a:rPr lang="en-GB" sz="2800" dirty="0"/>
              <a:t>Syntax Components</a:t>
            </a:r>
          </a:p>
          <a:p>
            <a:pPr marL="457200" lvl="0" indent="-457200" algn="l" rtl="0">
              <a:spcBef>
                <a:spcPts val="0"/>
              </a:spcBef>
              <a:spcAft>
                <a:spcPts val="0"/>
              </a:spcAft>
              <a:buSzPts val="1440"/>
              <a:buFont typeface="Wingdings" panose="05000000000000000000" pitchFamily="2" charset="2"/>
              <a:buChar char="Ø"/>
            </a:pPr>
            <a:r>
              <a:rPr lang="en-GB" sz="2800" dirty="0"/>
              <a:t>Range: Cells to evaluate</a:t>
            </a:r>
          </a:p>
          <a:p>
            <a:pPr marL="457200" lvl="0" indent="-457200" algn="l" rtl="0">
              <a:spcBef>
                <a:spcPts val="0"/>
              </a:spcBef>
              <a:spcAft>
                <a:spcPts val="0"/>
              </a:spcAft>
              <a:buSzPts val="1440"/>
              <a:buFont typeface="Wingdings" panose="05000000000000000000" pitchFamily="2" charset="2"/>
              <a:buChar char="Ø"/>
            </a:pPr>
            <a:r>
              <a:rPr lang="en-GB" sz="2800" dirty="0"/>
              <a:t>Criteria: Condition for counting</a:t>
            </a:r>
          </a:p>
          <a:p>
            <a:pPr marL="457200" lvl="0" indent="-457200" algn="l" rtl="0">
              <a:spcBef>
                <a:spcPts val="0"/>
              </a:spcBef>
              <a:spcAft>
                <a:spcPts val="0"/>
              </a:spcAft>
              <a:buSzPts val="1440"/>
              <a:buFont typeface="Wingdings" panose="05000000000000000000" pitchFamily="2" charset="2"/>
              <a:buChar char="Ø"/>
            </a:pPr>
            <a:r>
              <a:rPr lang="en-GB" sz="2800" dirty="0"/>
              <a:t>Practical Example</a:t>
            </a:r>
          </a:p>
          <a:p>
            <a:pPr marL="457200" lvl="0" indent="-457200" algn="l" rtl="0">
              <a:spcBef>
                <a:spcPts val="0"/>
              </a:spcBef>
              <a:spcAft>
                <a:spcPts val="0"/>
              </a:spcAft>
              <a:buSzPts val="1440"/>
              <a:buFont typeface="Wingdings" panose="05000000000000000000" pitchFamily="2" charset="2"/>
              <a:buChar char="Ø"/>
            </a:pPr>
            <a:r>
              <a:rPr lang="en-GB" sz="2800" dirty="0"/>
              <a:t>Count transactions over $1,000</a:t>
            </a:r>
          </a:p>
          <a:p>
            <a:pPr marL="457200" lvl="0" indent="-457200" algn="l" rtl="0">
              <a:spcBef>
                <a:spcPts val="0"/>
              </a:spcBef>
              <a:spcAft>
                <a:spcPts val="0"/>
              </a:spcAft>
              <a:buSzPts val="1440"/>
              <a:buFont typeface="Wingdings" panose="05000000000000000000" pitchFamily="2" charset="2"/>
              <a:buChar char="Ø"/>
            </a:pPr>
            <a:r>
              <a:rPr lang="en-GB" sz="2800" dirty="0"/>
              <a:t>Use criteria "&gt;1000" for selection</a:t>
            </a:r>
          </a:p>
        </p:txBody>
      </p:sp>
    </p:spTree>
    <p:extLst>
      <p:ext uri="{BB962C8B-B14F-4D97-AF65-F5344CB8AC3E}">
        <p14:creationId xmlns:p14="http://schemas.microsoft.com/office/powerpoint/2010/main" val="1193762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6"/>
            <a:ext cx="10510136" cy="1570009"/>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GB" sz="6000" kern="1200" spc="285" dirty="0">
                <a:solidFill>
                  <a:schemeClr val="tx1"/>
                </a:solidFill>
                <a:latin typeface="+mj-lt"/>
                <a:cs typeface="Calibri"/>
              </a:rPr>
              <a:t>SUMIFS and COUNTIFS Functions</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610;p92">
            <a:extLst>
              <a:ext uri="{FF2B5EF4-FFF2-40B4-BE49-F238E27FC236}">
                <a16:creationId xmlns="" xmlns:a16="http://schemas.microsoft.com/office/drawing/2014/main" id="{72F1F34E-7494-4FD1-AD45-F7AF3828FFF0}"/>
              </a:ext>
            </a:extLst>
          </p:cNvPr>
          <p:cNvGrpSpPr/>
          <p:nvPr/>
        </p:nvGrpSpPr>
        <p:grpSpPr>
          <a:xfrm>
            <a:off x="631325" y="2721637"/>
            <a:ext cx="9618133" cy="2763100"/>
            <a:chOff x="0" y="665190"/>
            <a:chExt cx="9618133" cy="2763100"/>
          </a:xfrm>
        </p:grpSpPr>
        <p:sp>
          <p:nvSpPr>
            <p:cNvPr id="8" name="Google Shape;1611;p92">
              <a:extLst>
                <a:ext uri="{FF2B5EF4-FFF2-40B4-BE49-F238E27FC236}">
                  <a16:creationId xmlns="" xmlns:a16="http://schemas.microsoft.com/office/drawing/2014/main" id="{F1E71E28-09DC-7FFB-DD4A-43DA8F0FEE27}"/>
                </a:ext>
              </a:extLst>
            </p:cNvPr>
            <p:cNvSpPr/>
            <p:nvPr/>
          </p:nvSpPr>
          <p:spPr>
            <a:xfrm>
              <a:off x="0" y="665190"/>
              <a:ext cx="9618133" cy="1228044"/>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12;p92">
              <a:extLst>
                <a:ext uri="{FF2B5EF4-FFF2-40B4-BE49-F238E27FC236}">
                  <a16:creationId xmlns="" xmlns:a16="http://schemas.microsoft.com/office/drawing/2014/main" id="{35453A1E-F2F1-8AD6-EB8F-D608D1069424}"/>
                </a:ext>
              </a:extLst>
            </p:cNvPr>
            <p:cNvSpPr/>
            <p:nvPr/>
          </p:nvSpPr>
          <p:spPr>
            <a:xfrm>
              <a:off x="371483" y="941500"/>
              <a:ext cx="675424" cy="67542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13;p92">
              <a:extLst>
                <a:ext uri="{FF2B5EF4-FFF2-40B4-BE49-F238E27FC236}">
                  <a16:creationId xmlns="" xmlns:a16="http://schemas.microsoft.com/office/drawing/2014/main" id="{93333DCD-3EEE-3D82-2E9C-F92123720AED}"/>
                </a:ext>
              </a:extLst>
            </p:cNvPr>
            <p:cNvSpPr/>
            <p:nvPr/>
          </p:nvSpPr>
          <p:spPr>
            <a:xfrm>
              <a:off x="1418391" y="665190"/>
              <a:ext cx="4328159"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14;p92">
              <a:extLst>
                <a:ext uri="{FF2B5EF4-FFF2-40B4-BE49-F238E27FC236}">
                  <a16:creationId xmlns="" xmlns:a16="http://schemas.microsoft.com/office/drawing/2014/main" id="{E86C2CB7-A7AF-93B1-7C62-9A8D9448092C}"/>
                </a:ext>
              </a:extLst>
            </p:cNvPr>
            <p:cNvSpPr txBox="1"/>
            <p:nvPr/>
          </p:nvSpPr>
          <p:spPr>
            <a:xfrm>
              <a:off x="1418391" y="665190"/>
              <a:ext cx="4328159"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Multiple Conditions in Excel</a:t>
              </a:r>
              <a:endParaRPr/>
            </a:p>
          </p:txBody>
        </p:sp>
        <p:sp>
          <p:nvSpPr>
            <p:cNvPr id="12" name="Google Shape;1615;p92">
              <a:extLst>
                <a:ext uri="{FF2B5EF4-FFF2-40B4-BE49-F238E27FC236}">
                  <a16:creationId xmlns="" xmlns:a16="http://schemas.microsoft.com/office/drawing/2014/main" id="{219619A8-6E3B-8CB3-BFF2-D891EF4075A2}"/>
                </a:ext>
              </a:extLst>
            </p:cNvPr>
            <p:cNvSpPr/>
            <p:nvPr/>
          </p:nvSpPr>
          <p:spPr>
            <a:xfrm>
              <a:off x="5746551" y="665190"/>
              <a:ext cx="3871581"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16;p92">
              <a:extLst>
                <a:ext uri="{FF2B5EF4-FFF2-40B4-BE49-F238E27FC236}">
                  <a16:creationId xmlns="" xmlns:a16="http://schemas.microsoft.com/office/drawing/2014/main" id="{6FEAA677-CD8B-DA10-4532-5896CF0D67E7}"/>
                </a:ext>
              </a:extLst>
            </p:cNvPr>
            <p:cNvSpPr txBox="1"/>
            <p:nvPr/>
          </p:nvSpPr>
          <p:spPr>
            <a:xfrm>
              <a:off x="5746551" y="665190"/>
              <a:ext cx="3871581"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SUMIFS and COUNTIFS functions allow for applying various criteria.</a:t>
              </a:r>
              <a:endParaRPr/>
            </a:p>
          </p:txBody>
        </p:sp>
        <p:sp>
          <p:nvSpPr>
            <p:cNvPr id="14" name="Google Shape;1617;p92">
              <a:extLst>
                <a:ext uri="{FF2B5EF4-FFF2-40B4-BE49-F238E27FC236}">
                  <a16:creationId xmlns="" xmlns:a16="http://schemas.microsoft.com/office/drawing/2014/main" id="{63F33322-4DDD-82D8-D6D1-11C800F48BDB}"/>
                </a:ext>
              </a:extLst>
            </p:cNvPr>
            <p:cNvSpPr/>
            <p:nvPr/>
          </p:nvSpPr>
          <p:spPr>
            <a:xfrm>
              <a:off x="0" y="2200246"/>
              <a:ext cx="9618133" cy="1228044"/>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18;p92">
              <a:extLst>
                <a:ext uri="{FF2B5EF4-FFF2-40B4-BE49-F238E27FC236}">
                  <a16:creationId xmlns="" xmlns:a16="http://schemas.microsoft.com/office/drawing/2014/main" id="{6D64FE1D-1B5A-47F9-C8FB-E2ABCBECB83E}"/>
                </a:ext>
              </a:extLst>
            </p:cNvPr>
            <p:cNvSpPr/>
            <p:nvPr/>
          </p:nvSpPr>
          <p:spPr>
            <a:xfrm>
              <a:off x="371483" y="2476556"/>
              <a:ext cx="675424" cy="67542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9;p92">
              <a:extLst>
                <a:ext uri="{FF2B5EF4-FFF2-40B4-BE49-F238E27FC236}">
                  <a16:creationId xmlns="" xmlns:a16="http://schemas.microsoft.com/office/drawing/2014/main" id="{6D00B43C-096E-7B1D-589A-CC69DC61A5B7}"/>
                </a:ext>
              </a:extLst>
            </p:cNvPr>
            <p:cNvSpPr/>
            <p:nvPr/>
          </p:nvSpPr>
          <p:spPr>
            <a:xfrm>
              <a:off x="1418391" y="2200246"/>
              <a:ext cx="4328159"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0;p92">
              <a:extLst>
                <a:ext uri="{FF2B5EF4-FFF2-40B4-BE49-F238E27FC236}">
                  <a16:creationId xmlns="" xmlns:a16="http://schemas.microsoft.com/office/drawing/2014/main" id="{880E91D1-2BC1-075D-33A8-83D5807025B6}"/>
                </a:ext>
              </a:extLst>
            </p:cNvPr>
            <p:cNvSpPr txBox="1"/>
            <p:nvPr/>
          </p:nvSpPr>
          <p:spPr>
            <a:xfrm>
              <a:off x="1418391" y="2200246"/>
              <a:ext cx="4328159"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Essential Excel Functions</a:t>
              </a:r>
              <a:endParaRPr/>
            </a:p>
          </p:txBody>
        </p:sp>
        <p:sp>
          <p:nvSpPr>
            <p:cNvPr id="18" name="Google Shape;1621;p92">
              <a:extLst>
                <a:ext uri="{FF2B5EF4-FFF2-40B4-BE49-F238E27FC236}">
                  <a16:creationId xmlns="" xmlns:a16="http://schemas.microsoft.com/office/drawing/2014/main" id="{DE000DCC-4301-72CE-67B1-125EE110714D}"/>
                </a:ext>
              </a:extLst>
            </p:cNvPr>
            <p:cNvSpPr/>
            <p:nvPr/>
          </p:nvSpPr>
          <p:spPr>
            <a:xfrm>
              <a:off x="5746551" y="2200246"/>
              <a:ext cx="3871581" cy="12280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2;p92">
              <a:extLst>
                <a:ext uri="{FF2B5EF4-FFF2-40B4-BE49-F238E27FC236}">
                  <a16:creationId xmlns="" xmlns:a16="http://schemas.microsoft.com/office/drawing/2014/main" id="{9094D070-4638-BC10-B5C9-0E6E106FAC8A}"/>
                </a:ext>
              </a:extLst>
            </p:cNvPr>
            <p:cNvSpPr txBox="1"/>
            <p:nvPr/>
          </p:nvSpPr>
          <p:spPr>
            <a:xfrm>
              <a:off x="5746551" y="2200246"/>
              <a:ext cx="3871581" cy="1228044"/>
            </a:xfrm>
            <a:prstGeom prst="rect">
              <a:avLst/>
            </a:prstGeom>
            <a:noFill/>
            <a:ln>
              <a:noFill/>
            </a:ln>
          </p:spPr>
          <p:txBody>
            <a:bodyPr spcFirstLastPara="1" wrap="square" lIns="129950" tIns="129950" rIns="129950" bIns="129950" anchor="ctr" anchorCtr="0">
              <a:noAutofit/>
            </a:bodyPr>
            <a:lstStyle/>
            <a:p>
              <a:pPr marL="0" marR="0" lvl="0" indent="0" algn="l" rtl="0">
                <a:lnSpc>
                  <a:spcPct val="90000"/>
                </a:lnSpc>
                <a:spcBef>
                  <a:spcPts val="0"/>
                </a:spcBef>
                <a:spcAft>
                  <a:spcPts val="0"/>
                </a:spcAft>
                <a:buClr>
                  <a:schemeClr val="dk1"/>
                </a:buClr>
                <a:buSzPts val="1800"/>
                <a:buFont typeface="Trebuchet MS"/>
                <a:buNone/>
              </a:pPr>
              <a:r>
                <a:rPr lang="en-US" sz="1800">
                  <a:solidFill>
                    <a:schemeClr val="dk1"/>
                  </a:solidFill>
                  <a:latin typeface="Trebuchet MS"/>
                  <a:ea typeface="Trebuchet MS"/>
                  <a:cs typeface="Trebuchet MS"/>
                  <a:sym typeface="Trebuchet MS"/>
                </a:rPr>
                <a:t>These functions are crucial for complex data analysis.</a:t>
              </a:r>
              <a:endParaRPr/>
            </a:p>
          </p:txBody>
        </p:sp>
      </p:grpSp>
    </p:spTree>
    <p:extLst>
      <p:ext uri="{BB962C8B-B14F-4D97-AF65-F5344CB8AC3E}">
        <p14:creationId xmlns:p14="http://schemas.microsoft.com/office/powerpoint/2010/main" val="5301622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SUMIFS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629;p93">
            <a:extLst>
              <a:ext uri="{FF2B5EF4-FFF2-40B4-BE49-F238E27FC236}">
                <a16:creationId xmlns="" xmlns:a16="http://schemas.microsoft.com/office/drawing/2014/main" id="{BABCF492-6C70-0ADD-E016-ECC37EC6E954}"/>
              </a:ext>
            </a:extLst>
          </p:cNvPr>
          <p:cNvGrpSpPr/>
          <p:nvPr/>
        </p:nvGrpSpPr>
        <p:grpSpPr>
          <a:xfrm>
            <a:off x="596820" y="2313109"/>
            <a:ext cx="9618133" cy="4092482"/>
            <a:chOff x="0" y="499"/>
            <a:chExt cx="9618133" cy="4092482"/>
          </a:xfrm>
        </p:grpSpPr>
        <p:sp>
          <p:nvSpPr>
            <p:cNvPr id="8" name="Google Shape;1630;p93">
              <a:extLst>
                <a:ext uri="{FF2B5EF4-FFF2-40B4-BE49-F238E27FC236}">
                  <a16:creationId xmlns="" xmlns:a16="http://schemas.microsoft.com/office/drawing/2014/main" id="{FF839A29-EC80-5CA9-41CC-4DA489FB1343}"/>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1;p93">
              <a:extLst>
                <a:ext uri="{FF2B5EF4-FFF2-40B4-BE49-F238E27FC236}">
                  <a16:creationId xmlns="" xmlns:a16="http://schemas.microsoft.com/office/drawing/2014/main" id="{7C1FBDDB-8268-D04F-8F16-85D847B126C7}"/>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32;p93">
              <a:extLst>
                <a:ext uri="{FF2B5EF4-FFF2-40B4-BE49-F238E27FC236}">
                  <a16:creationId xmlns="" xmlns:a16="http://schemas.microsoft.com/office/drawing/2014/main" id="{3D29FF70-3A49-91BB-A5A3-02016B43F68D}"/>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33;p93">
              <a:extLst>
                <a:ext uri="{FF2B5EF4-FFF2-40B4-BE49-F238E27FC236}">
                  <a16:creationId xmlns="" xmlns:a16="http://schemas.microsoft.com/office/drawing/2014/main" id="{77DED37B-4D7C-16D1-5B48-AA35B8DDC02A}"/>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Function Purpose</a:t>
              </a:r>
              <a:endParaRPr sz="2500">
                <a:solidFill>
                  <a:schemeClr val="dk1"/>
                </a:solidFill>
                <a:latin typeface="Trebuchet MS"/>
                <a:ea typeface="Trebuchet MS"/>
                <a:cs typeface="Trebuchet MS"/>
                <a:sym typeface="Trebuchet MS"/>
              </a:endParaRPr>
            </a:p>
          </p:txBody>
        </p:sp>
        <p:sp>
          <p:nvSpPr>
            <p:cNvPr id="12" name="Google Shape;1634;p93">
              <a:extLst>
                <a:ext uri="{FF2B5EF4-FFF2-40B4-BE49-F238E27FC236}">
                  <a16:creationId xmlns="" xmlns:a16="http://schemas.microsoft.com/office/drawing/2014/main" id="{089B3EFD-7F00-CB59-2CED-C9937FE64DBA}"/>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35;p93">
              <a:extLst>
                <a:ext uri="{FF2B5EF4-FFF2-40B4-BE49-F238E27FC236}">
                  <a16:creationId xmlns="" xmlns:a16="http://schemas.microsoft.com/office/drawing/2014/main" id="{475D9A55-CA30-5F7E-7892-BECC1689CDAE}"/>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Sums values based on multiple criteria</a:t>
              </a:r>
              <a:endParaRPr sz="1300">
                <a:solidFill>
                  <a:schemeClr val="dk1"/>
                </a:solidFill>
                <a:latin typeface="Trebuchet MS"/>
                <a:ea typeface="Trebuchet MS"/>
                <a:cs typeface="Trebuchet MS"/>
                <a:sym typeface="Trebuchet MS"/>
              </a:endParaRPr>
            </a:p>
          </p:txBody>
        </p:sp>
        <p:sp>
          <p:nvSpPr>
            <p:cNvPr id="14" name="Google Shape;1636;p93">
              <a:extLst>
                <a:ext uri="{FF2B5EF4-FFF2-40B4-BE49-F238E27FC236}">
                  <a16:creationId xmlns="" xmlns:a16="http://schemas.microsoft.com/office/drawing/2014/main" id="{1036B85A-AB42-1541-36B6-D7DA5F7A8299}"/>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37;p93">
              <a:extLst>
                <a:ext uri="{FF2B5EF4-FFF2-40B4-BE49-F238E27FC236}">
                  <a16:creationId xmlns="" xmlns:a16="http://schemas.microsoft.com/office/drawing/2014/main" id="{45C92A45-526C-7D9A-F857-30667FDC774B}"/>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38;p93">
              <a:extLst>
                <a:ext uri="{FF2B5EF4-FFF2-40B4-BE49-F238E27FC236}">
                  <a16:creationId xmlns="" xmlns:a16="http://schemas.microsoft.com/office/drawing/2014/main" id="{9A77794D-C579-E2C7-F278-87C8EF9BE687}"/>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39;p93">
              <a:extLst>
                <a:ext uri="{FF2B5EF4-FFF2-40B4-BE49-F238E27FC236}">
                  <a16:creationId xmlns="" xmlns:a16="http://schemas.microsoft.com/office/drawing/2014/main" id="{B6C092BA-E83F-8E25-2047-A818452347F0}"/>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dirty="0">
                  <a:solidFill>
                    <a:schemeClr val="dk1"/>
                  </a:solidFill>
                  <a:latin typeface="Trebuchet MS"/>
                  <a:ea typeface="Trebuchet MS"/>
                  <a:cs typeface="Trebuchet MS"/>
                  <a:sym typeface="Trebuchet MS"/>
                </a:rPr>
                <a:t>Function Syntax</a:t>
              </a:r>
              <a:endParaRPr sz="2500" dirty="0">
                <a:solidFill>
                  <a:schemeClr val="dk1"/>
                </a:solidFill>
                <a:latin typeface="Trebuchet MS"/>
                <a:ea typeface="Trebuchet MS"/>
                <a:cs typeface="Trebuchet MS"/>
                <a:sym typeface="Trebuchet MS"/>
              </a:endParaRPr>
            </a:p>
          </p:txBody>
        </p:sp>
        <p:sp>
          <p:nvSpPr>
            <p:cNvPr id="18" name="Google Shape;1640;p93">
              <a:extLst>
                <a:ext uri="{FF2B5EF4-FFF2-40B4-BE49-F238E27FC236}">
                  <a16:creationId xmlns="" xmlns:a16="http://schemas.microsoft.com/office/drawing/2014/main" id="{A34C5227-1EA0-29EA-A504-C8414B250D3B}"/>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1;p93">
              <a:extLst>
                <a:ext uri="{FF2B5EF4-FFF2-40B4-BE49-F238E27FC236}">
                  <a16:creationId xmlns="" xmlns:a16="http://schemas.microsoft.com/office/drawing/2014/main" id="{85E70ECA-8985-D061-AD9D-ED832BC72CD7}"/>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Uses sum_range, criteria_range1, criteria1, etc.</a:t>
              </a:r>
              <a:endParaRPr sz="1300">
                <a:solidFill>
                  <a:schemeClr val="dk1"/>
                </a:solidFill>
                <a:latin typeface="Trebuchet MS"/>
                <a:ea typeface="Trebuchet MS"/>
                <a:cs typeface="Trebuchet MS"/>
                <a:sym typeface="Trebuchet MS"/>
              </a:endParaRPr>
            </a:p>
          </p:txBody>
        </p:sp>
        <p:sp>
          <p:nvSpPr>
            <p:cNvPr id="20" name="Google Shape;1642;p93">
              <a:extLst>
                <a:ext uri="{FF2B5EF4-FFF2-40B4-BE49-F238E27FC236}">
                  <a16:creationId xmlns="" xmlns:a16="http://schemas.microsoft.com/office/drawing/2014/main" id="{36B1D6FC-088A-CB03-146A-E047101833B3}"/>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43;p93">
              <a:extLst>
                <a:ext uri="{FF2B5EF4-FFF2-40B4-BE49-F238E27FC236}">
                  <a16:creationId xmlns="" xmlns:a16="http://schemas.microsoft.com/office/drawing/2014/main" id="{10672879-DEE6-3715-CE38-E4B548F1B214}"/>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44;p93">
              <a:extLst>
                <a:ext uri="{FF2B5EF4-FFF2-40B4-BE49-F238E27FC236}">
                  <a16:creationId xmlns="" xmlns:a16="http://schemas.microsoft.com/office/drawing/2014/main" id="{93466CBD-47EF-B9C1-A360-0071A8BBFA5E}"/>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45;p93">
              <a:extLst>
                <a:ext uri="{FF2B5EF4-FFF2-40B4-BE49-F238E27FC236}">
                  <a16:creationId xmlns="" xmlns:a16="http://schemas.microsoft.com/office/drawing/2014/main" id="{3CE138F5-692E-7FC4-9478-CBC838E7E600}"/>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Parameter Details</a:t>
              </a:r>
              <a:endParaRPr sz="2500">
                <a:solidFill>
                  <a:schemeClr val="dk1"/>
                </a:solidFill>
                <a:latin typeface="Trebuchet MS"/>
                <a:ea typeface="Trebuchet MS"/>
                <a:cs typeface="Trebuchet MS"/>
                <a:sym typeface="Trebuchet MS"/>
              </a:endParaRPr>
            </a:p>
          </p:txBody>
        </p:sp>
        <p:sp>
          <p:nvSpPr>
            <p:cNvPr id="24" name="Google Shape;1646;p93">
              <a:extLst>
                <a:ext uri="{FF2B5EF4-FFF2-40B4-BE49-F238E27FC236}">
                  <a16:creationId xmlns="" xmlns:a16="http://schemas.microsoft.com/office/drawing/2014/main" id="{5BA008A5-D57B-DC6A-3AEB-E5D099D1EBA9}"/>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7;p93">
              <a:extLst>
                <a:ext uri="{FF2B5EF4-FFF2-40B4-BE49-F238E27FC236}">
                  <a16:creationId xmlns="" xmlns:a16="http://schemas.microsoft.com/office/drawing/2014/main" id="{655980F3-5472-6714-9968-322225D085DD}"/>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sum_range: Values to sum</a:t>
              </a:r>
              <a:endParaRPr sz="1300">
                <a:solidFill>
                  <a:schemeClr val="dk1"/>
                </a:solidFill>
                <a:latin typeface="Trebuchet MS"/>
                <a:ea typeface="Trebuchet MS"/>
                <a:cs typeface="Trebuchet MS"/>
                <a:sym typeface="Trebuchet MS"/>
              </a:endParaRPr>
            </a:p>
            <a:p>
              <a:pPr marL="0" marR="0" lvl="0" indent="0" algn="l" rtl="0">
                <a:lnSpc>
                  <a:spcPct val="90000"/>
                </a:lnSpc>
                <a:spcBef>
                  <a:spcPts val="455"/>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criteria_range1, criteria_range2, ...: Ranges to evaluate</a:t>
              </a:r>
              <a:endParaRPr sz="1300">
                <a:solidFill>
                  <a:schemeClr val="dk1"/>
                </a:solidFill>
                <a:latin typeface="Trebuchet MS"/>
                <a:ea typeface="Trebuchet MS"/>
                <a:cs typeface="Trebuchet MS"/>
                <a:sym typeface="Trebuchet MS"/>
              </a:endParaRPr>
            </a:p>
            <a:p>
              <a:pPr marL="0" marR="0" lvl="0" indent="0" algn="l" rtl="0">
                <a:lnSpc>
                  <a:spcPct val="90000"/>
                </a:lnSpc>
                <a:spcBef>
                  <a:spcPts val="455"/>
                </a:spcBef>
                <a:spcAft>
                  <a:spcPts val="0"/>
                </a:spcAft>
                <a:buClr>
                  <a:schemeClr val="dk1"/>
                </a:buClr>
                <a:buSzPts val="1300"/>
                <a:buFont typeface="Trebuchet MS"/>
                <a:buNone/>
              </a:pPr>
              <a:r>
                <a:rPr lang="en-US" sz="1300">
                  <a:solidFill>
                    <a:schemeClr val="dk1"/>
                  </a:solidFill>
                  <a:latin typeface="Trebuchet MS"/>
                  <a:ea typeface="Trebuchet MS"/>
                  <a:cs typeface="Trebuchet MS"/>
                  <a:sym typeface="Trebuchet MS"/>
                </a:rPr>
                <a:t>criteria1, criteria2, ...: Conditions for summing</a:t>
              </a:r>
              <a:endParaRPr sz="1300">
                <a:solidFill>
                  <a:schemeClr val="dk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24217287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SUMIFS Function Example</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654;p94">
            <a:extLst>
              <a:ext uri="{FF2B5EF4-FFF2-40B4-BE49-F238E27FC236}">
                <a16:creationId xmlns="" xmlns:a16="http://schemas.microsoft.com/office/drawing/2014/main" id="{5FEBD4AE-5B6D-A103-1EFC-3957208FC708}"/>
              </a:ext>
            </a:extLst>
          </p:cNvPr>
          <p:cNvGrpSpPr/>
          <p:nvPr/>
        </p:nvGrpSpPr>
        <p:grpSpPr>
          <a:xfrm>
            <a:off x="1286933" y="1949041"/>
            <a:ext cx="9618133" cy="5210883"/>
            <a:chOff x="0" y="499"/>
            <a:chExt cx="9618133" cy="4092482"/>
          </a:xfrm>
        </p:grpSpPr>
        <p:sp>
          <p:nvSpPr>
            <p:cNvPr id="8" name="Google Shape;1655;p94">
              <a:extLst>
                <a:ext uri="{FF2B5EF4-FFF2-40B4-BE49-F238E27FC236}">
                  <a16:creationId xmlns="" xmlns:a16="http://schemas.microsoft.com/office/drawing/2014/main" id="{7E0E0CEE-E9B9-DBAC-B548-352C8B539B42}"/>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56;p94">
              <a:extLst>
                <a:ext uri="{FF2B5EF4-FFF2-40B4-BE49-F238E27FC236}">
                  <a16:creationId xmlns="" xmlns:a16="http://schemas.microsoft.com/office/drawing/2014/main" id="{4F62B60E-DFB4-9EB5-3906-1150D40822BE}"/>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57;p94">
              <a:extLst>
                <a:ext uri="{FF2B5EF4-FFF2-40B4-BE49-F238E27FC236}">
                  <a16:creationId xmlns="" xmlns:a16="http://schemas.microsoft.com/office/drawing/2014/main" id="{AF06077E-A077-E057-5170-113D92DE48D0}"/>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58;p94">
              <a:extLst>
                <a:ext uri="{FF2B5EF4-FFF2-40B4-BE49-F238E27FC236}">
                  <a16:creationId xmlns="" xmlns:a16="http://schemas.microsoft.com/office/drawing/2014/main" id="{2E68D3F6-9912-F0D6-29FF-DF0AD1D7A548}"/>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Using SUMIFS for Targeted Revenue Calculation</a:t>
              </a:r>
              <a:endParaRPr/>
            </a:p>
          </p:txBody>
        </p:sp>
        <p:sp>
          <p:nvSpPr>
            <p:cNvPr id="12" name="Google Shape;1659;p94">
              <a:extLst>
                <a:ext uri="{FF2B5EF4-FFF2-40B4-BE49-F238E27FC236}">
                  <a16:creationId xmlns="" xmlns:a16="http://schemas.microsoft.com/office/drawing/2014/main" id="{D1BCE3A7-A2DD-4593-4DC6-E8C30F5360BA}"/>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60;p94">
              <a:extLst>
                <a:ext uri="{FF2B5EF4-FFF2-40B4-BE49-F238E27FC236}">
                  <a16:creationId xmlns="" xmlns:a16="http://schemas.microsoft.com/office/drawing/2014/main" id="{3B000E5E-1004-40F2-27BE-5E28E58538CA}"/>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Focus on 'Product A' sales in the 'North' region.</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Utilize sales dataset with product names, regions, and revenue details.</a:t>
              </a:r>
              <a:endParaRPr/>
            </a:p>
          </p:txBody>
        </p:sp>
        <p:sp>
          <p:nvSpPr>
            <p:cNvPr id="14" name="Google Shape;1661;p94">
              <a:extLst>
                <a:ext uri="{FF2B5EF4-FFF2-40B4-BE49-F238E27FC236}">
                  <a16:creationId xmlns="" xmlns:a16="http://schemas.microsoft.com/office/drawing/2014/main" id="{828C2BFA-4BA5-9A24-C55B-CDBD6E7E37CB}"/>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62;p94">
              <a:extLst>
                <a:ext uri="{FF2B5EF4-FFF2-40B4-BE49-F238E27FC236}">
                  <a16:creationId xmlns="" xmlns:a16="http://schemas.microsoft.com/office/drawing/2014/main" id="{B7310520-87CE-948A-61AB-A53EB9B1E662}"/>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63;p94">
              <a:extLst>
                <a:ext uri="{FF2B5EF4-FFF2-40B4-BE49-F238E27FC236}">
                  <a16:creationId xmlns="" xmlns:a16="http://schemas.microsoft.com/office/drawing/2014/main" id="{EEA42BB5-2AE9-E48B-9701-3BE83A608B92}"/>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64;p94">
              <a:extLst>
                <a:ext uri="{FF2B5EF4-FFF2-40B4-BE49-F238E27FC236}">
                  <a16:creationId xmlns="" xmlns:a16="http://schemas.microsoft.com/office/drawing/2014/main" id="{0EFE2300-3FF7-4989-DDA4-4BFA76C2A207}"/>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Excel Formula Breakdown</a:t>
              </a:r>
              <a:endParaRPr/>
            </a:p>
          </p:txBody>
        </p:sp>
        <p:sp>
          <p:nvSpPr>
            <p:cNvPr id="18" name="Google Shape;1665;p94">
              <a:extLst>
                <a:ext uri="{FF2B5EF4-FFF2-40B4-BE49-F238E27FC236}">
                  <a16:creationId xmlns="" xmlns:a16="http://schemas.microsoft.com/office/drawing/2014/main" id="{AA20785C-EC98-716A-B062-B7126A6176B7}"/>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66;p94">
              <a:extLst>
                <a:ext uri="{FF2B5EF4-FFF2-40B4-BE49-F238E27FC236}">
                  <a16:creationId xmlns="" xmlns:a16="http://schemas.microsoft.com/office/drawing/2014/main" id="{7E95FDC1-3A1A-266D-E95E-C8F95EC0F69D}"/>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Apply =SUMIFS(B1:B100, A1:A100, “Product A”, C1:C100, “North”).</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Sum revenue where conditions for product and region match.</a:t>
              </a:r>
              <a:endParaRPr/>
            </a:p>
          </p:txBody>
        </p:sp>
        <p:sp>
          <p:nvSpPr>
            <p:cNvPr id="20" name="Google Shape;1667;p94">
              <a:extLst>
                <a:ext uri="{FF2B5EF4-FFF2-40B4-BE49-F238E27FC236}">
                  <a16:creationId xmlns="" xmlns:a16="http://schemas.microsoft.com/office/drawing/2014/main" id="{47198698-A1F0-C02C-90AE-E9A604EBB1D0}"/>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8;p94">
              <a:extLst>
                <a:ext uri="{FF2B5EF4-FFF2-40B4-BE49-F238E27FC236}">
                  <a16:creationId xmlns="" xmlns:a16="http://schemas.microsoft.com/office/drawing/2014/main" id="{57891355-4085-3348-D195-854E18BD226A}"/>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9;p94">
              <a:extLst>
                <a:ext uri="{FF2B5EF4-FFF2-40B4-BE49-F238E27FC236}">
                  <a16:creationId xmlns="" xmlns:a16="http://schemas.microsoft.com/office/drawing/2014/main" id="{74D19EF0-4C8D-C036-211D-22A233A46EE7}"/>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94">
              <a:extLst>
                <a:ext uri="{FF2B5EF4-FFF2-40B4-BE49-F238E27FC236}">
                  <a16:creationId xmlns="" xmlns:a16="http://schemas.microsoft.com/office/drawing/2014/main" id="{295D8340-FE27-0BA7-1AE7-966229B4D257}"/>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Benefits of SUMIFS</a:t>
              </a:r>
              <a:endParaRPr/>
            </a:p>
          </p:txBody>
        </p:sp>
        <p:sp>
          <p:nvSpPr>
            <p:cNvPr id="24" name="Google Shape;1671;p94">
              <a:extLst>
                <a:ext uri="{FF2B5EF4-FFF2-40B4-BE49-F238E27FC236}">
                  <a16:creationId xmlns="" xmlns:a16="http://schemas.microsoft.com/office/drawing/2014/main" id="{D3B81E28-AC72-1783-7A78-8C358D94E11F}"/>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72;p94">
              <a:extLst>
                <a:ext uri="{FF2B5EF4-FFF2-40B4-BE49-F238E27FC236}">
                  <a16:creationId xmlns="" xmlns:a16="http://schemas.microsoft.com/office/drawing/2014/main" id="{E13A3BE0-4615-421E-C6D5-067B3B3A2593}"/>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Enables precise revenue tracking for specific criteria.</a:t>
              </a:r>
              <a:endParaRPr/>
            </a:p>
            <a:p>
              <a:pPr marL="0" marR="0" lvl="0" indent="0" algn="l" rtl="0">
                <a:lnSpc>
                  <a:spcPct val="90000"/>
                </a:lnSpc>
                <a:spcBef>
                  <a:spcPts val="525"/>
                </a:spcBef>
                <a:spcAft>
                  <a:spcPts val="0"/>
                </a:spcAft>
                <a:buClr>
                  <a:schemeClr val="dk1"/>
                </a:buClr>
                <a:buSzPts val="1500"/>
                <a:buFont typeface="Trebuchet MS"/>
                <a:buNone/>
              </a:pPr>
              <a:r>
                <a:rPr lang="en-US" sz="1500">
                  <a:solidFill>
                    <a:schemeClr val="dk1"/>
                  </a:solidFill>
                  <a:latin typeface="Trebuchet MS"/>
                  <a:ea typeface="Trebuchet MS"/>
                  <a:cs typeface="Trebuchet MS"/>
                  <a:sym typeface="Trebuchet MS"/>
                </a:rPr>
                <a:t>Facilitates data analysis and financial reporting.</a:t>
              </a:r>
              <a:endParaRPr/>
            </a:p>
          </p:txBody>
        </p:sp>
      </p:grpSp>
    </p:spTree>
    <p:extLst>
      <p:ext uri="{BB962C8B-B14F-4D97-AF65-F5344CB8AC3E}">
        <p14:creationId xmlns:p14="http://schemas.microsoft.com/office/powerpoint/2010/main" val="85678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 xmlns:a16="http://schemas.microsoft.com/office/drawing/2014/main" id="{34790F99-C881-47C9-B3DC-C959D4418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3" name="object 3"/>
          <p:cNvSpPr txBox="1">
            <a:spLocks noGrp="1"/>
          </p:cNvSpPr>
          <p:nvPr>
            <p:ph type="title"/>
          </p:nvPr>
        </p:nvSpPr>
        <p:spPr>
          <a:xfrm>
            <a:off x="759348" y="283917"/>
            <a:ext cx="10510136" cy="1286092"/>
          </a:xfrm>
          <a:prstGeom prst="rect">
            <a:avLst/>
          </a:prstGeom>
        </p:spPr>
        <p:txBody>
          <a:bodyPr vert="horz" lIns="91440" tIns="45720" rIns="91440" bIns="45720" rtlCol="0" anchor="b">
            <a:normAutofit/>
          </a:bodyPr>
          <a:lstStyle/>
          <a:p>
            <a:pPr marL="12700" algn="l" rtl="0">
              <a:lnSpc>
                <a:spcPct val="90000"/>
              </a:lnSpc>
              <a:spcBef>
                <a:spcPct val="0"/>
              </a:spcBef>
            </a:pPr>
            <a:r>
              <a:rPr lang="en-GB" sz="6000" kern="1200" spc="285" dirty="0">
                <a:solidFill>
                  <a:schemeClr val="tx1"/>
                </a:solidFill>
                <a:latin typeface="+mj-lt"/>
                <a:cs typeface="Calibri"/>
              </a:rPr>
              <a:t>COUNTIFS Function</a:t>
            </a:r>
            <a:endParaRPr lang="en-US" sz="6000" kern="1200" spc="285" dirty="0">
              <a:solidFill>
                <a:schemeClr val="tx1"/>
              </a:solidFill>
              <a:latin typeface="+mj-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22371" y="8355591"/>
            <a:ext cx="6556733" cy="1629745"/>
          </a:xfrm>
          <a:prstGeom prst="rect">
            <a:avLst/>
          </a:prstGeom>
        </p:spPr>
      </p:pic>
      <p:grpSp>
        <p:nvGrpSpPr>
          <p:cNvPr id="2" name="Google Shape;1679;p95">
            <a:extLst>
              <a:ext uri="{FF2B5EF4-FFF2-40B4-BE49-F238E27FC236}">
                <a16:creationId xmlns="" xmlns:a16="http://schemas.microsoft.com/office/drawing/2014/main" id="{9CA3687C-DBCF-EAE5-EE79-8158368CA890}"/>
              </a:ext>
            </a:extLst>
          </p:cNvPr>
          <p:cNvGrpSpPr/>
          <p:nvPr/>
        </p:nvGrpSpPr>
        <p:grpSpPr>
          <a:xfrm>
            <a:off x="759348" y="2367024"/>
            <a:ext cx="9618133" cy="4092482"/>
            <a:chOff x="0" y="499"/>
            <a:chExt cx="9618133" cy="4092482"/>
          </a:xfrm>
        </p:grpSpPr>
        <p:sp>
          <p:nvSpPr>
            <p:cNvPr id="8" name="Google Shape;1680;p95">
              <a:extLst>
                <a:ext uri="{FF2B5EF4-FFF2-40B4-BE49-F238E27FC236}">
                  <a16:creationId xmlns="" xmlns:a16="http://schemas.microsoft.com/office/drawing/2014/main" id="{C621091D-3C3D-0B2C-A9AE-2D539AD4345D}"/>
                </a:ext>
              </a:extLst>
            </p:cNvPr>
            <p:cNvSpPr/>
            <p:nvPr/>
          </p:nvSpPr>
          <p:spPr>
            <a:xfrm>
              <a:off x="0" y="499"/>
              <a:ext cx="9618133" cy="1169280"/>
            </a:xfrm>
            <a:prstGeom prst="roundRect">
              <a:avLst>
                <a:gd name="adj" fmla="val 10000"/>
              </a:avLst>
            </a:prstGeom>
            <a:solidFill>
              <a:srgbClr val="2B8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81;p95">
              <a:extLst>
                <a:ext uri="{FF2B5EF4-FFF2-40B4-BE49-F238E27FC236}">
                  <a16:creationId xmlns="" xmlns:a16="http://schemas.microsoft.com/office/drawing/2014/main" id="{75183747-8DE3-0462-2D2A-EE4D28F66496}"/>
                </a:ext>
              </a:extLst>
            </p:cNvPr>
            <p:cNvSpPr/>
            <p:nvPr/>
          </p:nvSpPr>
          <p:spPr>
            <a:xfrm>
              <a:off x="353707" y="263587"/>
              <a:ext cx="643104" cy="64310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82;p95">
              <a:extLst>
                <a:ext uri="{FF2B5EF4-FFF2-40B4-BE49-F238E27FC236}">
                  <a16:creationId xmlns="" xmlns:a16="http://schemas.microsoft.com/office/drawing/2014/main" id="{6BE2DDA7-1B9D-63A1-33B5-B53A29D96505}"/>
                </a:ext>
              </a:extLst>
            </p:cNvPr>
            <p:cNvSpPr/>
            <p:nvPr/>
          </p:nvSpPr>
          <p:spPr>
            <a:xfrm>
              <a:off x="1350519" y="499"/>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83;p95">
              <a:extLst>
                <a:ext uri="{FF2B5EF4-FFF2-40B4-BE49-F238E27FC236}">
                  <a16:creationId xmlns="" xmlns:a16="http://schemas.microsoft.com/office/drawing/2014/main" id="{1A9E1B4E-A75D-7A04-D419-359BEBE6857B}"/>
                </a:ext>
              </a:extLst>
            </p:cNvPr>
            <p:cNvSpPr txBox="1"/>
            <p:nvPr/>
          </p:nvSpPr>
          <p:spPr>
            <a:xfrm>
              <a:off x="1350519" y="499"/>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Function Overview</a:t>
              </a:r>
              <a:endParaRPr/>
            </a:p>
          </p:txBody>
        </p:sp>
        <p:sp>
          <p:nvSpPr>
            <p:cNvPr id="12" name="Google Shape;1684;p95">
              <a:extLst>
                <a:ext uri="{FF2B5EF4-FFF2-40B4-BE49-F238E27FC236}">
                  <a16:creationId xmlns="" xmlns:a16="http://schemas.microsoft.com/office/drawing/2014/main" id="{328412D9-B656-20CA-5567-0B643A5E367F}"/>
                </a:ext>
              </a:extLst>
            </p:cNvPr>
            <p:cNvSpPr/>
            <p:nvPr/>
          </p:nvSpPr>
          <p:spPr>
            <a:xfrm>
              <a:off x="5678679" y="499"/>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85;p95">
              <a:extLst>
                <a:ext uri="{FF2B5EF4-FFF2-40B4-BE49-F238E27FC236}">
                  <a16:creationId xmlns="" xmlns:a16="http://schemas.microsoft.com/office/drawing/2014/main" id="{E24EEBD2-BC25-EE04-8E26-436D7B729374}"/>
                </a:ext>
              </a:extLst>
            </p:cNvPr>
            <p:cNvSpPr txBox="1"/>
            <p:nvPr/>
          </p:nvSpPr>
          <p:spPr>
            <a:xfrm>
              <a:off x="5678679" y="499"/>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COUNTIFS function is used for counting cells.</a:t>
              </a:r>
              <a:endParaRPr/>
            </a:p>
            <a:p>
              <a:pPr marL="0" marR="0" lvl="0" indent="0" algn="l" rtl="0">
                <a:lnSpc>
                  <a:spcPct val="90000"/>
                </a:lnSpc>
                <a:spcBef>
                  <a:spcPts val="56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It operates based on multiple criteria.</a:t>
              </a:r>
              <a:endParaRPr/>
            </a:p>
          </p:txBody>
        </p:sp>
        <p:sp>
          <p:nvSpPr>
            <p:cNvPr id="14" name="Google Shape;1686;p95">
              <a:extLst>
                <a:ext uri="{FF2B5EF4-FFF2-40B4-BE49-F238E27FC236}">
                  <a16:creationId xmlns="" xmlns:a16="http://schemas.microsoft.com/office/drawing/2014/main" id="{C42CE7F6-9F5D-07C0-2BEA-951213C2B64F}"/>
                </a:ext>
              </a:extLst>
            </p:cNvPr>
            <p:cNvSpPr/>
            <p:nvPr/>
          </p:nvSpPr>
          <p:spPr>
            <a:xfrm>
              <a:off x="0" y="1462100"/>
              <a:ext cx="9618133" cy="1169280"/>
            </a:xfrm>
            <a:prstGeom prst="roundRect">
              <a:avLst>
                <a:gd name="adj" fmla="val 10000"/>
              </a:avLst>
            </a:prstGeom>
            <a:solidFill>
              <a:srgbClr val="41C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87;p95">
              <a:extLst>
                <a:ext uri="{FF2B5EF4-FFF2-40B4-BE49-F238E27FC236}">
                  <a16:creationId xmlns="" xmlns:a16="http://schemas.microsoft.com/office/drawing/2014/main" id="{5CC7BDD0-1E1D-5B81-7230-2E2B32E76FD7}"/>
                </a:ext>
              </a:extLst>
            </p:cNvPr>
            <p:cNvSpPr/>
            <p:nvPr/>
          </p:nvSpPr>
          <p:spPr>
            <a:xfrm>
              <a:off x="353707" y="1725188"/>
              <a:ext cx="643104" cy="64310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88;p95">
              <a:extLst>
                <a:ext uri="{FF2B5EF4-FFF2-40B4-BE49-F238E27FC236}">
                  <a16:creationId xmlns="" xmlns:a16="http://schemas.microsoft.com/office/drawing/2014/main" id="{B79F30CB-6444-48AE-E2CE-A90EEACBA2A2}"/>
                </a:ext>
              </a:extLst>
            </p:cNvPr>
            <p:cNvSpPr/>
            <p:nvPr/>
          </p:nvSpPr>
          <p:spPr>
            <a:xfrm>
              <a:off x="1350519" y="1462100"/>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89;p95">
              <a:extLst>
                <a:ext uri="{FF2B5EF4-FFF2-40B4-BE49-F238E27FC236}">
                  <a16:creationId xmlns="" xmlns:a16="http://schemas.microsoft.com/office/drawing/2014/main" id="{4A348206-0B73-A1C2-2672-E4412ED8869C}"/>
                </a:ext>
              </a:extLst>
            </p:cNvPr>
            <p:cNvSpPr txBox="1"/>
            <p:nvPr/>
          </p:nvSpPr>
          <p:spPr>
            <a:xfrm>
              <a:off x="1350519" y="1462100"/>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Comparison with SUMIFS</a:t>
              </a:r>
              <a:endParaRPr/>
            </a:p>
          </p:txBody>
        </p:sp>
        <p:sp>
          <p:nvSpPr>
            <p:cNvPr id="18" name="Google Shape;1690;p95">
              <a:extLst>
                <a:ext uri="{FF2B5EF4-FFF2-40B4-BE49-F238E27FC236}">
                  <a16:creationId xmlns="" xmlns:a16="http://schemas.microsoft.com/office/drawing/2014/main" id="{0AF8A779-0D1D-D20B-6549-5D0FC644AA10}"/>
                </a:ext>
              </a:extLst>
            </p:cNvPr>
            <p:cNvSpPr/>
            <p:nvPr/>
          </p:nvSpPr>
          <p:spPr>
            <a:xfrm>
              <a:off x="5678679" y="1462100"/>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91;p95">
              <a:extLst>
                <a:ext uri="{FF2B5EF4-FFF2-40B4-BE49-F238E27FC236}">
                  <a16:creationId xmlns="" xmlns:a16="http://schemas.microsoft.com/office/drawing/2014/main" id="{B7AA5A1B-D712-E0B1-C2B2-C80CA0BE3791}"/>
                </a:ext>
              </a:extLst>
            </p:cNvPr>
            <p:cNvSpPr txBox="1"/>
            <p:nvPr/>
          </p:nvSpPr>
          <p:spPr>
            <a:xfrm>
              <a:off x="5678679" y="1462100"/>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Similar functionality to SUMIFS.</a:t>
              </a:r>
              <a:endParaRPr/>
            </a:p>
            <a:p>
              <a:pPr marL="0" marR="0" lvl="0" indent="0" algn="l" rtl="0">
                <a:lnSpc>
                  <a:spcPct val="90000"/>
                </a:lnSpc>
                <a:spcBef>
                  <a:spcPts val="56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Focuses on counting rather than summing.</a:t>
              </a:r>
              <a:endParaRPr/>
            </a:p>
          </p:txBody>
        </p:sp>
        <p:sp>
          <p:nvSpPr>
            <p:cNvPr id="20" name="Google Shape;1692;p95">
              <a:extLst>
                <a:ext uri="{FF2B5EF4-FFF2-40B4-BE49-F238E27FC236}">
                  <a16:creationId xmlns="" xmlns:a16="http://schemas.microsoft.com/office/drawing/2014/main" id="{7DAFF1BC-3634-B6A9-1747-D8E3BB4D1E45}"/>
                </a:ext>
              </a:extLst>
            </p:cNvPr>
            <p:cNvSpPr/>
            <p:nvPr/>
          </p:nvSpPr>
          <p:spPr>
            <a:xfrm>
              <a:off x="0" y="2923701"/>
              <a:ext cx="9618133" cy="1169280"/>
            </a:xfrm>
            <a:prstGeom prst="roundRect">
              <a:avLst>
                <a:gd name="adj" fmla="val 10000"/>
              </a:avLst>
            </a:prstGeom>
            <a:solidFill>
              <a:srgbClr val="2B9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93;p95">
              <a:extLst>
                <a:ext uri="{FF2B5EF4-FFF2-40B4-BE49-F238E27FC236}">
                  <a16:creationId xmlns="" xmlns:a16="http://schemas.microsoft.com/office/drawing/2014/main" id="{151C0A59-56D2-C698-E018-87E562D5CB7A}"/>
                </a:ext>
              </a:extLst>
            </p:cNvPr>
            <p:cNvSpPr/>
            <p:nvPr/>
          </p:nvSpPr>
          <p:spPr>
            <a:xfrm>
              <a:off x="353707" y="3186789"/>
              <a:ext cx="643104" cy="64310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94;p95">
              <a:extLst>
                <a:ext uri="{FF2B5EF4-FFF2-40B4-BE49-F238E27FC236}">
                  <a16:creationId xmlns="" xmlns:a16="http://schemas.microsoft.com/office/drawing/2014/main" id="{60E8CA76-D525-A6E1-F59B-6864F81ED06B}"/>
                </a:ext>
              </a:extLst>
            </p:cNvPr>
            <p:cNvSpPr/>
            <p:nvPr/>
          </p:nvSpPr>
          <p:spPr>
            <a:xfrm>
              <a:off x="1350519" y="2923701"/>
              <a:ext cx="4328159"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95;p95">
              <a:extLst>
                <a:ext uri="{FF2B5EF4-FFF2-40B4-BE49-F238E27FC236}">
                  <a16:creationId xmlns="" xmlns:a16="http://schemas.microsoft.com/office/drawing/2014/main" id="{FD13F143-08A3-DD4A-F0CA-A2F51ADD20B4}"/>
                </a:ext>
              </a:extLst>
            </p:cNvPr>
            <p:cNvSpPr txBox="1"/>
            <p:nvPr/>
          </p:nvSpPr>
          <p:spPr>
            <a:xfrm>
              <a:off x="1350519" y="2923701"/>
              <a:ext cx="4328159"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Application in Spreadsheets</a:t>
              </a:r>
              <a:endParaRPr/>
            </a:p>
          </p:txBody>
        </p:sp>
        <p:sp>
          <p:nvSpPr>
            <p:cNvPr id="24" name="Google Shape;1696;p95">
              <a:extLst>
                <a:ext uri="{FF2B5EF4-FFF2-40B4-BE49-F238E27FC236}">
                  <a16:creationId xmlns="" xmlns:a16="http://schemas.microsoft.com/office/drawing/2014/main" id="{D62F81FF-55EF-2B2F-D1BA-76A72D03119F}"/>
                </a:ext>
              </a:extLst>
            </p:cNvPr>
            <p:cNvSpPr/>
            <p:nvPr/>
          </p:nvSpPr>
          <p:spPr>
            <a:xfrm>
              <a:off x="5678679" y="2923701"/>
              <a:ext cx="3939453" cy="1169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7;p95">
              <a:extLst>
                <a:ext uri="{FF2B5EF4-FFF2-40B4-BE49-F238E27FC236}">
                  <a16:creationId xmlns="" xmlns:a16="http://schemas.microsoft.com/office/drawing/2014/main" id="{33D2593E-8262-25D3-F4F7-122566F3142D}"/>
                </a:ext>
              </a:extLst>
            </p:cNvPr>
            <p:cNvSpPr txBox="1"/>
            <p:nvPr/>
          </p:nvSpPr>
          <p:spPr>
            <a:xfrm>
              <a:off x="5678679" y="2923701"/>
              <a:ext cx="3939453" cy="1169280"/>
            </a:xfrm>
            <a:prstGeom prst="rect">
              <a:avLst/>
            </a:prstGeom>
            <a:noFill/>
            <a:ln>
              <a:noFill/>
            </a:ln>
          </p:spPr>
          <p:txBody>
            <a:bodyPr spcFirstLastPara="1" wrap="square" lIns="123725" tIns="123725" rIns="123725" bIns="123725" anchor="ctr" anchorCtr="0">
              <a:noAutofit/>
            </a:bodyPr>
            <a:lstStyle/>
            <a:p>
              <a:pPr marL="0" marR="0" lvl="0" indent="0" algn="l" rtl="0">
                <a:lnSpc>
                  <a:spcPct val="90000"/>
                </a:lnSpc>
                <a:spcBef>
                  <a:spcPts val="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Essential for data analysis tasks.</a:t>
              </a:r>
              <a:endParaRPr/>
            </a:p>
            <a:p>
              <a:pPr marL="0" marR="0" lvl="0" indent="0" algn="l" rtl="0">
                <a:lnSpc>
                  <a:spcPct val="90000"/>
                </a:lnSpc>
                <a:spcBef>
                  <a:spcPts val="560"/>
                </a:spcBef>
                <a:spcAft>
                  <a:spcPts val="0"/>
                </a:spcAft>
                <a:buClr>
                  <a:schemeClr val="dk1"/>
                </a:buClr>
                <a:buSzPts val="1600"/>
                <a:buFont typeface="Trebuchet MS"/>
                <a:buNone/>
              </a:pPr>
              <a:r>
                <a:rPr lang="en-US" sz="1600">
                  <a:solidFill>
                    <a:schemeClr val="dk1"/>
                  </a:solidFill>
                  <a:latin typeface="Trebuchet MS"/>
                  <a:ea typeface="Trebuchet MS"/>
                  <a:cs typeface="Trebuchet MS"/>
                  <a:sym typeface="Trebuchet MS"/>
                </a:rPr>
                <a:t>Enhances productivity by automating counts.</a:t>
              </a:r>
              <a:endParaRPr/>
            </a:p>
          </p:txBody>
        </p:sp>
      </p:grpSp>
    </p:spTree>
    <p:extLst>
      <p:ext uri="{BB962C8B-B14F-4D97-AF65-F5344CB8AC3E}">
        <p14:creationId xmlns:p14="http://schemas.microsoft.com/office/powerpoint/2010/main" val="2177019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155E30-B6BD-4051-9212-BDF20D1B1E7F}">
  <we:reference id="f12c312d-282a-4734-8843-05915fdfef0b" version="4.3.3.0" store="EXCatalog" storeType="EXCatalog"/>
  <we:alternateReferences>
    <we:reference id="WA104178141" version="4.3.3.0" store="en-IN"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1164</TotalTime>
  <Words>8999</Words>
  <Application>Microsoft Office PowerPoint</Application>
  <PresentationFormat>Custom</PresentationFormat>
  <Paragraphs>1556</Paragraphs>
  <Slides>196</Slides>
  <Notes>0</Notes>
  <HiddenSlides>0</HiddenSlides>
  <MMClips>0</MMClips>
  <ScaleCrop>false</ScaleCrop>
  <HeadingPairs>
    <vt:vector size="4" baseType="variant">
      <vt:variant>
        <vt:lpstr>Theme</vt:lpstr>
      </vt:variant>
      <vt:variant>
        <vt:i4>1</vt:i4>
      </vt:variant>
      <vt:variant>
        <vt:lpstr>Slide Titles</vt:lpstr>
      </vt:variant>
      <vt:variant>
        <vt:i4>196</vt:i4>
      </vt:variant>
    </vt:vector>
  </HeadingPairs>
  <TitlesOfParts>
    <vt:vector size="197" baseType="lpstr">
      <vt:lpstr>Office Theme</vt:lpstr>
      <vt:lpstr> </vt:lpstr>
      <vt:lpstr> </vt:lpstr>
      <vt:lpstr>Introduction</vt:lpstr>
      <vt:lpstr>Background</vt:lpstr>
      <vt:lpstr> </vt:lpstr>
      <vt:lpstr>Impact of Technology on Finance Functions</vt:lpstr>
      <vt:lpstr>PowerPoint Presentation</vt:lpstr>
      <vt:lpstr> </vt:lpstr>
      <vt:lpstr>What is RPA ?</vt:lpstr>
      <vt:lpstr>PowerPoint Presentation</vt:lpstr>
      <vt:lpstr>PowerPoint Presentation</vt:lpstr>
      <vt:lpstr>THE BENEFITS OF RPA</vt:lpstr>
      <vt:lpstr>CHALLENGES IN RPA</vt:lpstr>
      <vt:lpstr> </vt:lpstr>
      <vt:lpstr>Key Concepts</vt:lpstr>
      <vt:lpstr>Excel's Importance in Accounting, Finance, and Data Analysis</vt:lpstr>
      <vt:lpstr> </vt:lpstr>
      <vt:lpstr>Understanding Excel Versions and Platforms</vt:lpstr>
      <vt:lpstr>Compatibility Considerations Across Excel Versions</vt:lpstr>
      <vt:lpstr>Navigating the Excel Interface</vt:lpstr>
      <vt:lpstr>Navigating the Excel Interface: Worksheets and Cells</vt:lpstr>
      <vt:lpstr>Navigating the Excel Interface: Ribbon, Tabs, and Quick Access Toolbar</vt:lpstr>
      <vt:lpstr>Excel Interface - Visual Guide</vt:lpstr>
      <vt:lpstr> Navigating Excel: Starting Excel and Opening Workbooks  </vt:lpstr>
      <vt:lpstr>  NAVIGATING EXCEL: SCROLLING AND ZOOMING TECHNIQUES </vt:lpstr>
      <vt:lpstr>Navigating Excel: Switching Between Worksheets and Workbooks</vt:lpstr>
      <vt:lpstr>Navigating Excel: Selecting Cells, Ranges, and Columns</vt:lpstr>
      <vt:lpstr> </vt:lpstr>
      <vt:lpstr>DATA ENTRY AND EDITING IN EXCEL: METHODS OF DATA ENTRY </vt:lpstr>
      <vt:lpstr> </vt:lpstr>
      <vt:lpstr>Data Entry and Editing in Excel: Editing and Deleting Data</vt:lpstr>
      <vt:lpstr> </vt:lpstr>
      <vt:lpstr>AutoFill and Flash Fill for Efficient Data Management: Utilizing AutoFill for Series and Patterns</vt:lpstr>
      <vt:lpstr>AutoFill and Flash Fill for Efficient Data Management: Introduction to Flash Fill for Data Transformation</vt:lpstr>
      <vt:lpstr> </vt:lpstr>
      <vt:lpstr>Data Formatting for Financial Analysis: Importance of Data Formatting</vt:lpstr>
      <vt:lpstr>Data Formatting for Financial Analysis: Formatting Options in Excel</vt:lpstr>
      <vt:lpstr>Data Formatting for Financial Analysis: Conditional Formatting </vt:lpstr>
      <vt:lpstr>   UNDERSTANDING DATA TYPES AND CELL REFERENCES: DIFFERENTIATING DATA TYPES</vt:lpstr>
      <vt:lpstr>Understanding Data Types and Cell References: Cell References</vt:lpstr>
      <vt:lpstr>Summary of Microsoft Excel and Data Formatting</vt:lpstr>
      <vt:lpstr> </vt:lpstr>
      <vt:lpstr>Agenda</vt:lpstr>
      <vt:lpstr>Learning Objectives - Chapter 2 </vt:lpstr>
      <vt:lpstr>Introduction to Excel Tables</vt:lpstr>
      <vt:lpstr>Historical Perspective and Relevance of Tables</vt:lpstr>
      <vt:lpstr>Topics at-a-Glance for Excel Tables</vt:lpstr>
      <vt:lpstr>Utility of Tables for Chartered Accountants</vt:lpstr>
      <vt:lpstr> </vt:lpstr>
      <vt:lpstr>Date and Time Formatting: Formatting Steps and Image</vt:lpstr>
      <vt:lpstr>Conditional Formatting</vt:lpstr>
      <vt:lpstr>Cell Alignment and Orientation</vt:lpstr>
      <vt:lpstr>Merging and Centering Cells</vt:lpstr>
      <vt:lpstr> </vt:lpstr>
      <vt:lpstr>Formatting Columns and Rows</vt:lpstr>
      <vt:lpstr>Using Borders and Gridlines</vt:lpstr>
      <vt:lpstr>Creating and Managing Tables</vt:lpstr>
      <vt:lpstr>Creating a Table: Image and Explanation</vt:lpstr>
      <vt:lpstr>Adding Data to a Table</vt:lpstr>
      <vt:lpstr>Filtering and Sorting in Tables</vt:lpstr>
      <vt:lpstr>Total Row in Tables</vt:lpstr>
      <vt:lpstr>Resizing and Formatting Tables</vt:lpstr>
      <vt:lpstr>Converting Tables to a Range</vt:lpstr>
      <vt:lpstr>Named Ranges Within Tables</vt:lpstr>
      <vt:lpstr>Formulas in Excel</vt:lpstr>
      <vt:lpstr>Basic Arithmetic Operations</vt:lpstr>
      <vt:lpstr>Cell References in Formulas</vt:lpstr>
      <vt:lpstr>Summary of Chapter 2</vt:lpstr>
      <vt:lpstr>Learning Objectives - Chapter 3</vt:lpstr>
      <vt:lpstr>Introduction to Data Consolidation</vt:lpstr>
      <vt:lpstr>Historical Perspective and Relevance of Data Consolidation</vt:lpstr>
      <vt:lpstr>TOPICS AT-A-GLANCE FOR DATA CONSOLIDATION</vt:lpstr>
      <vt:lpstr>Utility for Chartered Accountants - Data Consolidation</vt:lpstr>
      <vt:lpstr>Using Excel’s Consolidation Functionality</vt:lpstr>
      <vt:lpstr>Functions in Excel</vt:lpstr>
      <vt:lpstr>Math and Statistical Functions</vt:lpstr>
      <vt:lpstr>Logical Functions</vt:lpstr>
      <vt:lpstr>Text Functions</vt:lpstr>
      <vt:lpstr>Date and Time Functions</vt:lpstr>
      <vt:lpstr>Financial Functions</vt:lpstr>
      <vt:lpstr>Lookup and Reference Functions</vt:lpstr>
      <vt:lpstr>Error Handling Functions</vt:lpstr>
      <vt:lpstr>Mastering Excel Functions for Financial Analysis</vt:lpstr>
      <vt:lpstr>Agenda</vt:lpstr>
      <vt:lpstr>Overview: Introduction to Advanced Functions</vt:lpstr>
      <vt:lpstr>Overview: Learning Objectives</vt:lpstr>
      <vt:lpstr>Introduction to Advanced Functions</vt:lpstr>
      <vt:lpstr>Historical Perspective and Relevance</vt:lpstr>
      <vt:lpstr>Topics at-a-Glance</vt:lpstr>
      <vt:lpstr>Utility for Chartered Accountants</vt:lpstr>
      <vt:lpstr>SUMIF and COUNTIF Functions</vt:lpstr>
      <vt:lpstr>SUMIF Function</vt:lpstr>
      <vt:lpstr>SUMIF Function Example</vt:lpstr>
      <vt:lpstr>COUNTIF Function</vt:lpstr>
      <vt:lpstr>COUNTIF Function Example</vt:lpstr>
      <vt:lpstr>SUMIFS and COUNTIFS Functions</vt:lpstr>
      <vt:lpstr>SUMIFS Function</vt:lpstr>
      <vt:lpstr>SUMIFS Function Example</vt:lpstr>
      <vt:lpstr>COUNTIFS Function</vt:lpstr>
      <vt:lpstr>COUNTIFS Function Example</vt:lpstr>
      <vt:lpstr>Summary of Advanced Functions</vt:lpstr>
      <vt:lpstr>Introduction to Text Functions and Data Validation</vt:lpstr>
      <vt:lpstr>Historical Perspective and Relevance</vt:lpstr>
      <vt:lpstr>Topics at a Glance</vt:lpstr>
      <vt:lpstr>Utility for Chartered Accountants</vt:lpstr>
      <vt:lpstr>Advanced Text Functions</vt:lpstr>
      <vt:lpstr>LEN Function</vt:lpstr>
      <vt:lpstr>LEN Function Example</vt:lpstr>
      <vt:lpstr>LEFT and RIGHT Functions</vt:lpstr>
      <vt:lpstr>LEFT and RIGHT Functions Example</vt:lpstr>
      <vt:lpstr>SEARCH and SUBSTITUTE Functions</vt:lpstr>
      <vt:lpstr>SEARCH and SUBSTITUTE Functions Example</vt:lpstr>
      <vt:lpstr>Data Validation</vt:lpstr>
      <vt:lpstr>Creating Data Validation Rules: Image</vt:lpstr>
      <vt:lpstr>Set the Validation Criteria</vt:lpstr>
      <vt:lpstr>Configure Input Message and Error Alert: Image</vt:lpstr>
      <vt:lpstr>Configure Input Message and Error Alert: Image</vt:lpstr>
      <vt:lpstr>Configure Input Message and Error Alert: Image</vt:lpstr>
      <vt:lpstr>Configure Input Message and Error Alert: Image</vt:lpstr>
      <vt:lpstr>Summary of Text Functions and Data Validation</vt:lpstr>
      <vt:lpstr>Mastering Lookup Functions in Financial Analysis</vt:lpstr>
      <vt:lpstr>Agenda</vt:lpstr>
      <vt:lpstr>Overview</vt:lpstr>
      <vt:lpstr>Introduction to Lookup Functions</vt:lpstr>
      <vt:lpstr>Historical Perspective and Relevance</vt:lpstr>
      <vt:lpstr>Topics at-a-Glance</vt:lpstr>
      <vt:lpstr>Utility for Chartered Accountants</vt:lpstr>
      <vt:lpstr>VLOOKUP (Vertical Lookup): Explanation</vt:lpstr>
      <vt:lpstr>VLOOKUP (Vertical Lookup): Example - Product Prices</vt:lpstr>
      <vt:lpstr>VLOOKUP (Vertical Lookup): Example - Retrieving Product Prices</vt:lpstr>
      <vt:lpstr>HLOOKUP (Horizontal Lookup): Explanation</vt:lpstr>
      <vt:lpstr>HLOOKUP (Horizontal Lookup): Example - Employee Department</vt:lpstr>
      <vt:lpstr>HLOOKUP (Horizontal Lookup): Example - Retrieving Quarterly Sales Figures</vt:lpstr>
      <vt:lpstr>INDEX Function</vt:lpstr>
      <vt:lpstr>MATCH Function</vt:lpstr>
      <vt:lpstr>INDEX and MATCH Functions: Syntax and Explanation</vt:lpstr>
      <vt:lpstr>INDEX and MATCH Functions: Example - Retrieving Revenue</vt:lpstr>
      <vt:lpstr>Summary of Lookup Functions</vt:lpstr>
      <vt:lpstr>Data Arrangement, Data Security, and Pivot Tables in Excel</vt:lpstr>
      <vt:lpstr>Agenda</vt:lpstr>
      <vt:lpstr>Introduction to Data Arrangement and Data Security</vt:lpstr>
      <vt:lpstr>Historical Perspective and Relevance</vt:lpstr>
      <vt:lpstr>Topics at-a-Glance</vt:lpstr>
      <vt:lpstr>PowerPoint Presentation</vt:lpstr>
      <vt:lpstr>Data Arrangement Techniques</vt:lpstr>
      <vt:lpstr>SORTING DATA: EXAMPLE - SORTING FINANCIAL TRANSACTIONS</vt:lpstr>
      <vt:lpstr>Filtering Data: Steps to Apply Filters</vt:lpstr>
      <vt:lpstr>Filtering Data: Example - Filtering Expenses for a Specific Month</vt:lpstr>
      <vt:lpstr>Data Security and Protection</vt:lpstr>
      <vt:lpstr>Worksheets: Steps to Protect a Worksheet</vt:lpstr>
      <vt:lpstr>Protecting Worksheets: Example - Protecting a Financial Summary Sheet</vt:lpstr>
      <vt:lpstr>Password Protection for Workbooks: Steps to Password Protect a Workbook</vt:lpstr>
      <vt:lpstr>Password Protection for Workbooks: Example - Password Protecting a Financial Report</vt:lpstr>
      <vt:lpstr>Summary of Data Arrangement and Data Security</vt:lpstr>
      <vt:lpstr>Introduction to Pivot Tables</vt:lpstr>
      <vt:lpstr>HISTORICAL PERSPECTIVE AND RELEVANCE OF PIVOT TABLES</vt:lpstr>
      <vt:lpstr>Topics at-a-Glance for Pivot Tables</vt:lpstr>
      <vt:lpstr>Introduction to Pivot Tables</vt:lpstr>
      <vt:lpstr>Benefits of Pivot Tables</vt:lpstr>
      <vt:lpstr>When to Use Pivot Tables</vt:lpstr>
      <vt:lpstr>Source Data Selection for Pivot Tables</vt:lpstr>
      <vt:lpstr>Creating a Pivot Table</vt:lpstr>
      <vt:lpstr>Exercise on Managing HR Data</vt:lpstr>
      <vt:lpstr>Pivot Table Layout and Structure</vt:lpstr>
      <vt:lpstr>Managing Data </vt:lpstr>
      <vt:lpstr>Connecting to External Data</vt:lpstr>
      <vt:lpstr>Working with Pivot Table Fields</vt:lpstr>
      <vt:lpstr>Custom Calculations and Calculated Fields</vt:lpstr>
      <vt:lpstr>Formatting and Summarizing Values</vt:lpstr>
      <vt:lpstr>Sorting, Filtering, and Slicing Data</vt:lpstr>
      <vt:lpstr>Applying Filters</vt:lpstr>
      <vt:lpstr>Applying Value-Based Filters</vt:lpstr>
      <vt:lpstr>PowerPoint Presentation</vt:lpstr>
      <vt:lpstr>Conditional Formatting</vt:lpstr>
      <vt:lpstr>PIVOT CHARTS</vt:lpstr>
      <vt:lpstr>Steps to Create Charts</vt:lpstr>
      <vt:lpstr>Chart Design and Formatting</vt:lpstr>
      <vt:lpstr>Summary of Pivot Tables</vt:lpstr>
      <vt:lpstr>Macros in Excel</vt:lpstr>
      <vt:lpstr>Agenda</vt:lpstr>
      <vt:lpstr>Overview: Learning Objectives</vt:lpstr>
      <vt:lpstr>Overview: Introduction to Macros</vt:lpstr>
      <vt:lpstr>Overview: At-a-Glance Topics in the Chapter</vt:lpstr>
      <vt:lpstr>Overview: Utility for Chartered Accountants</vt:lpstr>
      <vt:lpstr>Introduction to Macros</vt:lpstr>
      <vt:lpstr>Benefits of Macros in Financial Modelling</vt:lpstr>
      <vt:lpstr>Handling Large Datasets with Macros</vt:lpstr>
      <vt:lpstr>Types of Macros</vt:lpstr>
      <vt:lpstr>Enabling Developer Tab in Excel</vt:lpstr>
      <vt:lpstr>Recording Macros</vt:lpstr>
      <vt:lpstr>Running Macros</vt:lpstr>
      <vt:lpstr>Summary of Macros in Excel: Introduction to Macros</vt:lpstr>
      <vt:lpstr>Summary of Macros in Excel: Benefits of Macros in Financial Modelling</vt:lpstr>
      <vt:lpstr>Summary of Macros in Excel: Types of Macros</vt:lpstr>
      <vt:lpstr>Summary of Macros in Excel: Recording and Running Macros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minimalist professional Business Proposal Presentation</dc:title>
  <dc:creator>tanujit brahma</dc:creator>
  <cp:keywords>DAGDhpPrOt4,BAE_14c0Nzs</cp:keywords>
  <cp:lastModifiedBy>Dell</cp:lastModifiedBy>
  <cp:revision>43</cp:revision>
  <dcterms:created xsi:type="dcterms:W3CDTF">2024-04-26T17:11:38Z</dcterms:created>
  <dcterms:modified xsi:type="dcterms:W3CDTF">2025-01-29T11:39:37Z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2024-04-26T00:00:00Z</vt:filetime>
  </property>
  <property fmtid="{D5CDD505-2E9C-101B-9397-08002B2CF9AE}" pid="3" name="Creator">
    <vt:lpwstr>Canva</vt:lpwstr>
  </property>
  <property fmtid="{D5CDD505-2E9C-101B-9397-08002B2CF9AE}" pid="4" name="LastSaved">
    <vt:filetime>2024-04-26T00:00:00Z</vt:filetime>
  </property>
</Properties>
</file>