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72.jpg" ContentType="image/jpeg"/>
  <Override PartName="/ppt/media/image73.jpg" ContentType="image/jpeg"/>
  <Override PartName="/ppt/media/image74.jpg" ContentType="image/jpeg"/>
  <Override PartName="/ppt/media/image75.jpg" ContentType="image/jpeg"/>
  <Override PartName="/ppt/media/image76.jpg" ContentType="image/jpeg"/>
  <Override PartName="/ppt/media/image77.jpg" ContentType="image/jpeg"/>
  <Override PartName="/ppt/media/image78.jpg" ContentType="image/jpeg"/>
  <Override PartName="/ppt/media/image79.jpg" ContentType="image/jpeg"/>
  <Override PartName="/ppt/media/image80.jpg" ContentType="image/jpeg"/>
  <Override PartName="/ppt/media/image81.jpg" ContentType="image/jpeg"/>
  <Override PartName="/ppt/media/image82.jpg" ContentType="image/jpeg"/>
  <Override PartName="/ppt/media/image83.jpg" ContentType="image/jpeg"/>
  <Override PartName="/ppt/media/image84.jpg" ContentType="image/jpeg"/>
  <Override PartName="/ppt/media/image85.jpg" ContentType="image/jpeg"/>
  <Override PartName="/ppt/media/image8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webextensions/taskpanes.xml" ContentType="application/vnd.ms-office.webextensiontaskpanes+xml"/>
  <Override PartName="/ppt/revisionInfo.xml" ContentType="application/vnd.ms-powerpoint.revisioninfo+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3"/>
  </p:notesMasterIdLst>
  <p:sldIdLst>
    <p:sldId id="256" r:id="rId2"/>
    <p:sldId id="258" r:id="rId3"/>
    <p:sldId id="265" r:id="rId4"/>
    <p:sldId id="371" r:id="rId5"/>
    <p:sldId id="381" r:id="rId6"/>
    <p:sldId id="373" r:id="rId7"/>
    <p:sldId id="382" r:id="rId8"/>
    <p:sldId id="383" r:id="rId9"/>
    <p:sldId id="384" r:id="rId10"/>
    <p:sldId id="385" r:id="rId11"/>
    <p:sldId id="377"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366" r:id="rId39"/>
    <p:sldId id="412" r:id="rId40"/>
    <p:sldId id="413" r:id="rId41"/>
    <p:sldId id="414"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369" r:id="rId72"/>
    <p:sldId id="445" r:id="rId73"/>
    <p:sldId id="446" r:id="rId74"/>
    <p:sldId id="447" r:id="rId75"/>
    <p:sldId id="448" r:id="rId76"/>
    <p:sldId id="449" r:id="rId77"/>
    <p:sldId id="450" r:id="rId78"/>
    <p:sldId id="376" r:id="rId79"/>
    <p:sldId id="378" r:id="rId80"/>
    <p:sldId id="451" r:id="rId81"/>
    <p:sldId id="452" r:id="rId82"/>
    <p:sldId id="453" r:id="rId83"/>
    <p:sldId id="454" r:id="rId84"/>
    <p:sldId id="455" r:id="rId85"/>
    <p:sldId id="380" r:id="rId86"/>
    <p:sldId id="456" r:id="rId87"/>
    <p:sldId id="457" r:id="rId88"/>
    <p:sldId id="458" r:id="rId89"/>
    <p:sldId id="459" r:id="rId90"/>
    <p:sldId id="460" r:id="rId91"/>
    <p:sldId id="461" r:id="rId92"/>
    <p:sldId id="462" r:id="rId93"/>
    <p:sldId id="463" r:id="rId94"/>
    <p:sldId id="464" r:id="rId95"/>
    <p:sldId id="465" r:id="rId96"/>
    <p:sldId id="466" r:id="rId97"/>
    <p:sldId id="467" r:id="rId98"/>
    <p:sldId id="468" r:id="rId99"/>
    <p:sldId id="469" r:id="rId100"/>
    <p:sldId id="470" r:id="rId101"/>
    <p:sldId id="471" r:id="rId102"/>
    <p:sldId id="472" r:id="rId103"/>
    <p:sldId id="473" r:id="rId104"/>
    <p:sldId id="474" r:id="rId105"/>
    <p:sldId id="475" r:id="rId106"/>
    <p:sldId id="476" r:id="rId107"/>
    <p:sldId id="477" r:id="rId108"/>
    <p:sldId id="478" r:id="rId109"/>
    <p:sldId id="479" r:id="rId110"/>
    <p:sldId id="480" r:id="rId111"/>
    <p:sldId id="263" r:id="rId112"/>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A5425"/>
    <a:srgbClr val="04381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0AEDC-6AA5-B5FF-D60F-819B13F6CEC8}" v="31" dt="2024-05-29T09:42:42.937"/>
    <p1510:client id="{91DE4664-D60F-D9B8-9487-CE22199EE64C}" v="1236" dt="2024-05-29T11:52:21.6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585" autoAdjust="0"/>
  </p:normalViewPr>
  <p:slideViewPr>
    <p:cSldViewPr snapToGrid="0">
      <p:cViewPr>
        <p:scale>
          <a:sx n="46" d="100"/>
          <a:sy n="46" d="100"/>
        </p:scale>
        <p:origin x="-684" y="-72"/>
      </p:cViewPr>
      <p:guideLst>
        <p:guide orient="horz" pos="2880"/>
        <p:guide pos="2160"/>
      </p:guideLst>
    </p:cSldViewPr>
  </p:slideViewPr>
  <p:outlineViewPr>
    <p:cViewPr>
      <p:scale>
        <a:sx n="33" d="100"/>
        <a:sy n="33" d="100"/>
      </p:scale>
      <p:origin x="0" y="49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435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4350"/>
          </a:xfrm>
          <a:prstGeom prst="rect">
            <a:avLst/>
          </a:prstGeom>
        </p:spPr>
        <p:txBody>
          <a:bodyPr vert="horz" lIns="91440" tIns="45720" rIns="91440" bIns="45720" rtlCol="0"/>
          <a:lstStyle>
            <a:lvl1pPr algn="r">
              <a:defRPr sz="1200"/>
            </a:lvl1pPr>
          </a:lstStyle>
          <a:p>
            <a:fld id="{48B2687C-2B04-4E9F-A416-DD2173FF2B8C}" type="datetimeFigureOut">
              <a:rPr lang="en-IN" smtClean="0"/>
              <a:t>29-08-2024</a:t>
            </a:fld>
            <a:endParaRPr lang="en-IN"/>
          </a:p>
        </p:txBody>
      </p:sp>
      <p:sp>
        <p:nvSpPr>
          <p:cNvPr id="4" name="Slide Image Placeholder 3"/>
          <p:cNvSpPr>
            <a:spLocks noGrp="1" noRot="1" noChangeAspect="1"/>
          </p:cNvSpPr>
          <p:nvPr>
            <p:ph type="sldImg" idx="2"/>
          </p:nvPr>
        </p:nvSpPr>
        <p:spPr>
          <a:xfrm>
            <a:off x="5715000" y="771525"/>
            <a:ext cx="6858000" cy="3857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886325"/>
            <a:ext cx="14630400" cy="46291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71063"/>
            <a:ext cx="7924800" cy="5143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4350"/>
          </a:xfrm>
          <a:prstGeom prst="rect">
            <a:avLst/>
          </a:prstGeom>
        </p:spPr>
        <p:txBody>
          <a:bodyPr vert="horz" lIns="91440" tIns="45720" rIns="91440" bIns="45720" rtlCol="0" anchor="b"/>
          <a:lstStyle>
            <a:lvl1pPr algn="r">
              <a:defRPr sz="1200"/>
            </a:lvl1pPr>
          </a:lstStyle>
          <a:p>
            <a:fld id="{16CBEA6B-6173-4E5D-A9C7-8BE1830A1C02}" type="slidenum">
              <a:rPr lang="en-IN" smtClean="0"/>
              <a:t>‹#›</a:t>
            </a:fld>
            <a:endParaRPr lang="en-IN"/>
          </a:p>
        </p:txBody>
      </p:sp>
    </p:spTree>
    <p:extLst>
      <p:ext uri="{BB962C8B-B14F-4D97-AF65-F5344CB8AC3E}">
        <p14:creationId xmlns:p14="http://schemas.microsoft.com/office/powerpoint/2010/main" val="62529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8/29/2024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5.xml"/><Relationship Id="rId4" Type="http://schemas.openxmlformats.org/officeDocument/2006/relationships/image" Target="../media/image97.jp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6437" y="429821"/>
            <a:ext cx="2227580" cy="10287000"/>
          </a:xfrm>
          <a:custGeom>
            <a:avLst/>
            <a:gdLst/>
            <a:ahLst/>
            <a:cxnLst/>
            <a:rect l="l" t="t" r="r" b="b"/>
            <a:pathLst>
              <a:path w="2227580" h="10287000">
                <a:moveTo>
                  <a:pt x="0" y="10286999"/>
                </a:moveTo>
                <a:lnTo>
                  <a:pt x="2227134" y="10286999"/>
                </a:lnTo>
                <a:lnTo>
                  <a:pt x="2227134" y="0"/>
                </a:lnTo>
                <a:lnTo>
                  <a:pt x="0" y="0"/>
                </a:lnTo>
                <a:lnTo>
                  <a:pt x="0" y="10286999"/>
                </a:lnTo>
                <a:close/>
              </a:path>
            </a:pathLst>
          </a:custGeom>
          <a:solidFill>
            <a:srgbClr val="FDFAFA"/>
          </a:solidFill>
        </p:spPr>
        <p:txBody>
          <a:bodyPr wrap="square" lIns="0" tIns="0" rIns="0" bIns="0" rtlCol="0"/>
          <a:lstStyle/>
          <a:p>
            <a:endParaRPr/>
          </a:p>
        </p:txBody>
      </p:sp>
      <p:sp>
        <p:nvSpPr>
          <p:cNvPr id="3" name="object 3"/>
          <p:cNvSpPr/>
          <p:nvPr/>
        </p:nvSpPr>
        <p:spPr>
          <a:xfrm>
            <a:off x="1543049" y="0"/>
            <a:ext cx="11431905" cy="10287000"/>
          </a:xfrm>
          <a:custGeom>
            <a:avLst/>
            <a:gdLst/>
            <a:ahLst/>
            <a:cxnLst/>
            <a:rect l="l" t="t" r="r" b="b"/>
            <a:pathLst>
              <a:path w="11431905" h="10287000">
                <a:moveTo>
                  <a:pt x="0" y="10286999"/>
                </a:moveTo>
                <a:lnTo>
                  <a:pt x="11431714" y="10286999"/>
                </a:lnTo>
                <a:lnTo>
                  <a:pt x="11431714" y="0"/>
                </a:lnTo>
                <a:lnTo>
                  <a:pt x="0" y="0"/>
                </a:lnTo>
                <a:lnTo>
                  <a:pt x="0" y="10286999"/>
                </a:lnTo>
                <a:close/>
              </a:path>
            </a:pathLst>
          </a:custGeom>
          <a:solidFill>
            <a:srgbClr val="FDFAFA"/>
          </a:solidFill>
        </p:spPr>
        <p:txBody>
          <a:bodyPr wrap="square" lIns="0" tIns="0" rIns="0" bIns="0" rtlCol="0"/>
          <a:lstStyle/>
          <a:p>
            <a:endParaRPr/>
          </a:p>
        </p:txBody>
      </p:sp>
      <p:sp>
        <p:nvSpPr>
          <p:cNvPr id="4" name="object 4"/>
          <p:cNvSpPr/>
          <p:nvPr/>
        </p:nvSpPr>
        <p:spPr>
          <a:xfrm>
            <a:off x="12974764" y="0"/>
            <a:ext cx="3086100" cy="10287000"/>
          </a:xfrm>
          <a:custGeom>
            <a:avLst/>
            <a:gdLst/>
            <a:ahLst/>
            <a:cxnLst/>
            <a:rect l="l" t="t" r="r" b="b"/>
            <a:pathLst>
              <a:path w="3086100" h="10287000">
                <a:moveTo>
                  <a:pt x="0" y="0"/>
                </a:moveTo>
                <a:lnTo>
                  <a:pt x="3086099" y="0"/>
                </a:lnTo>
                <a:lnTo>
                  <a:pt x="3086099" y="10287000"/>
                </a:lnTo>
                <a:lnTo>
                  <a:pt x="0" y="10287000"/>
                </a:lnTo>
                <a:lnTo>
                  <a:pt x="0" y="0"/>
                </a:lnTo>
                <a:close/>
              </a:path>
            </a:pathLst>
          </a:custGeom>
          <a:solidFill>
            <a:srgbClr val="1B5738"/>
          </a:solidFill>
        </p:spPr>
        <p:txBody>
          <a:bodyPr wrap="square" lIns="0" tIns="0" rIns="0" bIns="0" rtlCol="0"/>
          <a:lstStyle/>
          <a:p>
            <a:endParaRPr/>
          </a:p>
        </p:txBody>
      </p:sp>
      <p:grpSp>
        <p:nvGrpSpPr>
          <p:cNvPr id="8" name="object 8"/>
          <p:cNvGrpSpPr/>
          <p:nvPr/>
        </p:nvGrpSpPr>
        <p:grpSpPr>
          <a:xfrm>
            <a:off x="0" y="0"/>
            <a:ext cx="4055745" cy="10287000"/>
            <a:chOff x="0" y="0"/>
            <a:chExt cx="4055745" cy="10287000"/>
          </a:xfrm>
        </p:grpSpPr>
        <p:sp>
          <p:nvSpPr>
            <p:cNvPr id="9" name="object 9"/>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0" name="object 10"/>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1" name="object 11"/>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2" name="object 12"/>
            <p:cNvPicPr/>
            <p:nvPr/>
          </p:nvPicPr>
          <p:blipFill>
            <a:blip r:embed="rId2" cstate="print"/>
            <a:stretch>
              <a:fillRect/>
            </a:stretch>
          </p:blipFill>
          <p:spPr>
            <a:xfrm>
              <a:off x="1578758" y="0"/>
              <a:ext cx="2476499" cy="2314482"/>
            </a:xfrm>
            <a:prstGeom prst="rect">
              <a:avLst/>
            </a:prstGeom>
          </p:spPr>
        </p:pic>
      </p:grpSp>
      <p:sp>
        <p:nvSpPr>
          <p:cNvPr id="13" name="object 13"/>
          <p:cNvSpPr txBox="1"/>
          <p:nvPr/>
        </p:nvSpPr>
        <p:spPr>
          <a:xfrm>
            <a:off x="2026856" y="2122078"/>
            <a:ext cx="9123093" cy="9035294"/>
          </a:xfrm>
          <a:prstGeom prst="rect">
            <a:avLst/>
          </a:prstGeom>
        </p:spPr>
        <p:txBody>
          <a:bodyPr vert="horz" wrap="square" lIns="0" tIns="259080" rIns="0" bIns="0" rtlCol="0" anchor="t">
            <a:spAutoFit/>
          </a:bodyPr>
          <a:lstStyle/>
          <a:p>
            <a:pPr algn="ctr"/>
            <a:r>
              <a:rPr lang="en-IN" sz="8800" b="1" dirty="0" smtClean="0"/>
              <a:t>TALLY PRIME</a:t>
            </a:r>
          </a:p>
          <a:p>
            <a:pPr algn="ctr"/>
            <a:endParaRPr lang="en-IN" sz="4800" b="1" dirty="0" smtClean="0"/>
          </a:p>
          <a:p>
            <a:pPr algn="ctr"/>
            <a:r>
              <a:rPr lang="en-US" sz="4400" dirty="0"/>
              <a:t>PART-A</a:t>
            </a:r>
          </a:p>
          <a:p>
            <a:pPr algn="ctr"/>
            <a:r>
              <a:rPr lang="en-US" sz="4400" dirty="0"/>
              <a:t>INFORMATION TECHNOLOGY</a:t>
            </a:r>
          </a:p>
          <a:p>
            <a:pPr algn="ctr"/>
            <a:r>
              <a:rPr lang="en-US" sz="4400" dirty="0"/>
              <a:t>MODULE 2</a:t>
            </a:r>
          </a:p>
          <a:p>
            <a:pPr algn="ctr"/>
            <a:endParaRPr lang="en-US" sz="4400" spc="370" dirty="0" smtClean="0">
              <a:solidFill>
                <a:srgbClr val="262626"/>
              </a:solidFill>
              <a:latin typeface="Aptos"/>
              <a:ea typeface="Calibri"/>
              <a:cs typeface="Calibri"/>
            </a:endParaRPr>
          </a:p>
          <a:p>
            <a:pPr algn="ctr"/>
            <a:r>
              <a:rPr lang="en-US" sz="4400" b="1" dirty="0" smtClean="0"/>
              <a:t>INTEGRATED </a:t>
            </a:r>
            <a:r>
              <a:rPr lang="en-US" sz="4400" b="1" dirty="0"/>
              <a:t>COURSE ON INFORMATION TECHNOLOGY AND SOFT SKILLS (ICITSS)</a:t>
            </a:r>
            <a:endParaRPr lang="en-US" sz="4400" spc="370" dirty="0" smtClean="0">
              <a:solidFill>
                <a:srgbClr val="262626"/>
              </a:solidFill>
              <a:latin typeface="Aptos"/>
              <a:ea typeface="Calibri"/>
              <a:cs typeface="Calibri"/>
            </a:endParaRPr>
          </a:p>
          <a:p>
            <a:pPr marL="12700" marR="1162685">
              <a:lnSpc>
                <a:spcPct val="79500"/>
              </a:lnSpc>
              <a:spcBef>
                <a:spcPts val="2039"/>
              </a:spcBef>
            </a:pPr>
            <a:r>
              <a:rPr lang="en-US" dirty="0"/>
              <a:t/>
            </a:r>
            <a:br>
              <a:rPr lang="en-US" dirty="0"/>
            </a:br>
            <a:endParaRPr lang="en-US" dirty="0"/>
          </a:p>
          <a:p>
            <a:pPr marL="12700" marR="1162685">
              <a:lnSpc>
                <a:spcPct val="79500"/>
              </a:lnSpc>
              <a:spcBef>
                <a:spcPts val="2039"/>
              </a:spcBef>
            </a:pPr>
            <a:endParaRPr lang="en-US" sz="8000" spc="370" dirty="0">
              <a:solidFill>
                <a:srgbClr val="262626"/>
              </a:solidFill>
              <a:cs typeface="Calibri"/>
            </a:endParaRPr>
          </a:p>
        </p:txBody>
      </p:sp>
      <p:pic>
        <p:nvPicPr>
          <p:cNvPr id="15" name="Picture 14">
            <a:extLst>
              <a:ext uri="{FF2B5EF4-FFF2-40B4-BE49-F238E27FC236}">
                <a16:creationId xmlns:a16="http://schemas.microsoft.com/office/drawing/2014/main" xmlns="" id="{9A11736A-9AEF-1FA2-0C98-B253684C9DF9}"/>
              </a:ext>
            </a:extLst>
          </p:cNvPr>
          <p:cNvPicPr>
            <a:picLocks noChangeAspect="1"/>
          </p:cNvPicPr>
          <p:nvPr/>
        </p:nvPicPr>
        <p:blipFill>
          <a:blip r:embed="rId3"/>
          <a:stretch>
            <a:fillRect/>
          </a:stretch>
        </p:blipFill>
        <p:spPr>
          <a:xfrm>
            <a:off x="11149950" y="2314482"/>
            <a:ext cx="7024067" cy="3848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343713" y="1032221"/>
            <a:ext cx="7345560" cy="6515800"/>
          </a:xfrm>
          <a:prstGeom prst="rect">
            <a:avLst/>
          </a:prstGeom>
        </p:spPr>
        <p:txBody>
          <a:bodyPr vert="horz" lIns="91440" tIns="45720" rIns="91440" bIns="45720" rtlCol="0" anchor="b">
            <a:normAutofit fontScale="90000"/>
          </a:bodyPr>
          <a:lstStyle/>
          <a:p>
            <a:pPr algn="ctr" rtl="0"/>
            <a:r>
              <a:rPr lang="en-IN" sz="4400" dirty="0"/>
              <a:t>Tally Support and Training</a:t>
            </a:r>
            <a:r>
              <a:rPr lang="en-IN" sz="3600" b="0" dirty="0"/>
              <a:t/>
            </a:r>
            <a:br>
              <a:rPr lang="en-IN" sz="3600" b="0" dirty="0"/>
            </a:br>
            <a:r>
              <a:rPr lang="en-IN" sz="3600" dirty="0"/>
              <a:t/>
            </a:r>
            <a:br>
              <a:rPr lang="en-IN" sz="3600" dirty="0"/>
            </a:br>
            <a:r>
              <a:rPr lang="en-IN" sz="4400" b="0" dirty="0"/>
              <a:t/>
            </a:r>
            <a:br>
              <a:rPr lang="en-IN" sz="4400" b="0" dirty="0"/>
            </a:br>
            <a:r>
              <a:rPr lang="en-IN" sz="4400" dirty="0"/>
              <a:t/>
            </a:r>
            <a:br>
              <a:rPr lang="en-IN" sz="4400" dirty="0"/>
            </a:br>
            <a:r>
              <a:rPr lang="en-IN" sz="4800" b="0" dirty="0"/>
              <a:t/>
            </a:r>
            <a:br>
              <a:rPr lang="en-IN" sz="4800" b="0" dirty="0"/>
            </a:br>
            <a:r>
              <a:rPr lang="en-IN" sz="4800" dirty="0"/>
              <a:t/>
            </a:r>
            <a:br>
              <a:rPr lang="en-IN" sz="4800" dirty="0"/>
            </a:b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005689" y="1631738"/>
            <a:ext cx="3524203" cy="6894195"/>
          </a:xfrm>
          <a:prstGeom prst="rect">
            <a:avLst/>
          </a:prstGeom>
          <a:noFill/>
        </p:spPr>
        <p:txBody>
          <a:bodyPr wrap="square" rtlCol="0">
            <a:spAutoFit/>
          </a:bodyPr>
          <a:lstStyle/>
          <a:p>
            <a:r>
              <a:rPr lang="en-IN" sz="3200" b="1" dirty="0"/>
              <a:t>Comprehensive Documentation</a:t>
            </a:r>
            <a:endParaRPr lang="en-IN" sz="3200" dirty="0"/>
          </a:p>
          <a:p>
            <a:pPr algn="just"/>
            <a:r>
              <a:rPr lang="en-US" sz="2400" dirty="0" smtClean="0"/>
              <a:t>Tally </a:t>
            </a:r>
            <a:r>
              <a:rPr lang="en-US" sz="2400" dirty="0"/>
              <a:t>provides extensive documentation, including user manuals, training videos, and online resources, to help businesses and individuals get the most out of the software. This comprehensive support ensures that users can quickly learn the platform and troubleshoot any issues they may encounter.</a:t>
            </a:r>
          </a:p>
          <a:p>
            <a:r>
              <a:rPr lang="en-US" sz="2400" dirty="0"/>
              <a:t/>
            </a:r>
            <a:br>
              <a:rPr lang="en-US" sz="2400" dirty="0"/>
            </a:br>
            <a:r>
              <a:rPr lang="en-US" sz="2400" dirty="0"/>
              <a:t/>
            </a:r>
            <a:br>
              <a:rPr lang="en-US" sz="2400" dirty="0"/>
            </a:br>
            <a:endParaRPr lang="en-IN" dirty="0"/>
          </a:p>
        </p:txBody>
      </p:sp>
      <p:sp>
        <p:nvSpPr>
          <p:cNvPr id="9" name="TextBox 8"/>
          <p:cNvSpPr txBox="1"/>
          <p:nvPr/>
        </p:nvSpPr>
        <p:spPr>
          <a:xfrm>
            <a:off x="9621981" y="1631738"/>
            <a:ext cx="3408218" cy="8094524"/>
          </a:xfrm>
          <a:prstGeom prst="rect">
            <a:avLst/>
          </a:prstGeom>
          <a:noFill/>
        </p:spPr>
        <p:txBody>
          <a:bodyPr wrap="square" rtlCol="0">
            <a:spAutoFit/>
          </a:bodyPr>
          <a:lstStyle/>
          <a:p>
            <a:r>
              <a:rPr lang="en-IN" sz="3200" b="1" dirty="0" smtClean="0"/>
              <a:t>Comprehensive Training Programs</a:t>
            </a:r>
            <a:endParaRPr lang="en-IN" sz="2800" dirty="0" smtClean="0"/>
          </a:p>
          <a:p>
            <a:pPr algn="just"/>
            <a:r>
              <a:rPr lang="en-US" sz="2400" dirty="0" smtClean="0"/>
              <a:t>Tally offers a range of training programs, both online and in-person, to help users develop their skills and get the most out of the software. From basic accounting principles to advanced features, these training sessions cater to users of all levels, ensuring that businesses can maximize the value of their Tally investment.</a:t>
            </a:r>
          </a:p>
          <a:p>
            <a:r>
              <a:rPr lang="en-US" sz="2400" dirty="0"/>
              <a:t/>
            </a:r>
            <a:br>
              <a:rPr lang="en-US" sz="2400" dirty="0"/>
            </a:br>
            <a:endParaRPr lang="en-US" sz="2400" dirty="0"/>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5245122" y="1631738"/>
            <a:ext cx="3516179" cy="6524863"/>
          </a:xfrm>
          <a:prstGeom prst="rect">
            <a:avLst/>
          </a:prstGeom>
          <a:noFill/>
        </p:spPr>
        <p:txBody>
          <a:bodyPr wrap="square" rtlCol="0">
            <a:spAutoFit/>
          </a:bodyPr>
          <a:lstStyle/>
          <a:p>
            <a:r>
              <a:rPr lang="en-IN" sz="3200" b="1" dirty="0"/>
              <a:t>Dedicated Technical Support</a:t>
            </a:r>
            <a:endParaRPr lang="en-IN" sz="1600" dirty="0"/>
          </a:p>
          <a:p>
            <a:pPr algn="just"/>
            <a:r>
              <a:rPr lang="en-US" sz="2400" dirty="0"/>
              <a:t>Tally's team of experts is available to provide personalized technical support to users. This includes resolving software-related issues, answering questions, and offering guidance on best practices. The company's commitment to customer satisfaction ensures that businesses can rely on Tally as a trusted partner.</a:t>
            </a:r>
          </a:p>
          <a:p>
            <a:r>
              <a:rPr lang="en-US" sz="2400" dirty="0"/>
              <a:t/>
            </a:r>
            <a:br>
              <a:rPr lang="en-US" sz="2400" dirty="0"/>
            </a:br>
            <a:endParaRPr lang="en-IN" dirty="0"/>
          </a:p>
        </p:txBody>
      </p:sp>
      <p:sp>
        <p:nvSpPr>
          <p:cNvPr id="7" name="TextBox 6"/>
          <p:cNvSpPr txBox="1"/>
          <p:nvPr/>
        </p:nvSpPr>
        <p:spPr>
          <a:xfrm>
            <a:off x="13799126" y="1631738"/>
            <a:ext cx="3532910" cy="6801862"/>
          </a:xfrm>
          <a:prstGeom prst="rect">
            <a:avLst/>
          </a:prstGeom>
          <a:noFill/>
        </p:spPr>
        <p:txBody>
          <a:bodyPr wrap="square" rtlCol="0">
            <a:spAutoFit/>
          </a:bodyPr>
          <a:lstStyle/>
          <a:p>
            <a:r>
              <a:rPr lang="en-IN" sz="3200" b="1" dirty="0"/>
              <a:t>Vibrant User Community</a:t>
            </a:r>
            <a:endParaRPr lang="en-IN" sz="3200" dirty="0"/>
          </a:p>
          <a:p>
            <a:pPr algn="just"/>
            <a:r>
              <a:rPr lang="en-US" sz="2400" dirty="0" smtClean="0"/>
              <a:t>Tally </a:t>
            </a:r>
            <a:r>
              <a:rPr lang="en-US" sz="2400" dirty="0"/>
              <a:t>has a thriving user community that provides a platform for sharing knowledge, exchanging best practices, and collaborating on solutions. This community-driven approach encourages users to learn from each other, stay up-to-date with the latest developments, and contribute to the ongoing evolution of the Tally ecosystem.</a:t>
            </a:r>
          </a:p>
          <a:p>
            <a:r>
              <a:rPr lang="en-US" dirty="0"/>
              <a:t/>
            </a:r>
            <a:br>
              <a:rPr lang="en-US" dirty="0"/>
            </a:br>
            <a:endParaRPr lang="en-IN" dirty="0"/>
          </a:p>
        </p:txBody>
      </p:sp>
    </p:spTree>
    <p:extLst>
      <p:ext uri="{BB962C8B-B14F-4D97-AF65-F5344CB8AC3E}">
        <p14:creationId xmlns:p14="http://schemas.microsoft.com/office/powerpoint/2010/main" val="235443658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433223"/>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3200" dirty="0">
                <a:solidFill>
                  <a:schemeClr val="dk1"/>
                </a:solidFill>
                <a:latin typeface="Calibri"/>
                <a:ea typeface="Calibri"/>
                <a:cs typeface="Calibri"/>
                <a:sym typeface="Calibri"/>
              </a:rPr>
              <a:t>COMPANY DATA HANDLING THROUGH EXPORT AND IMPORT OF DATA</a:t>
            </a:r>
            <a:endParaRPr lang="en-US" sz="3200" dirty="0"/>
          </a:p>
        </p:txBody>
      </p:sp>
      <p:sp>
        <p:nvSpPr>
          <p:cNvPr id="2" name="Rectangle 1"/>
          <p:cNvSpPr/>
          <p:nvPr/>
        </p:nvSpPr>
        <p:spPr>
          <a:xfrm>
            <a:off x="759176" y="1279669"/>
            <a:ext cx="16224747" cy="10741402"/>
          </a:xfrm>
          <a:prstGeom prst="rect">
            <a:avLst/>
          </a:prstGeom>
        </p:spPr>
        <p:txBody>
          <a:bodyPr wrap="square">
            <a:spAutoFit/>
          </a:bodyPr>
          <a:lstStyle/>
          <a:p>
            <a:pPr lvl="0">
              <a:buClr>
                <a:schemeClr val="dk1"/>
              </a:buClr>
              <a:buSzPts val="1800"/>
            </a:pPr>
            <a:r>
              <a:rPr lang="en-US" sz="3200" dirty="0">
                <a:solidFill>
                  <a:schemeClr val="dk1"/>
                </a:solidFill>
                <a:ea typeface="Calibri"/>
                <a:cs typeface="Calibri"/>
                <a:sym typeface="Calibri"/>
              </a:rPr>
              <a:t>To close the books of accounts, we can create a new company for maintaining the data separately export the closing balances of the ledgers and stock items of the old company and import them as opening balances into the new company</a:t>
            </a:r>
            <a:r>
              <a:rPr lang="en-US" sz="3200" dirty="0" smtClean="0">
                <a:solidFill>
                  <a:schemeClr val="dk1"/>
                </a:solidFill>
                <a:ea typeface="Calibri"/>
                <a:cs typeface="Calibri"/>
                <a:sym typeface="Calibri"/>
              </a:rPr>
              <a:t>.</a:t>
            </a:r>
          </a:p>
          <a:p>
            <a:pPr marL="457200" lvl="0" indent="-457200">
              <a:buClr>
                <a:schemeClr val="dk1"/>
              </a:buClr>
              <a:buSzPts val="1800"/>
              <a:buFont typeface="Wingdings" pitchFamily="2" charset="2"/>
              <a:buChar char="v"/>
            </a:pPr>
            <a:endParaRPr lang="en-US" sz="3200" dirty="0"/>
          </a:p>
          <a:p>
            <a:r>
              <a:rPr lang="en-US" sz="2800" b="1" dirty="0">
                <a:solidFill>
                  <a:schemeClr val="dk1"/>
                </a:solidFill>
                <a:ea typeface="Calibri"/>
                <a:cs typeface="Calibri"/>
                <a:sym typeface="Calibri"/>
              </a:rPr>
              <a:t>CREATION OF A COMPANY WITH THE SAME F11: </a:t>
            </a:r>
            <a:r>
              <a:rPr lang="en-US" sz="2800" b="1" dirty="0" smtClean="0">
                <a:solidFill>
                  <a:schemeClr val="dk1"/>
                </a:solidFill>
                <a:ea typeface="Calibri"/>
                <a:cs typeface="Calibri"/>
                <a:sym typeface="Calibri"/>
              </a:rPr>
              <a:t>FEATURES</a:t>
            </a:r>
          </a:p>
          <a:p>
            <a:endParaRPr lang="en-US" sz="2800" b="1" dirty="0"/>
          </a:p>
          <a:p>
            <a:pPr lvl="0"/>
            <a:r>
              <a:rPr lang="en-US" sz="2800" dirty="0" smtClean="0">
                <a:solidFill>
                  <a:schemeClr val="dk1"/>
                </a:solidFill>
                <a:ea typeface="Calibri"/>
                <a:cs typeface="Calibri"/>
                <a:sym typeface="Calibri"/>
              </a:rPr>
              <a:t>1)Load </a:t>
            </a:r>
            <a:r>
              <a:rPr lang="en-US" sz="2800" dirty="0">
                <a:solidFill>
                  <a:schemeClr val="dk1"/>
                </a:solidFill>
                <a:ea typeface="Calibri"/>
                <a:cs typeface="Calibri"/>
                <a:sym typeface="Calibri"/>
              </a:rPr>
              <a:t>the company Vijay Enterprises Pvt. Ltd.&gt; From Gateway of Tally&gt; Click K: Company&gt;Create&gt; The Company Creation screen appears</a:t>
            </a:r>
            <a:endParaRPr lang="en-US" sz="2800" dirty="0"/>
          </a:p>
          <a:p>
            <a:pPr lvl="0"/>
            <a:r>
              <a:rPr lang="en-US" sz="2800" dirty="0">
                <a:solidFill>
                  <a:schemeClr val="dk1"/>
                </a:solidFill>
                <a:ea typeface="Calibri"/>
                <a:cs typeface="Calibri"/>
                <a:sym typeface="Calibri"/>
              </a:rPr>
              <a:t>2) Create the company with the name Vijay Enterprises Pvt. Ltd. (2024-2025)&gt; Enter the</a:t>
            </a:r>
            <a:endParaRPr lang="en-US" sz="2800" dirty="0"/>
          </a:p>
          <a:p>
            <a:pPr lvl="0"/>
            <a:r>
              <a:rPr lang="en-US" sz="2800" dirty="0">
                <a:solidFill>
                  <a:schemeClr val="dk1"/>
                </a:solidFill>
                <a:ea typeface="Calibri"/>
                <a:cs typeface="Calibri"/>
                <a:sym typeface="Calibri"/>
              </a:rPr>
              <a:t>company details&gt; Set the Financial year beginning from as 1-Apr-24 &gt;Accept the</a:t>
            </a:r>
            <a:endParaRPr lang="en-US" sz="2800" dirty="0"/>
          </a:p>
          <a:p>
            <a:pPr lvl="0"/>
            <a:r>
              <a:rPr lang="en-US" sz="2800" dirty="0">
                <a:solidFill>
                  <a:schemeClr val="dk1"/>
                </a:solidFill>
                <a:ea typeface="Calibri"/>
                <a:cs typeface="Calibri"/>
                <a:sym typeface="Calibri"/>
              </a:rPr>
              <a:t>screen&gt; Accept the Company Features Alteration screen</a:t>
            </a:r>
            <a:r>
              <a:rPr lang="en-US" sz="2800" dirty="0" smtClean="0">
                <a:solidFill>
                  <a:schemeClr val="dk1"/>
                </a:solidFill>
                <a:ea typeface="Calibri"/>
                <a:cs typeface="Calibri"/>
                <a:sym typeface="Calibri"/>
              </a:rPr>
              <a:t>.</a:t>
            </a:r>
          </a:p>
          <a:p>
            <a:pPr lvl="0"/>
            <a:endParaRPr lang="en-US" sz="2800" dirty="0"/>
          </a:p>
          <a:p>
            <a:r>
              <a:rPr lang="en-US" sz="2800" b="1" dirty="0">
                <a:solidFill>
                  <a:schemeClr val="dk1"/>
                </a:solidFill>
                <a:ea typeface="Calibri"/>
                <a:cs typeface="Calibri"/>
                <a:sym typeface="Calibri"/>
              </a:rPr>
              <a:t>COMPANY DATA HANDLING THROUGH EXPORT AND IMPORT OF </a:t>
            </a:r>
            <a:r>
              <a:rPr lang="en-US" sz="2800" b="1" dirty="0" smtClean="0">
                <a:solidFill>
                  <a:schemeClr val="dk1"/>
                </a:solidFill>
                <a:ea typeface="Calibri"/>
                <a:cs typeface="Calibri"/>
                <a:sym typeface="Calibri"/>
              </a:rPr>
              <a:t>DATA</a:t>
            </a:r>
          </a:p>
          <a:p>
            <a:endParaRPr lang="en-US" sz="2800" b="1" dirty="0"/>
          </a:p>
          <a:p>
            <a:r>
              <a:rPr lang="en-US" sz="2800" dirty="0">
                <a:solidFill>
                  <a:schemeClr val="dk1"/>
                </a:solidFill>
                <a:ea typeface="Calibri"/>
                <a:cs typeface="Calibri"/>
                <a:sym typeface="Calibri"/>
              </a:rPr>
              <a:t>The XML format is used to export and import the data from one company to another which is maintained in TallyPrime.</a:t>
            </a:r>
            <a:endParaRPr lang="en-US" sz="2800" dirty="0"/>
          </a:p>
          <a:p>
            <a:pPr lvl="0">
              <a:buClr>
                <a:schemeClr val="dk1"/>
              </a:buClr>
              <a:buSzPts val="2300"/>
            </a:pPr>
            <a:r>
              <a:rPr lang="en-US" sz="2800" dirty="0" smtClean="0">
                <a:solidFill>
                  <a:schemeClr val="dk1"/>
                </a:solidFill>
                <a:ea typeface="Calibri"/>
                <a:cs typeface="Calibri"/>
                <a:sym typeface="Calibri"/>
              </a:rPr>
              <a:t>1) Click </a:t>
            </a:r>
            <a:r>
              <a:rPr lang="en-US" sz="2800" dirty="0">
                <a:solidFill>
                  <a:schemeClr val="dk1"/>
                </a:solidFill>
                <a:ea typeface="Calibri"/>
                <a:cs typeface="Calibri"/>
                <a:sym typeface="Calibri"/>
              </a:rPr>
              <a:t>F3: Company&gt; Select Vijay Enterprises Pvt. Ltd. 833 ICAI COURSE</a:t>
            </a:r>
            <a:endParaRPr lang="en-US" sz="2800" dirty="0"/>
          </a:p>
          <a:p>
            <a:pPr lvl="0"/>
            <a:r>
              <a:rPr lang="en-US" sz="2800" dirty="0">
                <a:solidFill>
                  <a:schemeClr val="dk1"/>
                </a:solidFill>
                <a:ea typeface="Calibri"/>
                <a:cs typeface="Calibri"/>
                <a:sym typeface="Calibri"/>
              </a:rPr>
              <a:t>2) From Gateway of Tally&gt; Click E: Export&gt; Masters&gt; Click C: Configure</a:t>
            </a:r>
            <a:endParaRPr lang="en-US" sz="2800" dirty="0"/>
          </a:p>
          <a:p>
            <a:pPr lvl="0"/>
            <a:r>
              <a:rPr lang="en-US" sz="2800" dirty="0">
                <a:solidFill>
                  <a:schemeClr val="dk1"/>
                </a:solidFill>
                <a:ea typeface="Calibri"/>
                <a:cs typeface="Calibri"/>
                <a:sym typeface="Calibri"/>
              </a:rPr>
              <a:t>3) In the Export Configuration screen, select the details as</a:t>
            </a:r>
            <a:endParaRPr lang="en-US" sz="2400" dirty="0">
              <a:solidFill>
                <a:schemeClr val="dk1"/>
              </a:solidFill>
              <a:ea typeface="Calibri"/>
              <a:cs typeface="Calibri"/>
              <a:sym typeface="Calibri"/>
            </a:endParaRPr>
          </a:p>
          <a:p>
            <a:pPr lvl="0"/>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spTree>
    <p:extLst>
      <p:ext uri="{BB962C8B-B14F-4D97-AF65-F5344CB8AC3E}">
        <p14:creationId xmlns:p14="http://schemas.microsoft.com/office/powerpoint/2010/main" val="41676816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433223"/>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3200" dirty="0">
                <a:solidFill>
                  <a:schemeClr val="dk1"/>
                </a:solidFill>
                <a:latin typeface="Calibri"/>
                <a:ea typeface="Calibri"/>
                <a:cs typeface="Calibri"/>
                <a:sym typeface="Calibri"/>
              </a:rPr>
              <a:t>COMPANY DATA HANDLING THROUGH EXPORT AND IMPORT OF DATA</a:t>
            </a:r>
            <a:endParaRPr lang="en-US" sz="3200" dirty="0"/>
          </a:p>
        </p:txBody>
      </p:sp>
      <p:sp>
        <p:nvSpPr>
          <p:cNvPr id="2" name="Rectangle 1"/>
          <p:cNvSpPr/>
          <p:nvPr/>
        </p:nvSpPr>
        <p:spPr>
          <a:xfrm>
            <a:off x="759176" y="3503324"/>
            <a:ext cx="16224747" cy="8833187"/>
          </a:xfrm>
          <a:prstGeom prst="rect">
            <a:avLst/>
          </a:prstGeom>
        </p:spPr>
        <p:txBody>
          <a:bodyPr wrap="square">
            <a:spAutoFit/>
          </a:bodyPr>
          <a:lstStyle/>
          <a:p>
            <a:pPr lvl="0"/>
            <a:r>
              <a:rPr lang="en-US" sz="2800" dirty="0" smtClean="0">
                <a:solidFill>
                  <a:schemeClr val="dk1"/>
                </a:solidFill>
                <a:ea typeface="Calibri"/>
                <a:cs typeface="Calibri"/>
                <a:sym typeface="Calibri"/>
              </a:rPr>
              <a:t>4) Accept </a:t>
            </a:r>
            <a:r>
              <a:rPr lang="en-US" sz="2800" dirty="0">
                <a:solidFill>
                  <a:schemeClr val="dk1"/>
                </a:solidFill>
                <a:ea typeface="Calibri"/>
                <a:cs typeface="Calibri"/>
                <a:sym typeface="Calibri"/>
              </a:rPr>
              <a:t>the screen&gt; The Export screen appears, Click on E: Export.</a:t>
            </a:r>
            <a:endParaRPr lang="en-US" sz="2800" dirty="0"/>
          </a:p>
          <a:p>
            <a:pPr lvl="0"/>
            <a:r>
              <a:rPr lang="en-US" sz="2800" dirty="0">
                <a:solidFill>
                  <a:schemeClr val="dk1"/>
                </a:solidFill>
                <a:ea typeface="Calibri"/>
                <a:cs typeface="Calibri"/>
                <a:sym typeface="Calibri"/>
              </a:rPr>
              <a:t>5) Once exported, the XML file will be available with the file nameMaster.xml</a:t>
            </a:r>
            <a:r>
              <a:rPr lang="en-US" sz="2800" dirty="0" smtClean="0">
                <a:solidFill>
                  <a:schemeClr val="dk1"/>
                </a:solidFill>
                <a:ea typeface="Calibri"/>
                <a:cs typeface="Calibri"/>
                <a:sym typeface="Calibri"/>
              </a:rPr>
              <a:t>.</a:t>
            </a:r>
          </a:p>
          <a:p>
            <a:pPr lvl="0"/>
            <a:endParaRPr lang="en-US" sz="2800" dirty="0"/>
          </a:p>
          <a:p>
            <a:r>
              <a:rPr lang="en-US" sz="2800" b="1" dirty="0">
                <a:solidFill>
                  <a:schemeClr val="dk1"/>
                </a:solidFill>
                <a:ea typeface="Calibri"/>
                <a:cs typeface="Calibri"/>
                <a:sym typeface="Calibri"/>
              </a:rPr>
              <a:t>IMPORTING MASTERS IN A NEW </a:t>
            </a:r>
            <a:r>
              <a:rPr lang="en-US" sz="2800" b="1" dirty="0" smtClean="0">
                <a:solidFill>
                  <a:schemeClr val="dk1"/>
                </a:solidFill>
                <a:ea typeface="Calibri"/>
                <a:cs typeface="Calibri"/>
                <a:sym typeface="Calibri"/>
              </a:rPr>
              <a:t>COMPANY</a:t>
            </a:r>
          </a:p>
          <a:p>
            <a:endParaRPr lang="en-US" sz="2800" b="1" dirty="0"/>
          </a:p>
          <a:p>
            <a:r>
              <a:rPr lang="en-US" sz="2800" dirty="0">
                <a:solidFill>
                  <a:schemeClr val="dk1"/>
                </a:solidFill>
                <a:ea typeface="Calibri"/>
                <a:cs typeface="Calibri"/>
                <a:sym typeface="Calibri"/>
              </a:rPr>
              <a:t>You can import the masters which are exported from TallyPrime in XML format. Masters exported in XML format can be imported into TallyPrime using the Import Masters option</a:t>
            </a:r>
            <a:r>
              <a:rPr lang="en-US" sz="2800" dirty="0" smtClean="0">
                <a:solidFill>
                  <a:schemeClr val="dk1"/>
                </a:solidFill>
                <a:ea typeface="Calibri"/>
                <a:cs typeface="Calibri"/>
                <a:sym typeface="Calibri"/>
              </a:rPr>
              <a:t>.</a:t>
            </a:r>
          </a:p>
          <a:p>
            <a:endParaRPr lang="en-US" sz="2800" dirty="0"/>
          </a:p>
          <a:p>
            <a:pPr lvl="0"/>
            <a:r>
              <a:rPr lang="en-US" sz="2800" b="1" dirty="0">
                <a:solidFill>
                  <a:schemeClr val="dk1"/>
                </a:solidFill>
                <a:ea typeface="Calibri"/>
                <a:cs typeface="Calibri"/>
                <a:sym typeface="Calibri"/>
              </a:rPr>
              <a:t>To Import all masters</a:t>
            </a:r>
            <a:r>
              <a:rPr lang="en-US" sz="2800" b="1" dirty="0" smtClean="0">
                <a:solidFill>
                  <a:schemeClr val="dk1"/>
                </a:solidFill>
                <a:ea typeface="Calibri"/>
                <a:cs typeface="Calibri"/>
                <a:sym typeface="Calibri"/>
              </a:rPr>
              <a:t>:</a:t>
            </a:r>
          </a:p>
          <a:p>
            <a:pPr lvl="0"/>
            <a:endParaRPr lang="en-US" sz="2400" b="1" dirty="0"/>
          </a:p>
          <a:p>
            <a:pPr lvl="0"/>
            <a:r>
              <a:rPr lang="en-US" sz="2800" dirty="0">
                <a:solidFill>
                  <a:schemeClr val="dk1"/>
                </a:solidFill>
                <a:ea typeface="Calibri"/>
                <a:cs typeface="Calibri"/>
                <a:sym typeface="Calibri"/>
              </a:rPr>
              <a:t>1) Load the company Vijay Enterprises Pvt. Ltd. (2024-2025)</a:t>
            </a:r>
            <a:endParaRPr lang="en-US" sz="2800" dirty="0"/>
          </a:p>
          <a:p>
            <a:pPr lvl="0"/>
            <a:r>
              <a:rPr lang="en-US" sz="2800" dirty="0">
                <a:solidFill>
                  <a:schemeClr val="dk1"/>
                </a:solidFill>
                <a:ea typeface="Calibri"/>
                <a:cs typeface="Calibri"/>
                <a:sym typeface="Calibri"/>
              </a:rPr>
              <a:t>2) From Gateway of Tally&gt; Click O: Import&gt; Masters</a:t>
            </a:r>
            <a:endParaRPr lang="en-US" sz="2800" dirty="0"/>
          </a:p>
          <a:p>
            <a:pPr lvl="0"/>
            <a:r>
              <a:rPr lang="en-US" sz="2800" dirty="0">
                <a:solidFill>
                  <a:schemeClr val="dk1"/>
                </a:solidFill>
                <a:ea typeface="Calibri"/>
                <a:cs typeface="Calibri"/>
                <a:sym typeface="Calibri"/>
              </a:rPr>
              <a:t>3) In the File path, select D:\TallyPrime&gt; Under File to import (XML)&gt; Select Master.xml.&gt; </a:t>
            </a:r>
            <a:r>
              <a:rPr lang="en-US" sz="2800" dirty="0" smtClean="0">
                <a:solidFill>
                  <a:schemeClr val="dk1"/>
                </a:solidFill>
                <a:ea typeface="Calibri"/>
                <a:cs typeface="Calibri"/>
                <a:sym typeface="Calibri"/>
              </a:rPr>
              <a:t>In the Behavior </a:t>
            </a:r>
            <a:r>
              <a:rPr lang="en-US" sz="2800" dirty="0">
                <a:solidFill>
                  <a:schemeClr val="dk1"/>
                </a:solidFill>
                <a:ea typeface="Calibri"/>
                <a:cs typeface="Calibri"/>
                <a:sym typeface="Calibri"/>
              </a:rPr>
              <a:t>field, select Modify with new data &gt; Press Enter.</a:t>
            </a:r>
            <a:endParaRPr lang="en-US" sz="2800" dirty="0"/>
          </a:p>
          <a:p>
            <a:pPr lvl="0"/>
            <a:r>
              <a:rPr lang="en-US" sz="2800" dirty="0">
                <a:solidFill>
                  <a:schemeClr val="dk1"/>
                </a:solidFill>
                <a:ea typeface="Calibri"/>
                <a:cs typeface="Calibri"/>
                <a:sym typeface="Calibri"/>
              </a:rPr>
              <a:t>4) The Masters will be imported successfully.</a:t>
            </a:r>
            <a:endParaRPr lang="en-US" sz="2800" dirty="0"/>
          </a:p>
          <a:p>
            <a:pPr lvl="0"/>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pic>
        <p:nvPicPr>
          <p:cNvPr id="7" name="Google Shape;1325;p101" descr="C:\Users\user\Downloads\WhatsApp Image 2024-04-06 at 1.27.32 AM.jpeg"/>
          <p:cNvPicPr preferRelativeResize="0"/>
          <p:nvPr/>
        </p:nvPicPr>
        <p:blipFill rotWithShape="1">
          <a:blip r:embed="rId2">
            <a:alphaModFix/>
          </a:blip>
          <a:srcRect/>
          <a:stretch/>
        </p:blipFill>
        <p:spPr>
          <a:xfrm>
            <a:off x="975359" y="1104555"/>
            <a:ext cx="16008563" cy="2199754"/>
          </a:xfrm>
          <a:prstGeom prst="rect">
            <a:avLst/>
          </a:prstGeom>
          <a:noFill/>
          <a:ln>
            <a:noFill/>
          </a:ln>
        </p:spPr>
      </p:pic>
    </p:spTree>
    <p:extLst>
      <p:ext uri="{BB962C8B-B14F-4D97-AF65-F5344CB8AC3E}">
        <p14:creationId xmlns:p14="http://schemas.microsoft.com/office/powerpoint/2010/main" val="839440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433223"/>
            <a:ext cx="17973175" cy="2409245"/>
          </a:xfrm>
          <a:prstGeom prst="rect">
            <a:avLst/>
          </a:prstGeom>
        </p:spPr>
        <p:txBody>
          <a:bodyPr vert="horz" lIns="91440" tIns="45720" rIns="91440" bIns="45720" rtlCol="0" anchor="b">
            <a:normAutofit/>
          </a:bodyPr>
          <a:lstStyle/>
          <a:p>
            <a:pPr marL="408193" marR="0" lvl="0" indent="-408193" algn="ctr" rtl="0">
              <a:spcBef>
                <a:spcPts val="0"/>
              </a:spcBef>
              <a:spcAft>
                <a:spcPts val="0"/>
              </a:spcAft>
            </a:pPr>
            <a:r>
              <a:rPr lang="en-US" sz="3200" dirty="0">
                <a:solidFill>
                  <a:schemeClr val="dk1"/>
                </a:solidFill>
                <a:latin typeface="Calibri"/>
                <a:ea typeface="Calibri"/>
                <a:cs typeface="Calibri"/>
                <a:sym typeface="Calibri"/>
              </a:rPr>
              <a:t>VIEW STATISTICS AFTER IMPORTING THE MASTERS</a:t>
            </a:r>
            <a:endParaRPr lang="en-US" sz="3200" dirty="0"/>
          </a:p>
        </p:txBody>
      </p:sp>
      <p:sp>
        <p:nvSpPr>
          <p:cNvPr id="2" name="Rectangle 1"/>
          <p:cNvSpPr/>
          <p:nvPr/>
        </p:nvSpPr>
        <p:spPr>
          <a:xfrm>
            <a:off x="759175" y="1022925"/>
            <a:ext cx="17092407" cy="9264075"/>
          </a:xfrm>
          <a:prstGeom prst="rect">
            <a:avLst/>
          </a:prstGeom>
        </p:spPr>
        <p:txBody>
          <a:bodyPr wrap="square">
            <a:spAutoFit/>
          </a:bodyPr>
          <a:lstStyle/>
          <a:p>
            <a:pPr lvl="0"/>
            <a:r>
              <a:rPr lang="en-US" sz="2800" dirty="0" smtClean="0">
                <a:solidFill>
                  <a:schemeClr val="dk1"/>
                </a:solidFill>
                <a:ea typeface="Calibri"/>
                <a:cs typeface="Calibri"/>
                <a:sym typeface="Calibri"/>
              </a:rPr>
              <a:t>Click </a:t>
            </a:r>
            <a:r>
              <a:rPr lang="en-US" sz="2800" dirty="0">
                <a:solidFill>
                  <a:schemeClr val="dk1"/>
                </a:solidFill>
                <a:ea typeface="Calibri"/>
                <a:cs typeface="Calibri"/>
                <a:sym typeface="Calibri"/>
              </a:rPr>
              <a:t>G: Go To&gt; In the Search field, type as statistics&gt; under Common Reports&gt; select Statistics.834 ICAI COURSE</a:t>
            </a:r>
            <a:endParaRPr lang="en-US" sz="2800" dirty="0"/>
          </a:p>
          <a:p>
            <a:pPr lvl="0"/>
            <a:r>
              <a:rPr lang="en-US" sz="2800" dirty="0">
                <a:solidFill>
                  <a:schemeClr val="dk1"/>
                </a:solidFill>
                <a:ea typeface="Calibri"/>
                <a:cs typeface="Calibri"/>
                <a:sym typeface="Calibri"/>
              </a:rPr>
              <a:t>2) The Statistics report of Vijay Enterprises Pvt. Ltd. (2024-2025) appears.</a:t>
            </a:r>
            <a:endParaRPr lang="en-US" sz="2800" dirty="0"/>
          </a:p>
          <a:p>
            <a:pPr lvl="0"/>
            <a:r>
              <a:rPr lang="en-US" sz="2800" dirty="0">
                <a:solidFill>
                  <a:schemeClr val="dk1"/>
                </a:solidFill>
                <a:ea typeface="Calibri"/>
                <a:cs typeface="Calibri"/>
                <a:sym typeface="Calibri"/>
              </a:rPr>
              <a:t>3) Click C: New Column&gt; In the Name of Company field, select Vijay Enterprises Pvt. Ltd.&gt;</a:t>
            </a:r>
            <a:endParaRPr lang="en-US" sz="2800" dirty="0"/>
          </a:p>
          <a:p>
            <a:pPr lvl="0"/>
            <a:r>
              <a:rPr lang="en-US" sz="2800" dirty="0">
                <a:solidFill>
                  <a:schemeClr val="dk1"/>
                </a:solidFill>
                <a:ea typeface="Calibri"/>
                <a:cs typeface="Calibri"/>
                <a:sym typeface="Calibri"/>
              </a:rPr>
              <a:t>Select From 1-Apr-23 To 31-March-24 &gt; Accept the screen</a:t>
            </a:r>
            <a:r>
              <a:rPr lang="en-US" sz="2800" dirty="0" smtClean="0">
                <a:solidFill>
                  <a:schemeClr val="dk1"/>
                </a:solidFill>
                <a:ea typeface="Calibri"/>
                <a:cs typeface="Calibri"/>
                <a:sym typeface="Calibri"/>
              </a:rPr>
              <a:t>.</a:t>
            </a:r>
          </a:p>
          <a:p>
            <a:pPr lvl="0"/>
            <a:endParaRPr lang="en-US" sz="2800" dirty="0" smtClean="0">
              <a:solidFill>
                <a:schemeClr val="dk1"/>
              </a:solidFill>
              <a:ea typeface="Calibri"/>
              <a:cs typeface="Calibri"/>
              <a:sym typeface="Calibri"/>
            </a:endParaRPr>
          </a:p>
          <a:p>
            <a:r>
              <a:rPr lang="en-US" sz="2800" b="1" dirty="0">
                <a:solidFill>
                  <a:schemeClr val="dk1"/>
                </a:solidFill>
                <a:ea typeface="Calibri"/>
                <a:cs typeface="Calibri"/>
                <a:sym typeface="Calibri"/>
              </a:rPr>
              <a:t>SPLIT COMPANY DATA</a:t>
            </a:r>
            <a:endParaRPr lang="en-US" sz="2800" b="1" dirty="0"/>
          </a:p>
          <a:p>
            <a:pPr lvl="0"/>
            <a:r>
              <a:rPr lang="en-US" sz="2800" dirty="0" smtClean="0">
                <a:solidFill>
                  <a:schemeClr val="dk1"/>
                </a:solidFill>
                <a:ea typeface="Calibri"/>
                <a:cs typeface="Calibri"/>
                <a:sym typeface="Calibri"/>
              </a:rPr>
              <a:t>Splitting </a:t>
            </a:r>
            <a:r>
              <a:rPr lang="en-US" sz="2800" dirty="0">
                <a:solidFill>
                  <a:schemeClr val="dk1"/>
                </a:solidFill>
                <a:ea typeface="Calibri"/>
                <a:cs typeface="Calibri"/>
                <a:sym typeface="Calibri"/>
              </a:rPr>
              <a:t>company data is another method of closing the financial year. When we split the data,</a:t>
            </a:r>
            <a:endParaRPr lang="en-US" sz="2800" dirty="0"/>
          </a:p>
          <a:p>
            <a:pPr lvl="0"/>
            <a:r>
              <a:rPr lang="en-US" sz="2800" dirty="0">
                <a:solidFill>
                  <a:schemeClr val="dk1"/>
                </a:solidFill>
                <a:ea typeface="Calibri"/>
                <a:cs typeface="Calibri"/>
                <a:sym typeface="Calibri"/>
              </a:rPr>
              <a:t>the original data is retained, and it is called parent company and two new companies with</a:t>
            </a:r>
            <a:endParaRPr lang="en-US" sz="2800" dirty="0"/>
          </a:p>
          <a:p>
            <a:pPr lvl="0"/>
            <a:r>
              <a:rPr lang="en-US" sz="2800" dirty="0">
                <a:solidFill>
                  <a:schemeClr val="dk1"/>
                </a:solidFill>
                <a:ea typeface="Calibri"/>
                <a:cs typeface="Calibri"/>
                <a:sym typeface="Calibri"/>
              </a:rPr>
              <a:t>unique names and dates are created which are called child companies. We can rename the</a:t>
            </a:r>
            <a:endParaRPr lang="en-US" sz="2800" dirty="0"/>
          </a:p>
          <a:p>
            <a:pPr lvl="0"/>
            <a:r>
              <a:rPr lang="en-US" sz="2800" dirty="0">
                <a:solidFill>
                  <a:schemeClr val="dk1"/>
                </a:solidFill>
                <a:ea typeface="Calibri"/>
                <a:cs typeface="Calibri"/>
                <a:sym typeface="Calibri"/>
              </a:rPr>
              <a:t>split company as required and save the original data in another location.</a:t>
            </a:r>
            <a:endParaRPr lang="en-US" sz="2800" dirty="0"/>
          </a:p>
          <a:p>
            <a:pPr lvl="0"/>
            <a:r>
              <a:rPr lang="en-US" sz="2800" dirty="0">
                <a:solidFill>
                  <a:schemeClr val="dk1"/>
                </a:solidFill>
                <a:ea typeface="Calibri"/>
                <a:cs typeface="Calibri"/>
                <a:sym typeface="Calibri"/>
              </a:rPr>
              <a:t>• Ensure that the books of accounts are </a:t>
            </a:r>
            <a:r>
              <a:rPr lang="en-US" sz="2800" dirty="0" smtClean="0">
                <a:solidFill>
                  <a:schemeClr val="dk1"/>
                </a:solidFill>
                <a:ea typeface="Calibri"/>
                <a:cs typeface="Calibri"/>
                <a:sym typeface="Calibri"/>
              </a:rPr>
              <a:t>finalized.</a:t>
            </a:r>
            <a:endParaRPr lang="en-US" sz="2800" dirty="0"/>
          </a:p>
          <a:p>
            <a:pPr lvl="0"/>
            <a:r>
              <a:rPr lang="en-US" sz="2800" dirty="0">
                <a:solidFill>
                  <a:schemeClr val="dk1"/>
                </a:solidFill>
                <a:ea typeface="Calibri"/>
                <a:cs typeface="Calibri"/>
                <a:sym typeface="Calibri"/>
              </a:rPr>
              <a:t>• Adjust all the unadjusted </a:t>
            </a:r>
            <a:r>
              <a:rPr lang="en-US" sz="2800" dirty="0" err="1">
                <a:solidFill>
                  <a:schemeClr val="dk1"/>
                </a:solidFill>
                <a:ea typeface="Calibri"/>
                <a:cs typeface="Calibri"/>
                <a:sym typeface="Calibri"/>
              </a:rPr>
              <a:t>forex</a:t>
            </a:r>
            <a:r>
              <a:rPr lang="en-US" sz="2800" dirty="0">
                <a:solidFill>
                  <a:schemeClr val="dk1"/>
                </a:solidFill>
                <a:ea typeface="Calibri"/>
                <a:cs typeface="Calibri"/>
                <a:sym typeface="Calibri"/>
              </a:rPr>
              <a:t> gains/losses if any.</a:t>
            </a:r>
            <a:endParaRPr lang="en-US" sz="2800" dirty="0"/>
          </a:p>
          <a:p>
            <a:pPr lvl="0"/>
            <a:r>
              <a:rPr lang="en-US" sz="2800" dirty="0">
                <a:solidFill>
                  <a:schemeClr val="dk1"/>
                </a:solidFill>
                <a:ea typeface="Calibri"/>
                <a:cs typeface="Calibri"/>
                <a:sym typeface="Calibri"/>
              </a:rPr>
              <a:t>• If there are any pending purchase and sales bills, adjust them</a:t>
            </a:r>
            <a:r>
              <a:rPr lang="en-US" sz="2800" dirty="0" smtClean="0">
                <a:solidFill>
                  <a:schemeClr val="dk1"/>
                </a:solidFill>
                <a:ea typeface="Calibri"/>
                <a:cs typeface="Calibri"/>
                <a:sym typeface="Calibri"/>
              </a:rPr>
              <a:t>.</a:t>
            </a:r>
          </a:p>
          <a:p>
            <a:pPr lvl="0"/>
            <a:endParaRPr lang="en-US" sz="2800" dirty="0"/>
          </a:p>
          <a:p>
            <a:r>
              <a:rPr lang="en-US" sz="2800" dirty="0">
                <a:solidFill>
                  <a:schemeClr val="dk1"/>
                </a:solidFill>
                <a:ea typeface="Calibri"/>
                <a:cs typeface="Calibri"/>
                <a:sym typeface="Calibri"/>
              </a:rPr>
              <a:t>The Split Company Data screen appears as</a:t>
            </a:r>
            <a:endParaRPr lang="en-US" sz="2800" dirty="0"/>
          </a:p>
          <a:p>
            <a:pPr lvl="0"/>
            <a:endParaRPr lang="en-US" sz="2800" dirty="0"/>
          </a:p>
          <a:p>
            <a:pPr lvl="0"/>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pic>
        <p:nvPicPr>
          <p:cNvPr id="8" name="Google Shape;1340;p102" descr="C:\Users\user\Downloads\WhatsApp Image 2024-04-06 at 1.44.49 AM.jpeg"/>
          <p:cNvPicPr preferRelativeResize="0"/>
          <p:nvPr/>
        </p:nvPicPr>
        <p:blipFill rotWithShape="1">
          <a:blip r:embed="rId2">
            <a:alphaModFix/>
          </a:blip>
          <a:srcRect/>
          <a:stretch/>
        </p:blipFill>
        <p:spPr>
          <a:xfrm>
            <a:off x="759175" y="7598539"/>
            <a:ext cx="16926152" cy="2354580"/>
          </a:xfrm>
          <a:prstGeom prst="rect">
            <a:avLst/>
          </a:prstGeom>
          <a:noFill/>
          <a:ln>
            <a:noFill/>
          </a:ln>
        </p:spPr>
      </p:pic>
    </p:spTree>
    <p:extLst>
      <p:ext uri="{BB962C8B-B14F-4D97-AF65-F5344CB8AC3E}">
        <p14:creationId xmlns:p14="http://schemas.microsoft.com/office/powerpoint/2010/main" val="40531948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608601" y="-1204623"/>
            <a:ext cx="18804448" cy="2409245"/>
          </a:xfrm>
          <a:prstGeom prst="rect">
            <a:avLst/>
          </a:prstGeom>
        </p:spPr>
        <p:txBody>
          <a:bodyPr vert="horz" lIns="91440" tIns="45720" rIns="91440" bIns="45720" rtlCol="0" anchor="b">
            <a:normAutofit/>
          </a:bodyPr>
          <a:lstStyle/>
          <a:p>
            <a:pPr marL="408193" marR="0" lvl="0" indent="-408193" algn="l" rtl="0">
              <a:spcBef>
                <a:spcPts val="0"/>
              </a:spcBef>
              <a:spcAft>
                <a:spcPts val="0"/>
              </a:spcAft>
            </a:pPr>
            <a:r>
              <a:rPr lang="en-US" sz="3200" dirty="0">
                <a:solidFill>
                  <a:schemeClr val="dk1"/>
                </a:solidFill>
                <a:latin typeface="Calibri"/>
                <a:ea typeface="Calibri"/>
                <a:cs typeface="Calibri"/>
                <a:sym typeface="Calibri"/>
              </a:rPr>
              <a:t>CREATE A NEW COMPANY AND MAINTAIN BOOKS OF ACCOUNTS FOR </a:t>
            </a:r>
            <a:r>
              <a:rPr lang="en-US" sz="3200" dirty="0" smtClean="0">
                <a:solidFill>
                  <a:schemeClr val="dk1"/>
                </a:solidFill>
                <a:latin typeface="Calibri"/>
                <a:ea typeface="Calibri"/>
                <a:cs typeface="Calibri"/>
                <a:sym typeface="Calibri"/>
              </a:rPr>
              <a:t>THE NEW </a:t>
            </a:r>
            <a:r>
              <a:rPr lang="en-US" sz="3200" dirty="0">
                <a:solidFill>
                  <a:schemeClr val="dk1"/>
                </a:solidFill>
                <a:latin typeface="Calibri"/>
                <a:ea typeface="Calibri"/>
                <a:cs typeface="Calibri"/>
                <a:sym typeface="Calibri"/>
              </a:rPr>
              <a:t>FINANCIAL YEAR</a:t>
            </a:r>
            <a:endParaRPr lang="en-US" sz="3200" dirty="0"/>
          </a:p>
        </p:txBody>
      </p:sp>
      <p:sp>
        <p:nvSpPr>
          <p:cNvPr id="2" name="Rectangle 1"/>
          <p:cNvSpPr/>
          <p:nvPr/>
        </p:nvSpPr>
        <p:spPr>
          <a:xfrm>
            <a:off x="707859" y="1563252"/>
            <a:ext cx="17092407" cy="9694962"/>
          </a:xfrm>
          <a:prstGeom prst="rect">
            <a:avLst/>
          </a:prstGeom>
        </p:spPr>
        <p:txBody>
          <a:bodyPr wrap="square">
            <a:spAutoFit/>
          </a:bodyPr>
          <a:lstStyle/>
          <a:p>
            <a:pPr lvl="0" algn="just"/>
            <a:r>
              <a:rPr lang="en-US" sz="2800" dirty="0">
                <a:solidFill>
                  <a:schemeClr val="dk1"/>
                </a:solidFill>
                <a:ea typeface="Calibri"/>
                <a:cs typeface="Calibri"/>
                <a:sym typeface="Calibri"/>
              </a:rPr>
              <a:t>If we do not want to follow any of the above year-end processes for the new financial year, we can create a new company and create all masters such as Accounting Groups, Ledgers, Stock Items etc., and start recording the transactions even without entering the opening balances for the ledgers.</a:t>
            </a:r>
            <a:endParaRPr lang="en-US" sz="2800" dirty="0"/>
          </a:p>
          <a:p>
            <a:pPr lvl="0" algn="just"/>
            <a:endParaRPr lang="en-US" sz="2800" dirty="0" smtClean="0">
              <a:solidFill>
                <a:schemeClr val="dk1"/>
              </a:solidFill>
              <a:ea typeface="Calibri"/>
              <a:cs typeface="Calibri"/>
              <a:sym typeface="Calibri"/>
            </a:endParaRPr>
          </a:p>
          <a:p>
            <a:pPr lvl="0" algn="just"/>
            <a:r>
              <a:rPr lang="en-US" sz="2800" b="1" dirty="0" smtClean="0">
                <a:solidFill>
                  <a:schemeClr val="dk1"/>
                </a:solidFill>
                <a:ea typeface="Calibri"/>
                <a:cs typeface="Calibri"/>
                <a:sym typeface="Calibri"/>
              </a:rPr>
              <a:t>TO </a:t>
            </a:r>
            <a:r>
              <a:rPr lang="en-US" sz="2800" b="1" dirty="0">
                <a:solidFill>
                  <a:schemeClr val="dk1"/>
                </a:solidFill>
                <a:ea typeface="Calibri"/>
                <a:cs typeface="Calibri"/>
                <a:sym typeface="Calibri"/>
              </a:rPr>
              <a:t>CREATE A NEW COMPANY AND START A NEW FINANCIAL </a:t>
            </a:r>
            <a:r>
              <a:rPr lang="en-US" sz="2800" b="1" dirty="0" smtClean="0">
                <a:solidFill>
                  <a:schemeClr val="dk1"/>
                </a:solidFill>
                <a:ea typeface="Calibri"/>
                <a:cs typeface="Calibri"/>
                <a:sym typeface="Calibri"/>
              </a:rPr>
              <a:t>YEAR</a:t>
            </a:r>
            <a:endParaRPr lang="en-US" sz="2800" b="1" dirty="0"/>
          </a:p>
          <a:p>
            <a:pPr lvl="0" algn="just"/>
            <a:r>
              <a:rPr lang="en-US" sz="2800" dirty="0" smtClean="0">
                <a:solidFill>
                  <a:schemeClr val="dk1"/>
                </a:solidFill>
                <a:ea typeface="Calibri"/>
                <a:cs typeface="Calibri"/>
                <a:sym typeface="Calibri"/>
              </a:rPr>
              <a:t>1</a:t>
            </a:r>
            <a:r>
              <a:rPr lang="en-US" sz="2800" dirty="0">
                <a:solidFill>
                  <a:schemeClr val="dk1"/>
                </a:solidFill>
                <a:ea typeface="Calibri"/>
                <a:cs typeface="Calibri"/>
                <a:sym typeface="Calibri"/>
              </a:rPr>
              <a:t>) From Gateway of Tally&gt; Click K: Company&gt; Create.</a:t>
            </a:r>
            <a:endParaRPr lang="en-US" sz="2800" dirty="0"/>
          </a:p>
          <a:p>
            <a:pPr lvl="0" algn="just"/>
            <a:r>
              <a:rPr lang="en-US" sz="2800" dirty="0">
                <a:solidFill>
                  <a:schemeClr val="dk1"/>
                </a:solidFill>
                <a:ea typeface="Calibri"/>
                <a:cs typeface="Calibri"/>
                <a:sym typeface="Calibri"/>
              </a:rPr>
              <a:t>2) We can enter the Company Name, Mailing Name and Address, Contact Details, &gt; Enter the Financial year begins from as 1-Apr-24 &gt; Books beginning from as 1-Apr-24&gt; Accept the screen&gt; Accept the Company Features Alteration screen.</a:t>
            </a:r>
            <a:endParaRPr lang="en-US" sz="2800" dirty="0"/>
          </a:p>
          <a:p>
            <a:pPr lvl="0" algn="just"/>
            <a:endParaRPr lang="en-US" sz="2800" dirty="0"/>
          </a:p>
          <a:p>
            <a:pPr lvl="0" algn="just">
              <a:buClr>
                <a:schemeClr val="dk1"/>
              </a:buClr>
              <a:buSzPts val="1800"/>
            </a:pPr>
            <a:r>
              <a:rPr lang="en-US" sz="2800" b="1" dirty="0">
                <a:solidFill>
                  <a:schemeClr val="dk1"/>
                </a:solidFill>
                <a:ea typeface="Calibri"/>
                <a:cs typeface="Calibri"/>
                <a:sym typeface="Calibri"/>
              </a:rPr>
              <a:t>CREATING GROUP COMPANY </a:t>
            </a:r>
            <a:r>
              <a:rPr lang="en-US" sz="2800" b="1" dirty="0" smtClean="0">
                <a:solidFill>
                  <a:schemeClr val="dk1"/>
                </a:solidFill>
                <a:ea typeface="Calibri"/>
                <a:cs typeface="Calibri"/>
                <a:sym typeface="Calibri"/>
              </a:rPr>
              <a:t>DATA</a:t>
            </a:r>
          </a:p>
          <a:p>
            <a:pPr algn="just">
              <a:buClr>
                <a:schemeClr val="dk1"/>
              </a:buClr>
              <a:buSzPts val="1800"/>
            </a:pPr>
            <a:r>
              <a:rPr lang="en-US" sz="2800" dirty="0">
                <a:solidFill>
                  <a:schemeClr val="dk1"/>
                </a:solidFill>
                <a:ea typeface="Calibri"/>
                <a:cs typeface="Calibri"/>
                <a:sym typeface="Calibri"/>
              </a:rPr>
              <a:t>The books of accounts of different companies belonging to the same management or owners are required to be consolidated to present the financial position of the group of companies. This is mandatory in many developed countries and current shareholders would rather know the performance of the group as a whole and not the performance of individual constituent companies.</a:t>
            </a:r>
            <a:endParaRPr lang="en-US" sz="2800" dirty="0"/>
          </a:p>
          <a:p>
            <a:pPr lvl="0">
              <a:buClr>
                <a:schemeClr val="dk1"/>
              </a:buClr>
              <a:buSzPts val="1800"/>
            </a:pPr>
            <a:endParaRPr lang="en-US" sz="2800" b="1" dirty="0"/>
          </a:p>
          <a:p>
            <a:pPr lvl="0"/>
            <a:endParaRPr lang="en-US" sz="2800" dirty="0"/>
          </a:p>
          <a:p>
            <a:pPr lvl="0"/>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spTree>
    <p:extLst>
      <p:ext uri="{BB962C8B-B14F-4D97-AF65-F5344CB8AC3E}">
        <p14:creationId xmlns:p14="http://schemas.microsoft.com/office/powerpoint/2010/main" val="23444882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608601" y="-1204623"/>
            <a:ext cx="18804448" cy="2409245"/>
          </a:xfrm>
          <a:prstGeom prst="rect">
            <a:avLst/>
          </a:prstGeom>
        </p:spPr>
        <p:txBody>
          <a:bodyPr vert="horz" lIns="91440" tIns="45720" rIns="91440" bIns="45720" rtlCol="0" anchor="b">
            <a:normAutofit/>
          </a:bodyPr>
          <a:lstStyle/>
          <a:p>
            <a:pPr marL="0" marR="0" lvl="0" indent="0" rtl="0">
              <a:spcBef>
                <a:spcPts val="0"/>
              </a:spcBef>
              <a:spcAft>
                <a:spcPts val="0"/>
              </a:spcAft>
            </a:pPr>
            <a:r>
              <a:rPr lang="en-US" sz="4000" dirty="0">
                <a:solidFill>
                  <a:schemeClr val="dk1"/>
                </a:solidFill>
                <a:latin typeface="Calibri"/>
                <a:ea typeface="Calibri"/>
                <a:cs typeface="Calibri"/>
                <a:sym typeface="Calibri"/>
              </a:rPr>
              <a:t>To </a:t>
            </a:r>
            <a:r>
              <a:rPr lang="en-US" sz="4000" dirty="0" smtClean="0">
                <a:solidFill>
                  <a:schemeClr val="dk1"/>
                </a:solidFill>
                <a:latin typeface="Calibri"/>
                <a:ea typeface="Calibri"/>
                <a:cs typeface="Calibri"/>
                <a:sym typeface="Calibri"/>
              </a:rPr>
              <a:t>Create </a:t>
            </a:r>
            <a:r>
              <a:rPr lang="en-US" sz="4000" dirty="0">
                <a:solidFill>
                  <a:schemeClr val="dk1"/>
                </a:solidFill>
                <a:latin typeface="Calibri"/>
                <a:ea typeface="Calibri"/>
                <a:cs typeface="Calibri"/>
                <a:sym typeface="Calibri"/>
              </a:rPr>
              <a:t>a </a:t>
            </a:r>
            <a:r>
              <a:rPr lang="en-US" sz="4000" dirty="0" smtClean="0">
                <a:solidFill>
                  <a:schemeClr val="dk1"/>
                </a:solidFill>
                <a:latin typeface="Calibri"/>
                <a:ea typeface="Calibri"/>
                <a:cs typeface="Calibri"/>
                <a:sym typeface="Calibri"/>
              </a:rPr>
              <a:t>Group Company</a:t>
            </a:r>
            <a:r>
              <a:rPr lang="en-US" sz="4000" dirty="0">
                <a:solidFill>
                  <a:schemeClr val="dk1"/>
                </a:solidFill>
                <a:latin typeface="Calibri"/>
                <a:ea typeface="Calibri"/>
                <a:cs typeface="Calibri"/>
                <a:sym typeface="Calibri"/>
              </a:rPr>
              <a:t>, follow the below steps:</a:t>
            </a:r>
            <a:endParaRPr lang="en-US" sz="4000" dirty="0"/>
          </a:p>
        </p:txBody>
      </p:sp>
      <p:sp>
        <p:nvSpPr>
          <p:cNvPr id="2" name="Rectangle 1"/>
          <p:cNvSpPr/>
          <p:nvPr/>
        </p:nvSpPr>
        <p:spPr>
          <a:xfrm>
            <a:off x="707859" y="1493871"/>
            <a:ext cx="17092407" cy="5201424"/>
          </a:xfrm>
          <a:prstGeom prst="rect">
            <a:avLst/>
          </a:prstGeom>
        </p:spPr>
        <p:txBody>
          <a:bodyPr wrap="square">
            <a:spAutoFit/>
          </a:bodyPr>
          <a:lstStyle/>
          <a:p>
            <a:pPr lvl="0"/>
            <a:r>
              <a:rPr lang="en-US" sz="3200" dirty="0">
                <a:solidFill>
                  <a:schemeClr val="dk1"/>
                </a:solidFill>
                <a:ea typeface="Calibri"/>
                <a:cs typeface="Calibri"/>
                <a:sym typeface="Calibri"/>
              </a:rPr>
              <a:t>Open TallyPrime&gt; Load Vijay Enterprises Pvt. Ltd. and Ajay Enterprises Pvt. Ltd. companies</a:t>
            </a:r>
            <a:endParaRPr lang="en-US" sz="3200" dirty="0"/>
          </a:p>
          <a:p>
            <a:pPr lvl="0"/>
            <a:r>
              <a:rPr lang="en-US" sz="3200" dirty="0">
                <a:solidFill>
                  <a:schemeClr val="dk1"/>
                </a:solidFill>
                <a:ea typeface="Calibri"/>
                <a:cs typeface="Calibri"/>
                <a:sym typeface="Calibri"/>
              </a:rPr>
              <a:t>2) From Gateway of Tally&gt; Click K: Company&gt; Select Create Company</a:t>
            </a:r>
            <a:endParaRPr lang="en-US" sz="3200" dirty="0"/>
          </a:p>
          <a:p>
            <a:pPr lvl="0"/>
            <a:r>
              <a:rPr lang="en-US" sz="3200" dirty="0">
                <a:solidFill>
                  <a:schemeClr val="dk1"/>
                </a:solidFill>
                <a:ea typeface="Calibri"/>
                <a:cs typeface="Calibri"/>
                <a:sym typeface="Calibri"/>
              </a:rPr>
              <a:t>3) The Company Creation screen appears, click R: Group Company from the Right Button bar&gt; Enter the Group Company details as</a:t>
            </a:r>
            <a:endParaRPr lang="en-US" sz="2400" dirty="0">
              <a:solidFill>
                <a:schemeClr val="dk1"/>
              </a:solidFill>
              <a:ea typeface="Calibri"/>
              <a:cs typeface="Calibri"/>
              <a:sym typeface="Calibri"/>
            </a:endParaRPr>
          </a:p>
          <a:p>
            <a:pPr lvl="0">
              <a:buClr>
                <a:schemeClr val="dk1"/>
              </a:buClr>
              <a:buSzPts val="1800"/>
            </a:pPr>
            <a:endParaRPr lang="en-US" sz="2800" b="1" dirty="0"/>
          </a:p>
          <a:p>
            <a:pPr lvl="0"/>
            <a:endParaRPr lang="en-US" sz="2800" dirty="0"/>
          </a:p>
          <a:p>
            <a:pPr lvl="0"/>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sp>
        <p:nvSpPr>
          <p:cNvPr id="7" name="Google Shape;1358;p104"/>
          <p:cNvSpPr txBox="1"/>
          <p:nvPr/>
        </p:nvSpPr>
        <p:spPr>
          <a:xfrm>
            <a:off x="1098602" y="8567260"/>
            <a:ext cx="12642574" cy="685873"/>
          </a:xfrm>
          <a:prstGeom prst="rect">
            <a:avLst/>
          </a:prstGeom>
          <a:solidFill>
            <a:srgbClr val="EDEDED"/>
          </a:solidFill>
          <a:ln w="12700" cap="flat" cmpd="sng">
            <a:solidFill>
              <a:schemeClr val="accent6"/>
            </a:solidFill>
            <a:prstDash val="solid"/>
            <a:miter lim="800000"/>
            <a:headEnd type="none" w="sm" len="sm"/>
            <a:tailEnd type="none" w="sm" len="sm"/>
          </a:ln>
        </p:spPr>
        <p:txBody>
          <a:bodyPr spcFirstLastPara="1" wrap="square" lIns="130600" tIns="65300" rIns="130600" bIns="653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a:t>
            </a:r>
            <a:r>
              <a:rPr lang="en-US" sz="3600" dirty="0">
                <a:solidFill>
                  <a:schemeClr val="dk1"/>
                </a:solidFill>
                <a:latin typeface="Calibri"/>
                <a:ea typeface="Calibri"/>
                <a:cs typeface="Calibri"/>
                <a:sym typeface="Calibri"/>
              </a:rPr>
              <a:t>Group Company creation screen</a:t>
            </a:r>
            <a:r>
              <a:rPr lang="en-US" sz="3600" dirty="0" smtClean="0">
                <a:solidFill>
                  <a:schemeClr val="dk1"/>
                </a:solidFill>
                <a:latin typeface="Calibri"/>
                <a:ea typeface="Calibri"/>
                <a:cs typeface="Calibri"/>
                <a:sym typeface="Calibri"/>
              </a:rPr>
              <a:t>:-</a:t>
            </a:r>
            <a:endParaRPr sz="4000" dirty="0"/>
          </a:p>
        </p:txBody>
      </p:sp>
      <p:pic>
        <p:nvPicPr>
          <p:cNvPr id="8" name="Google Shape;1360;p104"/>
          <p:cNvPicPr preferRelativeResize="0"/>
          <p:nvPr/>
        </p:nvPicPr>
        <p:blipFill rotWithShape="1">
          <a:blip r:embed="rId2">
            <a:alphaModFix/>
          </a:blip>
          <a:srcRect l="14884" t="14603" r="12708" b="26500"/>
          <a:stretch/>
        </p:blipFill>
        <p:spPr>
          <a:xfrm>
            <a:off x="972704" y="3962730"/>
            <a:ext cx="16400895" cy="4017487"/>
          </a:xfrm>
          <a:prstGeom prst="rect">
            <a:avLst/>
          </a:prstGeom>
          <a:noFill/>
          <a:ln>
            <a:noFill/>
          </a:ln>
        </p:spPr>
      </p:pic>
    </p:spTree>
    <p:extLst>
      <p:ext uri="{BB962C8B-B14F-4D97-AF65-F5344CB8AC3E}">
        <p14:creationId xmlns:p14="http://schemas.microsoft.com/office/powerpoint/2010/main" val="20305755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0" y="-1397409"/>
            <a:ext cx="18253416" cy="2409245"/>
          </a:xfrm>
          <a:prstGeom prst="rect">
            <a:avLst/>
          </a:prstGeom>
        </p:spPr>
        <p:txBody>
          <a:bodyPr vert="horz" lIns="91440" tIns="45720" rIns="91440" bIns="45720" rtlCol="0" anchor="b">
            <a:normAutofit/>
          </a:bodyPr>
          <a:lstStyle/>
          <a:p>
            <a:pPr marL="408193" marR="0" lvl="0" indent="-408193" algn="ctr" rtl="0">
              <a:spcBef>
                <a:spcPts val="0"/>
              </a:spcBef>
              <a:spcAft>
                <a:spcPts val="0"/>
              </a:spcAft>
            </a:pPr>
            <a:r>
              <a:rPr lang="en-US" sz="4000" dirty="0">
                <a:solidFill>
                  <a:schemeClr val="dk1"/>
                </a:solidFill>
                <a:latin typeface="Calibri"/>
                <a:ea typeface="Calibri"/>
                <a:cs typeface="Calibri"/>
                <a:sym typeface="Calibri"/>
              </a:rPr>
              <a:t>CONSOLIDATED BALANCE SHEET</a:t>
            </a:r>
            <a:endParaRPr lang="en-US" sz="4000" dirty="0"/>
          </a:p>
        </p:txBody>
      </p:sp>
      <p:sp>
        <p:nvSpPr>
          <p:cNvPr id="2" name="Rectangle 1"/>
          <p:cNvSpPr/>
          <p:nvPr/>
        </p:nvSpPr>
        <p:spPr>
          <a:xfrm>
            <a:off x="1029340" y="1133181"/>
            <a:ext cx="16224747" cy="1508105"/>
          </a:xfrm>
          <a:prstGeom prst="rect">
            <a:avLst/>
          </a:prstGeom>
        </p:spPr>
        <p:txBody>
          <a:bodyPr wrap="square">
            <a:spAutoFit/>
          </a:bodyPr>
          <a:lstStyle/>
          <a:p>
            <a:pPr lvl="0"/>
            <a:r>
              <a:rPr lang="en-US" sz="2800" dirty="0">
                <a:solidFill>
                  <a:schemeClr val="dk1"/>
                </a:solidFill>
                <a:ea typeface="Calibri"/>
                <a:cs typeface="Calibri"/>
                <a:sym typeface="Calibri"/>
              </a:rPr>
              <a:t>1. From Gateway of Tally&gt; Balance Sheet&gt; Click F5: Detailed</a:t>
            </a:r>
            <a:endParaRPr lang="en-US" sz="2800" dirty="0"/>
          </a:p>
          <a:p>
            <a:pPr lvl="0"/>
            <a:r>
              <a:rPr lang="en-US" sz="2800" dirty="0">
                <a:solidFill>
                  <a:schemeClr val="dk1"/>
                </a:solidFill>
                <a:ea typeface="Calibri"/>
                <a:cs typeface="Calibri"/>
                <a:sym typeface="Calibri"/>
              </a:rPr>
              <a:t>2. You will get the consolidated report of Branch Companies as</a:t>
            </a:r>
            <a:endParaRPr lang="en-US" sz="2400" dirty="0">
              <a:solidFill>
                <a:schemeClr val="dk1"/>
              </a:solidFill>
              <a:ea typeface="Calibri"/>
              <a:cs typeface="Calibri"/>
              <a:sym typeface="Calibri"/>
            </a:endParaRPr>
          </a:p>
          <a:p>
            <a:pPr lvl="0">
              <a:buClr>
                <a:schemeClr val="dk1"/>
              </a:buClr>
              <a:buSzPts val="1800"/>
            </a:pPr>
            <a:endParaRPr lang="en-US" sz="3600" dirty="0"/>
          </a:p>
        </p:txBody>
      </p:sp>
      <p:sp>
        <p:nvSpPr>
          <p:cNvPr id="9" name="Rectangle 8"/>
          <p:cNvSpPr/>
          <p:nvPr/>
        </p:nvSpPr>
        <p:spPr>
          <a:xfrm>
            <a:off x="1029340" y="4289386"/>
            <a:ext cx="16890967" cy="3170099"/>
          </a:xfrm>
          <a:prstGeom prst="rect">
            <a:avLst/>
          </a:prstGeom>
        </p:spPr>
        <p:txBody>
          <a:bodyPr wrap="square">
            <a:spAutoFit/>
          </a:bodyPr>
          <a:lstStyle/>
          <a:p>
            <a:pPr marL="408193" lvl="0" indent="-408193">
              <a:buClr>
                <a:schemeClr val="dk1"/>
              </a:buClr>
              <a:buSzPts val="2000"/>
              <a:buFont typeface="Noto Sans Symbols"/>
              <a:buChar char="❖"/>
            </a:pPr>
            <a:r>
              <a:rPr lang="en-US" sz="2800" dirty="0">
                <a:solidFill>
                  <a:schemeClr val="dk1"/>
                </a:solidFill>
                <a:ea typeface="Calibri"/>
                <a:cs typeface="Calibri"/>
                <a:sym typeface="Calibri"/>
              </a:rPr>
              <a:t>CONSOLIDATED PROFIT AND LOSS </a:t>
            </a:r>
            <a:r>
              <a:rPr lang="en-US" sz="2800" dirty="0" smtClean="0">
                <a:solidFill>
                  <a:schemeClr val="dk1"/>
                </a:solidFill>
                <a:ea typeface="Calibri"/>
                <a:cs typeface="Calibri"/>
                <a:sym typeface="Calibri"/>
              </a:rPr>
              <a:t>A/C</a:t>
            </a:r>
          </a:p>
          <a:p>
            <a:pPr lvl="0">
              <a:buClr>
                <a:schemeClr val="dk1"/>
              </a:buClr>
              <a:buSzPts val="2000"/>
            </a:pPr>
            <a:endParaRPr lang="en-US" sz="2800" dirty="0" smtClean="0">
              <a:solidFill>
                <a:schemeClr val="dk1"/>
              </a:solidFill>
              <a:ea typeface="Calibri"/>
              <a:cs typeface="Calibri"/>
              <a:sym typeface="Calibri"/>
            </a:endParaRPr>
          </a:p>
          <a:p>
            <a:pPr lvl="0"/>
            <a:r>
              <a:rPr lang="en-US" sz="2800" dirty="0">
                <a:solidFill>
                  <a:schemeClr val="dk1"/>
                </a:solidFill>
                <a:ea typeface="Calibri"/>
                <a:cs typeface="Calibri"/>
                <a:sym typeface="Calibri"/>
              </a:rPr>
              <a:t>1. From Gateway of Tally&gt; Profit &amp; Loss A/c&gt; Click F5: Detailed</a:t>
            </a:r>
            <a:endParaRPr lang="en-US" sz="2800" dirty="0"/>
          </a:p>
          <a:p>
            <a:pPr lvl="0"/>
            <a:r>
              <a:rPr lang="en-US" sz="2800" dirty="0">
                <a:solidFill>
                  <a:schemeClr val="dk1"/>
                </a:solidFill>
                <a:ea typeface="Calibri"/>
                <a:cs typeface="Calibri"/>
                <a:sym typeface="Calibri"/>
              </a:rPr>
              <a:t>2. You will get the consolidated report of Branch Companies as</a:t>
            </a:r>
            <a:endParaRPr lang="en-US" dirty="0">
              <a:solidFill>
                <a:schemeClr val="dk1"/>
              </a:solidFill>
              <a:ea typeface="Calibri"/>
              <a:cs typeface="Calibri"/>
              <a:sym typeface="Calibri"/>
            </a:endParaRPr>
          </a:p>
          <a:p>
            <a:pPr marL="408193" lvl="0" indent="-408193">
              <a:buClr>
                <a:schemeClr val="dk1"/>
              </a:buClr>
              <a:buSzPts val="2000"/>
              <a:buFont typeface="Noto Sans Symbols"/>
              <a:buChar char="❖"/>
            </a:pPr>
            <a:endParaRPr lang="en-US" sz="2000" dirty="0">
              <a:solidFill>
                <a:schemeClr val="dk1"/>
              </a:solidFill>
              <a:ea typeface="Calibri"/>
              <a:cs typeface="Calibri"/>
              <a:sym typeface="Calibri"/>
            </a:endParaRPr>
          </a:p>
          <a:p>
            <a:pPr lvl="0">
              <a:buClr>
                <a:schemeClr val="dk1"/>
              </a:buClr>
              <a:buSzPts val="1800"/>
            </a:pPr>
            <a:endParaRPr lang="en-US" sz="3200" dirty="0" smtClean="0"/>
          </a:p>
          <a:p>
            <a:pPr lvl="0">
              <a:buClr>
                <a:schemeClr val="dk1"/>
              </a:buClr>
              <a:buSzPts val="1800"/>
            </a:pPr>
            <a:endParaRPr lang="en-US" sz="3600" dirty="0"/>
          </a:p>
        </p:txBody>
      </p:sp>
      <p:pic>
        <p:nvPicPr>
          <p:cNvPr id="10" name="Google Shape;1367;p105"/>
          <p:cNvPicPr preferRelativeResize="0"/>
          <p:nvPr/>
        </p:nvPicPr>
        <p:blipFill rotWithShape="1">
          <a:blip r:embed="rId2">
            <a:alphaModFix/>
          </a:blip>
          <a:srcRect l="14882" t="11924" r="14214" b="37507"/>
          <a:stretch/>
        </p:blipFill>
        <p:spPr>
          <a:xfrm>
            <a:off x="1362449" y="2083232"/>
            <a:ext cx="12764494" cy="2027582"/>
          </a:xfrm>
          <a:prstGeom prst="rect">
            <a:avLst/>
          </a:prstGeom>
          <a:noFill/>
          <a:ln>
            <a:noFill/>
          </a:ln>
        </p:spPr>
      </p:pic>
      <p:pic>
        <p:nvPicPr>
          <p:cNvPr id="11" name="Google Shape;1371;p105"/>
          <p:cNvPicPr preferRelativeResize="0"/>
          <p:nvPr/>
        </p:nvPicPr>
        <p:blipFill rotWithShape="1">
          <a:blip r:embed="rId3">
            <a:alphaModFix/>
          </a:blip>
          <a:srcRect l="15050" t="14604" r="11706" b="11329"/>
          <a:stretch/>
        </p:blipFill>
        <p:spPr>
          <a:xfrm>
            <a:off x="1362449" y="6271368"/>
            <a:ext cx="12912918" cy="2160857"/>
          </a:xfrm>
          <a:prstGeom prst="rect">
            <a:avLst/>
          </a:prstGeom>
          <a:noFill/>
          <a:ln>
            <a:noFill/>
          </a:ln>
        </p:spPr>
      </p:pic>
      <p:sp>
        <p:nvSpPr>
          <p:cNvPr id="4" name="Rectangle 3"/>
          <p:cNvSpPr/>
          <p:nvPr/>
        </p:nvSpPr>
        <p:spPr>
          <a:xfrm>
            <a:off x="1270919" y="9009846"/>
            <a:ext cx="15741587" cy="830997"/>
          </a:xfrm>
          <a:prstGeom prst="rect">
            <a:avLst/>
          </a:prstGeom>
        </p:spPr>
        <p:txBody>
          <a:bodyPr wrap="square">
            <a:spAutoFit/>
          </a:bodyPr>
          <a:lstStyle/>
          <a:p>
            <a:pPr lvl="0"/>
            <a:r>
              <a:rPr lang="en-US" sz="2400" dirty="0" smtClean="0">
                <a:solidFill>
                  <a:schemeClr val="dk1"/>
                </a:solidFill>
                <a:ea typeface="Calibri"/>
                <a:cs typeface="Calibri"/>
                <a:sym typeface="Calibri"/>
              </a:rPr>
              <a:t>To </a:t>
            </a:r>
            <a:r>
              <a:rPr lang="en-US" sz="2400" dirty="0">
                <a:solidFill>
                  <a:schemeClr val="dk1"/>
                </a:solidFill>
                <a:ea typeface="Calibri"/>
                <a:cs typeface="Calibri"/>
                <a:sym typeface="Calibri"/>
              </a:rPr>
              <a:t>compare the group company Profit &amp; Loss A/c report to the other two branch companies, &gt; Click </a:t>
            </a:r>
            <a:r>
              <a:rPr lang="en-US" sz="2400" b="1" dirty="0">
                <a:solidFill>
                  <a:schemeClr val="dk1"/>
                </a:solidFill>
                <a:ea typeface="Calibri"/>
                <a:cs typeface="Calibri"/>
                <a:sym typeface="Calibri"/>
              </a:rPr>
              <a:t>N: Auto Column </a:t>
            </a:r>
            <a:r>
              <a:rPr lang="en-US" sz="2400" dirty="0">
                <a:solidFill>
                  <a:schemeClr val="dk1"/>
                </a:solidFill>
                <a:ea typeface="Calibri"/>
                <a:cs typeface="Calibri"/>
                <a:sym typeface="Calibri"/>
              </a:rPr>
              <a:t>&gt; Select </a:t>
            </a:r>
            <a:r>
              <a:rPr lang="en-US" sz="2400" b="1" dirty="0">
                <a:solidFill>
                  <a:schemeClr val="dk1"/>
                </a:solidFill>
                <a:ea typeface="Calibri"/>
                <a:cs typeface="Calibri"/>
                <a:sym typeface="Calibri"/>
              </a:rPr>
              <a:t>Member Companies </a:t>
            </a:r>
            <a:r>
              <a:rPr lang="en-US" sz="2400" dirty="0">
                <a:solidFill>
                  <a:schemeClr val="dk1"/>
                </a:solidFill>
                <a:ea typeface="Calibri"/>
                <a:cs typeface="Calibri"/>
                <a:sym typeface="Calibri"/>
              </a:rPr>
              <a:t>&gt; </a:t>
            </a:r>
            <a:r>
              <a:rPr lang="en-US" sz="2400" b="1" dirty="0">
                <a:solidFill>
                  <a:schemeClr val="dk1"/>
                </a:solidFill>
                <a:ea typeface="Calibri"/>
                <a:cs typeface="Calibri"/>
                <a:sym typeface="Calibri"/>
              </a:rPr>
              <a:t>Accept </a:t>
            </a:r>
            <a:r>
              <a:rPr lang="en-US" sz="2400" dirty="0">
                <a:solidFill>
                  <a:schemeClr val="dk1"/>
                </a:solidFill>
                <a:ea typeface="Calibri"/>
                <a:cs typeface="Calibri"/>
                <a:sym typeface="Calibri"/>
              </a:rPr>
              <a:t>the screen&gt; The </a:t>
            </a:r>
            <a:r>
              <a:rPr lang="en-US" sz="2400" b="1" dirty="0">
                <a:solidFill>
                  <a:schemeClr val="dk1"/>
                </a:solidFill>
                <a:ea typeface="Calibri"/>
                <a:cs typeface="Calibri"/>
                <a:sym typeface="Calibri"/>
              </a:rPr>
              <a:t>Comparative Profit and Loss A/c </a:t>
            </a:r>
            <a:r>
              <a:rPr lang="en-US" sz="2400" dirty="0">
                <a:solidFill>
                  <a:schemeClr val="dk1"/>
                </a:solidFill>
                <a:ea typeface="Calibri"/>
                <a:cs typeface="Calibri"/>
                <a:sym typeface="Calibri"/>
              </a:rPr>
              <a:t>will appear.</a:t>
            </a:r>
            <a:endParaRPr lang="en-US" sz="2400" dirty="0"/>
          </a:p>
        </p:txBody>
      </p:sp>
    </p:spTree>
    <p:extLst>
      <p:ext uri="{BB962C8B-B14F-4D97-AF65-F5344CB8AC3E}">
        <p14:creationId xmlns:p14="http://schemas.microsoft.com/office/powerpoint/2010/main" val="42847676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0" y="-1397409"/>
            <a:ext cx="18253416" cy="2409245"/>
          </a:xfrm>
          <a:prstGeom prst="rect">
            <a:avLst/>
          </a:prstGeom>
        </p:spPr>
        <p:txBody>
          <a:bodyPr vert="horz" lIns="91440" tIns="45720" rIns="91440" bIns="45720" rtlCol="0" anchor="b">
            <a:normAutofit/>
          </a:bodyPr>
          <a:lstStyle/>
          <a:p>
            <a:pPr marL="408193" marR="0" lvl="0" indent="-408193" algn="ctr" rtl="0">
              <a:spcBef>
                <a:spcPts val="0"/>
              </a:spcBef>
              <a:spcAft>
                <a:spcPts val="0"/>
              </a:spcAft>
            </a:pPr>
            <a:r>
              <a:rPr lang="en-US" sz="4000" dirty="0">
                <a:solidFill>
                  <a:schemeClr val="dk1"/>
                </a:solidFill>
                <a:latin typeface="Calibri"/>
                <a:ea typeface="Calibri"/>
                <a:cs typeface="Calibri"/>
                <a:sym typeface="Calibri"/>
              </a:rPr>
              <a:t>COMPARATIVE FINAL ACCOUNTS REPORTS OF TWO COMPANIES</a:t>
            </a:r>
            <a:endParaRPr lang="en-US" sz="4000" dirty="0"/>
          </a:p>
        </p:txBody>
      </p:sp>
      <p:sp>
        <p:nvSpPr>
          <p:cNvPr id="2" name="Rectangle 1"/>
          <p:cNvSpPr/>
          <p:nvPr/>
        </p:nvSpPr>
        <p:spPr>
          <a:xfrm>
            <a:off x="468231" y="1133181"/>
            <a:ext cx="17466478" cy="6924973"/>
          </a:xfrm>
          <a:prstGeom prst="rect">
            <a:avLst/>
          </a:prstGeom>
        </p:spPr>
        <p:txBody>
          <a:bodyPr wrap="square">
            <a:spAutoFit/>
          </a:bodyPr>
          <a:lstStyle/>
          <a:p>
            <a:pPr lvl="0" algn="just"/>
            <a:r>
              <a:rPr lang="en-US" sz="2400" dirty="0" smtClean="0">
                <a:solidFill>
                  <a:schemeClr val="dk1"/>
                </a:solidFill>
                <a:ea typeface="Calibri"/>
                <a:cs typeface="Calibri"/>
                <a:sym typeface="Calibri"/>
              </a:rPr>
              <a:t>It </a:t>
            </a:r>
            <a:r>
              <a:rPr lang="en-US" sz="2400" dirty="0">
                <a:solidFill>
                  <a:schemeClr val="dk1"/>
                </a:solidFill>
                <a:ea typeface="Calibri"/>
                <a:cs typeface="Calibri"/>
                <a:sym typeface="Calibri"/>
              </a:rPr>
              <a:t>is possible to view the comparative Final Accounts Reports of multiple companies on a single</a:t>
            </a:r>
            <a:endParaRPr lang="en-US" sz="2400" dirty="0"/>
          </a:p>
          <a:p>
            <a:pPr lvl="0" algn="just"/>
            <a:r>
              <a:rPr lang="en-US" sz="2400" dirty="0">
                <a:solidFill>
                  <a:schemeClr val="dk1"/>
                </a:solidFill>
                <a:ea typeface="Calibri"/>
                <a:cs typeface="Calibri"/>
                <a:sym typeface="Calibri"/>
              </a:rPr>
              <a:t>page using TallyPrime. To prepare a comparative Trial Balance, Balance Sheet, and Profit &amp; Loss</a:t>
            </a:r>
            <a:endParaRPr lang="en-US" sz="2400" dirty="0"/>
          </a:p>
          <a:p>
            <a:pPr lvl="0" algn="just"/>
            <a:r>
              <a:rPr lang="en-US" sz="2400" dirty="0">
                <a:solidFill>
                  <a:schemeClr val="dk1"/>
                </a:solidFill>
                <a:ea typeface="Calibri"/>
                <a:cs typeface="Calibri"/>
                <a:sym typeface="Calibri"/>
              </a:rPr>
              <a:t>A/c in TallyPrime, one needs to select multiple companies</a:t>
            </a:r>
            <a:r>
              <a:rPr lang="en-US" sz="2400" dirty="0" smtClean="0">
                <a:solidFill>
                  <a:schemeClr val="dk1"/>
                </a:solidFill>
                <a:ea typeface="Calibri"/>
                <a:cs typeface="Calibri"/>
                <a:sym typeface="Calibri"/>
              </a:rPr>
              <a:t>.</a:t>
            </a:r>
          </a:p>
          <a:p>
            <a:pPr lvl="0" algn="just"/>
            <a:endParaRPr lang="en-US" sz="2400" dirty="0"/>
          </a:p>
          <a:p>
            <a:pPr>
              <a:buClr>
                <a:schemeClr val="dk1"/>
              </a:buClr>
              <a:buSzPts val="1800"/>
            </a:pPr>
            <a:r>
              <a:rPr lang="en-US" sz="2400" dirty="0" smtClean="0">
                <a:solidFill>
                  <a:schemeClr val="dk1"/>
                </a:solidFill>
                <a:ea typeface="Calibri"/>
                <a:cs typeface="Calibri"/>
                <a:sym typeface="Calibri"/>
              </a:rPr>
              <a:t>To </a:t>
            </a:r>
            <a:r>
              <a:rPr lang="en-US" sz="2400" dirty="0">
                <a:solidFill>
                  <a:schemeClr val="dk1"/>
                </a:solidFill>
                <a:ea typeface="Calibri"/>
                <a:cs typeface="Calibri"/>
                <a:sym typeface="Calibri"/>
              </a:rPr>
              <a:t>view a Comparative Trial Balance of both </a:t>
            </a:r>
            <a:r>
              <a:rPr lang="en-US" sz="2400" dirty="0" smtClean="0">
                <a:solidFill>
                  <a:schemeClr val="dk1"/>
                </a:solidFill>
                <a:ea typeface="Calibri"/>
                <a:cs typeface="Calibri"/>
                <a:sym typeface="Calibri"/>
              </a:rPr>
              <a:t>companies</a:t>
            </a:r>
          </a:p>
          <a:p>
            <a:pPr>
              <a:buClr>
                <a:schemeClr val="dk1"/>
              </a:buClr>
              <a:buSzPts val="1800"/>
            </a:pPr>
            <a:endParaRPr lang="en-US" sz="2400" dirty="0"/>
          </a:p>
          <a:p>
            <a:pPr>
              <a:buClr>
                <a:schemeClr val="dk1"/>
              </a:buClr>
              <a:buSzPts val="1800"/>
            </a:pPr>
            <a:r>
              <a:rPr lang="en-US" sz="2400" dirty="0">
                <a:solidFill>
                  <a:schemeClr val="dk1"/>
                </a:solidFill>
                <a:ea typeface="Calibri"/>
                <a:cs typeface="Calibri"/>
                <a:sym typeface="Calibri"/>
              </a:rPr>
              <a:t>It is possible to view the comparative Final Accounts Reports of multiple companies on a single page using TallyPrime. To prepare a comparative Trial Balance, Balance Sheet, and Profit &amp; Loss A/c in TallyPrime, one needs to select multiple companies</a:t>
            </a:r>
            <a:r>
              <a:rPr lang="en-US" sz="2400" dirty="0" smtClean="0">
                <a:solidFill>
                  <a:schemeClr val="dk1"/>
                </a:solidFill>
                <a:ea typeface="Calibri"/>
                <a:cs typeface="Calibri"/>
                <a:sym typeface="Calibri"/>
              </a:rPr>
              <a:t>.</a:t>
            </a:r>
          </a:p>
          <a:p>
            <a:pPr>
              <a:buClr>
                <a:schemeClr val="dk1"/>
              </a:buClr>
              <a:buSzPts val="1800"/>
            </a:pPr>
            <a:endParaRPr lang="en-US" sz="2400" dirty="0" smtClean="0">
              <a:solidFill>
                <a:schemeClr val="dk1"/>
              </a:solidFill>
              <a:ea typeface="Calibri"/>
              <a:cs typeface="Calibri"/>
              <a:sym typeface="Calibri"/>
            </a:endParaRPr>
          </a:p>
          <a:p>
            <a:pPr lvl="0"/>
            <a:r>
              <a:rPr lang="en-US" sz="2400" dirty="0">
                <a:solidFill>
                  <a:schemeClr val="dk1"/>
                </a:solidFill>
                <a:ea typeface="Calibri"/>
                <a:cs typeface="Calibri"/>
                <a:sym typeface="Calibri"/>
              </a:rPr>
              <a:t>1) Load Vijay Enterprises Pvt. Ltd. and Ajay Enterprises Pvt. Ltd. companies</a:t>
            </a:r>
            <a:endParaRPr lang="en-US" sz="2400" dirty="0"/>
          </a:p>
          <a:p>
            <a:pPr lvl="0"/>
            <a:r>
              <a:rPr lang="en-US" sz="2400" dirty="0">
                <a:solidFill>
                  <a:schemeClr val="dk1"/>
                </a:solidFill>
                <a:ea typeface="Calibri"/>
                <a:cs typeface="Calibri"/>
                <a:sym typeface="Calibri"/>
              </a:rPr>
              <a:t>2) From Gateway of Tally&gt; Display More Reports&gt; Trial Balance</a:t>
            </a:r>
            <a:endParaRPr lang="en-US" sz="2400" dirty="0"/>
          </a:p>
          <a:p>
            <a:pPr lvl="0"/>
            <a:r>
              <a:rPr lang="en-US" sz="2400" dirty="0">
                <a:solidFill>
                  <a:schemeClr val="dk1"/>
                </a:solidFill>
                <a:ea typeface="Calibri"/>
                <a:cs typeface="Calibri"/>
                <a:sym typeface="Calibri"/>
              </a:rPr>
              <a:t>3) Click N: Auto Column&gt; Under Auto Column&gt; select Company&gt; Set Show Total column to Yes&gt; Accept the screen</a:t>
            </a:r>
            <a:r>
              <a:rPr lang="en-US" sz="2400" dirty="0" smtClean="0">
                <a:solidFill>
                  <a:schemeClr val="dk1"/>
                </a:solidFill>
                <a:ea typeface="Calibri"/>
                <a:cs typeface="Calibri"/>
                <a:sym typeface="Calibri"/>
              </a:rPr>
              <a:t>.</a:t>
            </a:r>
          </a:p>
          <a:p>
            <a:pPr lvl="0"/>
            <a:endParaRPr lang="en-US" sz="2400" dirty="0" smtClean="0">
              <a:solidFill>
                <a:schemeClr val="dk1"/>
              </a:solidFill>
              <a:ea typeface="Calibri"/>
              <a:cs typeface="Calibri"/>
              <a:sym typeface="Calibri"/>
            </a:endParaRPr>
          </a:p>
          <a:p>
            <a:r>
              <a:rPr lang="en-US" sz="2400" b="1" dirty="0">
                <a:solidFill>
                  <a:schemeClr val="dk1"/>
                </a:solidFill>
                <a:ea typeface="Calibri"/>
                <a:cs typeface="Calibri"/>
                <a:sym typeface="Calibri"/>
              </a:rPr>
              <a:t> </a:t>
            </a:r>
            <a:r>
              <a:rPr lang="en-US" sz="2400" dirty="0">
                <a:solidFill>
                  <a:schemeClr val="dk1"/>
                </a:solidFill>
                <a:ea typeface="Calibri"/>
                <a:cs typeface="Calibri"/>
                <a:sym typeface="Calibri"/>
              </a:rPr>
              <a:t>The Comparative Trial Balance appears as</a:t>
            </a:r>
            <a:endParaRPr lang="en-US" sz="2400" dirty="0"/>
          </a:p>
          <a:p>
            <a:pPr lvl="0"/>
            <a:endParaRPr lang="en-US" sz="3600" dirty="0"/>
          </a:p>
          <a:p>
            <a:pPr>
              <a:buClr>
                <a:schemeClr val="dk1"/>
              </a:buClr>
              <a:buSzPts val="1800"/>
            </a:pPr>
            <a:endParaRPr lang="en-US" sz="3600" dirty="0"/>
          </a:p>
          <a:p>
            <a:pPr lvl="0">
              <a:buClr>
                <a:schemeClr val="dk1"/>
              </a:buClr>
              <a:buSzPts val="1800"/>
            </a:pPr>
            <a:endParaRPr lang="en-US" sz="3600" dirty="0"/>
          </a:p>
        </p:txBody>
      </p:sp>
      <p:pic>
        <p:nvPicPr>
          <p:cNvPr id="12" name="Google Shape;1385;p106"/>
          <p:cNvPicPr preferRelativeResize="0"/>
          <p:nvPr/>
        </p:nvPicPr>
        <p:blipFill rotWithShape="1">
          <a:blip r:embed="rId2">
            <a:alphaModFix/>
          </a:blip>
          <a:srcRect l="14882" t="17879" r="11706" b="32299"/>
          <a:stretch/>
        </p:blipFill>
        <p:spPr>
          <a:xfrm>
            <a:off x="615923" y="6615043"/>
            <a:ext cx="17007059" cy="2653647"/>
          </a:xfrm>
          <a:prstGeom prst="rect">
            <a:avLst/>
          </a:prstGeom>
          <a:noFill/>
          <a:ln>
            <a:noFill/>
          </a:ln>
        </p:spPr>
      </p:pic>
      <p:sp>
        <p:nvSpPr>
          <p:cNvPr id="5" name="Rectangle 4"/>
          <p:cNvSpPr/>
          <p:nvPr/>
        </p:nvSpPr>
        <p:spPr>
          <a:xfrm>
            <a:off x="893617" y="9241982"/>
            <a:ext cx="16189037" cy="830997"/>
          </a:xfrm>
          <a:prstGeom prst="rect">
            <a:avLst/>
          </a:prstGeom>
        </p:spPr>
        <p:txBody>
          <a:bodyPr wrap="square">
            <a:spAutoFit/>
          </a:bodyPr>
          <a:lstStyle/>
          <a:p>
            <a:pPr lvl="0"/>
            <a:r>
              <a:rPr lang="en-US" sz="2400" dirty="0">
                <a:solidFill>
                  <a:schemeClr val="dk1"/>
                </a:solidFill>
                <a:ea typeface="Calibri"/>
                <a:cs typeface="Calibri"/>
                <a:sym typeface="Calibri"/>
              </a:rPr>
              <a:t>To compare the group company Profit &amp; Loss A/c report to the other two branch companies, &gt; Click </a:t>
            </a:r>
            <a:r>
              <a:rPr lang="en-US" sz="2400" b="1" dirty="0">
                <a:solidFill>
                  <a:schemeClr val="dk1"/>
                </a:solidFill>
                <a:ea typeface="Calibri"/>
                <a:cs typeface="Calibri"/>
                <a:sym typeface="Calibri"/>
              </a:rPr>
              <a:t>N: Auto Column </a:t>
            </a:r>
            <a:r>
              <a:rPr lang="en-US" sz="2400" dirty="0">
                <a:solidFill>
                  <a:schemeClr val="dk1"/>
                </a:solidFill>
                <a:ea typeface="Calibri"/>
                <a:cs typeface="Calibri"/>
                <a:sym typeface="Calibri"/>
              </a:rPr>
              <a:t>&gt; Select </a:t>
            </a:r>
            <a:r>
              <a:rPr lang="en-US" sz="2400" b="1" dirty="0">
                <a:solidFill>
                  <a:schemeClr val="dk1"/>
                </a:solidFill>
                <a:ea typeface="Calibri"/>
                <a:cs typeface="Calibri"/>
                <a:sym typeface="Calibri"/>
              </a:rPr>
              <a:t>Member Companies </a:t>
            </a:r>
            <a:r>
              <a:rPr lang="en-US" sz="2400" dirty="0">
                <a:solidFill>
                  <a:schemeClr val="dk1"/>
                </a:solidFill>
                <a:ea typeface="Calibri"/>
                <a:cs typeface="Calibri"/>
                <a:sym typeface="Calibri"/>
              </a:rPr>
              <a:t>&gt; </a:t>
            </a:r>
            <a:r>
              <a:rPr lang="en-US" sz="2400" b="1" dirty="0">
                <a:solidFill>
                  <a:schemeClr val="dk1"/>
                </a:solidFill>
                <a:ea typeface="Calibri"/>
                <a:cs typeface="Calibri"/>
                <a:sym typeface="Calibri"/>
              </a:rPr>
              <a:t>Accept </a:t>
            </a:r>
            <a:r>
              <a:rPr lang="en-US" sz="2400" dirty="0">
                <a:solidFill>
                  <a:schemeClr val="dk1"/>
                </a:solidFill>
                <a:ea typeface="Calibri"/>
                <a:cs typeface="Calibri"/>
                <a:sym typeface="Calibri"/>
              </a:rPr>
              <a:t>the screen&gt; The </a:t>
            </a:r>
            <a:r>
              <a:rPr lang="en-US" sz="2400" b="1" dirty="0">
                <a:solidFill>
                  <a:schemeClr val="dk1"/>
                </a:solidFill>
                <a:ea typeface="Calibri"/>
                <a:cs typeface="Calibri"/>
                <a:sym typeface="Calibri"/>
              </a:rPr>
              <a:t>Comparative Profit and Loss A/c </a:t>
            </a:r>
            <a:r>
              <a:rPr lang="en-US" sz="2400" dirty="0">
                <a:solidFill>
                  <a:schemeClr val="dk1"/>
                </a:solidFill>
                <a:ea typeface="Calibri"/>
                <a:cs typeface="Calibri"/>
                <a:sym typeface="Calibri"/>
              </a:rPr>
              <a:t>will appear.</a:t>
            </a:r>
            <a:endParaRPr lang="en-US" sz="2400" dirty="0"/>
          </a:p>
        </p:txBody>
      </p:sp>
    </p:spTree>
    <p:extLst>
      <p:ext uri="{BB962C8B-B14F-4D97-AF65-F5344CB8AC3E}">
        <p14:creationId xmlns:p14="http://schemas.microsoft.com/office/powerpoint/2010/main" val="41378547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5006" y="-1651561"/>
            <a:ext cx="18253416" cy="2409245"/>
          </a:xfrm>
          <a:prstGeom prst="rect">
            <a:avLst/>
          </a:prstGeom>
        </p:spPr>
        <p:txBody>
          <a:bodyPr vert="horz" lIns="91440" tIns="45720" rIns="91440" bIns="45720" rtlCol="0" anchor="b">
            <a:normAutofit/>
          </a:bodyPr>
          <a:lstStyle/>
          <a:p>
            <a:pPr marL="408193" marR="0" lvl="0" indent="-408193" algn="ctr" rtl="0">
              <a:spcBef>
                <a:spcPts val="0"/>
              </a:spcBef>
              <a:spcAft>
                <a:spcPts val="0"/>
              </a:spcAft>
            </a:pPr>
            <a:r>
              <a:rPr lang="en-US" sz="3200" dirty="0">
                <a:solidFill>
                  <a:schemeClr val="dk1"/>
                </a:solidFill>
                <a:latin typeface="Calibri"/>
                <a:ea typeface="Calibri"/>
                <a:cs typeface="Calibri"/>
                <a:sym typeface="Calibri"/>
              </a:rPr>
              <a:t>TALLY AUDIT TRAIL, DATA VERIFICATION AND ANALYSIS</a:t>
            </a:r>
            <a:endParaRPr lang="en-US" sz="3200" dirty="0"/>
          </a:p>
        </p:txBody>
      </p:sp>
      <p:sp>
        <p:nvSpPr>
          <p:cNvPr id="2" name="Rectangle 1"/>
          <p:cNvSpPr/>
          <p:nvPr/>
        </p:nvSpPr>
        <p:spPr>
          <a:xfrm>
            <a:off x="468231" y="757684"/>
            <a:ext cx="17466478" cy="8771632"/>
          </a:xfrm>
          <a:prstGeom prst="rect">
            <a:avLst/>
          </a:prstGeom>
        </p:spPr>
        <p:txBody>
          <a:bodyPr wrap="square">
            <a:spAutoFit/>
          </a:bodyPr>
          <a:lstStyle/>
          <a:p>
            <a:pPr lvl="0"/>
            <a:r>
              <a:rPr lang="en-US" sz="2400" dirty="0">
                <a:solidFill>
                  <a:schemeClr val="dk1"/>
                </a:solidFill>
                <a:ea typeface="Calibri"/>
                <a:cs typeface="Calibri"/>
                <a:sym typeface="Calibri"/>
              </a:rPr>
              <a:t>The Ministry of Corporate Affairs (MCA) issued a notification that seeks to bring the audit trail rule in accounting software. Starting from 1st April 2023, companies will have to maintain an audit trail for all transactions as per the guidelines issued by MCA</a:t>
            </a:r>
            <a:r>
              <a:rPr lang="en-US" sz="2400" dirty="0" smtClean="0">
                <a:solidFill>
                  <a:schemeClr val="dk1"/>
                </a:solidFill>
                <a:ea typeface="Calibri"/>
                <a:cs typeface="Calibri"/>
                <a:sym typeface="Calibri"/>
              </a:rPr>
              <a:t>.</a:t>
            </a:r>
          </a:p>
          <a:p>
            <a:pPr lvl="0"/>
            <a:endParaRPr lang="en-US" sz="2400" dirty="0"/>
          </a:p>
          <a:p>
            <a:pPr marL="408193" lvl="0" indent="-408193">
              <a:buClr>
                <a:schemeClr val="dk1"/>
              </a:buClr>
              <a:buSzPts val="1800"/>
              <a:buFont typeface="Arial"/>
              <a:buChar char="•"/>
            </a:pPr>
            <a:r>
              <a:rPr lang="en-US" sz="2400" dirty="0" smtClean="0">
                <a:solidFill>
                  <a:schemeClr val="dk1"/>
                </a:solidFill>
                <a:ea typeface="Calibri"/>
                <a:cs typeface="Calibri"/>
                <a:sym typeface="Calibri"/>
              </a:rPr>
              <a:t>Create </a:t>
            </a:r>
            <a:r>
              <a:rPr lang="en-US" sz="2400" dirty="0">
                <a:solidFill>
                  <a:schemeClr val="dk1"/>
                </a:solidFill>
                <a:ea typeface="Calibri"/>
                <a:cs typeface="Calibri"/>
                <a:sym typeface="Calibri"/>
              </a:rPr>
              <a:t>an edit log of every transaction with changes made in the books of the account.</a:t>
            </a:r>
            <a:endParaRPr lang="en-US" sz="2400" dirty="0"/>
          </a:p>
          <a:p>
            <a:pPr marL="408193" lvl="0" indent="-408193">
              <a:buClr>
                <a:schemeClr val="dk1"/>
              </a:buClr>
              <a:buSzPts val="1700"/>
              <a:buFont typeface="Arial"/>
              <a:buChar char="•"/>
            </a:pPr>
            <a:r>
              <a:rPr lang="en-US" sz="2400" dirty="0">
                <a:solidFill>
                  <a:schemeClr val="dk1"/>
                </a:solidFill>
                <a:ea typeface="Calibri"/>
                <a:cs typeface="Calibri"/>
                <a:sym typeface="Calibri"/>
              </a:rPr>
              <a:t>Capture the date details when changes are made in the books of the account.</a:t>
            </a:r>
            <a:endParaRPr lang="en-US" sz="2400" dirty="0"/>
          </a:p>
          <a:p>
            <a:pPr marL="408193" lvl="0" indent="-408193">
              <a:buClr>
                <a:schemeClr val="dk1"/>
              </a:buClr>
              <a:buSzPts val="1700"/>
              <a:buFont typeface="Arial"/>
              <a:buChar char="•"/>
            </a:pPr>
            <a:r>
              <a:rPr lang="en-US" sz="2400" dirty="0">
                <a:solidFill>
                  <a:schemeClr val="dk1"/>
                </a:solidFill>
                <a:ea typeface="Calibri"/>
                <a:cs typeface="Calibri"/>
                <a:sym typeface="Calibri"/>
              </a:rPr>
              <a:t>Software must ensure that the edit trail cannot be disabled</a:t>
            </a:r>
            <a:r>
              <a:rPr lang="en-US" sz="2400" dirty="0" smtClean="0">
                <a:solidFill>
                  <a:schemeClr val="dk1"/>
                </a:solidFill>
                <a:ea typeface="Calibri"/>
                <a:cs typeface="Calibri"/>
                <a:sym typeface="Calibri"/>
              </a:rPr>
              <a:t>.</a:t>
            </a:r>
          </a:p>
          <a:p>
            <a:pPr marL="408193" lvl="0" indent="-408193">
              <a:buClr>
                <a:schemeClr val="dk1"/>
              </a:buClr>
              <a:buSzPts val="1700"/>
              <a:buFont typeface="Arial"/>
              <a:buChar char="•"/>
            </a:pPr>
            <a:endParaRPr lang="en-US" sz="2400" dirty="0" smtClean="0">
              <a:solidFill>
                <a:schemeClr val="dk1"/>
              </a:solidFill>
              <a:ea typeface="Calibri"/>
              <a:cs typeface="Calibri"/>
              <a:sym typeface="Calibri"/>
            </a:endParaRPr>
          </a:p>
          <a:p>
            <a:pPr>
              <a:buClr>
                <a:schemeClr val="dk1"/>
              </a:buClr>
              <a:buSzPts val="1700"/>
            </a:pPr>
            <a:r>
              <a:rPr lang="en-US" sz="2000" b="1" dirty="0">
                <a:solidFill>
                  <a:schemeClr val="dk1"/>
                </a:solidFill>
                <a:ea typeface="Calibri"/>
                <a:cs typeface="Calibri"/>
                <a:sym typeface="Calibri"/>
              </a:rPr>
              <a:t> </a:t>
            </a:r>
            <a:r>
              <a:rPr lang="en-US" sz="2400" b="1" dirty="0">
                <a:solidFill>
                  <a:schemeClr val="dk1"/>
                </a:solidFill>
                <a:ea typeface="Calibri"/>
                <a:cs typeface="Calibri"/>
                <a:sym typeface="Calibri"/>
              </a:rPr>
              <a:t>AUDIT TRAIL (EDIT LOG) FEATURE OF TALLYPRIME</a:t>
            </a:r>
            <a:endParaRPr lang="en-US" sz="2000" b="1" dirty="0">
              <a:solidFill>
                <a:schemeClr val="dk1"/>
              </a:solidFill>
              <a:ea typeface="Calibri"/>
              <a:cs typeface="Calibri"/>
              <a:sym typeface="Calibri"/>
            </a:endParaRPr>
          </a:p>
          <a:p>
            <a:pPr marL="408193" lvl="0" indent="-408193">
              <a:buClr>
                <a:schemeClr val="dk1"/>
              </a:buClr>
              <a:buSzPts val="1800"/>
              <a:buFont typeface="Arial"/>
              <a:buChar char="•"/>
            </a:pPr>
            <a:r>
              <a:rPr lang="en-US" sz="2400" dirty="0" smtClean="0">
                <a:solidFill>
                  <a:schemeClr val="dk1"/>
                </a:solidFill>
                <a:ea typeface="Calibri"/>
                <a:cs typeface="Calibri"/>
                <a:sym typeface="Calibri"/>
              </a:rPr>
              <a:t>Edit </a:t>
            </a:r>
            <a:r>
              <a:rPr lang="en-US" sz="2400" dirty="0">
                <a:solidFill>
                  <a:schemeClr val="dk1"/>
                </a:solidFill>
                <a:ea typeface="Calibri"/>
                <a:cs typeface="Calibri"/>
                <a:sym typeface="Calibri"/>
              </a:rPr>
              <a:t>log for transactions and masters</a:t>
            </a:r>
            <a:r>
              <a:rPr lang="en-US" sz="2400" b="1" dirty="0">
                <a:solidFill>
                  <a:schemeClr val="dk1"/>
                </a:solidFill>
                <a:ea typeface="Calibri"/>
                <a:cs typeface="Calibri"/>
                <a:sym typeface="Calibri"/>
              </a:rPr>
              <a:t>: </a:t>
            </a:r>
            <a:endParaRPr lang="en-US" sz="2400" dirty="0">
              <a:solidFill>
                <a:schemeClr val="dk1"/>
              </a:solidFill>
              <a:ea typeface="Calibri"/>
              <a:cs typeface="Calibri"/>
              <a:sym typeface="Calibri"/>
            </a:endParaRPr>
          </a:p>
          <a:p>
            <a:pPr marL="408193" lvl="0" indent="-408193">
              <a:buClr>
                <a:schemeClr val="dk1"/>
              </a:buClr>
              <a:buSzPts val="1700"/>
              <a:buFont typeface="Arial"/>
              <a:buChar char="•"/>
            </a:pPr>
            <a:r>
              <a:rPr lang="en-US" sz="2400" dirty="0">
                <a:solidFill>
                  <a:schemeClr val="dk1"/>
                </a:solidFill>
                <a:ea typeface="Calibri"/>
                <a:cs typeface="Calibri"/>
                <a:sym typeface="Calibri"/>
              </a:rPr>
              <a:t>Get to know when and who made the changes</a:t>
            </a:r>
            <a:endParaRPr lang="en-US" sz="2400" dirty="0"/>
          </a:p>
          <a:p>
            <a:pPr marL="408193" lvl="0" indent="-408193">
              <a:buClr>
                <a:schemeClr val="dk1"/>
              </a:buClr>
              <a:buSzPts val="1700"/>
              <a:buFont typeface="Arial"/>
              <a:buChar char="•"/>
            </a:pPr>
            <a:r>
              <a:rPr lang="en-US" sz="2400" dirty="0">
                <a:solidFill>
                  <a:schemeClr val="dk1"/>
                </a:solidFill>
                <a:ea typeface="Calibri"/>
                <a:cs typeface="Calibri"/>
                <a:sym typeface="Calibri"/>
              </a:rPr>
              <a:t>Compare and know the version difference</a:t>
            </a:r>
            <a:endParaRPr lang="en-US" sz="2400" dirty="0"/>
          </a:p>
          <a:p>
            <a:pPr marL="408193" lvl="0" indent="-408193">
              <a:buClr>
                <a:schemeClr val="dk1"/>
              </a:buClr>
              <a:buSzPts val="1700"/>
              <a:buFont typeface="Arial"/>
              <a:buChar char="•"/>
            </a:pPr>
            <a:r>
              <a:rPr lang="en-US" sz="2400" dirty="0">
                <a:solidFill>
                  <a:schemeClr val="dk1"/>
                </a:solidFill>
                <a:ea typeface="Calibri"/>
                <a:cs typeface="Calibri"/>
                <a:sym typeface="Calibri"/>
              </a:rPr>
              <a:t>Enhanced report to filter the edited or deleted transactions</a:t>
            </a:r>
            <a:endParaRPr lang="en-US" sz="2400" dirty="0"/>
          </a:p>
          <a:p>
            <a:pPr marL="408193" lvl="0" indent="-408193">
              <a:buClr>
                <a:schemeClr val="dk1"/>
              </a:buClr>
              <a:buSzPts val="1700"/>
              <a:buFont typeface="Arial"/>
              <a:buChar char="•"/>
            </a:pPr>
            <a:r>
              <a:rPr lang="en-US" sz="2400" dirty="0">
                <a:solidFill>
                  <a:schemeClr val="dk1"/>
                </a:solidFill>
                <a:ea typeface="Calibri"/>
                <a:cs typeface="Calibri"/>
                <a:sym typeface="Calibri"/>
              </a:rPr>
              <a:t>Edit Log feature is enabled all the time. </a:t>
            </a:r>
            <a:endParaRPr lang="en-US" sz="2400" dirty="0" smtClean="0">
              <a:solidFill>
                <a:schemeClr val="dk1"/>
              </a:solidFill>
              <a:ea typeface="Calibri"/>
              <a:cs typeface="Calibri"/>
              <a:sym typeface="Calibri"/>
            </a:endParaRPr>
          </a:p>
          <a:p>
            <a:pPr marL="408193" lvl="0" indent="-408193">
              <a:buClr>
                <a:schemeClr val="dk1"/>
              </a:buClr>
              <a:buSzPts val="1700"/>
              <a:buFont typeface="Arial"/>
              <a:buChar char="•"/>
            </a:pPr>
            <a:endParaRPr lang="en-US" sz="2400" dirty="0"/>
          </a:p>
          <a:p>
            <a:pPr lvl="0"/>
            <a:r>
              <a:rPr lang="en-US" sz="2400" dirty="0" smtClean="0">
                <a:solidFill>
                  <a:schemeClr val="dk1"/>
                </a:solidFill>
                <a:ea typeface="Calibri"/>
                <a:cs typeface="Calibri"/>
                <a:sym typeface="Calibri"/>
              </a:rPr>
              <a:t>To </a:t>
            </a:r>
            <a:r>
              <a:rPr lang="en-US" sz="2400" dirty="0">
                <a:solidFill>
                  <a:schemeClr val="dk1"/>
                </a:solidFill>
                <a:ea typeface="Calibri"/>
                <a:cs typeface="Calibri"/>
                <a:sym typeface="Calibri"/>
              </a:rPr>
              <a:t>Managing the audit trail in TallyPrime is </a:t>
            </a:r>
            <a:r>
              <a:rPr lang="en-US" sz="2400" dirty="0" smtClean="0">
                <a:solidFill>
                  <a:schemeClr val="dk1"/>
                </a:solidFill>
                <a:ea typeface="Calibri"/>
                <a:cs typeface="Calibri"/>
                <a:sym typeface="Calibri"/>
              </a:rPr>
              <a:t>so </a:t>
            </a:r>
            <a:r>
              <a:rPr lang="en-US" sz="2400" dirty="0">
                <a:solidFill>
                  <a:schemeClr val="dk1"/>
                </a:solidFill>
                <a:ea typeface="Calibri"/>
                <a:cs typeface="Calibri"/>
                <a:sym typeface="Calibri"/>
              </a:rPr>
              <a:t>simple that you need not do anything to manage it</a:t>
            </a:r>
            <a:endParaRPr lang="en-US" sz="2400" dirty="0"/>
          </a:p>
          <a:p>
            <a:pPr lvl="0"/>
            <a:r>
              <a:rPr lang="en-US" sz="2400" dirty="0">
                <a:solidFill>
                  <a:schemeClr val="dk1"/>
                </a:solidFill>
                <a:ea typeface="Calibri"/>
                <a:cs typeface="Calibri"/>
                <a:sym typeface="Calibri"/>
              </a:rPr>
              <a:t>If you want to maintain an Edit Log in TallyPrime</a:t>
            </a:r>
            <a:r>
              <a:rPr lang="en-US" sz="2400" dirty="0" smtClean="0">
                <a:solidFill>
                  <a:schemeClr val="dk1"/>
                </a:solidFill>
                <a:ea typeface="Calibri"/>
                <a:cs typeface="Calibri"/>
                <a:sym typeface="Calibri"/>
              </a:rPr>
              <a:t>:</a:t>
            </a:r>
          </a:p>
          <a:p>
            <a:pPr lvl="0"/>
            <a:endParaRPr lang="en-US" sz="2400" dirty="0"/>
          </a:p>
          <a:p>
            <a:pPr lvl="0"/>
            <a:r>
              <a:rPr lang="en-US" sz="2400" dirty="0">
                <a:solidFill>
                  <a:schemeClr val="dk1"/>
                </a:solidFill>
                <a:ea typeface="Calibri"/>
                <a:cs typeface="Calibri"/>
                <a:sym typeface="Calibri"/>
              </a:rPr>
              <a:t>1) Download and Install TallyPrime 3.0.1&gt; Load company data</a:t>
            </a:r>
            <a:endParaRPr lang="en-US" sz="2400" dirty="0"/>
          </a:p>
          <a:p>
            <a:pPr lvl="0"/>
            <a:r>
              <a:rPr lang="en-US" sz="2400" dirty="0">
                <a:solidFill>
                  <a:schemeClr val="dk1"/>
                </a:solidFill>
                <a:ea typeface="Calibri"/>
                <a:cs typeface="Calibri"/>
                <a:sym typeface="Calibri"/>
              </a:rPr>
              <a:t>2) From Gateway of Tally&gt; Click K: Company&gt; Alter&gt; Click F12: Configure&gt; Enable Set Edit Log applicability to Yes as</a:t>
            </a:r>
            <a:endParaRPr lang="en-US" sz="2400" dirty="0"/>
          </a:p>
          <a:p>
            <a:pPr lvl="0">
              <a:buClr>
                <a:schemeClr val="dk1"/>
              </a:buClr>
              <a:buSzPts val="1700"/>
            </a:pPr>
            <a:endParaRPr lang="en-US" sz="3600" dirty="0"/>
          </a:p>
          <a:p>
            <a:pPr>
              <a:buClr>
                <a:schemeClr val="dk1"/>
              </a:buClr>
              <a:buSzPts val="1800"/>
            </a:pPr>
            <a:endParaRPr lang="en-US" sz="3600" dirty="0"/>
          </a:p>
          <a:p>
            <a:pPr lvl="0">
              <a:buClr>
                <a:schemeClr val="dk1"/>
              </a:buClr>
              <a:buSzPts val="1800"/>
            </a:pPr>
            <a:endParaRPr lang="en-US" sz="3600" dirty="0"/>
          </a:p>
        </p:txBody>
      </p:sp>
      <p:pic>
        <p:nvPicPr>
          <p:cNvPr id="8" name="Google Shape;1398;p107"/>
          <p:cNvPicPr preferRelativeResize="0"/>
          <p:nvPr/>
        </p:nvPicPr>
        <p:blipFill rotWithShape="1">
          <a:blip r:embed="rId2">
            <a:alphaModFix/>
          </a:blip>
          <a:srcRect l="15551" t="13116" r="15885" b="43441"/>
          <a:stretch/>
        </p:blipFill>
        <p:spPr>
          <a:xfrm>
            <a:off x="661401" y="7885499"/>
            <a:ext cx="17273307" cy="2089774"/>
          </a:xfrm>
          <a:prstGeom prst="rect">
            <a:avLst/>
          </a:prstGeom>
          <a:noFill/>
          <a:ln>
            <a:noFill/>
          </a:ln>
        </p:spPr>
      </p:pic>
    </p:spTree>
    <p:extLst>
      <p:ext uri="{BB962C8B-B14F-4D97-AF65-F5344CB8AC3E}">
        <p14:creationId xmlns:p14="http://schemas.microsoft.com/office/powerpoint/2010/main" val="1979683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0" y="-1397409"/>
            <a:ext cx="18253416"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The Edit Log option appears under K: Company as shown in Figure</a:t>
            </a:r>
            <a:endParaRPr lang="en-US" sz="4000" dirty="0"/>
          </a:p>
        </p:txBody>
      </p:sp>
      <p:sp>
        <p:nvSpPr>
          <p:cNvPr id="9" name="Rectangle 8"/>
          <p:cNvSpPr/>
          <p:nvPr/>
        </p:nvSpPr>
        <p:spPr>
          <a:xfrm>
            <a:off x="753661" y="3894532"/>
            <a:ext cx="16890967" cy="4031873"/>
          </a:xfrm>
          <a:prstGeom prst="rect">
            <a:avLst/>
          </a:prstGeom>
        </p:spPr>
        <p:txBody>
          <a:bodyPr wrap="square">
            <a:spAutoFit/>
          </a:bodyPr>
          <a:lstStyle/>
          <a:p>
            <a:pPr marL="408193" lvl="0" indent="-408193">
              <a:buClr>
                <a:schemeClr val="dk1"/>
              </a:buClr>
              <a:buSzPts val="1800"/>
              <a:buFont typeface="Noto Sans Symbols"/>
              <a:buChar char="❖"/>
            </a:pPr>
            <a:r>
              <a:rPr lang="en-US" sz="2800" b="1" dirty="0">
                <a:solidFill>
                  <a:schemeClr val="dk1"/>
                </a:solidFill>
                <a:ea typeface="Calibri"/>
                <a:cs typeface="Calibri"/>
                <a:sym typeface="Calibri"/>
              </a:rPr>
              <a:t>DIFFERENCES BETWEEN EDIT LOG VERSIONS</a:t>
            </a:r>
          </a:p>
          <a:p>
            <a:pPr lvl="0">
              <a:buClr>
                <a:schemeClr val="dk1"/>
              </a:buClr>
              <a:buSzPts val="2000"/>
            </a:pPr>
            <a:endParaRPr lang="en-US" sz="2800" dirty="0" smtClean="0">
              <a:solidFill>
                <a:schemeClr val="dk1"/>
              </a:solidFill>
              <a:ea typeface="Calibri"/>
              <a:cs typeface="Calibri"/>
              <a:sym typeface="Calibri"/>
            </a:endParaRPr>
          </a:p>
          <a:p>
            <a:pPr lvl="0" algn="just"/>
            <a:r>
              <a:rPr lang="en-US" sz="2800" dirty="0">
                <a:solidFill>
                  <a:schemeClr val="dk1"/>
                </a:solidFill>
                <a:ea typeface="Calibri"/>
                <a:cs typeface="Calibri"/>
                <a:sym typeface="Calibri"/>
              </a:rPr>
              <a:t>When you drill down on a version in the Edit Log report for any transaction or master, you can view the differences between the selected version and the previous version. The values in the reports are organised based on the fields and their hierarchy. The field values that have changes between the versions are marked in red, regardless of the users changing the values or internal changes.</a:t>
            </a:r>
            <a:endParaRPr lang="en-US" sz="2800" dirty="0"/>
          </a:p>
          <a:p>
            <a:pPr marL="408193" lvl="0" indent="-408193">
              <a:buClr>
                <a:schemeClr val="dk1"/>
              </a:buClr>
              <a:buSzPts val="2000"/>
              <a:buFont typeface="Noto Sans Symbols"/>
              <a:buChar char="❖"/>
            </a:pPr>
            <a:endParaRPr lang="en-US" sz="2000" dirty="0">
              <a:solidFill>
                <a:schemeClr val="dk1"/>
              </a:solidFill>
              <a:ea typeface="Calibri"/>
              <a:cs typeface="Calibri"/>
              <a:sym typeface="Calibri"/>
            </a:endParaRPr>
          </a:p>
          <a:p>
            <a:pPr lvl="0">
              <a:buClr>
                <a:schemeClr val="dk1"/>
              </a:buClr>
              <a:buSzPts val="1800"/>
            </a:pPr>
            <a:endParaRPr lang="en-US" sz="3200" dirty="0" smtClean="0"/>
          </a:p>
          <a:p>
            <a:pPr lvl="0">
              <a:buClr>
                <a:schemeClr val="dk1"/>
              </a:buClr>
              <a:buSzPts val="1800"/>
            </a:pPr>
            <a:endParaRPr lang="en-US" sz="3600" dirty="0"/>
          </a:p>
        </p:txBody>
      </p:sp>
      <p:sp>
        <p:nvSpPr>
          <p:cNvPr id="4" name="Rectangle 3"/>
          <p:cNvSpPr/>
          <p:nvPr/>
        </p:nvSpPr>
        <p:spPr>
          <a:xfrm>
            <a:off x="1083883" y="9527277"/>
            <a:ext cx="15741587" cy="523220"/>
          </a:xfrm>
          <a:prstGeom prst="rect">
            <a:avLst/>
          </a:prstGeom>
        </p:spPr>
        <p:txBody>
          <a:bodyPr wrap="square">
            <a:spAutoFit/>
          </a:bodyPr>
          <a:lstStyle/>
          <a:p>
            <a:pPr lvl="0" algn="ctr"/>
            <a:r>
              <a:rPr lang="en-US" sz="2800" dirty="0">
                <a:solidFill>
                  <a:schemeClr val="dk1"/>
                </a:solidFill>
                <a:ea typeface="Calibri"/>
                <a:cs typeface="Calibri"/>
                <a:sym typeface="Calibri"/>
              </a:rPr>
              <a:t>Ledger Alteration screen – Edit Log</a:t>
            </a:r>
            <a:endParaRPr lang="en-US" sz="2800" dirty="0">
              <a:solidFill>
                <a:schemeClr val="dk1"/>
              </a:solidFill>
              <a:ea typeface="Calibri"/>
              <a:cs typeface="Calibri"/>
              <a:sym typeface="Calibri"/>
            </a:endParaRPr>
          </a:p>
        </p:txBody>
      </p:sp>
      <p:pic>
        <p:nvPicPr>
          <p:cNvPr id="12" name="Google Shape;1407;p108"/>
          <p:cNvPicPr preferRelativeResize="0"/>
          <p:nvPr/>
        </p:nvPicPr>
        <p:blipFill rotWithShape="1">
          <a:blip r:embed="rId2">
            <a:alphaModFix/>
          </a:blip>
          <a:srcRect l="15627" t="14626" r="13424" b="24139"/>
          <a:stretch/>
        </p:blipFill>
        <p:spPr>
          <a:xfrm>
            <a:off x="477983" y="1269726"/>
            <a:ext cx="17442324" cy="2429438"/>
          </a:xfrm>
          <a:prstGeom prst="rect">
            <a:avLst/>
          </a:prstGeom>
          <a:noFill/>
          <a:ln>
            <a:noFill/>
          </a:ln>
        </p:spPr>
      </p:pic>
      <p:pic>
        <p:nvPicPr>
          <p:cNvPr id="13" name="Google Shape;1408;p108"/>
          <p:cNvPicPr preferRelativeResize="0"/>
          <p:nvPr/>
        </p:nvPicPr>
        <p:blipFill rotWithShape="1">
          <a:blip r:embed="rId3">
            <a:alphaModFix/>
          </a:blip>
          <a:srcRect l="15215" t="19658" r="12040" b="33342"/>
          <a:stretch/>
        </p:blipFill>
        <p:spPr>
          <a:xfrm>
            <a:off x="477984" y="6613519"/>
            <a:ext cx="17442324" cy="2625771"/>
          </a:xfrm>
          <a:prstGeom prst="rect">
            <a:avLst/>
          </a:prstGeom>
          <a:noFill/>
          <a:ln>
            <a:noFill/>
          </a:ln>
        </p:spPr>
      </p:pic>
    </p:spTree>
    <p:extLst>
      <p:ext uri="{BB962C8B-B14F-4D97-AF65-F5344CB8AC3E}">
        <p14:creationId xmlns:p14="http://schemas.microsoft.com/office/powerpoint/2010/main" val="11395368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 y="-586917"/>
            <a:ext cx="18253416"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The</a:t>
            </a:r>
            <a:r>
              <a:rPr lang="en-US" sz="4000" dirty="0">
                <a:solidFill>
                  <a:schemeClr val="dk1"/>
                </a:solidFill>
                <a:latin typeface="Calibri"/>
                <a:ea typeface="Calibri"/>
                <a:cs typeface="Calibri"/>
                <a:sym typeface="Calibri"/>
              </a:rPr>
              <a:t> </a:t>
            </a:r>
            <a:r>
              <a:rPr lang="en-US" sz="4000" dirty="0">
                <a:solidFill>
                  <a:schemeClr val="dk1"/>
                </a:solidFill>
                <a:latin typeface="Open Sans"/>
                <a:ea typeface="Open Sans"/>
                <a:cs typeface="Open Sans"/>
                <a:sym typeface="Open Sans"/>
              </a:rPr>
              <a:t>Differences Between Edit Log Versions screen will appear as shown in Figure</a:t>
            </a:r>
            <a:endParaRPr lang="en-US" sz="3600" dirty="0"/>
          </a:p>
        </p:txBody>
      </p:sp>
      <p:pic>
        <p:nvPicPr>
          <p:cNvPr id="10" name="Google Shape;1416;p109"/>
          <p:cNvPicPr preferRelativeResize="0"/>
          <p:nvPr/>
        </p:nvPicPr>
        <p:blipFill rotWithShape="1">
          <a:blip r:embed="rId2">
            <a:alphaModFix/>
          </a:blip>
          <a:srcRect l="15719" t="14304" r="12877" b="24121"/>
          <a:stretch/>
        </p:blipFill>
        <p:spPr>
          <a:xfrm>
            <a:off x="332509" y="2596999"/>
            <a:ext cx="17950919" cy="7087328"/>
          </a:xfrm>
          <a:prstGeom prst="rect">
            <a:avLst/>
          </a:prstGeom>
          <a:noFill/>
          <a:ln>
            <a:noFill/>
          </a:ln>
        </p:spPr>
      </p:pic>
    </p:spTree>
    <p:extLst>
      <p:ext uri="{BB962C8B-B14F-4D97-AF65-F5344CB8AC3E}">
        <p14:creationId xmlns:p14="http://schemas.microsoft.com/office/powerpoint/2010/main" val="3573388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1727" y="-748146"/>
            <a:ext cx="16002000" cy="7139144"/>
          </a:xfrm>
          <a:prstGeom prst="rect">
            <a:avLst/>
          </a:prstGeom>
        </p:spPr>
        <p:txBody>
          <a:bodyPr vert="horz" lIns="91440" tIns="45720" rIns="91440" bIns="45720" rtlCol="0" anchor="b">
            <a:normAutofit/>
          </a:bodyPr>
          <a:lstStyle/>
          <a:p>
            <a:pPr rtl="0"/>
            <a:r>
              <a:rPr lang="en-IN" sz="3600" dirty="0" smtClean="0"/>
              <a:t>  CHAPTER 1</a:t>
            </a:r>
            <a:br>
              <a:rPr lang="en-IN" sz="3600" dirty="0" smtClean="0"/>
            </a:br>
            <a:r>
              <a:rPr lang="en-IN" sz="3600" dirty="0" smtClean="0"/>
              <a:t>  </a:t>
            </a:r>
            <a:r>
              <a:rPr lang="en-US" sz="3200" dirty="0" smtClean="0"/>
              <a:t>COMPANY </a:t>
            </a:r>
            <a:r>
              <a:rPr lang="en-US" sz="3200" dirty="0"/>
              <a:t>CREATION AND SETTING UP COMPANY FEATURES IN TALLY PRIME</a:t>
            </a: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610466" y="1744946"/>
            <a:ext cx="16750146" cy="8156079"/>
          </a:xfrm>
          <a:prstGeom prst="rect">
            <a:avLst/>
          </a:prstGeom>
        </p:spPr>
        <p:txBody>
          <a:bodyPr wrap="square">
            <a:spAutoFit/>
          </a:bodyPr>
          <a:lstStyle/>
          <a:p>
            <a:r>
              <a:rPr lang="en-US" sz="2400" dirty="0"/>
              <a:t>The first step in working with tally is to create a company . A company in tally prime is a book in which all the financial transactions of a company are recorded. In simple words ,it’s just like how you create a book for recording your business transactions.</a:t>
            </a:r>
          </a:p>
          <a:p>
            <a:r>
              <a:rPr lang="en-US" sz="2400" dirty="0"/>
              <a:t/>
            </a:r>
            <a:br>
              <a:rPr lang="en-US" sz="2400" dirty="0"/>
            </a:br>
            <a:r>
              <a:rPr lang="en-US" sz="2400" b="1" i="1" dirty="0"/>
              <a:t>Steps: </a:t>
            </a:r>
            <a:r>
              <a:rPr lang="en-US" sz="2400" dirty="0"/>
              <a:t>open tally prime &gt; select </a:t>
            </a:r>
            <a:r>
              <a:rPr lang="en-US" sz="2400" dirty="0" smtClean="0"/>
              <a:t>company</a:t>
            </a:r>
          </a:p>
          <a:p>
            <a:endParaRPr lang="en-US" sz="2400" dirty="0" smtClean="0"/>
          </a:p>
          <a:p>
            <a:r>
              <a:rPr lang="en-US" sz="2400" dirty="0"/>
              <a:t>Explanation of select company options</a:t>
            </a:r>
          </a:p>
          <a:p>
            <a:r>
              <a:rPr lang="en-US" sz="2400" dirty="0"/>
              <a:t/>
            </a:r>
            <a:br>
              <a:rPr lang="en-US" sz="2400" dirty="0"/>
            </a:br>
            <a:r>
              <a:rPr lang="en-US" sz="2400" dirty="0"/>
              <a:t>Create company: you can create company in the same drive where tally prime is installed.</a:t>
            </a:r>
          </a:p>
          <a:p>
            <a:r>
              <a:rPr lang="en-US" sz="2400" dirty="0"/>
              <a:t>Select remote company : if you have configured the company for a remote access feature on the remote end this options is to be selected to access data remotely</a:t>
            </a:r>
          </a:p>
          <a:p>
            <a:r>
              <a:rPr lang="en-US" sz="2400" dirty="0"/>
              <a:t>Specify path : the drive path can be mentioned where the data is to be stored/saved</a:t>
            </a:r>
          </a:p>
          <a:p>
            <a:r>
              <a:rPr lang="en-US" sz="2400" dirty="0"/>
              <a:t>Select from drive : we can also browse the required location from this option</a:t>
            </a:r>
          </a:p>
          <a:p>
            <a:r>
              <a:rPr lang="en-US" sz="4000" dirty="0"/>
              <a:t/>
            </a:r>
            <a:br>
              <a:rPr lang="en-US" sz="40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pic>
        <p:nvPicPr>
          <p:cNvPr id="2050" name="Picture 2" descr="https://lh7-rt.googleusercontent.com/slidesz/AGV_vUfJPV6j16vUByFfebGElWjweZ_g2TDuaVgBCV_-R5O42dX5P-R8khxyCNAsmnDbx9XAy7jCeZFC4DHi-hzEQjYY0XdCyvRmL9nJP5eRb5z0o7zbPLnt_VHEdtrUTOBLanRn4MSS4uYDMsmIkMstADyUfI3dqQ0Wx3oAoC7jwRvlxghsYUHBeA=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7" y="6738724"/>
            <a:ext cx="16944975"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444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4584" y="-446216"/>
            <a:ext cx="18253416"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CONCLUSION</a:t>
            </a:r>
            <a:endParaRPr lang="en-US" sz="4000" dirty="0"/>
          </a:p>
        </p:txBody>
      </p:sp>
      <p:sp>
        <p:nvSpPr>
          <p:cNvPr id="2" name="Rectangle 1"/>
          <p:cNvSpPr/>
          <p:nvPr/>
        </p:nvSpPr>
        <p:spPr>
          <a:xfrm>
            <a:off x="408475" y="2582006"/>
            <a:ext cx="17466478" cy="7294305"/>
          </a:xfrm>
          <a:prstGeom prst="rect">
            <a:avLst/>
          </a:prstGeom>
        </p:spPr>
        <p:txBody>
          <a:bodyPr wrap="square">
            <a:spAutoFit/>
          </a:bodyPr>
          <a:lstStyle/>
          <a:p>
            <a:pPr lvl="0" algn="just"/>
            <a:r>
              <a:rPr lang="en-US" sz="3600" dirty="0" smtClean="0">
                <a:solidFill>
                  <a:schemeClr val="dk1"/>
                </a:solidFill>
                <a:ea typeface="Calibri"/>
                <a:cs typeface="Calibri"/>
                <a:sym typeface="Calibri"/>
              </a:rPr>
              <a:t>We </a:t>
            </a:r>
            <a:r>
              <a:rPr lang="en-US" sz="3600" dirty="0">
                <a:solidFill>
                  <a:schemeClr val="dk1"/>
                </a:solidFill>
                <a:ea typeface="Calibri"/>
                <a:cs typeface="Calibri"/>
                <a:sym typeface="Calibri"/>
              </a:rPr>
              <a:t>have learned to activate security control features by creating users and passwords. Also, we understood how to secure the financial data on a day-to-day basis easily by taking the backup and restoring it using browsing from the drive or specifying the path options that are newly introduced in TallyPrime </a:t>
            </a:r>
            <a:endParaRPr lang="en-US" sz="3600" dirty="0"/>
          </a:p>
          <a:p>
            <a:pPr lvl="0" algn="just"/>
            <a:r>
              <a:rPr lang="en-US" sz="3600" dirty="0">
                <a:solidFill>
                  <a:schemeClr val="dk1"/>
                </a:solidFill>
                <a:ea typeface="Calibri"/>
                <a:cs typeface="Calibri"/>
                <a:sym typeface="Calibri"/>
              </a:rPr>
              <a:t>And</a:t>
            </a:r>
            <a:endParaRPr lang="en-US" sz="3600" dirty="0"/>
          </a:p>
          <a:p>
            <a:pPr lvl="0" algn="just"/>
            <a:r>
              <a:rPr lang="en-US" sz="3600" dirty="0">
                <a:solidFill>
                  <a:schemeClr val="dk1"/>
                </a:solidFill>
                <a:ea typeface="Calibri"/>
                <a:cs typeface="Calibri"/>
                <a:sym typeface="Calibri"/>
              </a:rPr>
              <a:t>financial year, by changing the Current Period, Export and Import of Data, Split Company, and Create New Company. And how to create a Group Company and generate comparative Final Accounts reports in TallyPrime.  Tally Audit Trial using TallyPrime Edit Log, features, and how to manage, and differentiate between edit log versions to view the history of changes made to masters and transactions.</a:t>
            </a:r>
            <a:endParaRPr lang="en-US" sz="3600" dirty="0"/>
          </a:p>
          <a:p>
            <a:pPr lvl="0">
              <a:buClr>
                <a:schemeClr val="dk1"/>
              </a:buClr>
              <a:buSzPts val="1700"/>
            </a:pPr>
            <a:endParaRPr lang="en-US" sz="3600" dirty="0"/>
          </a:p>
          <a:p>
            <a:pPr>
              <a:buClr>
                <a:schemeClr val="dk1"/>
              </a:buClr>
              <a:buSzPts val="1800"/>
            </a:pPr>
            <a:endParaRPr lang="en-US" sz="3600" dirty="0"/>
          </a:p>
          <a:p>
            <a:pPr lvl="0">
              <a:buClr>
                <a:schemeClr val="dk1"/>
              </a:buClr>
              <a:buSzPts val="1800"/>
            </a:pPr>
            <a:endParaRPr lang="en-US" sz="3600" dirty="0"/>
          </a:p>
        </p:txBody>
      </p:sp>
    </p:spTree>
    <p:extLst>
      <p:ext uri="{BB962C8B-B14F-4D97-AF65-F5344CB8AC3E}">
        <p14:creationId xmlns:p14="http://schemas.microsoft.com/office/powerpoint/2010/main" val="7701078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a:solidFill>
                  <a:srgbClr val="231F20"/>
                </a:solidFill>
                <a:latin typeface="Trebuchet MS"/>
                <a:cs typeface="Trebuchet MS"/>
              </a:rPr>
              <a:t>T</a:t>
            </a:r>
            <a:r>
              <a:rPr sz="8150" b="1" spc="1320">
                <a:solidFill>
                  <a:srgbClr val="231F20"/>
                </a:solidFill>
                <a:latin typeface="Trebuchet MS"/>
                <a:cs typeface="Trebuchet MS"/>
              </a:rPr>
              <a:t>H</a:t>
            </a:r>
            <a:r>
              <a:rPr sz="8150" b="1" spc="1395">
                <a:solidFill>
                  <a:srgbClr val="231F20"/>
                </a:solidFill>
                <a:latin typeface="Trebuchet MS"/>
                <a:cs typeface="Trebuchet MS"/>
              </a:rPr>
              <a:t>A</a:t>
            </a:r>
            <a:r>
              <a:rPr sz="8150" b="1" spc="1505">
                <a:solidFill>
                  <a:srgbClr val="231F20"/>
                </a:solidFill>
                <a:latin typeface="Trebuchet MS"/>
                <a:cs typeface="Trebuchet MS"/>
              </a:rPr>
              <a:t>N</a:t>
            </a:r>
            <a:r>
              <a:rPr sz="8150" b="1" spc="310">
                <a:solidFill>
                  <a:srgbClr val="231F20"/>
                </a:solidFill>
                <a:latin typeface="Trebuchet MS"/>
                <a:cs typeface="Trebuchet MS"/>
              </a:rPr>
              <a:t>K  </a:t>
            </a:r>
            <a:r>
              <a:rPr sz="8150" b="1" spc="1019">
                <a:solidFill>
                  <a:srgbClr val="231F20"/>
                </a:solidFill>
                <a:latin typeface="Trebuchet MS"/>
                <a:cs typeface="Trebuchet MS"/>
              </a:rPr>
              <a:t>YOU</a:t>
            </a:r>
            <a:endParaRPr sz="815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9383" y="-1316159"/>
            <a:ext cx="16002000" cy="7139144"/>
          </a:xfrm>
          <a:prstGeom prst="rect">
            <a:avLst/>
          </a:prstGeom>
        </p:spPr>
        <p:txBody>
          <a:bodyPr vert="horz" lIns="91440" tIns="45720" rIns="91440" bIns="45720" rtlCol="0" anchor="b">
            <a:normAutofit/>
          </a:bodyPr>
          <a:lstStyle/>
          <a:p>
            <a:pPr rtl="0"/>
            <a:r>
              <a:rPr lang="en-IN" sz="3600" dirty="0" smtClean="0"/>
              <a:t> </a:t>
            </a:r>
            <a:r>
              <a:rPr lang="en-US" sz="3200" dirty="0" smtClean="0"/>
              <a:t>COMPANY </a:t>
            </a:r>
            <a:r>
              <a:rPr lang="en-US" sz="3200" dirty="0"/>
              <a:t>CREATION AND SETTING UP COMPANY FEATURES IN TALLY PRIME:</a:t>
            </a: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311682"/>
            <a:ext cx="16750146" cy="7663636"/>
          </a:xfrm>
          <a:prstGeom prst="rect">
            <a:avLst/>
          </a:prstGeom>
        </p:spPr>
        <p:txBody>
          <a:bodyPr wrap="square">
            <a:spAutoFit/>
          </a:bodyPr>
          <a:lstStyle/>
          <a:p>
            <a:r>
              <a:rPr lang="en-US" sz="2800" b="1" i="1" dirty="0"/>
              <a:t>Steps: </a:t>
            </a:r>
            <a:r>
              <a:rPr lang="en-US" sz="2800" dirty="0"/>
              <a:t>open tally prime &gt; select company &gt; click on create company &gt; fill the important information &gt; for more details press F12 (configuration</a:t>
            </a:r>
            <a:r>
              <a:rPr lang="en-US" sz="2800" dirty="0" smtClean="0"/>
              <a:t>)</a:t>
            </a:r>
          </a:p>
          <a:p>
            <a:r>
              <a:rPr lang="en-US" sz="2800" dirty="0"/>
              <a:t/>
            </a:r>
            <a:br>
              <a:rPr lang="en-US" sz="2800" dirty="0"/>
            </a:br>
            <a:r>
              <a:rPr lang="en-US" sz="2800" dirty="0"/>
              <a:t>The configuration screen details</a:t>
            </a:r>
          </a:p>
          <a:p>
            <a:pPr marL="342900" indent="-342900" fontAlgn="base">
              <a:buFont typeface="Arial" pitchFamily="34" charset="0"/>
              <a:buChar char="•"/>
            </a:pPr>
            <a:r>
              <a:rPr lang="en-US" sz="2400" dirty="0"/>
              <a:t>Set provide contact details to  &gt;&gt; yes</a:t>
            </a:r>
          </a:p>
          <a:p>
            <a:pPr marL="342900" indent="-342900" fontAlgn="base">
              <a:buFont typeface="Arial" pitchFamily="34" charset="0"/>
              <a:buChar char="•"/>
            </a:pPr>
            <a:r>
              <a:rPr lang="en-US" sz="2400" dirty="0"/>
              <a:t>Set edit log applicability to        &gt;&gt;yes</a:t>
            </a:r>
          </a:p>
          <a:p>
            <a:pPr marL="342900" indent="-342900" fontAlgn="base">
              <a:buFont typeface="Arial" pitchFamily="34" charset="0"/>
              <a:buChar char="•"/>
            </a:pPr>
            <a:r>
              <a:rPr lang="en-US" sz="2400" dirty="0"/>
              <a:t>Set use tally vault password to encrypt company data to &gt;&gt; yes</a:t>
            </a:r>
          </a:p>
          <a:p>
            <a:pPr marL="342900" indent="-342900" fontAlgn="base">
              <a:buFont typeface="Arial" pitchFamily="34" charset="0"/>
              <a:buChar char="•"/>
            </a:pPr>
            <a:r>
              <a:rPr lang="en-US" sz="2400" dirty="0"/>
              <a:t>Set use user access control to &gt;&gt; yes</a:t>
            </a:r>
          </a:p>
          <a:p>
            <a:pPr marL="342900" indent="-342900" fontAlgn="base">
              <a:buFont typeface="Arial" pitchFamily="34" charset="0"/>
              <a:buChar char="•"/>
            </a:pPr>
            <a:r>
              <a:rPr lang="en-US" sz="2400" dirty="0"/>
              <a:t>Set provide additional base currency details to &gt;&gt; no</a:t>
            </a:r>
          </a:p>
          <a:p>
            <a:pPr marL="342900" indent="-342900" fontAlgn="base">
              <a:buFont typeface="Arial" pitchFamily="34" charset="0"/>
              <a:buChar char="•"/>
            </a:pPr>
            <a:r>
              <a:rPr lang="en-US" sz="2400" dirty="0"/>
              <a:t>Accept the screen</a:t>
            </a:r>
          </a:p>
          <a:p>
            <a:r>
              <a:rPr lang="en-US" sz="4000" dirty="0"/>
              <a:t/>
            </a:r>
            <a:br>
              <a:rPr lang="en-US" sz="40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pic>
        <p:nvPicPr>
          <p:cNvPr id="3074" name="Picture 2" descr="https://lh7-rt.googleusercontent.com/slidesz/AGV_vUez8ov8rEzODuy2bgVGHfy6vei3_6XzaozQvxGTxaMSfoRX4MwF708ZfIuWlkomdEM08hA32LR90zeBQuzaNMFWBui0IsrOoX1K12M25ycexdjs7_bvxHt77vsQumx2KIoNbA25uNkzkimi6D3Uz0g9vh8t9TJdXqwR2BB9Klk2-RoBFM54hQ=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52" y="5484737"/>
            <a:ext cx="16590384" cy="440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1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9383" y="-1316159"/>
            <a:ext cx="16002000" cy="7139144"/>
          </a:xfrm>
          <a:prstGeom prst="rect">
            <a:avLst/>
          </a:prstGeom>
        </p:spPr>
        <p:txBody>
          <a:bodyPr vert="horz" lIns="91440" tIns="45720" rIns="91440" bIns="45720" rtlCol="0" anchor="b">
            <a:normAutofit/>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311682"/>
            <a:ext cx="16750146" cy="11295400"/>
          </a:xfrm>
          <a:prstGeom prst="rect">
            <a:avLst/>
          </a:prstGeom>
        </p:spPr>
        <p:txBody>
          <a:bodyPr wrap="square">
            <a:spAutoFit/>
          </a:bodyPr>
          <a:lstStyle/>
          <a:p>
            <a:r>
              <a:rPr lang="en-US" sz="3600" b="1" dirty="0"/>
              <a:t>In the company creation screen ,enter the following </a:t>
            </a:r>
            <a:r>
              <a:rPr lang="en-US" sz="3600" b="1" dirty="0" smtClean="0"/>
              <a:t>details</a:t>
            </a:r>
          </a:p>
          <a:p>
            <a:endParaRPr lang="en-US" sz="3600" dirty="0"/>
          </a:p>
          <a:p>
            <a:pPr marL="457200" indent="-457200" fontAlgn="base">
              <a:buFont typeface="Wingdings" pitchFamily="2" charset="2"/>
              <a:buChar char="q"/>
            </a:pPr>
            <a:r>
              <a:rPr lang="en-US" sz="2800" dirty="0"/>
              <a:t>Name : company name</a:t>
            </a:r>
          </a:p>
          <a:p>
            <a:pPr marL="457200" indent="-457200" fontAlgn="base">
              <a:buFont typeface="Wingdings" pitchFamily="2" charset="2"/>
              <a:buChar char="q"/>
            </a:pPr>
            <a:r>
              <a:rPr lang="en-US" sz="2800" dirty="0"/>
              <a:t>Mailing name : name display on printout report</a:t>
            </a:r>
          </a:p>
          <a:p>
            <a:pPr marL="457200" indent="-457200" fontAlgn="base">
              <a:buFont typeface="Wingdings" pitchFamily="2" charset="2"/>
              <a:buChar char="q"/>
            </a:pPr>
            <a:r>
              <a:rPr lang="en-US" sz="2800" dirty="0"/>
              <a:t>Address : company address</a:t>
            </a:r>
          </a:p>
          <a:p>
            <a:pPr marL="457200" indent="-457200" fontAlgn="base">
              <a:buFont typeface="Wingdings" pitchFamily="2" charset="2"/>
              <a:buChar char="q"/>
            </a:pPr>
            <a:r>
              <a:rPr lang="en-US" sz="2800" dirty="0"/>
              <a:t>Country : select the country from the list in which business operates</a:t>
            </a:r>
          </a:p>
          <a:p>
            <a:pPr marL="457200" indent="-457200" fontAlgn="base">
              <a:buFont typeface="Wingdings" pitchFamily="2" charset="2"/>
              <a:buChar char="q"/>
            </a:pPr>
            <a:r>
              <a:rPr lang="en-US" sz="2800" dirty="0"/>
              <a:t>State : select the state in which we would company with </a:t>
            </a:r>
            <a:r>
              <a:rPr lang="en-US" sz="2800" dirty="0" err="1"/>
              <a:t>statuory</a:t>
            </a:r>
            <a:r>
              <a:rPr lang="en-US" sz="2800" dirty="0"/>
              <a:t> laws</a:t>
            </a:r>
          </a:p>
          <a:p>
            <a:pPr marL="457200" indent="-457200" fontAlgn="base">
              <a:buFont typeface="Wingdings" pitchFamily="2" charset="2"/>
              <a:buChar char="q"/>
            </a:pPr>
            <a:r>
              <a:rPr lang="en-US" sz="2800" dirty="0" err="1"/>
              <a:t>Pincods</a:t>
            </a:r>
            <a:r>
              <a:rPr lang="en-US" sz="2800" dirty="0"/>
              <a:t> : the location where the office exists</a:t>
            </a:r>
          </a:p>
          <a:p>
            <a:pPr marL="457200" indent="-457200" fontAlgn="base">
              <a:buFont typeface="Wingdings" pitchFamily="2" charset="2"/>
              <a:buChar char="q"/>
            </a:pPr>
            <a:r>
              <a:rPr lang="en-US" sz="2800" dirty="0"/>
              <a:t>Contact details</a:t>
            </a:r>
            <a:r>
              <a:rPr lang="en-US" sz="2800" dirty="0" smtClean="0"/>
              <a:t>: phone </a:t>
            </a:r>
            <a:r>
              <a:rPr lang="en-US" sz="2800" dirty="0"/>
              <a:t>no , mobile no ,fax no ,e-mail ,website</a:t>
            </a:r>
          </a:p>
          <a:p>
            <a:pPr marL="457200" indent="-457200" fontAlgn="base">
              <a:buFont typeface="Wingdings" pitchFamily="2" charset="2"/>
              <a:buChar char="q"/>
            </a:pPr>
            <a:r>
              <a:rPr lang="en-US" sz="2800" dirty="0"/>
              <a:t>Financial year begins from : in this data field you have to type the financial year in which you want to create a company</a:t>
            </a:r>
          </a:p>
          <a:p>
            <a:pPr marL="457200" indent="-457200" fontAlgn="base">
              <a:buFont typeface="Wingdings" pitchFamily="2" charset="2"/>
              <a:buChar char="q"/>
            </a:pPr>
            <a:r>
              <a:rPr lang="en-US" sz="2800" dirty="0"/>
              <a:t>Book beginning from in this data field ,you have to type the financial year in which you want to create a company</a:t>
            </a:r>
          </a:p>
          <a:p>
            <a:pPr marL="457200" indent="-457200" fontAlgn="base">
              <a:buFont typeface="Wingdings" pitchFamily="2" charset="2"/>
              <a:buChar char="q"/>
            </a:pPr>
            <a:r>
              <a:rPr lang="en-US" sz="2800" dirty="0"/>
              <a:t>Tally vault password(if any) : convert tally data into encrypted format</a:t>
            </a:r>
          </a:p>
          <a:p>
            <a:pPr marL="457200" indent="-457200" fontAlgn="base">
              <a:buFont typeface="Wingdings" pitchFamily="2" charset="2"/>
              <a:buChar char="q"/>
            </a:pPr>
            <a:r>
              <a:rPr lang="en-US" sz="2800" dirty="0"/>
              <a:t>Use security control : enabling this data field ,we will get complete control over the </a:t>
            </a:r>
            <a:r>
              <a:rPr lang="en-US" sz="2800" dirty="0" err="1"/>
              <a:t>data,we</a:t>
            </a:r>
            <a:r>
              <a:rPr lang="en-US" sz="2800" dirty="0"/>
              <a:t> can assign user for specific purpose. In this data field ,we will be asked the administrator name and password.</a:t>
            </a:r>
          </a:p>
          <a:p>
            <a:pPr marL="457200" indent="-457200" fontAlgn="base">
              <a:buFont typeface="Wingdings" pitchFamily="2" charset="2"/>
              <a:buChar char="q"/>
            </a:pPr>
            <a:r>
              <a:rPr lang="en-US" sz="2800" dirty="0"/>
              <a:t>Base currency information : default set up </a:t>
            </a:r>
          </a:p>
          <a:p>
            <a:r>
              <a:rPr lang="en-US" sz="4000" dirty="0"/>
              <a:t/>
            </a:r>
            <a:br>
              <a:rPr lang="en-US" sz="40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1931513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9383" y="-1316159"/>
            <a:ext cx="16002000" cy="7139144"/>
          </a:xfrm>
          <a:prstGeom prst="rect">
            <a:avLst/>
          </a:prstGeom>
        </p:spPr>
        <p:txBody>
          <a:bodyPr vert="horz" lIns="91440" tIns="45720" rIns="91440" bIns="45720" rtlCol="0" anchor="b">
            <a:normAutofit/>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4645"/>
            <a:ext cx="16750146" cy="5386090"/>
          </a:xfrm>
          <a:prstGeom prst="rect">
            <a:avLst/>
          </a:prstGeom>
        </p:spPr>
        <p:txBody>
          <a:bodyPr wrap="square">
            <a:spAutoFit/>
          </a:bodyPr>
          <a:lstStyle/>
          <a:p>
            <a:r>
              <a:rPr lang="en-IN" sz="3600" b="1" i="1" dirty="0"/>
              <a:t>Case -1</a:t>
            </a:r>
            <a:endParaRPr lang="en-IN" sz="3600" dirty="0"/>
          </a:p>
          <a:p>
            <a:r>
              <a:rPr lang="en-IN" sz="3600" dirty="0"/>
              <a:t/>
            </a:r>
            <a:br>
              <a:rPr lang="en-IN" sz="3600" dirty="0"/>
            </a:br>
            <a:endParaRPr lang="en-US" sz="3600" dirty="0"/>
          </a:p>
          <a:p>
            <a:r>
              <a:rPr lang="en-US" sz="4000" dirty="0"/>
              <a:t/>
            </a:r>
            <a:br>
              <a:rPr lang="en-US" sz="40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pic>
        <p:nvPicPr>
          <p:cNvPr id="4098" name="Picture 2" descr="https://lh7-rt.googleusercontent.com/slidesz/AGV_vUdcVNXdhxJcaM2ongZsuYS1mdalI8mv5y29Ad60igGuvl-cbvRks4mKSPZoeCHnxAWAsd9WroFZyI8lDszXgxWgg6irnxX4FUfwEOv3ERmzS3gLueRzMCkp-4VDzQEVniU8Hf02sL5x5lN8UvAzTSjRSBpHGsM0e0THQZeWlsuZbt3prNc46A=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204" y="1909766"/>
            <a:ext cx="9713714" cy="71926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193450990"/>
              </p:ext>
            </p:extLst>
          </p:nvPr>
        </p:nvGraphicFramePr>
        <p:xfrm>
          <a:off x="768928" y="1909766"/>
          <a:ext cx="6421581" cy="7843273"/>
        </p:xfrm>
        <a:graphic>
          <a:graphicData uri="http://schemas.openxmlformats.org/drawingml/2006/table">
            <a:tbl>
              <a:tblPr/>
              <a:tblGrid>
                <a:gridCol w="2689410"/>
                <a:gridCol w="3732171"/>
              </a:tblGrid>
              <a:tr h="652334">
                <a:tc>
                  <a:txBody>
                    <a:bodyPr/>
                    <a:lstStyle/>
                    <a:p>
                      <a:pPr rtl="0" fontAlgn="t">
                        <a:spcBef>
                          <a:spcPts val="0"/>
                        </a:spcBef>
                        <a:spcAft>
                          <a:spcPts val="0"/>
                        </a:spcAft>
                      </a:pPr>
                      <a:r>
                        <a:rPr lang="en-IN" sz="2000" b="1" i="0" u="none" strike="noStrike" dirty="0">
                          <a:solidFill>
                            <a:srgbClr val="000000"/>
                          </a:solidFill>
                          <a:effectLst/>
                          <a:latin typeface="Calibri"/>
                        </a:rPr>
                        <a:t>Company Name</a:t>
                      </a:r>
                      <a:endParaRPr lang="en-IN" sz="1600" dirty="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1600" b="1" i="0" u="none" strike="noStrike">
                          <a:solidFill>
                            <a:srgbClr val="000000"/>
                          </a:solidFill>
                          <a:effectLst/>
                          <a:latin typeface="Calibri"/>
                        </a:rPr>
                        <a:t>Power tel limited</a:t>
                      </a:r>
                      <a:endParaRPr lang="en-IN" sz="1600">
                        <a:effectLst/>
                      </a:endParaRPr>
                    </a:p>
                    <a:p>
                      <a:pPr fontAlgn="t"/>
                      <a:r>
                        <a:rPr lang="en-IN" sz="1600">
                          <a:effectLst/>
                        </a:rPr>
                        <a:t/>
                      </a:r>
                      <a:br>
                        <a:rPr lang="en-IN" sz="1600">
                          <a:effectLst/>
                        </a:rPr>
                      </a:b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691311">
                <a:tc>
                  <a:txBody>
                    <a:bodyPr/>
                    <a:lstStyle/>
                    <a:p>
                      <a:pPr rtl="0" fontAlgn="t">
                        <a:spcBef>
                          <a:spcPts val="0"/>
                        </a:spcBef>
                        <a:spcAft>
                          <a:spcPts val="0"/>
                        </a:spcAft>
                      </a:pPr>
                      <a:r>
                        <a:rPr lang="en-IN" sz="2000" b="0" i="0" u="none" strike="noStrike">
                          <a:solidFill>
                            <a:srgbClr val="000000"/>
                          </a:solidFill>
                          <a:effectLst/>
                          <a:latin typeface="Calibri"/>
                        </a:rPr>
                        <a:t>Mailing name </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Power tel limited</a:t>
                      </a:r>
                      <a:endParaRPr lang="en-IN" sz="1600">
                        <a:effectLst/>
                      </a:endParaRPr>
                    </a:p>
                    <a:p>
                      <a:pPr fontAlgn="t"/>
                      <a:r>
                        <a:rPr lang="en-IN" sz="1600">
                          <a:effectLst/>
                        </a:rPr>
                        <a:t/>
                      </a:r>
                      <a:br>
                        <a:rPr lang="en-IN" sz="1600">
                          <a:effectLst/>
                        </a:rPr>
                      </a:b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925176">
                <a:tc>
                  <a:txBody>
                    <a:bodyPr/>
                    <a:lstStyle/>
                    <a:p>
                      <a:pPr rtl="0" fontAlgn="t">
                        <a:spcBef>
                          <a:spcPts val="0"/>
                        </a:spcBef>
                        <a:spcAft>
                          <a:spcPts val="0"/>
                        </a:spcAft>
                      </a:pPr>
                      <a:r>
                        <a:rPr lang="en-IN" sz="2000" b="0" i="0" u="none" strike="noStrike">
                          <a:solidFill>
                            <a:srgbClr val="000000"/>
                          </a:solidFill>
                          <a:effectLst/>
                          <a:latin typeface="Calibri"/>
                        </a:rPr>
                        <a:t>Address</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7 no Russell street Kolkata-17</a:t>
                      </a:r>
                      <a:endParaRPr lang="en-IN" sz="1600">
                        <a:effectLst/>
                      </a:endParaRPr>
                    </a:p>
                    <a:p>
                      <a:pPr fontAlgn="t"/>
                      <a:r>
                        <a:rPr lang="en-IN" sz="1600">
                          <a:effectLst/>
                        </a:rPr>
                        <a:t/>
                      </a:r>
                      <a:br>
                        <a:rPr lang="en-IN" sz="1600">
                          <a:effectLst/>
                        </a:rPr>
                      </a:b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691311">
                <a:tc>
                  <a:txBody>
                    <a:bodyPr/>
                    <a:lstStyle/>
                    <a:p>
                      <a:pPr rtl="0" fontAlgn="t">
                        <a:spcBef>
                          <a:spcPts val="0"/>
                        </a:spcBef>
                        <a:spcAft>
                          <a:spcPts val="0"/>
                        </a:spcAft>
                      </a:pPr>
                      <a:r>
                        <a:rPr lang="en-IN" sz="2000" b="0" i="0" u="none" strike="noStrike">
                          <a:solidFill>
                            <a:srgbClr val="000000"/>
                          </a:solidFill>
                          <a:effectLst/>
                          <a:latin typeface="Calibri"/>
                        </a:rPr>
                        <a:t>State</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west bengal</a:t>
                      </a:r>
                      <a:endParaRPr lang="en-IN" sz="1600">
                        <a:effectLst/>
                      </a:endParaRPr>
                    </a:p>
                    <a:p>
                      <a:pPr fontAlgn="t"/>
                      <a:r>
                        <a:rPr lang="en-IN" sz="1600">
                          <a:effectLst/>
                        </a:rPr>
                        <a:t/>
                      </a:r>
                      <a:br>
                        <a:rPr lang="en-IN" sz="1600">
                          <a:effectLst/>
                        </a:rPr>
                      </a:b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691311">
                <a:tc>
                  <a:txBody>
                    <a:bodyPr/>
                    <a:lstStyle/>
                    <a:p>
                      <a:pPr rtl="0" fontAlgn="t">
                        <a:spcBef>
                          <a:spcPts val="0"/>
                        </a:spcBef>
                        <a:spcAft>
                          <a:spcPts val="0"/>
                        </a:spcAft>
                      </a:pPr>
                      <a:r>
                        <a:rPr lang="en-IN" sz="2000" b="0" i="0" u="none" strike="noStrike">
                          <a:solidFill>
                            <a:srgbClr val="000000"/>
                          </a:solidFill>
                          <a:effectLst/>
                          <a:latin typeface="Calibri"/>
                        </a:rPr>
                        <a:t>Pincods</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711107</a:t>
                      </a:r>
                      <a:endParaRPr lang="en-IN" sz="1600">
                        <a:effectLst/>
                      </a:endParaRPr>
                    </a:p>
                    <a:p>
                      <a:pPr fontAlgn="t"/>
                      <a:r>
                        <a:rPr lang="en-IN" sz="1600">
                          <a:effectLst/>
                        </a:rPr>
                        <a:t/>
                      </a:r>
                      <a:br>
                        <a:rPr lang="en-IN" sz="1600">
                          <a:effectLst/>
                        </a:rPr>
                      </a:b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691311">
                <a:tc>
                  <a:txBody>
                    <a:bodyPr/>
                    <a:lstStyle/>
                    <a:p>
                      <a:pPr rtl="0" fontAlgn="t">
                        <a:spcBef>
                          <a:spcPts val="0"/>
                        </a:spcBef>
                        <a:spcAft>
                          <a:spcPts val="0"/>
                        </a:spcAft>
                      </a:pPr>
                      <a:r>
                        <a:rPr lang="en-IN" sz="2000" b="0" i="0" u="none" strike="noStrike" dirty="0">
                          <a:solidFill>
                            <a:srgbClr val="000000"/>
                          </a:solidFill>
                          <a:effectLst/>
                          <a:latin typeface="Calibri"/>
                        </a:rPr>
                        <a:t>Financial year begins from </a:t>
                      </a:r>
                      <a:endParaRPr lang="en-IN" sz="1600" dirty="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01/4/2023</a:t>
                      </a:r>
                      <a:endParaRPr lang="en-IN" sz="1600">
                        <a:effectLst/>
                      </a:endParaRPr>
                    </a:p>
                    <a:p>
                      <a:pPr fontAlgn="t"/>
                      <a:r>
                        <a:rPr lang="en-IN" sz="1600">
                          <a:effectLst/>
                        </a:rPr>
                        <a:t/>
                      </a:r>
                      <a:br>
                        <a:rPr lang="en-IN" sz="1600">
                          <a:effectLst/>
                        </a:rPr>
                      </a:b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691311">
                <a:tc>
                  <a:txBody>
                    <a:bodyPr/>
                    <a:lstStyle/>
                    <a:p>
                      <a:pPr rtl="0" fontAlgn="t">
                        <a:spcBef>
                          <a:spcPts val="0"/>
                        </a:spcBef>
                        <a:spcAft>
                          <a:spcPts val="0"/>
                        </a:spcAft>
                      </a:pPr>
                      <a:r>
                        <a:rPr lang="en-IN" sz="2000" b="0" i="0" u="none" strike="noStrike">
                          <a:solidFill>
                            <a:srgbClr val="000000"/>
                          </a:solidFill>
                          <a:effectLst/>
                          <a:latin typeface="Calibri"/>
                        </a:rPr>
                        <a:t>Book beginning from </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01/04/2023</a:t>
                      </a:r>
                      <a:endParaRPr lang="en-IN" sz="1600">
                        <a:effectLst/>
                      </a:endParaRPr>
                    </a:p>
                    <a:p>
                      <a:pPr fontAlgn="t"/>
                      <a:r>
                        <a:rPr lang="en-IN" sz="1600">
                          <a:effectLst/>
                        </a:rPr>
                        <a:t/>
                      </a:r>
                      <a:br>
                        <a:rPr lang="en-IN" sz="1600">
                          <a:effectLst/>
                        </a:rPr>
                      </a:b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778897">
                <a:tc>
                  <a:txBody>
                    <a:bodyPr/>
                    <a:lstStyle/>
                    <a:p>
                      <a:pPr rtl="0" fontAlgn="t">
                        <a:spcBef>
                          <a:spcPts val="0"/>
                        </a:spcBef>
                        <a:spcAft>
                          <a:spcPts val="0"/>
                        </a:spcAft>
                      </a:pPr>
                      <a:r>
                        <a:rPr lang="en-IN" sz="2000" b="0" i="0" u="none" strike="noStrike">
                          <a:solidFill>
                            <a:srgbClr val="000000"/>
                          </a:solidFill>
                          <a:effectLst/>
                          <a:latin typeface="Calibri"/>
                        </a:rPr>
                        <a:t>Use security control </a:t>
                      </a:r>
                      <a:endParaRPr lang="en-IN" sz="1600">
                        <a:effectLst/>
                      </a:endParaRPr>
                    </a:p>
                    <a:p>
                      <a:pPr rtl="0" fontAlgn="t">
                        <a:spcBef>
                          <a:spcPts val="0"/>
                        </a:spcBef>
                        <a:spcAft>
                          <a:spcPts val="0"/>
                        </a:spcAft>
                      </a:pPr>
                      <a:r>
                        <a:rPr lang="en-IN" sz="2000" b="0" i="0" u="none" strike="noStrike">
                          <a:solidFill>
                            <a:srgbClr val="000000"/>
                          </a:solidFill>
                          <a:effectLst/>
                          <a:latin typeface="Calibri"/>
                        </a:rPr>
                        <a:t>Admin</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A</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304745">
                <a:tc>
                  <a:txBody>
                    <a:bodyPr/>
                    <a:lstStyle/>
                    <a:p>
                      <a:pPr rtl="0" fontAlgn="t">
                        <a:spcBef>
                          <a:spcPts val="0"/>
                        </a:spcBef>
                        <a:spcAft>
                          <a:spcPts val="0"/>
                        </a:spcAft>
                      </a:pPr>
                      <a:r>
                        <a:rPr lang="en-IN" sz="2000" b="0" i="0" u="none" strike="noStrike">
                          <a:solidFill>
                            <a:srgbClr val="000000"/>
                          </a:solidFill>
                          <a:effectLst/>
                          <a:latin typeface="Calibri"/>
                        </a:rPr>
                        <a:t>Password </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a:solidFill>
                            <a:srgbClr val="000000"/>
                          </a:solidFill>
                          <a:effectLst/>
                          <a:latin typeface="Calibri"/>
                        </a:rPr>
                        <a:t>**** </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r h="691311">
                <a:tc>
                  <a:txBody>
                    <a:bodyPr/>
                    <a:lstStyle/>
                    <a:p>
                      <a:pPr rtl="0" fontAlgn="t">
                        <a:spcBef>
                          <a:spcPts val="0"/>
                        </a:spcBef>
                        <a:spcAft>
                          <a:spcPts val="0"/>
                        </a:spcAft>
                      </a:pPr>
                      <a:r>
                        <a:rPr lang="en-IN" sz="2000" b="0" i="0" u="none" strike="noStrike">
                          <a:solidFill>
                            <a:srgbClr val="000000"/>
                          </a:solidFill>
                          <a:effectLst/>
                          <a:latin typeface="Calibri"/>
                        </a:rPr>
                        <a:t>Base currency information </a:t>
                      </a:r>
                      <a:endParaRPr lang="en-IN" sz="160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c>
                  <a:txBody>
                    <a:bodyPr/>
                    <a:lstStyle/>
                    <a:p>
                      <a:pPr rtl="0" fontAlgn="t">
                        <a:spcBef>
                          <a:spcPts val="0"/>
                        </a:spcBef>
                        <a:spcAft>
                          <a:spcPts val="0"/>
                        </a:spcAft>
                      </a:pPr>
                      <a:r>
                        <a:rPr lang="en-IN" sz="2000" b="0" i="0" u="none" strike="noStrike" dirty="0">
                          <a:solidFill>
                            <a:srgbClr val="000000"/>
                          </a:solidFill>
                          <a:effectLst/>
                          <a:latin typeface="Calibri"/>
                        </a:rPr>
                        <a:t>default set up </a:t>
                      </a:r>
                      <a:endParaRPr lang="en-IN" sz="1600" dirty="0">
                        <a:effectLst/>
                      </a:endParaRPr>
                    </a:p>
                    <a:p>
                      <a:pPr fontAlgn="t"/>
                      <a:r>
                        <a:rPr lang="en-IN" sz="1600" dirty="0">
                          <a:effectLst/>
                        </a:rPr>
                        <a:t/>
                      </a:r>
                      <a:br>
                        <a:rPr lang="en-IN" sz="1600" dirty="0">
                          <a:effectLst/>
                        </a:rPr>
                      </a:br>
                      <a:endParaRPr lang="en-IN" sz="1600" dirty="0">
                        <a:effectLst/>
                      </a:endParaRPr>
                    </a:p>
                  </a:txBody>
                  <a:tcPr marL="43500" marR="43500" marT="21750" marB="217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7E6E6"/>
                    </a:solidFill>
                  </a:tcPr>
                </a:tc>
              </a:tr>
            </a:tbl>
          </a:graphicData>
        </a:graphic>
      </p:graphicFrame>
      <p:sp>
        <p:nvSpPr>
          <p:cNvPr id="7" name="Rectangle 3"/>
          <p:cNvSpPr>
            <a:spLocks noChangeArrowheads="1"/>
          </p:cNvSpPr>
          <p:nvPr/>
        </p:nvSpPr>
        <p:spPr bwMode="auto">
          <a:xfrm>
            <a:off x="7985125" y="337343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8812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9383" y="-1316159"/>
            <a:ext cx="16002000" cy="7139144"/>
          </a:xfrm>
          <a:prstGeom prst="rect">
            <a:avLst/>
          </a:prstGeom>
        </p:spPr>
        <p:txBody>
          <a:bodyPr vert="horz" lIns="91440" tIns="45720" rIns="91440" bIns="45720" rtlCol="0" anchor="b">
            <a:normAutofit/>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311682"/>
            <a:ext cx="16750146" cy="4585871"/>
          </a:xfrm>
          <a:prstGeom prst="rect">
            <a:avLst/>
          </a:prstGeom>
        </p:spPr>
        <p:txBody>
          <a:bodyPr wrap="square">
            <a:spAutoFit/>
          </a:bodyPr>
          <a:lstStyle/>
          <a:p>
            <a:r>
              <a:rPr lang="en-US" sz="2800" dirty="0"/>
              <a:t>In the company login screen &gt; enter the user name &gt; and enter the </a:t>
            </a:r>
            <a:r>
              <a:rPr lang="en-US" sz="2800" dirty="0" smtClean="0"/>
              <a:t>password</a:t>
            </a:r>
          </a:p>
          <a:p>
            <a:r>
              <a:rPr lang="en-US" sz="2800" dirty="0"/>
              <a:t/>
            </a:r>
            <a:br>
              <a:rPr lang="en-US" sz="2800" dirty="0"/>
            </a:br>
            <a:r>
              <a:rPr lang="en-US" sz="4000" dirty="0"/>
              <a:t/>
            </a:r>
            <a:br>
              <a:rPr lang="en-US" sz="40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pic>
        <p:nvPicPr>
          <p:cNvPr id="1026" name="Picture 2" descr="https://lh7-rt.googleusercontent.com/slidesz/AGV_vUc3JyUqIFsCvvSJsaELIIoNeXH7NVMHRqE9EKQslQT0Eow9X_PYmKgrLRT6O0f74YZTirNRRDv8nhQlyxyHp6HHrVF_Zv8jXG8VruAc8WZR3-e5SWe9wZhWaJmcwQQ425azBOmfYwJGmX0ukSkUH4O5Q1Umdgbf03MDtwIfEITcGKHESk4p=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14" y="2362201"/>
            <a:ext cx="16992600"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80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28601" y="-432246"/>
            <a:ext cx="16002000" cy="7139144"/>
          </a:xfrm>
          <a:prstGeom prst="rect">
            <a:avLst/>
          </a:prstGeom>
        </p:spPr>
        <p:txBody>
          <a:bodyPr vert="horz" lIns="91440" tIns="45720" rIns="91440" bIns="45720" rtlCol="0" anchor="b">
            <a:normAutofit/>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311682"/>
            <a:ext cx="16750146" cy="6309420"/>
          </a:xfrm>
          <a:prstGeom prst="rect">
            <a:avLst/>
          </a:prstGeom>
        </p:spPr>
        <p:txBody>
          <a:bodyPr wrap="square">
            <a:spAutoFit/>
          </a:bodyPr>
          <a:lstStyle/>
          <a:p>
            <a:r>
              <a:rPr lang="en-US" sz="2800" dirty="0"/>
              <a:t>After saving the company creation screen the company features alteration screen appears</a:t>
            </a:r>
          </a:p>
          <a:p>
            <a:pPr fontAlgn="base"/>
            <a:r>
              <a:rPr lang="en-US" sz="2800" dirty="0"/>
              <a:t/>
            </a:r>
            <a:br>
              <a:rPr lang="en-US" sz="2800" dirty="0"/>
            </a:br>
            <a:r>
              <a:rPr lang="en-US" sz="2800" dirty="0"/>
              <a:t>The commonly used features for any business are enabled by default in the company features alteration screen</a:t>
            </a:r>
          </a:p>
          <a:p>
            <a:pPr fontAlgn="base"/>
            <a:r>
              <a:rPr lang="en-US" sz="2800" dirty="0"/>
              <a:t/>
            </a:r>
            <a:br>
              <a:rPr lang="en-US" sz="2800" dirty="0"/>
            </a:br>
            <a:r>
              <a:rPr lang="en-US" sz="2800" dirty="0"/>
              <a:t>Press backspace and set show more features to &gt;&gt; yes</a:t>
            </a:r>
          </a:p>
          <a:p>
            <a:r>
              <a:rPr lang="en-US" sz="2800" dirty="0"/>
              <a:t/>
            </a:r>
            <a:br>
              <a:rPr lang="en-US" sz="2800" dirty="0"/>
            </a:br>
            <a:r>
              <a:rPr lang="en-US" sz="4000" dirty="0"/>
              <a:t/>
            </a:r>
            <a:br>
              <a:rPr lang="en-US" sz="40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pic>
        <p:nvPicPr>
          <p:cNvPr id="2050" name="Picture 2" descr="https://lh7-rt.googleusercontent.com/slidesz/AGV_vUcCKH_NQUa1mLRQPwnQ9iU-7XYQQdx9ddvqVXTZjB8IkST1oBhmWtvgrvh5Jke4-aVOyaJ5NnyYlKwdQlKyU7l3rsieDx04WhdU3hsHjVRZQvbqUk1ohiOaU-3iJLBFW5I7493nmBGFt4a8DmxE4yOpjgmwvIXf555CCbTjzoduv0GGYlPB=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18" y="3826416"/>
            <a:ext cx="15627927" cy="5133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3617" y="9188017"/>
            <a:ext cx="15627927" cy="1384995"/>
          </a:xfrm>
          <a:prstGeom prst="rect">
            <a:avLst/>
          </a:prstGeom>
        </p:spPr>
        <p:txBody>
          <a:bodyPr wrap="square">
            <a:spAutoFit/>
          </a:bodyPr>
          <a:lstStyle/>
          <a:p>
            <a:r>
              <a:rPr lang="en-US" sz="2400" b="1" i="1" dirty="0"/>
              <a:t>Note : </a:t>
            </a:r>
            <a:r>
              <a:rPr lang="en-US" sz="2400" dirty="0"/>
              <a:t>if you want to enable/disable any company </a:t>
            </a:r>
            <a:r>
              <a:rPr lang="en-US" sz="2400" dirty="0" smtClean="0"/>
              <a:t>features from </a:t>
            </a:r>
            <a:r>
              <a:rPr lang="en-US" sz="2400" dirty="0"/>
              <a:t>gateway of tally &gt; press &gt;f11.the company features alteration screen appears</a:t>
            </a:r>
          </a:p>
          <a:p>
            <a:r>
              <a:rPr lang="en-US" dirty="0"/>
              <a:t/>
            </a:r>
            <a:br>
              <a:rPr lang="en-US" dirty="0"/>
            </a:br>
            <a:endParaRPr lang="en-IN" dirty="0"/>
          </a:p>
        </p:txBody>
      </p:sp>
    </p:spTree>
    <p:extLst>
      <p:ext uri="{BB962C8B-B14F-4D97-AF65-F5344CB8AC3E}">
        <p14:creationId xmlns:p14="http://schemas.microsoft.com/office/powerpoint/2010/main" val="3144396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Right buttons</a:t>
            </a: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7037" y="-162083"/>
            <a:ext cx="16002000" cy="7139144"/>
          </a:xfrm>
          <a:prstGeom prst="rect">
            <a:avLst/>
          </a:prstGeom>
        </p:spPr>
        <p:txBody>
          <a:bodyPr vert="horz" lIns="91440" tIns="45720" rIns="91440" bIns="45720" rtlCol="0" anchor="b">
            <a:normAutofit fontScale="90000"/>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2000548"/>
          </a:xfrm>
          <a:prstGeom prst="rect">
            <a:avLst/>
          </a:prstGeom>
        </p:spPr>
        <p:txBody>
          <a:bodyPr wrap="square">
            <a:spAutoFit/>
          </a:bodyPr>
          <a:lstStyle/>
          <a:p>
            <a:r>
              <a:rPr lang="en-US" sz="3200" dirty="0" smtClean="0"/>
              <a:t>Getting started with tally prime</a:t>
            </a:r>
          </a:p>
          <a:p>
            <a:pPr marL="457200" indent="-457200" fontAlgn="base">
              <a:buFont typeface="Wingdings" pitchFamily="2" charset="2"/>
              <a:buChar char="q"/>
            </a:pPr>
            <a:r>
              <a:rPr lang="en-US" sz="2800" dirty="0" smtClean="0"/>
              <a:t>After company creation next window called gateway of tally</a:t>
            </a:r>
          </a:p>
          <a:p>
            <a:pPr marL="457200" indent="-457200" fontAlgn="base">
              <a:buFont typeface="Wingdings" pitchFamily="2" charset="2"/>
              <a:buChar char="q"/>
            </a:pPr>
            <a:r>
              <a:rPr lang="en-US" sz="2800" dirty="0" smtClean="0"/>
              <a:t>The screen display top menu and right buttons</a:t>
            </a:r>
          </a:p>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pic>
        <p:nvPicPr>
          <p:cNvPr id="3074" name="Picture 2" descr="https://lh7-rt.googleusercontent.com/slidesz/AGV_vUf5thz_Nk32BHfpZ6XWpkBw_6tcjxxS3xdZ78RBISyF6SX7DvsCPBMa5rBCGGEegONNU0nQIyn5ZhBYF5oWK4GuUCLPhJnJnkiYumYiEBbo_eFZtk4jHCbcGrufOvkfVAfaaDiWWZCkEXseBobfx67sy89SdErBj1bPFXl002S5pGy9SeyIXg=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071" y="3097987"/>
            <a:ext cx="15317285" cy="67337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432280" y="1469418"/>
            <a:ext cx="1630703" cy="523220"/>
          </a:xfrm>
          <a:prstGeom prst="rect">
            <a:avLst/>
          </a:prstGeom>
        </p:spPr>
        <p:txBody>
          <a:bodyPr wrap="none">
            <a:spAutoFit/>
          </a:bodyPr>
          <a:lstStyle/>
          <a:p>
            <a:r>
              <a:rPr lang="en-IN" sz="2800" dirty="0"/>
              <a:t>T</a:t>
            </a:r>
            <a:r>
              <a:rPr lang="en-IN" sz="2800" dirty="0" smtClean="0"/>
              <a:t>op </a:t>
            </a:r>
            <a:r>
              <a:rPr lang="en-IN" sz="2800" dirty="0"/>
              <a:t>menu</a:t>
            </a:r>
          </a:p>
        </p:txBody>
      </p:sp>
      <p:sp>
        <p:nvSpPr>
          <p:cNvPr id="6" name="Down Arrow 5"/>
          <p:cNvSpPr/>
          <p:nvPr/>
        </p:nvSpPr>
        <p:spPr>
          <a:xfrm>
            <a:off x="13748129" y="210779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Bent-Up Arrow 6"/>
          <p:cNvSpPr/>
          <p:nvPr/>
        </p:nvSpPr>
        <p:spPr>
          <a:xfrm>
            <a:off x="16110635" y="2596999"/>
            <a:ext cx="1553909" cy="10855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6800356" y="2126416"/>
            <a:ext cx="1360052" cy="369332"/>
          </a:xfrm>
          <a:prstGeom prst="rect">
            <a:avLst/>
          </a:prstGeom>
          <a:noFill/>
        </p:spPr>
        <p:txBody>
          <a:bodyPr wrap="none" rtlCol="0">
            <a:spAutoFit/>
          </a:bodyPr>
          <a:lstStyle/>
          <a:p>
            <a:r>
              <a:rPr lang="en-US" dirty="0" smtClean="0"/>
              <a:t>Right Button</a:t>
            </a:r>
            <a:endParaRPr lang="en-IN" dirty="0"/>
          </a:p>
        </p:txBody>
      </p:sp>
    </p:spTree>
    <p:extLst>
      <p:ext uri="{BB962C8B-B14F-4D97-AF65-F5344CB8AC3E}">
        <p14:creationId xmlns:p14="http://schemas.microsoft.com/office/powerpoint/2010/main" val="3539779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Right buttons</a:t>
            </a: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7037" y="-162083"/>
            <a:ext cx="16002000" cy="7139144"/>
          </a:xfrm>
          <a:prstGeom prst="rect">
            <a:avLst/>
          </a:prstGeom>
        </p:spPr>
        <p:txBody>
          <a:bodyPr vert="horz" lIns="91440" tIns="45720" rIns="91440" bIns="45720" rtlCol="0" anchor="b">
            <a:normAutofit fontScale="90000"/>
          </a:bodyPr>
          <a:lstStyle/>
          <a:p>
            <a:pPr rtl="0"/>
            <a:r>
              <a:rPr lang="en-IN" sz="3600" dirty="0" smtClean="0"/>
              <a:t> </a:t>
            </a:r>
            <a:r>
              <a:rPr lang="en-US" sz="3600" dirty="0"/>
              <a:t>COMPANY CREATION AND SETTING UP COMPANY FEATURES IN TALLY PRIME</a:t>
            </a:r>
            <a:r>
              <a:rPr lang="en-US" sz="3600" b="0" dirty="0"/>
              <a:t/>
            </a:r>
            <a:br>
              <a:rPr lang="en-US" sz="3600" b="0" dirty="0"/>
            </a:br>
            <a:r>
              <a:rPr lang="en-US" sz="3100" dirty="0"/>
              <a:t/>
            </a:r>
            <a:br>
              <a:rPr lang="en-US" sz="31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2616101"/>
          </a:xfrm>
          <a:prstGeom prst="rect">
            <a:avLst/>
          </a:prstGeom>
        </p:spPr>
        <p:txBody>
          <a:bodyPr wrap="square">
            <a:spAutoFit/>
          </a:bodyPr>
          <a:lstStyle/>
          <a:p>
            <a:r>
              <a:rPr lang="en-US" sz="3200" dirty="0"/>
              <a:t>After company if you want to modify any details</a:t>
            </a:r>
          </a:p>
          <a:p>
            <a:r>
              <a:rPr lang="en-US" sz="3200" b="1" i="1" dirty="0"/>
              <a:t>Steps: </a:t>
            </a:r>
            <a:r>
              <a:rPr lang="en-US" sz="3200" dirty="0"/>
              <a:t>from gateway of tally &gt; press </a:t>
            </a:r>
            <a:r>
              <a:rPr lang="en-US" sz="3200" u="sng" dirty="0"/>
              <a:t>K </a:t>
            </a:r>
            <a:r>
              <a:rPr lang="en-US" sz="3200" dirty="0"/>
              <a:t>&gt; select alter &gt; the company alteration screen appear make the necessary changes</a:t>
            </a:r>
          </a:p>
          <a:p>
            <a:r>
              <a:rPr lang="en-US" sz="3200" dirty="0"/>
              <a:t/>
            </a:r>
            <a:br>
              <a:rPr lang="en-US" sz="3200" dirty="0"/>
            </a:br>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pic>
        <p:nvPicPr>
          <p:cNvPr id="4098" name="Picture 2" descr="https://lh7-rt.googleusercontent.com/slidesz/AGV_vUf8FnCKk0K2eclcW2rVBozJdLFor8IpnD7ThPRnONpHSv2L-W7lxDQYWRBEyMrz36G14aFy_RfpitfDDzlRdJ2coaEp9J6LyM8U7x5ufTwqH0Oq2-6K56nZadqZfb4CCvgJeVU8NDJBjAGgrqnimEBmFoAKKUOtLBJJ-V1pjaZ3NxkMfytNTQ=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8056"/>
            <a:ext cx="9335365" cy="61333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7-rt.googleusercontent.com/slidesz/AGV_vUc7q5H2plLyrIcA_hvWjL_mqk0hAYB-5aMlhidBC_P-agwN6WEwTAmgebK9j8XhLyuFVQjlMj6PGYTnKZGssxyhpwoKYi-q8BgcujGNcJmXOOkubWF3GWabQYz9MYdoHzOc2IBej4_qMSX3n6U54is68mjv2FQSU7AQ4LF8deo4cO29bulQGw=s2048?key=xjIpFvAFj8zcUeFiSbkb2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702" y="3145266"/>
            <a:ext cx="6802093" cy="581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681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Right buttons</a:t>
            </a: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7037" y="-162083"/>
            <a:ext cx="16002000" cy="7139144"/>
          </a:xfrm>
          <a:prstGeom prst="rect">
            <a:avLst/>
          </a:prstGeom>
        </p:spPr>
        <p:txBody>
          <a:bodyPr vert="horz" lIns="91440" tIns="45720" rIns="91440" bIns="45720" rtlCol="0" anchor="b">
            <a:normAutofit/>
          </a:bodyPr>
          <a:lstStyle/>
          <a:p>
            <a:pPr rtl="0"/>
            <a:r>
              <a:rPr lang="en-IN" sz="3600" dirty="0" smtClean="0"/>
              <a:t> </a:t>
            </a:r>
            <a:r>
              <a:rPr lang="en-US" sz="3200" dirty="0"/>
              <a:t>COMPANY CREATION AND SETTING UP COMPANY FEATURES IN TALLY </a:t>
            </a:r>
            <a:r>
              <a:rPr lang="en-US" sz="3200" dirty="0" smtClean="0"/>
              <a:t>PRIME</a:t>
            </a:r>
            <a:br>
              <a:rPr lang="en-US" sz="3200" dirty="0" smtClean="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3108543"/>
          </a:xfrm>
          <a:prstGeom prst="rect">
            <a:avLst/>
          </a:prstGeom>
        </p:spPr>
        <p:txBody>
          <a:bodyPr wrap="square">
            <a:spAutoFit/>
          </a:bodyPr>
          <a:lstStyle/>
          <a:p>
            <a:r>
              <a:rPr lang="en-US" sz="3200" dirty="0"/>
              <a:t>After company if you want to delete the company</a:t>
            </a:r>
          </a:p>
          <a:p>
            <a:r>
              <a:rPr lang="en-US" sz="3200" b="1" i="1" dirty="0"/>
              <a:t>Steps: </a:t>
            </a:r>
            <a:r>
              <a:rPr lang="en-US" sz="3200" dirty="0"/>
              <a:t>from gateway of tally &gt; press </a:t>
            </a:r>
            <a:r>
              <a:rPr lang="en-US" sz="3200" u="sng" dirty="0"/>
              <a:t>K </a:t>
            </a:r>
            <a:r>
              <a:rPr lang="en-US" sz="3200" dirty="0"/>
              <a:t>&gt; select alter &gt; the company alteration screen appear &gt; press alt d (delete) &gt; press enter to yes</a:t>
            </a:r>
          </a:p>
          <a:p>
            <a:r>
              <a:rPr lang="en-US" sz="3200" dirty="0"/>
              <a:t/>
            </a:r>
            <a:br>
              <a:rPr lang="en-US" sz="3200" dirty="0"/>
            </a:br>
            <a:r>
              <a:rPr lang="en-US" sz="3200" dirty="0"/>
              <a:t/>
            </a:r>
            <a:br>
              <a:rPr lang="en-US" sz="3200" dirty="0"/>
            </a:br>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pic>
        <p:nvPicPr>
          <p:cNvPr id="5122" name="Picture 2" descr="https://lh7-rt.googleusercontent.com/slidesz/AGV_vUeV51hxXCR2Cxm0tax4nfvml_q57AxGj3QJImplJMhpa-fMfIyCENB5ZYDYSxI8otfx_LdHlLUCCt245zNk_OFRmrIRlnfB1T8eJn5K1FKsgVHKZi6Jc0ROT1uPTOwv3MtrU1wkTLs3PQ4EsRqIAoBABfDC7yIQ933as1SuHnRjBhevsy8qcA=s2048?key=xjIpFvAFj8zcUeFiSbkb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469" y="2806399"/>
            <a:ext cx="15150489" cy="70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32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8478982" y="729589"/>
            <a:ext cx="9144000" cy="1200329"/>
          </a:xfrm>
          <a:prstGeom prst="rect">
            <a:avLst/>
          </a:prstGeom>
        </p:spPr>
        <p:txBody>
          <a:bodyPr>
            <a:spAutoFit/>
          </a:bodyPr>
          <a:lstStyle/>
          <a:p>
            <a:r>
              <a:rPr lang="en-US" dirty="0"/>
              <a:t/>
            </a:r>
            <a:br>
              <a:rPr lang="en-US" dirty="0"/>
            </a:br>
            <a:endParaRPr lang="en-US" dirty="0"/>
          </a:p>
          <a:p>
            <a:r>
              <a:rPr lang="en-US" dirty="0"/>
              <a:t/>
            </a:r>
            <a:br>
              <a:rPr lang="en-US" dirty="0"/>
            </a:br>
            <a:endParaRPr lang="en-IN" dirty="0"/>
          </a:p>
        </p:txBody>
      </p:sp>
      <p:graphicFrame>
        <p:nvGraphicFramePr>
          <p:cNvPr id="12" name="Table 11"/>
          <p:cNvGraphicFramePr>
            <a:graphicFrameLocks noGrp="1"/>
          </p:cNvGraphicFramePr>
          <p:nvPr>
            <p:extLst>
              <p:ext uri="{D42A27DB-BD31-4B8C-83A1-F6EECF244321}">
                <p14:modId xmlns:p14="http://schemas.microsoft.com/office/powerpoint/2010/main" val="951568563"/>
              </p:ext>
            </p:extLst>
          </p:nvPr>
        </p:nvGraphicFramePr>
        <p:xfrm>
          <a:off x="1517073" y="729589"/>
          <a:ext cx="14609618" cy="7891318"/>
        </p:xfrm>
        <a:graphic>
          <a:graphicData uri="http://schemas.openxmlformats.org/drawingml/2006/table">
            <a:tbl>
              <a:tblPr>
                <a:effectLst>
                  <a:outerShdw blurRad="50800" dist="38100" dir="8100000" algn="tr" rotWithShape="0">
                    <a:prstClr val="black">
                      <a:alpha val="40000"/>
                    </a:prstClr>
                  </a:outerShdw>
                </a:effectLst>
                <a:tableStyleId>{0505E3EF-67EA-436B-97B2-0124C06EBD24}</a:tableStyleId>
              </a:tblPr>
              <a:tblGrid>
                <a:gridCol w="11804073"/>
                <a:gridCol w="2805545"/>
              </a:tblGrid>
              <a:tr h="849625">
                <a:tc>
                  <a:txBody>
                    <a:bodyPr/>
                    <a:lstStyle/>
                    <a:p>
                      <a:pPr algn="ctr" rtl="0" fontAlgn="t">
                        <a:spcBef>
                          <a:spcPts val="0"/>
                        </a:spcBef>
                        <a:spcAft>
                          <a:spcPts val="0"/>
                        </a:spcAft>
                      </a:pPr>
                      <a:r>
                        <a:rPr lang="en-IN" sz="3600" b="1" u="none" strike="noStrike" dirty="0">
                          <a:effectLst/>
                        </a:rPr>
                        <a:t>TOPIC</a:t>
                      </a:r>
                      <a:endParaRPr lang="en-IN" sz="3200" b="1" dirty="0">
                        <a:effectLst/>
                      </a:endParaRPr>
                    </a:p>
                  </a:txBody>
                  <a:tcPr marL="75607" marR="75607" marT="37803" marB="37803"/>
                </a:tc>
                <a:tc>
                  <a:txBody>
                    <a:bodyPr/>
                    <a:lstStyle/>
                    <a:p>
                      <a:pPr algn="ctr" rtl="0" fontAlgn="t">
                        <a:spcBef>
                          <a:spcPts val="0"/>
                        </a:spcBef>
                        <a:spcAft>
                          <a:spcPts val="0"/>
                        </a:spcAft>
                      </a:pPr>
                      <a:r>
                        <a:rPr lang="en-IN" sz="3600" b="1" u="none" strike="noStrike" dirty="0">
                          <a:effectLst/>
                        </a:rPr>
                        <a:t>CHAP NO</a:t>
                      </a:r>
                      <a:endParaRPr lang="en-IN" sz="3200" b="1" dirty="0">
                        <a:effectLst/>
                      </a:endParaRPr>
                    </a:p>
                  </a:txBody>
                  <a:tcPr marL="75607" marR="75607" marT="37803" marB="37803"/>
                </a:tc>
              </a:tr>
              <a:tr h="485094">
                <a:tc>
                  <a:txBody>
                    <a:bodyPr/>
                    <a:lstStyle/>
                    <a:p>
                      <a:pPr rtl="0" fontAlgn="t">
                        <a:spcBef>
                          <a:spcPts val="0"/>
                        </a:spcBef>
                        <a:spcAft>
                          <a:spcPts val="0"/>
                        </a:spcAft>
                      </a:pPr>
                      <a:r>
                        <a:rPr lang="en-IN" sz="3200" u="none" strike="noStrike" dirty="0" smtClean="0">
                          <a:effectLst/>
                        </a:rPr>
                        <a:t>Tally</a:t>
                      </a:r>
                      <a:endParaRPr lang="en-IN" sz="2800" dirty="0">
                        <a:effectLst/>
                      </a:endParaRPr>
                    </a:p>
                  </a:txBody>
                  <a:tcPr marL="75607" marR="75607" marT="37803" marB="37803"/>
                </a:tc>
                <a:tc>
                  <a:txBody>
                    <a:bodyPr/>
                    <a:lstStyle/>
                    <a:p>
                      <a:pPr algn="ctr" rtl="0" fontAlgn="t">
                        <a:spcBef>
                          <a:spcPts val="0"/>
                        </a:spcBef>
                        <a:spcAft>
                          <a:spcPts val="0"/>
                        </a:spcAft>
                      </a:pPr>
                      <a:r>
                        <a:rPr lang="en-IN" sz="3200" u="none" strike="noStrike">
                          <a:effectLst/>
                        </a:rPr>
                        <a:t>1-10</a:t>
                      </a:r>
                      <a:endParaRPr lang="en-IN" sz="2800">
                        <a:effectLst/>
                      </a:endParaRPr>
                    </a:p>
                  </a:txBody>
                  <a:tcPr marL="75607" marR="75607" marT="37803" marB="37803"/>
                </a:tc>
              </a:tr>
              <a:tr h="773619">
                <a:tc>
                  <a:txBody>
                    <a:bodyPr/>
                    <a:lstStyle/>
                    <a:p>
                      <a:pPr rtl="0" fontAlgn="t">
                        <a:spcBef>
                          <a:spcPts val="0"/>
                        </a:spcBef>
                        <a:spcAft>
                          <a:spcPts val="0"/>
                        </a:spcAft>
                      </a:pPr>
                      <a:r>
                        <a:rPr lang="en-US" sz="3200" u="none" strike="noStrike" dirty="0">
                          <a:effectLst/>
                        </a:rPr>
                        <a:t>Simplifying Chart of accounts in tally</a:t>
                      </a:r>
                      <a:endParaRPr lang="en-US" sz="2800" dirty="0">
                        <a:effectLst/>
                      </a:endParaRPr>
                    </a:p>
                  </a:txBody>
                  <a:tcPr marL="75607" marR="75607" marT="37803" marB="37803"/>
                </a:tc>
                <a:tc>
                  <a:txBody>
                    <a:bodyPr/>
                    <a:lstStyle/>
                    <a:p>
                      <a:pPr algn="ctr" rtl="0" fontAlgn="t">
                        <a:spcBef>
                          <a:spcPts val="0"/>
                        </a:spcBef>
                        <a:spcAft>
                          <a:spcPts val="0"/>
                        </a:spcAft>
                      </a:pPr>
                      <a:r>
                        <a:rPr lang="en-IN" sz="3200" u="none" strike="noStrike">
                          <a:effectLst/>
                        </a:rPr>
                        <a:t>1</a:t>
                      </a:r>
                      <a:endParaRPr lang="en-IN" sz="2800">
                        <a:effectLst/>
                      </a:endParaRPr>
                    </a:p>
                  </a:txBody>
                  <a:tcPr marL="75607" marR="75607" marT="37803" marB="37803"/>
                </a:tc>
              </a:tr>
              <a:tr h="773619">
                <a:tc>
                  <a:txBody>
                    <a:bodyPr/>
                    <a:lstStyle/>
                    <a:p>
                      <a:pPr rtl="0" fontAlgn="t">
                        <a:spcBef>
                          <a:spcPts val="0"/>
                        </a:spcBef>
                        <a:spcAft>
                          <a:spcPts val="0"/>
                        </a:spcAft>
                      </a:pPr>
                      <a:r>
                        <a:rPr lang="en-US" sz="3200" u="none" strike="noStrike" dirty="0">
                          <a:effectLst/>
                        </a:rPr>
                        <a:t>Recording and maintaining Business transaction with GST</a:t>
                      </a:r>
                      <a:endParaRPr lang="en-US" sz="2800" dirty="0">
                        <a:effectLst/>
                      </a:endParaRPr>
                    </a:p>
                  </a:txBody>
                  <a:tcPr marL="75607" marR="75607" marT="37803" marB="37803"/>
                </a:tc>
                <a:tc>
                  <a:txBody>
                    <a:bodyPr/>
                    <a:lstStyle/>
                    <a:p>
                      <a:pPr algn="ctr" rtl="0" fontAlgn="t">
                        <a:spcBef>
                          <a:spcPts val="0"/>
                        </a:spcBef>
                        <a:spcAft>
                          <a:spcPts val="0"/>
                        </a:spcAft>
                      </a:pPr>
                      <a:r>
                        <a:rPr lang="en-IN" sz="3200" u="none" strike="noStrike">
                          <a:effectLst/>
                        </a:rPr>
                        <a:t>2</a:t>
                      </a:r>
                      <a:endParaRPr lang="en-IN" sz="2800">
                        <a:effectLst/>
                      </a:endParaRPr>
                    </a:p>
                  </a:txBody>
                  <a:tcPr marL="75607" marR="75607" marT="37803" marB="37803"/>
                </a:tc>
              </a:tr>
              <a:tr h="773619">
                <a:tc>
                  <a:txBody>
                    <a:bodyPr/>
                    <a:lstStyle/>
                    <a:p>
                      <a:pPr rtl="0" fontAlgn="t">
                        <a:spcBef>
                          <a:spcPts val="0"/>
                        </a:spcBef>
                        <a:spcAft>
                          <a:spcPts val="0"/>
                        </a:spcAft>
                      </a:pPr>
                      <a:r>
                        <a:rPr lang="en-IN" sz="3200" u="none" strike="noStrike" dirty="0">
                          <a:effectLst/>
                        </a:rPr>
                        <a:t>Financial features Cost </a:t>
                      </a:r>
                      <a:r>
                        <a:rPr lang="en-IN" sz="3200" u="none" strike="noStrike" dirty="0" err="1">
                          <a:effectLst/>
                        </a:rPr>
                        <a:t>Center</a:t>
                      </a:r>
                      <a:endParaRPr lang="en-IN" sz="2800" dirty="0">
                        <a:effectLst/>
                      </a:endParaRPr>
                    </a:p>
                  </a:txBody>
                  <a:tcPr marL="75607" marR="75607" marT="37803" marB="37803"/>
                </a:tc>
                <a:tc>
                  <a:txBody>
                    <a:bodyPr/>
                    <a:lstStyle/>
                    <a:p>
                      <a:pPr algn="ctr" rtl="0" fontAlgn="t">
                        <a:spcBef>
                          <a:spcPts val="0"/>
                        </a:spcBef>
                        <a:spcAft>
                          <a:spcPts val="0"/>
                        </a:spcAft>
                      </a:pPr>
                      <a:r>
                        <a:rPr lang="en-IN" sz="3200" u="none" strike="noStrike">
                          <a:effectLst/>
                        </a:rPr>
                        <a:t>3</a:t>
                      </a:r>
                      <a:endParaRPr lang="en-IN" sz="2800">
                        <a:effectLst/>
                      </a:endParaRPr>
                    </a:p>
                  </a:txBody>
                  <a:tcPr marL="75607" marR="75607" marT="37803" marB="37803"/>
                </a:tc>
              </a:tr>
              <a:tr h="485094">
                <a:tc>
                  <a:txBody>
                    <a:bodyPr/>
                    <a:lstStyle/>
                    <a:p>
                      <a:pPr rtl="0" fontAlgn="t">
                        <a:spcBef>
                          <a:spcPts val="0"/>
                        </a:spcBef>
                        <a:spcAft>
                          <a:spcPts val="0"/>
                        </a:spcAft>
                      </a:pPr>
                      <a:r>
                        <a:rPr lang="en-IN" sz="3200" u="none" strike="noStrike" dirty="0">
                          <a:effectLst/>
                        </a:rPr>
                        <a:t>Generating report</a:t>
                      </a:r>
                      <a:endParaRPr lang="en-IN" sz="2800" dirty="0">
                        <a:effectLst/>
                      </a:endParaRPr>
                    </a:p>
                  </a:txBody>
                  <a:tcPr marL="75607" marR="75607" marT="37803" marB="37803"/>
                </a:tc>
                <a:tc>
                  <a:txBody>
                    <a:bodyPr/>
                    <a:lstStyle/>
                    <a:p>
                      <a:pPr algn="ctr" rtl="0" fontAlgn="t">
                        <a:spcBef>
                          <a:spcPts val="0"/>
                        </a:spcBef>
                        <a:spcAft>
                          <a:spcPts val="0"/>
                        </a:spcAft>
                      </a:pPr>
                      <a:r>
                        <a:rPr lang="en-IN" sz="3200" u="none" strike="noStrike">
                          <a:effectLst/>
                        </a:rPr>
                        <a:t>4</a:t>
                      </a:r>
                      <a:endParaRPr lang="en-IN" sz="2800">
                        <a:effectLst/>
                      </a:endParaRPr>
                    </a:p>
                  </a:txBody>
                  <a:tcPr marL="75607" marR="75607" marT="37803" marB="37803"/>
                </a:tc>
              </a:tr>
              <a:tr h="485094">
                <a:tc>
                  <a:txBody>
                    <a:bodyPr/>
                    <a:lstStyle/>
                    <a:p>
                      <a:pPr rtl="0" fontAlgn="t">
                        <a:spcBef>
                          <a:spcPts val="0"/>
                        </a:spcBef>
                        <a:spcAft>
                          <a:spcPts val="0"/>
                        </a:spcAft>
                      </a:pPr>
                      <a:r>
                        <a:rPr lang="en-IN" sz="3200" u="none" strike="noStrike" dirty="0">
                          <a:effectLst/>
                        </a:rPr>
                        <a:t>GST</a:t>
                      </a:r>
                      <a:endParaRPr lang="en-IN" sz="2800" dirty="0">
                        <a:effectLst/>
                      </a:endParaRPr>
                    </a:p>
                  </a:txBody>
                  <a:tcPr marL="75607" marR="75607" marT="37803" marB="37803"/>
                </a:tc>
                <a:tc>
                  <a:txBody>
                    <a:bodyPr/>
                    <a:lstStyle/>
                    <a:p>
                      <a:pPr algn="ctr" rtl="0" fontAlgn="t">
                        <a:spcBef>
                          <a:spcPts val="0"/>
                        </a:spcBef>
                        <a:spcAft>
                          <a:spcPts val="0"/>
                        </a:spcAft>
                      </a:pPr>
                      <a:r>
                        <a:rPr lang="en-IN" sz="3200" u="none" strike="noStrike">
                          <a:effectLst/>
                        </a:rPr>
                        <a:t>5</a:t>
                      </a:r>
                      <a:endParaRPr lang="en-IN" sz="2800">
                        <a:effectLst/>
                      </a:endParaRPr>
                    </a:p>
                  </a:txBody>
                  <a:tcPr marL="75607" marR="75607" marT="37803" marB="37803"/>
                </a:tc>
              </a:tr>
              <a:tr h="485094">
                <a:tc>
                  <a:txBody>
                    <a:bodyPr/>
                    <a:lstStyle/>
                    <a:p>
                      <a:pPr rtl="0" fontAlgn="t">
                        <a:spcBef>
                          <a:spcPts val="0"/>
                        </a:spcBef>
                        <a:spcAft>
                          <a:spcPts val="0"/>
                        </a:spcAft>
                      </a:pPr>
                      <a:r>
                        <a:rPr lang="en-IN" sz="3200" u="none" strike="noStrike" dirty="0">
                          <a:effectLst/>
                        </a:rPr>
                        <a:t>TDS</a:t>
                      </a:r>
                      <a:endParaRPr lang="en-IN" sz="2800" dirty="0">
                        <a:effectLst/>
                      </a:endParaRPr>
                    </a:p>
                  </a:txBody>
                  <a:tcPr marL="75607" marR="75607" marT="37803" marB="37803"/>
                </a:tc>
                <a:tc>
                  <a:txBody>
                    <a:bodyPr/>
                    <a:lstStyle/>
                    <a:p>
                      <a:pPr algn="ctr" rtl="0" fontAlgn="t">
                        <a:spcBef>
                          <a:spcPts val="0"/>
                        </a:spcBef>
                        <a:spcAft>
                          <a:spcPts val="0"/>
                        </a:spcAft>
                      </a:pPr>
                      <a:r>
                        <a:rPr lang="en-IN" sz="3200" u="none" strike="noStrike" dirty="0">
                          <a:effectLst/>
                        </a:rPr>
                        <a:t>6</a:t>
                      </a:r>
                      <a:endParaRPr lang="en-IN" sz="2800" dirty="0">
                        <a:effectLst/>
                      </a:endParaRPr>
                    </a:p>
                  </a:txBody>
                  <a:tcPr marL="75607" marR="75607" marT="37803" marB="37803"/>
                </a:tc>
              </a:tr>
              <a:tr h="485094">
                <a:tc>
                  <a:txBody>
                    <a:bodyPr/>
                    <a:lstStyle/>
                    <a:p>
                      <a:pPr rtl="0" fontAlgn="t">
                        <a:spcBef>
                          <a:spcPts val="0"/>
                        </a:spcBef>
                        <a:spcAft>
                          <a:spcPts val="0"/>
                        </a:spcAft>
                      </a:pPr>
                      <a:r>
                        <a:rPr lang="en-IN" sz="3200" u="none" strike="noStrike">
                          <a:effectLst/>
                        </a:rPr>
                        <a:t>Management of business Data</a:t>
                      </a:r>
                      <a:endParaRPr lang="en-IN" sz="2800">
                        <a:effectLst/>
                      </a:endParaRPr>
                    </a:p>
                  </a:txBody>
                  <a:tcPr marL="75607" marR="75607" marT="37803" marB="37803"/>
                </a:tc>
                <a:tc>
                  <a:txBody>
                    <a:bodyPr/>
                    <a:lstStyle/>
                    <a:p>
                      <a:pPr algn="ctr" rtl="0" fontAlgn="t">
                        <a:spcBef>
                          <a:spcPts val="0"/>
                        </a:spcBef>
                        <a:spcAft>
                          <a:spcPts val="0"/>
                        </a:spcAft>
                      </a:pPr>
                      <a:r>
                        <a:rPr lang="en-IN" sz="3200" u="none" strike="noStrike" dirty="0">
                          <a:effectLst/>
                        </a:rPr>
                        <a:t>7</a:t>
                      </a:r>
                      <a:endParaRPr lang="en-IN" sz="2800" dirty="0">
                        <a:effectLst/>
                      </a:endParaRPr>
                    </a:p>
                  </a:txBody>
                  <a:tcPr marL="75607" marR="75607" marT="37803" marB="37803"/>
                </a:tc>
              </a:tr>
              <a:tr h="1446769">
                <a:tc>
                  <a:txBody>
                    <a:bodyPr/>
                    <a:lstStyle/>
                    <a:p>
                      <a:pPr rtl="0" fontAlgn="t">
                        <a:spcBef>
                          <a:spcPts val="0"/>
                        </a:spcBef>
                        <a:spcAft>
                          <a:spcPts val="0"/>
                        </a:spcAft>
                      </a:pPr>
                      <a:r>
                        <a:rPr lang="en-US" sz="3200" u="none" strike="noStrike" dirty="0">
                          <a:effectLst/>
                        </a:rPr>
                        <a:t>Quickly close your financial year Books of accounts and move to the </a:t>
                      </a:r>
                      <a:endParaRPr lang="en-US" sz="2800" dirty="0">
                        <a:effectLst/>
                      </a:endParaRPr>
                    </a:p>
                    <a:p>
                      <a:pPr rtl="0" fontAlgn="t">
                        <a:spcBef>
                          <a:spcPts val="0"/>
                        </a:spcBef>
                        <a:spcAft>
                          <a:spcPts val="0"/>
                        </a:spcAft>
                      </a:pPr>
                      <a:r>
                        <a:rPr lang="en-US" sz="3200" u="none" strike="noStrike" dirty="0">
                          <a:effectLst/>
                        </a:rPr>
                        <a:t>next financial year</a:t>
                      </a:r>
                      <a:endParaRPr lang="en-US" sz="2800" dirty="0">
                        <a:effectLst/>
                      </a:endParaRPr>
                    </a:p>
                    <a:p>
                      <a:pPr fontAlgn="t"/>
                      <a:r>
                        <a:rPr lang="en-US" sz="2800" dirty="0">
                          <a:effectLst/>
                        </a:rPr>
                        <a:t/>
                      </a:r>
                      <a:br>
                        <a:rPr lang="en-US" sz="2800" dirty="0">
                          <a:effectLst/>
                        </a:rPr>
                      </a:br>
                      <a:endParaRPr lang="en-US" sz="2800" dirty="0">
                        <a:effectLst/>
                      </a:endParaRPr>
                    </a:p>
                  </a:txBody>
                  <a:tcPr marL="75607" marR="75607" marT="37803" marB="37803"/>
                </a:tc>
                <a:tc>
                  <a:txBody>
                    <a:bodyPr/>
                    <a:lstStyle/>
                    <a:p>
                      <a:pPr algn="ctr" rtl="0" fontAlgn="t">
                        <a:spcBef>
                          <a:spcPts val="0"/>
                        </a:spcBef>
                        <a:spcAft>
                          <a:spcPts val="0"/>
                        </a:spcAft>
                      </a:pPr>
                      <a:r>
                        <a:rPr lang="en-IN" sz="3200" u="none" strike="noStrike" dirty="0">
                          <a:effectLst/>
                        </a:rPr>
                        <a:t>8</a:t>
                      </a:r>
                      <a:endParaRPr lang="en-IN" sz="2800" dirty="0">
                        <a:effectLst/>
                      </a:endParaRPr>
                    </a:p>
                  </a:txBody>
                  <a:tcPr marL="75607" marR="75607" marT="37803" marB="37803"/>
                </a:tc>
              </a:tr>
            </a:tbl>
          </a:graphicData>
        </a:graphic>
      </p:graphicFrame>
      <p:sp>
        <p:nvSpPr>
          <p:cNvPr id="13" name="Rectangle 4"/>
          <p:cNvSpPr>
            <a:spLocks noChangeArrowheads="1"/>
          </p:cNvSpPr>
          <p:nvPr/>
        </p:nvSpPr>
        <p:spPr bwMode="auto">
          <a:xfrm>
            <a:off x="5921375" y="33543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Right buttons</a:t>
            </a: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7037" y="-162083"/>
            <a:ext cx="16002000" cy="7139144"/>
          </a:xfrm>
          <a:prstGeom prst="rect">
            <a:avLst/>
          </a:prstGeom>
        </p:spPr>
        <p:txBody>
          <a:bodyPr vert="horz" lIns="91440" tIns="45720" rIns="91440" bIns="45720" rtlCol="0" anchor="b">
            <a:normAutofit fontScale="90000"/>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6186309"/>
          </a:xfrm>
          <a:prstGeom prst="rect">
            <a:avLst/>
          </a:prstGeom>
        </p:spPr>
        <p:txBody>
          <a:bodyPr wrap="square">
            <a:spAutoFit/>
          </a:bodyPr>
          <a:lstStyle/>
          <a:p>
            <a:r>
              <a:rPr lang="en-US" sz="2400" b="1" dirty="0"/>
              <a:t>Chart of accounts : </a:t>
            </a:r>
            <a:r>
              <a:rPr lang="en-US" sz="2400" dirty="0"/>
              <a:t>a chart of accounts is a list that depicts the accounts that a business uses to record transaction in its books of accounts. Tally automatically displays a company’s charts of accounts , based on the Ledgers and Groups that are created for the company</a:t>
            </a:r>
          </a:p>
          <a:p>
            <a:r>
              <a:rPr lang="en-US" sz="2400" dirty="0"/>
              <a:t/>
            </a:r>
            <a:br>
              <a:rPr lang="en-US" sz="2400" dirty="0"/>
            </a:br>
            <a:r>
              <a:rPr lang="en-US" sz="2400" b="1" i="1" dirty="0"/>
              <a:t>Groups</a:t>
            </a:r>
            <a:r>
              <a:rPr lang="en-US" sz="2400" dirty="0"/>
              <a:t> : Groups are a collection of ledgers of the same nature. </a:t>
            </a:r>
          </a:p>
          <a:p>
            <a:r>
              <a:rPr lang="en-US" sz="2400" b="1" i="1" dirty="0"/>
              <a:t>Notes</a:t>
            </a:r>
            <a:r>
              <a:rPr lang="en-US" sz="2400" dirty="0"/>
              <a:t>: for newly created company, there are 28 pre defined groups, out of these 15 groups are primary and 13 groups are sub groups</a:t>
            </a:r>
          </a:p>
          <a:p>
            <a:r>
              <a:rPr lang="en-US" sz="2400" b="1" i="1" dirty="0"/>
              <a:t>Steps : </a:t>
            </a:r>
            <a:r>
              <a:rPr lang="en-US" sz="2400" dirty="0"/>
              <a:t>from gateway of tally &gt; master &gt; create &gt; enter on group</a:t>
            </a:r>
          </a:p>
          <a:p>
            <a:r>
              <a:rPr lang="en-US" sz="2400" dirty="0"/>
              <a:t/>
            </a:r>
            <a:br>
              <a:rPr lang="en-US" sz="2400" dirty="0"/>
            </a:br>
            <a:r>
              <a:rPr lang="en-US" sz="2400" b="1" i="1" dirty="0"/>
              <a:t>Ledgers : </a:t>
            </a:r>
            <a:r>
              <a:rPr lang="en-US" sz="2400" dirty="0"/>
              <a:t>A ledger is an account head</a:t>
            </a:r>
          </a:p>
          <a:p>
            <a:r>
              <a:rPr lang="en-US" sz="2400" b="1" i="1" dirty="0"/>
              <a:t>Notes </a:t>
            </a:r>
            <a:r>
              <a:rPr lang="en-US" sz="2400" dirty="0"/>
              <a:t>: pre defined ledger are 2</a:t>
            </a:r>
          </a:p>
          <a:p>
            <a:r>
              <a:rPr lang="en-US" sz="2400" b="1" i="1" dirty="0"/>
              <a:t>Steps : </a:t>
            </a:r>
            <a:r>
              <a:rPr lang="en-US" sz="2400" dirty="0"/>
              <a:t>from gateway of tally &gt; master &gt; create &gt; enter on ledger</a:t>
            </a:r>
          </a:p>
          <a:p>
            <a:r>
              <a:rPr lang="en-US" sz="3200" dirty="0"/>
              <a:t/>
            </a:r>
            <a:br>
              <a:rPr lang="en-US" sz="3200" dirty="0"/>
            </a:br>
            <a:r>
              <a:rPr lang="en-US" sz="3200" dirty="0"/>
              <a:t/>
            </a:r>
            <a:br>
              <a:rPr lang="en-US" sz="3200" dirty="0"/>
            </a:br>
            <a:r>
              <a:rPr lang="en-US" sz="3200" dirty="0"/>
              <a:t/>
            </a:r>
            <a:br>
              <a:rPr lang="en-US" sz="3200" dirty="0"/>
            </a:br>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pic>
        <p:nvPicPr>
          <p:cNvPr id="6146" name="Picture 2" descr="A screenshot of a computer screen&#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17" y="5484737"/>
            <a:ext cx="3419475" cy="47815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screenshot of a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724" y="5911416"/>
            <a:ext cx="335280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 screenshot of a computer&#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5419" y="6012288"/>
            <a:ext cx="3286125" cy="26003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Elbow Connector 5"/>
          <p:cNvCxnSpPr/>
          <p:nvPr/>
        </p:nvCxnSpPr>
        <p:spPr>
          <a:xfrm>
            <a:off x="4313092" y="7549716"/>
            <a:ext cx="2898632"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64982" y="6816436"/>
            <a:ext cx="2306782" cy="733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894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Right buttons</a:t>
            </a: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7037" y="-162083"/>
            <a:ext cx="16002000" cy="7139144"/>
          </a:xfrm>
          <a:prstGeom prst="rect">
            <a:avLst/>
          </a:prstGeom>
        </p:spPr>
        <p:txBody>
          <a:bodyPr vert="horz" lIns="91440" tIns="45720" rIns="91440" bIns="45720" rtlCol="0" anchor="b">
            <a:normAutofit fontScale="90000"/>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2985433"/>
          </a:xfrm>
          <a:prstGeom prst="rect">
            <a:avLst/>
          </a:prstGeom>
        </p:spPr>
        <p:txBody>
          <a:bodyPr wrap="square">
            <a:spAutoFit/>
          </a:bodyPr>
          <a:lstStyle/>
          <a:p>
            <a:r>
              <a:rPr lang="en-IN" sz="3200" b="1" dirty="0" smtClean="0"/>
              <a:t>CASE-2</a:t>
            </a:r>
          </a:p>
          <a:p>
            <a:endParaRPr lang="en-IN" sz="2400" b="1" dirty="0"/>
          </a:p>
          <a:p>
            <a:r>
              <a:rPr lang="en-US" sz="2800" dirty="0"/>
              <a:t>Create new group &gt; outstanding </a:t>
            </a:r>
            <a:r>
              <a:rPr lang="en-US" sz="2800" dirty="0" err="1"/>
              <a:t>exp</a:t>
            </a:r>
            <a:r>
              <a:rPr lang="en-US" sz="3200" dirty="0"/>
              <a:t/>
            </a:r>
            <a:br>
              <a:rPr lang="en-US" sz="3200" dirty="0"/>
            </a:br>
            <a:r>
              <a:rPr lang="en-US" sz="3200" dirty="0"/>
              <a:t/>
            </a:r>
            <a:br>
              <a:rPr lang="en-US" sz="3200" dirty="0"/>
            </a:br>
            <a:r>
              <a:rPr lang="en-US" sz="3200" dirty="0"/>
              <a:t/>
            </a:r>
            <a:br>
              <a:rPr lang="en-US" sz="3200" dirty="0"/>
            </a:br>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5" name="TextBox 4"/>
          <p:cNvSpPr txBox="1"/>
          <p:nvPr/>
        </p:nvSpPr>
        <p:spPr>
          <a:xfrm>
            <a:off x="9807934" y="2162007"/>
            <a:ext cx="5858463" cy="523220"/>
          </a:xfrm>
          <a:prstGeom prst="rect">
            <a:avLst/>
          </a:prstGeom>
          <a:noFill/>
        </p:spPr>
        <p:txBody>
          <a:bodyPr wrap="none" rtlCol="0">
            <a:spAutoFit/>
          </a:bodyPr>
          <a:lstStyle/>
          <a:p>
            <a:r>
              <a:rPr lang="en-US" sz="2800" dirty="0"/>
              <a:t>Create new ledger &gt; outstanding salary</a:t>
            </a:r>
            <a:endParaRPr lang="en-IN" sz="2800" dirty="0"/>
          </a:p>
        </p:txBody>
      </p:sp>
      <p:pic>
        <p:nvPicPr>
          <p:cNvPr id="7170" name="Picture 2" descr="A screenshot of a computer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51" y="3148012"/>
            <a:ext cx="6232608" cy="37515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screenshot of a computer scree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3148012"/>
            <a:ext cx="9820275" cy="41052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lh7-rt.googleusercontent.com/slidesz/AGV_vUcU_kRpdMaPHH6kFScOF9Dqxm2EgRVtPVnCY1I3G0dmpOfsg4UgNtP2ois1o9S-zZh5m4rw1tAn3Hz8o4lP25HEbvyCtxxbKDFjtm27rLVSVAVXVWEx3q1XW1aNlFPf2A3UT4xdJJulqpI5qjR_vzWNlJSaxvG90i1hViP2By2_rzrLaR70gA=s2048?key=xjIpFvAFj8zcUeFiSbkb2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362" y="8197416"/>
            <a:ext cx="98679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44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7037" y="-162083"/>
            <a:ext cx="16002000" cy="7139144"/>
          </a:xfrm>
          <a:prstGeom prst="rect">
            <a:avLst/>
          </a:prstGeom>
        </p:spPr>
        <p:txBody>
          <a:bodyPr vert="horz" lIns="91440" tIns="45720" rIns="91440" bIns="45720" rtlCol="0" anchor="b">
            <a:normAutofit fontScale="90000"/>
          </a:bodyPr>
          <a:lstStyle/>
          <a:p>
            <a:pPr rtl="0"/>
            <a:r>
              <a:rPr lang="en-IN" sz="3600" dirty="0" smtClean="0"/>
              <a:t> </a:t>
            </a:r>
            <a:r>
              <a:rPr lang="en-US" sz="3200" dirty="0"/>
              <a:t>COMPANY CREATION AND SETTING UP COMPANY FEATURES IN TALLY PRIME</a:t>
            </a: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690" y="1712685"/>
            <a:ext cx="12702565" cy="264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54900" y="5143500"/>
            <a:ext cx="13471591" cy="4739759"/>
          </a:xfrm>
          <a:prstGeom prst="rect">
            <a:avLst/>
          </a:prstGeom>
          <a:noFill/>
        </p:spPr>
        <p:txBody>
          <a:bodyPr wrap="square" rtlCol="0">
            <a:spAutoFit/>
          </a:bodyPr>
          <a:lstStyle/>
          <a:p>
            <a:r>
              <a:rPr lang="en-US" sz="3200" b="1" i="1" dirty="0"/>
              <a:t>Steps: </a:t>
            </a:r>
            <a:endParaRPr lang="en-US" sz="3200" dirty="0"/>
          </a:p>
          <a:p>
            <a:pPr marL="457200" indent="-457200" fontAlgn="base">
              <a:buFont typeface="Wingdings" pitchFamily="2" charset="2"/>
              <a:buChar char="q"/>
            </a:pPr>
            <a:r>
              <a:rPr lang="en-US" sz="2800" dirty="0"/>
              <a:t>Stock group : gateway of tally &gt; create &gt; under inventory master &gt; stock group</a:t>
            </a:r>
          </a:p>
          <a:p>
            <a:pPr marL="457200" indent="-457200" fontAlgn="base">
              <a:buFont typeface="Wingdings" pitchFamily="2" charset="2"/>
              <a:buChar char="q"/>
            </a:pPr>
            <a:r>
              <a:rPr lang="en-US" sz="2800" dirty="0"/>
              <a:t/>
            </a:r>
            <a:br>
              <a:rPr lang="en-US" sz="2800" dirty="0"/>
            </a:br>
            <a:r>
              <a:rPr lang="en-US" sz="2800" dirty="0"/>
              <a:t>Stock Category : gateway of tally &gt; create &gt; under inventory master &gt; stock category</a:t>
            </a:r>
          </a:p>
          <a:p>
            <a:pPr marL="457200" indent="-457200" fontAlgn="base">
              <a:buFont typeface="Wingdings" pitchFamily="2" charset="2"/>
              <a:buChar char="q"/>
            </a:pPr>
            <a:r>
              <a:rPr lang="en-US" sz="2800" dirty="0"/>
              <a:t/>
            </a:r>
            <a:br>
              <a:rPr lang="en-US" sz="2800" dirty="0"/>
            </a:br>
            <a:r>
              <a:rPr lang="en-US" sz="2800" dirty="0"/>
              <a:t>Units creation : gateway of tally &gt; create &gt; under inventory master &gt; stock category</a:t>
            </a:r>
          </a:p>
          <a:p>
            <a:pPr marL="457200" indent="-457200" fontAlgn="base">
              <a:buFont typeface="Wingdings" pitchFamily="2" charset="2"/>
              <a:buChar char="q"/>
            </a:pPr>
            <a:r>
              <a:rPr lang="en-US" sz="2800" dirty="0"/>
              <a:t/>
            </a:r>
            <a:br>
              <a:rPr lang="en-US" sz="2800" dirty="0"/>
            </a:br>
            <a:r>
              <a:rPr lang="en-US" sz="2800" dirty="0"/>
              <a:t>Godown creation : gateway of tally &gt; create &gt; under inventory master &gt; godown creation</a:t>
            </a:r>
          </a:p>
          <a:p>
            <a:pPr marL="457200" indent="-457200" fontAlgn="base">
              <a:buFont typeface="Wingdings" pitchFamily="2" charset="2"/>
              <a:buChar char="q"/>
            </a:pPr>
            <a:r>
              <a:rPr lang="en-US" sz="2800" dirty="0"/>
              <a:t/>
            </a:r>
            <a:br>
              <a:rPr lang="en-US" sz="2800" dirty="0"/>
            </a:br>
            <a:r>
              <a:rPr lang="en-US" sz="2800" dirty="0"/>
              <a:t>Stock item creation : gateway of tally &gt; create &gt; under inventory master &gt; stock item</a:t>
            </a:r>
          </a:p>
          <a:p>
            <a:endParaRPr lang="en-IN" dirty="0"/>
          </a:p>
        </p:txBody>
      </p:sp>
    </p:spTree>
    <p:extLst>
      <p:ext uri="{BB962C8B-B14F-4D97-AF65-F5344CB8AC3E}">
        <p14:creationId xmlns:p14="http://schemas.microsoft.com/office/powerpoint/2010/main" val="4181325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07818" y="374235"/>
            <a:ext cx="16002000" cy="7139144"/>
          </a:xfrm>
          <a:prstGeom prst="rect">
            <a:avLst/>
          </a:prstGeom>
        </p:spPr>
        <p:txBody>
          <a:bodyPr vert="horz" lIns="91440" tIns="45720" rIns="91440" bIns="45720" rtlCol="0" anchor="b">
            <a:normAutofit fontScale="90000"/>
          </a:bodyPr>
          <a:lstStyle/>
          <a:p>
            <a:pPr rtl="0"/>
            <a:r>
              <a:rPr lang="en-IN" sz="3600" dirty="0" smtClean="0"/>
              <a:t> </a:t>
            </a:r>
            <a:br>
              <a:rPr lang="en-IN" sz="3600" dirty="0" smtClean="0"/>
            </a:br>
            <a:r>
              <a:rPr lang="en-IN" sz="3600" dirty="0"/>
              <a:t/>
            </a:r>
            <a:br>
              <a:rPr lang="en-IN" sz="3600" dirty="0"/>
            </a:br>
            <a:r>
              <a:rPr lang="en-US" sz="3200" dirty="0" smtClean="0"/>
              <a:t>COMPANY </a:t>
            </a:r>
            <a:r>
              <a:rPr lang="en-US" sz="3200" dirty="0"/>
              <a:t>CREATION AND SETTING UP COMPANY FEATURES IN TALLY </a:t>
            </a:r>
            <a:r>
              <a:rPr lang="en-US" sz="3200" dirty="0" smtClean="0"/>
              <a:t>PRIME</a:t>
            </a:r>
            <a:br>
              <a:rPr lang="en-US" sz="3200" dirty="0" smtClean="0"/>
            </a:br>
            <a:r>
              <a:rPr lang="en-US" sz="3100" dirty="0" smtClean="0"/>
              <a:t>CASE-3</a:t>
            </a: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grpSp>
        <p:nvGrpSpPr>
          <p:cNvPr id="9" name="Google Shape;357;p24"/>
          <p:cNvGrpSpPr/>
          <p:nvPr/>
        </p:nvGrpSpPr>
        <p:grpSpPr>
          <a:xfrm>
            <a:off x="1324518" y="1780831"/>
            <a:ext cx="14552791" cy="1481913"/>
            <a:chOff x="5823" y="250077"/>
            <a:chExt cx="11914937" cy="1133950"/>
          </a:xfrm>
        </p:grpSpPr>
        <p:sp>
          <p:nvSpPr>
            <p:cNvPr id="11" name="Google Shape;358;p24"/>
            <p:cNvSpPr/>
            <p:nvPr/>
          </p:nvSpPr>
          <p:spPr>
            <a:xfrm>
              <a:off x="5823" y="250077"/>
              <a:ext cx="1805293" cy="1133950"/>
            </a:xfrm>
            <a:prstGeom prst="roundRect">
              <a:avLst>
                <a:gd name="adj" fmla="val 10000"/>
              </a:avLst>
            </a:pr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9;p24"/>
            <p:cNvSpPr txBox="1"/>
            <p:nvPr/>
          </p:nvSpPr>
          <p:spPr>
            <a:xfrm>
              <a:off x="39035" y="283289"/>
              <a:ext cx="1738869" cy="106752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1" dirty="0">
                  <a:solidFill>
                    <a:schemeClr val="dk1"/>
                  </a:solidFill>
                  <a:latin typeface="Calibri"/>
                  <a:ea typeface="Calibri"/>
                  <a:cs typeface="Calibri"/>
                  <a:sym typeface="Calibri"/>
                </a:rPr>
                <a:t>Create Stock group</a:t>
              </a:r>
              <a:endParaRPr sz="1900" b="0" i="1" dirty="0">
                <a:solidFill>
                  <a:schemeClr val="dk1"/>
                </a:solidFill>
                <a:latin typeface="Calibri"/>
                <a:ea typeface="Calibri"/>
                <a:cs typeface="Calibri"/>
                <a:sym typeface="Calibri"/>
              </a:endParaRPr>
            </a:p>
            <a:p>
              <a:pPr marL="171450" marR="0" lvl="1" indent="-171450" algn="l" rtl="0">
                <a:lnSpc>
                  <a:spcPct val="90000"/>
                </a:lnSpc>
                <a:spcBef>
                  <a:spcPts val="665"/>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Mobile phone</a:t>
              </a:r>
              <a:endParaRPr sz="1800" b="0" i="0" u="none" strike="noStrike" cap="none" dirty="0">
                <a:solidFill>
                  <a:schemeClr val="dk1"/>
                </a:solidFill>
                <a:latin typeface="Calibri"/>
                <a:ea typeface="Calibri"/>
                <a:cs typeface="Calibri"/>
                <a:sym typeface="Calibri"/>
              </a:endParaRPr>
            </a:p>
          </p:txBody>
        </p:sp>
        <p:sp>
          <p:nvSpPr>
            <p:cNvPr id="13" name="Google Shape;360;p24"/>
            <p:cNvSpPr/>
            <p:nvPr/>
          </p:nvSpPr>
          <p:spPr>
            <a:xfrm>
              <a:off x="1991646" y="593196"/>
              <a:ext cx="382722" cy="447712"/>
            </a:xfrm>
            <a:prstGeom prst="rightArrow">
              <a:avLst>
                <a:gd name="adj1" fmla="val 60000"/>
                <a:gd name="adj2" fmla="val 50000"/>
              </a:avLst>
            </a:prstGeom>
            <a:solidFill>
              <a:srgbClr val="ABBA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1;p24"/>
            <p:cNvSpPr txBox="1"/>
            <p:nvPr/>
          </p:nvSpPr>
          <p:spPr>
            <a:xfrm>
              <a:off x="1991646" y="682738"/>
              <a:ext cx="267905" cy="2686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15" name="Google Shape;362;p24"/>
            <p:cNvSpPr/>
            <p:nvPr/>
          </p:nvSpPr>
          <p:spPr>
            <a:xfrm>
              <a:off x="2533234" y="250077"/>
              <a:ext cx="1805293" cy="1133950"/>
            </a:xfrm>
            <a:prstGeom prst="roundRect">
              <a:avLst>
                <a:gd name="adj" fmla="val 10000"/>
              </a:avLst>
            </a:pr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3;p24"/>
            <p:cNvSpPr txBox="1"/>
            <p:nvPr/>
          </p:nvSpPr>
          <p:spPr>
            <a:xfrm>
              <a:off x="2566446" y="283289"/>
              <a:ext cx="1738869" cy="106752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1">
                  <a:solidFill>
                    <a:srgbClr val="000000"/>
                  </a:solidFill>
                  <a:latin typeface="Calibri"/>
                  <a:ea typeface="Calibri"/>
                  <a:cs typeface="Calibri"/>
                  <a:sym typeface="Calibri"/>
                </a:rPr>
                <a:t>Create Stock category</a:t>
              </a:r>
              <a:endParaRPr sz="1800" b="0" i="1">
                <a:solidFill>
                  <a:srgbClr val="000000"/>
                </a:solidFill>
                <a:latin typeface="Calibri"/>
                <a:ea typeface="Calibri"/>
                <a:cs typeface="Calibri"/>
                <a:sym typeface="Calibri"/>
              </a:endParaRPr>
            </a:p>
            <a:p>
              <a:pPr marL="171450" marR="0" lvl="1" indent="-171450" algn="l" rtl="0">
                <a:lnSpc>
                  <a:spcPct val="90000"/>
                </a:lnSpc>
                <a:spcBef>
                  <a:spcPts val="63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Y series</a:t>
              </a:r>
              <a:endParaRPr sz="1800" b="0" i="0" u="none" strike="noStrike" cap="none">
                <a:solidFill>
                  <a:srgbClr val="000000"/>
                </a:solidFill>
                <a:latin typeface="Calibri"/>
                <a:ea typeface="Calibri"/>
                <a:cs typeface="Calibri"/>
                <a:sym typeface="Calibri"/>
              </a:endParaRPr>
            </a:p>
          </p:txBody>
        </p:sp>
        <p:sp>
          <p:nvSpPr>
            <p:cNvPr id="17" name="Google Shape;364;p24"/>
            <p:cNvSpPr/>
            <p:nvPr/>
          </p:nvSpPr>
          <p:spPr>
            <a:xfrm>
              <a:off x="4519057" y="593196"/>
              <a:ext cx="382722" cy="447712"/>
            </a:xfrm>
            <a:prstGeom prst="rightArrow">
              <a:avLst>
                <a:gd name="adj1" fmla="val 60000"/>
                <a:gd name="adj2" fmla="val 50000"/>
              </a:avLst>
            </a:prstGeom>
            <a:solidFill>
              <a:srgbClr val="ABBA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24"/>
            <p:cNvSpPr txBox="1"/>
            <p:nvPr/>
          </p:nvSpPr>
          <p:spPr>
            <a:xfrm>
              <a:off x="4519057" y="682738"/>
              <a:ext cx="267905" cy="2686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19" name="Google Shape;366;p24"/>
            <p:cNvSpPr/>
            <p:nvPr/>
          </p:nvSpPr>
          <p:spPr>
            <a:xfrm>
              <a:off x="5060645" y="250077"/>
              <a:ext cx="1805293" cy="1133950"/>
            </a:xfrm>
            <a:prstGeom prst="roundRect">
              <a:avLst>
                <a:gd name="adj" fmla="val 10000"/>
              </a:avLst>
            </a:pr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24"/>
            <p:cNvSpPr txBox="1"/>
            <p:nvPr/>
          </p:nvSpPr>
          <p:spPr>
            <a:xfrm>
              <a:off x="5093857" y="283289"/>
              <a:ext cx="1738869" cy="106752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1">
                  <a:solidFill>
                    <a:srgbClr val="000000"/>
                  </a:solidFill>
                  <a:latin typeface="Calibri"/>
                  <a:ea typeface="Calibri"/>
                  <a:cs typeface="Calibri"/>
                  <a:sym typeface="Calibri"/>
                </a:rPr>
                <a:t>Unit creation</a:t>
              </a:r>
              <a:endParaRPr sz="1800" b="0" i="1">
                <a:solidFill>
                  <a:srgbClr val="000000"/>
                </a:solidFill>
                <a:latin typeface="Calibri"/>
                <a:ea typeface="Calibri"/>
                <a:cs typeface="Calibri"/>
                <a:sym typeface="Calibri"/>
              </a:endParaRPr>
            </a:p>
            <a:p>
              <a:pPr marL="171450" marR="0" lvl="1" indent="-171450" algn="l" rtl="0">
                <a:lnSpc>
                  <a:spcPct val="90000"/>
                </a:lnSpc>
                <a:spcBef>
                  <a:spcPts val="63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Pcs </a:t>
              </a:r>
              <a:endParaRPr sz="1800" b="0" i="0" u="none" strike="noStrike" cap="none">
                <a:solidFill>
                  <a:srgbClr val="000000"/>
                </a:solidFill>
                <a:latin typeface="Calibri"/>
                <a:ea typeface="Calibri"/>
                <a:cs typeface="Calibri"/>
                <a:sym typeface="Calibri"/>
              </a:endParaRPr>
            </a:p>
          </p:txBody>
        </p:sp>
        <p:sp>
          <p:nvSpPr>
            <p:cNvPr id="21" name="Google Shape;368;p24"/>
            <p:cNvSpPr/>
            <p:nvPr/>
          </p:nvSpPr>
          <p:spPr>
            <a:xfrm>
              <a:off x="7046468" y="593196"/>
              <a:ext cx="382722" cy="447712"/>
            </a:xfrm>
            <a:prstGeom prst="rightArrow">
              <a:avLst>
                <a:gd name="adj1" fmla="val 60000"/>
                <a:gd name="adj2" fmla="val 50000"/>
              </a:avLst>
            </a:prstGeom>
            <a:solidFill>
              <a:srgbClr val="ABBA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24"/>
            <p:cNvSpPr txBox="1"/>
            <p:nvPr/>
          </p:nvSpPr>
          <p:spPr>
            <a:xfrm>
              <a:off x="7046468" y="682738"/>
              <a:ext cx="267905" cy="2686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23" name="Google Shape;370;p24"/>
            <p:cNvSpPr/>
            <p:nvPr/>
          </p:nvSpPr>
          <p:spPr>
            <a:xfrm>
              <a:off x="7588056" y="250077"/>
              <a:ext cx="1805293" cy="1133950"/>
            </a:xfrm>
            <a:prstGeom prst="roundRect">
              <a:avLst>
                <a:gd name="adj" fmla="val 10000"/>
              </a:avLst>
            </a:pr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1;p24"/>
            <p:cNvSpPr txBox="1"/>
            <p:nvPr/>
          </p:nvSpPr>
          <p:spPr>
            <a:xfrm>
              <a:off x="7621268" y="283289"/>
              <a:ext cx="1738869" cy="106752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1" dirty="0">
                  <a:solidFill>
                    <a:srgbClr val="000000"/>
                  </a:solidFill>
                  <a:latin typeface="Calibri"/>
                  <a:ea typeface="Calibri"/>
                  <a:cs typeface="Calibri"/>
                  <a:sym typeface="Calibri"/>
                </a:rPr>
                <a:t>Godown creation</a:t>
              </a:r>
              <a:endParaRPr sz="1800" b="0" i="1" dirty="0">
                <a:solidFill>
                  <a:srgbClr val="000000"/>
                </a:solidFill>
                <a:latin typeface="Calibri"/>
                <a:ea typeface="Calibri"/>
                <a:cs typeface="Calibri"/>
                <a:sym typeface="Calibri"/>
              </a:endParaRPr>
            </a:p>
            <a:p>
              <a:pPr marL="171450" marR="0" lvl="1" indent="-171450" algn="l" rtl="0">
                <a:lnSpc>
                  <a:spcPct val="90000"/>
                </a:lnSpc>
                <a:spcBef>
                  <a:spcPts val="630"/>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Kolkata</a:t>
              </a:r>
              <a:endParaRPr sz="1800" b="0" i="0" u="none" strike="noStrike" cap="none" dirty="0">
                <a:solidFill>
                  <a:srgbClr val="000000"/>
                </a:solidFill>
                <a:latin typeface="Calibri"/>
                <a:ea typeface="Calibri"/>
                <a:cs typeface="Calibri"/>
                <a:sym typeface="Calibri"/>
              </a:endParaRPr>
            </a:p>
          </p:txBody>
        </p:sp>
        <p:sp>
          <p:nvSpPr>
            <p:cNvPr id="25" name="Google Shape;372;p24"/>
            <p:cNvSpPr/>
            <p:nvPr/>
          </p:nvSpPr>
          <p:spPr>
            <a:xfrm>
              <a:off x="9573879" y="593196"/>
              <a:ext cx="382722" cy="447712"/>
            </a:xfrm>
            <a:prstGeom prst="rightArrow">
              <a:avLst>
                <a:gd name="adj1" fmla="val 60000"/>
                <a:gd name="adj2" fmla="val 50000"/>
              </a:avLst>
            </a:prstGeom>
            <a:solidFill>
              <a:srgbClr val="ABBA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3;p24"/>
            <p:cNvSpPr txBox="1"/>
            <p:nvPr/>
          </p:nvSpPr>
          <p:spPr>
            <a:xfrm>
              <a:off x="9573879" y="682738"/>
              <a:ext cx="267905" cy="2686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27" name="Google Shape;374;p24"/>
            <p:cNvSpPr/>
            <p:nvPr/>
          </p:nvSpPr>
          <p:spPr>
            <a:xfrm>
              <a:off x="10115467" y="250077"/>
              <a:ext cx="1805293" cy="1133950"/>
            </a:xfrm>
            <a:prstGeom prst="roundRect">
              <a:avLst>
                <a:gd name="adj" fmla="val 10000"/>
              </a:avLst>
            </a:prstGeom>
            <a:no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5;p24"/>
            <p:cNvSpPr txBox="1"/>
            <p:nvPr/>
          </p:nvSpPr>
          <p:spPr>
            <a:xfrm>
              <a:off x="10148679" y="283289"/>
              <a:ext cx="1738869" cy="106752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1" dirty="0">
                  <a:solidFill>
                    <a:srgbClr val="000000"/>
                  </a:solidFill>
                  <a:latin typeface="Calibri"/>
                  <a:ea typeface="Calibri"/>
                  <a:cs typeface="Calibri"/>
                  <a:sym typeface="Calibri"/>
                </a:rPr>
                <a:t>Stock item creation</a:t>
              </a:r>
              <a:endParaRPr sz="1800" b="0" i="1" dirty="0">
                <a:solidFill>
                  <a:srgbClr val="000000"/>
                </a:solidFill>
                <a:latin typeface="Calibri"/>
                <a:ea typeface="Calibri"/>
                <a:cs typeface="Calibri"/>
                <a:sym typeface="Calibri"/>
              </a:endParaRPr>
            </a:p>
            <a:p>
              <a:pPr marL="171450" marR="0" lvl="1" indent="-171450" algn="l" rtl="0">
                <a:lnSpc>
                  <a:spcPct val="90000"/>
                </a:lnSpc>
                <a:spcBef>
                  <a:spcPts val="630"/>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Oneplus Y1</a:t>
              </a:r>
              <a:endParaRPr sz="1800" b="0" i="0" u="none" strike="noStrike" cap="none" dirty="0">
                <a:solidFill>
                  <a:srgbClr val="000000"/>
                </a:solidFill>
                <a:latin typeface="Calibri"/>
                <a:ea typeface="Calibri"/>
                <a:cs typeface="Calibri"/>
                <a:sym typeface="Calibri"/>
              </a:endParaRPr>
            </a:p>
          </p:txBody>
        </p:sp>
      </p:grpSp>
      <p:pic>
        <p:nvPicPr>
          <p:cNvPr id="29" name="Google Shape;377;p24" descr="A screenshot of a computer&#10;&#10;Description automatically generated"/>
          <p:cNvPicPr preferRelativeResize="0"/>
          <p:nvPr/>
        </p:nvPicPr>
        <p:blipFill rotWithShape="1">
          <a:blip r:embed="rId2">
            <a:alphaModFix/>
          </a:blip>
          <a:srcRect l="2668" t="12674" r="3323"/>
          <a:stretch/>
        </p:blipFill>
        <p:spPr>
          <a:xfrm>
            <a:off x="457471" y="4331346"/>
            <a:ext cx="4675638" cy="5179835"/>
          </a:xfrm>
          <a:prstGeom prst="rect">
            <a:avLst/>
          </a:prstGeom>
          <a:noFill/>
          <a:ln>
            <a:noFill/>
          </a:ln>
        </p:spPr>
      </p:pic>
      <p:pic>
        <p:nvPicPr>
          <p:cNvPr id="30" name="Google Shape;378;p24" descr="A screenshot of a group creation&#10;&#10;Description automatically generated"/>
          <p:cNvPicPr preferRelativeResize="0"/>
          <p:nvPr/>
        </p:nvPicPr>
        <p:blipFill rotWithShape="1">
          <a:blip r:embed="rId3">
            <a:alphaModFix/>
          </a:blip>
          <a:srcRect/>
          <a:stretch/>
        </p:blipFill>
        <p:spPr>
          <a:xfrm>
            <a:off x="5700174" y="3622953"/>
            <a:ext cx="3962658" cy="2188408"/>
          </a:xfrm>
          <a:prstGeom prst="rect">
            <a:avLst/>
          </a:prstGeom>
          <a:noFill/>
          <a:ln>
            <a:noFill/>
          </a:ln>
        </p:spPr>
      </p:pic>
      <p:pic>
        <p:nvPicPr>
          <p:cNvPr id="31" name="Google Shape;379;p24" descr="A white and blue background with black text&#10;&#10;Description automatically generated"/>
          <p:cNvPicPr preferRelativeResize="0"/>
          <p:nvPr/>
        </p:nvPicPr>
        <p:blipFill rotWithShape="1">
          <a:blip r:embed="rId4">
            <a:alphaModFix/>
          </a:blip>
          <a:srcRect/>
          <a:stretch/>
        </p:blipFill>
        <p:spPr>
          <a:xfrm>
            <a:off x="5731114" y="5811361"/>
            <a:ext cx="3978235" cy="1734893"/>
          </a:xfrm>
          <a:prstGeom prst="rect">
            <a:avLst/>
          </a:prstGeom>
          <a:noFill/>
          <a:ln>
            <a:noFill/>
          </a:ln>
        </p:spPr>
      </p:pic>
      <p:pic>
        <p:nvPicPr>
          <p:cNvPr id="32" name="Google Shape;380;p24" descr="A screenshot of a computer&#10;&#10;Description automatically generated"/>
          <p:cNvPicPr preferRelativeResize="0"/>
          <p:nvPr/>
        </p:nvPicPr>
        <p:blipFill rotWithShape="1">
          <a:blip r:embed="rId5">
            <a:alphaModFix/>
          </a:blip>
          <a:srcRect/>
          <a:stretch/>
        </p:blipFill>
        <p:spPr>
          <a:xfrm>
            <a:off x="5803220" y="7811847"/>
            <a:ext cx="3834024" cy="2288094"/>
          </a:xfrm>
          <a:prstGeom prst="rect">
            <a:avLst/>
          </a:prstGeom>
          <a:noFill/>
          <a:ln>
            <a:noFill/>
          </a:ln>
        </p:spPr>
      </p:pic>
      <p:pic>
        <p:nvPicPr>
          <p:cNvPr id="35" name="Google Shape;381;p24" descr="A screenshot of a computer&#10;&#10;Description automatically generated"/>
          <p:cNvPicPr preferRelativeResize="0"/>
          <p:nvPr/>
        </p:nvPicPr>
        <p:blipFill rotWithShape="1">
          <a:blip r:embed="rId6">
            <a:alphaModFix/>
          </a:blip>
          <a:srcRect/>
          <a:stretch/>
        </p:blipFill>
        <p:spPr>
          <a:xfrm>
            <a:off x="10585385" y="3770525"/>
            <a:ext cx="5291924" cy="2214639"/>
          </a:xfrm>
          <a:prstGeom prst="rect">
            <a:avLst/>
          </a:prstGeom>
          <a:noFill/>
          <a:ln>
            <a:noFill/>
          </a:ln>
        </p:spPr>
      </p:pic>
      <p:pic>
        <p:nvPicPr>
          <p:cNvPr id="36" name="Google Shape;382;p24" descr="A screenshot of a computer&#10;&#10;Description automatically generated"/>
          <p:cNvPicPr preferRelativeResize="0"/>
          <p:nvPr/>
        </p:nvPicPr>
        <p:blipFill rotWithShape="1">
          <a:blip r:embed="rId7">
            <a:alphaModFix/>
          </a:blip>
          <a:srcRect/>
          <a:stretch/>
        </p:blipFill>
        <p:spPr>
          <a:xfrm>
            <a:off x="10386588" y="6336891"/>
            <a:ext cx="6134956" cy="2152950"/>
          </a:xfrm>
          <a:prstGeom prst="rect">
            <a:avLst/>
          </a:prstGeom>
          <a:noFill/>
          <a:ln>
            <a:noFill/>
          </a:ln>
        </p:spPr>
      </p:pic>
      <p:pic>
        <p:nvPicPr>
          <p:cNvPr id="37" name="Google Shape;383;p24" descr="A black text on a white background&#10;&#10;Description automatically generated"/>
          <p:cNvPicPr preferRelativeResize="0"/>
          <p:nvPr/>
        </p:nvPicPr>
        <p:blipFill rotWithShape="1">
          <a:blip r:embed="rId8">
            <a:alphaModFix/>
          </a:blip>
          <a:srcRect l="16415"/>
          <a:stretch/>
        </p:blipFill>
        <p:spPr>
          <a:xfrm>
            <a:off x="10410826" y="8768858"/>
            <a:ext cx="6134956" cy="838317"/>
          </a:xfrm>
          <a:prstGeom prst="rect">
            <a:avLst/>
          </a:prstGeom>
          <a:noFill/>
          <a:ln>
            <a:noFill/>
          </a:ln>
        </p:spPr>
      </p:pic>
    </p:spTree>
    <p:extLst>
      <p:ext uri="{BB962C8B-B14F-4D97-AF65-F5344CB8AC3E}">
        <p14:creationId xmlns:p14="http://schemas.microsoft.com/office/powerpoint/2010/main" val="3689745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07818" y="374235"/>
            <a:ext cx="16002000" cy="7139144"/>
          </a:xfrm>
          <a:prstGeom prst="rect">
            <a:avLst/>
          </a:prstGeom>
        </p:spPr>
        <p:txBody>
          <a:bodyPr vert="horz" lIns="91440" tIns="45720" rIns="91440" bIns="45720" rtlCol="0" anchor="b">
            <a:normAutofit fontScale="90000"/>
          </a:bodyPr>
          <a:lstStyle/>
          <a:p>
            <a:pPr rtl="0"/>
            <a:r>
              <a:rPr lang="en-IN" sz="3600" dirty="0" smtClean="0"/>
              <a:t> </a:t>
            </a:r>
            <a:br>
              <a:rPr lang="en-IN" sz="3600" dirty="0" smtClean="0"/>
            </a:br>
            <a:r>
              <a:rPr lang="en-IN" sz="3600" dirty="0"/>
              <a:t/>
            </a:r>
            <a:br>
              <a:rPr lang="en-IN" sz="3600" dirty="0"/>
            </a:br>
            <a:r>
              <a:rPr lang="en-US" sz="3200" dirty="0" smtClean="0"/>
              <a:t>COMPANY </a:t>
            </a:r>
            <a:r>
              <a:rPr lang="en-US" sz="3200" dirty="0"/>
              <a:t>CREATION AND SETTING UP COMPANY FEATURES IN TALLY </a:t>
            </a:r>
            <a:r>
              <a:rPr lang="en-US" sz="3200" dirty="0" smtClean="0"/>
              <a:t>PRIME</a:t>
            </a:r>
            <a:br>
              <a:rPr lang="en-US" sz="3200" dirty="0" smtClean="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482251" y="1396670"/>
            <a:ext cx="12668917" cy="1661993"/>
          </a:xfrm>
          <a:prstGeom prst="rect">
            <a:avLst/>
          </a:prstGeom>
          <a:noFill/>
        </p:spPr>
        <p:txBody>
          <a:bodyPr wrap="none" rtlCol="0">
            <a:spAutoFit/>
          </a:bodyPr>
          <a:lstStyle/>
          <a:p>
            <a:pPr lvl="0"/>
            <a:r>
              <a:rPr lang="en-US" sz="2800" dirty="0">
                <a:solidFill>
                  <a:schemeClr val="dk1"/>
                </a:solidFill>
                <a:ea typeface="Calibri"/>
                <a:cs typeface="Calibri"/>
                <a:sym typeface="Calibri"/>
              </a:rPr>
              <a:t>Alter and delete any ledger</a:t>
            </a:r>
            <a:endParaRPr lang="en-US" sz="2800" dirty="0"/>
          </a:p>
          <a:p>
            <a:pPr lvl="0"/>
            <a:endParaRPr lang="en-US" sz="2800" dirty="0">
              <a:solidFill>
                <a:schemeClr val="dk1"/>
              </a:solidFill>
              <a:ea typeface="Calibri"/>
              <a:cs typeface="Calibri"/>
              <a:sym typeface="Calibri"/>
            </a:endParaRPr>
          </a:p>
          <a:p>
            <a:pPr lvl="0"/>
            <a:r>
              <a:rPr lang="en-US" sz="2800" b="1" i="1" dirty="0">
                <a:solidFill>
                  <a:schemeClr val="dk1"/>
                </a:solidFill>
                <a:ea typeface="Calibri"/>
                <a:cs typeface="Calibri"/>
                <a:sym typeface="Calibri"/>
              </a:rPr>
              <a:t>Steps : </a:t>
            </a:r>
            <a:r>
              <a:rPr lang="en-US" sz="2800" dirty="0">
                <a:solidFill>
                  <a:schemeClr val="dk1"/>
                </a:solidFill>
                <a:ea typeface="Calibri"/>
                <a:cs typeface="Calibri"/>
                <a:sym typeface="Calibri"/>
              </a:rPr>
              <a:t>from gateway of tally &gt; master &gt; alter &gt; accounting master or inventory master</a:t>
            </a:r>
          </a:p>
          <a:p>
            <a:endParaRPr lang="en-IN" dirty="0"/>
          </a:p>
        </p:txBody>
      </p:sp>
      <p:pic>
        <p:nvPicPr>
          <p:cNvPr id="38" name="Google Shape;392;p25" descr="A screenshot of a computer&#10;&#10;Description automatically generated"/>
          <p:cNvPicPr preferRelativeResize="0"/>
          <p:nvPr/>
        </p:nvPicPr>
        <p:blipFill rotWithShape="1">
          <a:blip r:embed="rId2">
            <a:alphaModFix/>
          </a:blip>
          <a:srcRect/>
          <a:stretch/>
        </p:blipFill>
        <p:spPr>
          <a:xfrm>
            <a:off x="513051" y="3553284"/>
            <a:ext cx="5326640" cy="5091952"/>
          </a:xfrm>
          <a:prstGeom prst="rect">
            <a:avLst/>
          </a:prstGeom>
          <a:noFill/>
          <a:ln>
            <a:noFill/>
          </a:ln>
        </p:spPr>
      </p:pic>
      <p:pic>
        <p:nvPicPr>
          <p:cNvPr id="39" name="Google Shape;390;p25" descr="A screenshot of a computer&#10;&#10;Description automatically generated"/>
          <p:cNvPicPr preferRelativeResize="0"/>
          <p:nvPr/>
        </p:nvPicPr>
        <p:blipFill rotWithShape="1">
          <a:blip r:embed="rId3">
            <a:alphaModFix/>
          </a:blip>
          <a:srcRect/>
          <a:stretch/>
        </p:blipFill>
        <p:spPr>
          <a:xfrm>
            <a:off x="6297163" y="3553285"/>
            <a:ext cx="5236745" cy="5091951"/>
          </a:xfrm>
          <a:prstGeom prst="rect">
            <a:avLst/>
          </a:prstGeom>
          <a:noFill/>
          <a:ln>
            <a:noFill/>
          </a:ln>
        </p:spPr>
      </p:pic>
      <p:pic>
        <p:nvPicPr>
          <p:cNvPr id="40" name="Google Shape;391;p25" descr="A screen shot of a computer&#10;&#10;Description automatically generated"/>
          <p:cNvPicPr preferRelativeResize="0"/>
          <p:nvPr/>
        </p:nvPicPr>
        <p:blipFill rotWithShape="1">
          <a:blip r:embed="rId4">
            <a:alphaModFix/>
          </a:blip>
          <a:srcRect/>
          <a:stretch/>
        </p:blipFill>
        <p:spPr>
          <a:xfrm>
            <a:off x="11933894" y="3553284"/>
            <a:ext cx="5329303" cy="5091951"/>
          </a:xfrm>
          <a:prstGeom prst="rect">
            <a:avLst/>
          </a:prstGeom>
          <a:noFill/>
          <a:ln>
            <a:noFill/>
          </a:ln>
        </p:spPr>
      </p:pic>
    </p:spTree>
    <p:extLst>
      <p:ext uri="{BB962C8B-B14F-4D97-AF65-F5344CB8AC3E}">
        <p14:creationId xmlns:p14="http://schemas.microsoft.com/office/powerpoint/2010/main" val="3343637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07818" y="374235"/>
            <a:ext cx="16002000" cy="7139144"/>
          </a:xfrm>
          <a:prstGeom prst="rect">
            <a:avLst/>
          </a:prstGeom>
        </p:spPr>
        <p:txBody>
          <a:bodyPr vert="horz" lIns="91440" tIns="45720" rIns="91440" bIns="45720" rtlCol="0" anchor="b">
            <a:normAutofit fontScale="90000"/>
          </a:bodyPr>
          <a:lstStyle/>
          <a:p>
            <a:pPr rtl="0"/>
            <a:r>
              <a:rPr lang="en-IN" sz="3600" dirty="0" smtClean="0"/>
              <a:t> </a:t>
            </a:r>
            <a:br>
              <a:rPr lang="en-IN" sz="3600" dirty="0" smtClean="0"/>
            </a:br>
            <a:r>
              <a:rPr lang="en-IN" sz="3600" dirty="0"/>
              <a:t/>
            </a:r>
            <a:br>
              <a:rPr lang="en-IN" sz="3600" dirty="0"/>
            </a:br>
            <a:r>
              <a:rPr lang="en-US" sz="3200" dirty="0" smtClean="0"/>
              <a:t>COMPANY </a:t>
            </a:r>
            <a:r>
              <a:rPr lang="en-US" sz="3200" dirty="0"/>
              <a:t>CREATION AND SETTING UP COMPANY FEATURES IN TALLY </a:t>
            </a:r>
            <a:r>
              <a:rPr lang="en-US" sz="3200" dirty="0" smtClean="0"/>
              <a:t>PRIME</a:t>
            </a:r>
            <a:br>
              <a:rPr lang="en-US" sz="3200" dirty="0" smtClean="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US" sz="3200" b="0" dirty="0"/>
              <a:t/>
            </a:r>
            <a:br>
              <a:rPr lang="en-US" sz="3200" b="0" dirty="0"/>
            </a:br>
            <a:r>
              <a:rPr lang="en-US" sz="3200" dirty="0"/>
              <a:t/>
            </a:r>
            <a:br>
              <a:rPr lang="en-US" sz="3200" dirty="0"/>
            </a:br>
            <a:r>
              <a:rPr lang="en-IN" sz="3200" b="0" dirty="0"/>
              <a:t/>
            </a:r>
            <a:br>
              <a:rPr lang="en-IN" sz="32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482251" y="1181227"/>
            <a:ext cx="11784188" cy="3323987"/>
          </a:xfrm>
          <a:prstGeom prst="rect">
            <a:avLst/>
          </a:prstGeom>
          <a:noFill/>
        </p:spPr>
        <p:txBody>
          <a:bodyPr wrap="none" rtlCol="0">
            <a:spAutoFit/>
          </a:bodyPr>
          <a:lstStyle/>
          <a:p>
            <a:pPr lvl="0"/>
            <a:r>
              <a:rPr lang="en-US" sz="3200" b="1" i="1" dirty="0">
                <a:solidFill>
                  <a:schemeClr val="dk1"/>
                </a:solidFill>
                <a:ea typeface="Calibri"/>
                <a:cs typeface="Calibri"/>
                <a:sym typeface="Calibri"/>
              </a:rPr>
              <a:t>Reports </a:t>
            </a:r>
            <a:endParaRPr lang="en-US" sz="3200" dirty="0"/>
          </a:p>
          <a:p>
            <a:pPr marL="742950" lvl="1" indent="-285750">
              <a:buClr>
                <a:schemeClr val="dk1"/>
              </a:buClr>
              <a:buSzPts val="1800"/>
              <a:buFont typeface="Noto Sans Symbols"/>
              <a:buChar char="❑"/>
            </a:pPr>
            <a:r>
              <a:rPr lang="en-US" sz="3200" dirty="0">
                <a:solidFill>
                  <a:schemeClr val="dk1"/>
                </a:solidFill>
                <a:ea typeface="Calibri"/>
                <a:cs typeface="Calibri"/>
                <a:sym typeface="Calibri"/>
              </a:rPr>
              <a:t>Statistics</a:t>
            </a:r>
            <a:endParaRPr lang="en-US" sz="3200" dirty="0"/>
          </a:p>
          <a:p>
            <a:pPr marL="742950" lvl="1" indent="-285750">
              <a:buClr>
                <a:schemeClr val="dk1"/>
              </a:buClr>
              <a:buSzPts val="1800"/>
              <a:buFont typeface="Noto Sans Symbols"/>
              <a:buChar char="❑"/>
            </a:pPr>
            <a:r>
              <a:rPr lang="en-US" sz="3200" dirty="0" smtClean="0">
                <a:solidFill>
                  <a:schemeClr val="dk1"/>
                </a:solidFill>
                <a:ea typeface="Calibri"/>
                <a:cs typeface="Calibri"/>
                <a:sym typeface="Calibri"/>
              </a:rPr>
              <a:t>Go down</a:t>
            </a:r>
            <a:endParaRPr lang="en-US" sz="3200" dirty="0"/>
          </a:p>
          <a:p>
            <a:pPr marL="742950" lvl="1" indent="-285750">
              <a:buClr>
                <a:schemeClr val="dk1"/>
              </a:buClr>
              <a:buSzPts val="1800"/>
              <a:buFont typeface="Noto Sans Symbols"/>
              <a:buChar char="❑"/>
            </a:pPr>
            <a:r>
              <a:rPr lang="en-US" sz="3200" dirty="0">
                <a:solidFill>
                  <a:schemeClr val="dk1"/>
                </a:solidFill>
                <a:ea typeface="Calibri"/>
                <a:cs typeface="Calibri"/>
                <a:sym typeface="Calibri"/>
              </a:rPr>
              <a:t>Stock </a:t>
            </a:r>
            <a:r>
              <a:rPr lang="en-US" sz="3200" dirty="0" smtClean="0">
                <a:solidFill>
                  <a:schemeClr val="dk1"/>
                </a:solidFill>
                <a:ea typeface="Calibri"/>
                <a:cs typeface="Calibri"/>
                <a:sym typeface="Calibri"/>
              </a:rPr>
              <a:t>summary</a:t>
            </a:r>
          </a:p>
          <a:p>
            <a:pPr lvl="1">
              <a:buClr>
                <a:schemeClr val="dk1"/>
              </a:buClr>
              <a:buSzPts val="1800"/>
            </a:pPr>
            <a:endParaRPr lang="en-US" sz="3200" dirty="0">
              <a:sym typeface="Calibri"/>
            </a:endParaRPr>
          </a:p>
          <a:p>
            <a:pPr lvl="1">
              <a:buClr>
                <a:schemeClr val="dk1"/>
              </a:buClr>
              <a:buSzPts val="1800"/>
            </a:pPr>
            <a:r>
              <a:rPr lang="en-US" sz="3200" b="1" i="1" dirty="0" smtClean="0">
                <a:solidFill>
                  <a:schemeClr val="dk1"/>
                </a:solidFill>
                <a:ea typeface="Calibri"/>
                <a:cs typeface="Calibri"/>
                <a:sym typeface="Calibri"/>
              </a:rPr>
              <a:t>Steps </a:t>
            </a:r>
            <a:r>
              <a:rPr lang="en-US" sz="3200" b="1" i="1" dirty="0">
                <a:solidFill>
                  <a:schemeClr val="dk1"/>
                </a:solidFill>
                <a:ea typeface="Calibri"/>
                <a:cs typeface="Calibri"/>
                <a:sym typeface="Calibri"/>
              </a:rPr>
              <a:t>: From gateway of tally &gt; press </a:t>
            </a:r>
            <a:r>
              <a:rPr lang="en-US" sz="3200" b="1" i="1" u="sng" dirty="0">
                <a:solidFill>
                  <a:schemeClr val="dk1"/>
                </a:solidFill>
                <a:ea typeface="Calibri"/>
                <a:cs typeface="Calibri"/>
                <a:sym typeface="Calibri"/>
              </a:rPr>
              <a:t>G</a:t>
            </a:r>
            <a:r>
              <a:rPr lang="en-US" sz="3200" dirty="0">
                <a:solidFill>
                  <a:schemeClr val="dk1"/>
                </a:solidFill>
                <a:ea typeface="Calibri"/>
                <a:cs typeface="Calibri"/>
                <a:sym typeface="Calibri"/>
              </a:rPr>
              <a:t> &gt; go to &gt; type report name</a:t>
            </a:r>
            <a:endParaRPr lang="en-US" sz="3200" b="1" i="1" u="sng" dirty="0">
              <a:solidFill>
                <a:schemeClr val="dk1"/>
              </a:solidFill>
              <a:ea typeface="Calibri"/>
              <a:cs typeface="Calibri"/>
              <a:sym typeface="Calibri"/>
            </a:endParaRPr>
          </a:p>
          <a:p>
            <a:pPr lvl="1">
              <a:buClr>
                <a:schemeClr val="dk1"/>
              </a:buClr>
              <a:buSzPts val="1800"/>
            </a:pPr>
            <a:endParaRPr lang="en-US" dirty="0" smtClean="0">
              <a:solidFill>
                <a:schemeClr val="dk1"/>
              </a:solidFill>
              <a:ea typeface="Calibri"/>
              <a:cs typeface="Calibri"/>
              <a:sym typeface="Calibri"/>
            </a:endParaRPr>
          </a:p>
        </p:txBody>
      </p:sp>
      <p:pic>
        <p:nvPicPr>
          <p:cNvPr id="12" name="Google Shape;400;p26" descr="A screenshot of a computer&#10;&#10;Description automatically generated"/>
          <p:cNvPicPr preferRelativeResize="0"/>
          <p:nvPr/>
        </p:nvPicPr>
        <p:blipFill rotWithShape="1">
          <a:blip r:embed="rId2">
            <a:alphaModFix/>
          </a:blip>
          <a:srcRect l="2002" t="9465"/>
          <a:stretch/>
        </p:blipFill>
        <p:spPr>
          <a:xfrm>
            <a:off x="482250" y="4505214"/>
            <a:ext cx="9534585" cy="5329134"/>
          </a:xfrm>
          <a:prstGeom prst="rect">
            <a:avLst/>
          </a:prstGeom>
          <a:noFill/>
          <a:ln>
            <a:noFill/>
          </a:ln>
        </p:spPr>
      </p:pic>
      <p:pic>
        <p:nvPicPr>
          <p:cNvPr id="13" name="Google Shape;401;p26" descr="A white background with black text"/>
          <p:cNvPicPr preferRelativeResize="0"/>
          <p:nvPr/>
        </p:nvPicPr>
        <p:blipFill rotWithShape="1">
          <a:blip r:embed="rId3">
            <a:alphaModFix/>
          </a:blip>
          <a:srcRect/>
          <a:stretch/>
        </p:blipFill>
        <p:spPr>
          <a:xfrm>
            <a:off x="10227804" y="4505213"/>
            <a:ext cx="3197251" cy="5158331"/>
          </a:xfrm>
          <a:prstGeom prst="rect">
            <a:avLst/>
          </a:prstGeom>
          <a:noFill/>
          <a:ln>
            <a:noFill/>
          </a:ln>
        </p:spPr>
      </p:pic>
      <p:pic>
        <p:nvPicPr>
          <p:cNvPr id="14" name="Google Shape;402;p26" descr="A number on a white background&#10;&#10;Description automatically generated"/>
          <p:cNvPicPr preferRelativeResize="0"/>
          <p:nvPr/>
        </p:nvPicPr>
        <p:blipFill rotWithShape="1">
          <a:blip r:embed="rId4">
            <a:alphaModFix/>
          </a:blip>
          <a:srcRect/>
          <a:stretch/>
        </p:blipFill>
        <p:spPr>
          <a:xfrm>
            <a:off x="13757562" y="4505215"/>
            <a:ext cx="3505633" cy="5158329"/>
          </a:xfrm>
          <a:prstGeom prst="rect">
            <a:avLst/>
          </a:prstGeom>
          <a:noFill/>
          <a:ln>
            <a:noFill/>
          </a:ln>
        </p:spPr>
      </p:pic>
    </p:spTree>
    <p:extLst>
      <p:ext uri="{BB962C8B-B14F-4D97-AF65-F5344CB8AC3E}">
        <p14:creationId xmlns:p14="http://schemas.microsoft.com/office/powerpoint/2010/main" val="619142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970318"/>
          </a:xfrm>
          <a:prstGeom prst="rect">
            <a:avLst/>
          </a:prstGeom>
          <a:noFill/>
        </p:spPr>
        <p:txBody>
          <a:bodyPr wrap="square" rtlCol="0">
            <a:spAutoFit/>
          </a:bodyPr>
          <a:lstStyle/>
          <a:p>
            <a:pPr lvl="0"/>
            <a:r>
              <a:rPr lang="en-US" sz="2800" dirty="0">
                <a:solidFill>
                  <a:schemeClr val="dk1"/>
                </a:solidFill>
                <a:ea typeface="Calibri"/>
                <a:cs typeface="Calibri"/>
                <a:sym typeface="Calibri"/>
              </a:rPr>
              <a:t>Recording of a financial transaction is the first step in an accounting cycle</a:t>
            </a:r>
            <a:endParaRPr lang="en-US" sz="2800" dirty="0"/>
          </a:p>
          <a:p>
            <a:pPr lvl="0"/>
            <a:r>
              <a:rPr lang="en-US" sz="2800" dirty="0">
                <a:solidFill>
                  <a:schemeClr val="dk1"/>
                </a:solidFill>
                <a:ea typeface="Calibri"/>
                <a:cs typeface="Calibri"/>
                <a:sym typeface="Calibri"/>
              </a:rPr>
              <a:t>Voucher types in tally prime can be categorized as follows</a:t>
            </a:r>
            <a:endParaRPr lang="en-US" sz="2800" dirty="0"/>
          </a:p>
          <a:p>
            <a:pPr marL="742950" lvl="1" indent="-285750">
              <a:buClr>
                <a:schemeClr val="dk1"/>
              </a:buClr>
              <a:buSzPts val="1800"/>
              <a:buFont typeface="Noto Sans Symbols"/>
              <a:buChar char="❑"/>
            </a:pPr>
            <a:r>
              <a:rPr lang="en-US" sz="2800" dirty="0">
                <a:solidFill>
                  <a:schemeClr val="dk1"/>
                </a:solidFill>
                <a:ea typeface="Calibri"/>
                <a:cs typeface="Calibri"/>
                <a:sym typeface="Calibri"/>
              </a:rPr>
              <a:t>Accounting Voucher</a:t>
            </a:r>
            <a:endParaRPr lang="en-US" sz="2800" dirty="0"/>
          </a:p>
          <a:p>
            <a:pPr marL="742950" lvl="1" indent="-285750">
              <a:buClr>
                <a:schemeClr val="dk1"/>
              </a:buClr>
              <a:buSzPts val="1800"/>
              <a:buFont typeface="Noto Sans Symbols"/>
              <a:buChar char="❑"/>
            </a:pPr>
            <a:r>
              <a:rPr lang="en-US" sz="2800" dirty="0">
                <a:solidFill>
                  <a:schemeClr val="dk1"/>
                </a:solidFill>
                <a:ea typeface="Calibri"/>
                <a:cs typeface="Calibri"/>
                <a:sym typeface="Calibri"/>
              </a:rPr>
              <a:t>Inventory Vouchers</a:t>
            </a:r>
            <a:endParaRPr lang="en-US" sz="2800" dirty="0"/>
          </a:p>
          <a:p>
            <a:pPr marL="742950" lvl="1" indent="-285750">
              <a:buClr>
                <a:schemeClr val="dk1"/>
              </a:buClr>
              <a:buSzPts val="1800"/>
              <a:buFont typeface="Noto Sans Symbols"/>
              <a:buChar char="❑"/>
            </a:pPr>
            <a:r>
              <a:rPr lang="en-US" sz="2800" dirty="0">
                <a:solidFill>
                  <a:schemeClr val="dk1"/>
                </a:solidFill>
                <a:ea typeface="Calibri"/>
                <a:cs typeface="Calibri"/>
                <a:sym typeface="Calibri"/>
              </a:rPr>
              <a:t>Order Vouchers</a:t>
            </a:r>
            <a:endParaRPr lang="en-US" sz="2800" dirty="0"/>
          </a:p>
          <a:p>
            <a:pPr marL="742950" lvl="1" indent="-285750">
              <a:buClr>
                <a:schemeClr val="dk1"/>
              </a:buClr>
              <a:buSzPts val="1800"/>
              <a:buFont typeface="Noto Sans Symbols"/>
              <a:buChar char="❑"/>
            </a:pPr>
            <a:r>
              <a:rPr lang="en-US" sz="2800" dirty="0">
                <a:solidFill>
                  <a:schemeClr val="dk1"/>
                </a:solidFill>
                <a:ea typeface="Calibri"/>
                <a:cs typeface="Calibri"/>
                <a:sym typeface="Calibri"/>
              </a:rPr>
              <a:t>Payroll Vouchers</a:t>
            </a:r>
          </a:p>
          <a:p>
            <a:pPr lvl="0"/>
            <a:r>
              <a:rPr lang="en-US" sz="2800" b="1" i="1" dirty="0">
                <a:solidFill>
                  <a:schemeClr val="dk1"/>
                </a:solidFill>
                <a:ea typeface="Calibri"/>
                <a:cs typeface="Calibri"/>
                <a:sym typeface="Calibri"/>
              </a:rPr>
              <a:t>Steps</a:t>
            </a:r>
            <a:r>
              <a:rPr lang="en-US" sz="2800" dirty="0">
                <a:solidFill>
                  <a:schemeClr val="dk1"/>
                </a:solidFill>
                <a:ea typeface="Calibri"/>
                <a:cs typeface="Calibri"/>
                <a:sym typeface="Calibri"/>
              </a:rPr>
              <a:t>:</a:t>
            </a:r>
            <a:endParaRPr lang="en-US" sz="2800" dirty="0"/>
          </a:p>
          <a:p>
            <a:pPr lvl="0"/>
            <a:r>
              <a:rPr lang="en-US" sz="2800" dirty="0">
                <a:solidFill>
                  <a:srgbClr val="333333"/>
                </a:solidFill>
                <a:latin typeface="Roboto"/>
                <a:ea typeface="Roboto"/>
                <a:cs typeface="Roboto"/>
                <a:sym typeface="Roboto"/>
              </a:rPr>
              <a:t>Press </a:t>
            </a:r>
            <a:r>
              <a:rPr lang="en-US" sz="2800" b="1" dirty="0" err="1">
                <a:solidFill>
                  <a:srgbClr val="333333"/>
                </a:solidFill>
                <a:latin typeface="Roboto"/>
                <a:ea typeface="Roboto"/>
                <a:cs typeface="Roboto"/>
                <a:sym typeface="Roboto"/>
              </a:rPr>
              <a:t>Alt</a:t>
            </a:r>
            <a:r>
              <a:rPr lang="en-US" sz="2800" dirty="0" err="1">
                <a:solidFill>
                  <a:srgbClr val="333333"/>
                </a:solidFill>
                <a:latin typeface="Roboto"/>
                <a:ea typeface="Roboto"/>
                <a:cs typeface="Roboto"/>
                <a:sym typeface="Roboto"/>
              </a:rPr>
              <a:t>+</a:t>
            </a:r>
            <a:r>
              <a:rPr lang="en-US" sz="2800" b="1" dirty="0" err="1">
                <a:solidFill>
                  <a:srgbClr val="333333"/>
                </a:solidFill>
                <a:latin typeface="Roboto"/>
                <a:ea typeface="Roboto"/>
                <a:cs typeface="Roboto"/>
                <a:sym typeface="Roboto"/>
              </a:rPr>
              <a:t>G</a:t>
            </a:r>
            <a:r>
              <a:rPr lang="en-US" sz="2800" dirty="0">
                <a:solidFill>
                  <a:srgbClr val="333333"/>
                </a:solidFill>
                <a:latin typeface="Roboto"/>
                <a:ea typeface="Roboto"/>
                <a:cs typeface="Roboto"/>
                <a:sym typeface="Roboto"/>
              </a:rPr>
              <a:t> (Go to) &gt;</a:t>
            </a:r>
            <a:r>
              <a:rPr lang="en-US" sz="2800" b="1" dirty="0">
                <a:solidFill>
                  <a:srgbClr val="333333"/>
                </a:solidFill>
                <a:latin typeface="Roboto"/>
                <a:ea typeface="Roboto"/>
                <a:cs typeface="Roboto"/>
                <a:sym typeface="Roboto"/>
              </a:rPr>
              <a:t> Create Voucher</a:t>
            </a:r>
            <a:r>
              <a:rPr lang="en-US" sz="2800" dirty="0">
                <a:solidFill>
                  <a:srgbClr val="333333"/>
                </a:solidFill>
                <a:latin typeface="Roboto"/>
                <a:ea typeface="Roboto"/>
                <a:cs typeface="Roboto"/>
                <a:sym typeface="Roboto"/>
              </a:rPr>
              <a:t> </a:t>
            </a:r>
            <a:br>
              <a:rPr lang="en-US" sz="2800" dirty="0">
                <a:solidFill>
                  <a:srgbClr val="333333"/>
                </a:solidFill>
                <a:latin typeface="Roboto"/>
                <a:ea typeface="Roboto"/>
                <a:cs typeface="Roboto"/>
                <a:sym typeface="Roboto"/>
              </a:rPr>
            </a:br>
            <a:r>
              <a:rPr lang="en-US" sz="2800" dirty="0">
                <a:solidFill>
                  <a:srgbClr val="333333"/>
                </a:solidFill>
                <a:latin typeface="Roboto"/>
                <a:ea typeface="Roboto"/>
                <a:cs typeface="Roboto"/>
                <a:sym typeface="Roboto"/>
              </a:rPr>
              <a:t>Alternatively, </a:t>
            </a:r>
            <a:r>
              <a:rPr lang="en-US" sz="2800" b="1" dirty="0">
                <a:solidFill>
                  <a:srgbClr val="333333"/>
                </a:solidFill>
                <a:latin typeface="Roboto"/>
                <a:ea typeface="Roboto"/>
                <a:cs typeface="Roboto"/>
                <a:sym typeface="Roboto"/>
              </a:rPr>
              <a:t>Gateway of Tally</a:t>
            </a:r>
            <a:r>
              <a:rPr lang="en-US" sz="2800" dirty="0">
                <a:solidFill>
                  <a:srgbClr val="333333"/>
                </a:solidFill>
                <a:latin typeface="Roboto"/>
                <a:ea typeface="Roboto"/>
                <a:cs typeface="Roboto"/>
                <a:sym typeface="Roboto"/>
              </a:rPr>
              <a:t> &gt;</a:t>
            </a:r>
            <a:r>
              <a:rPr lang="en-US" sz="2800" b="1" dirty="0">
                <a:solidFill>
                  <a:srgbClr val="333333"/>
                </a:solidFill>
                <a:latin typeface="Roboto"/>
                <a:ea typeface="Roboto"/>
                <a:cs typeface="Roboto"/>
                <a:sym typeface="Roboto"/>
              </a:rPr>
              <a:t> transaction </a:t>
            </a:r>
            <a:r>
              <a:rPr lang="en-US" sz="2800" dirty="0">
                <a:solidFill>
                  <a:srgbClr val="333333"/>
                </a:solidFill>
                <a:latin typeface="Roboto"/>
                <a:ea typeface="Roboto"/>
                <a:cs typeface="Roboto"/>
                <a:sym typeface="Roboto"/>
              </a:rPr>
              <a:t>&gt;  </a:t>
            </a:r>
            <a:r>
              <a:rPr lang="en-US" sz="2800" b="1" dirty="0">
                <a:solidFill>
                  <a:srgbClr val="333333"/>
                </a:solidFill>
                <a:latin typeface="Roboto"/>
                <a:ea typeface="Roboto"/>
                <a:cs typeface="Roboto"/>
                <a:sym typeface="Roboto"/>
              </a:rPr>
              <a:t>Vouchers</a:t>
            </a:r>
            <a:endParaRPr lang="en-US" sz="2800" dirty="0" smtClean="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5" name="Google Shape;411;p27" descr="A screenshot of a computer&#10;&#10;Description automatically generated"/>
          <p:cNvPicPr preferRelativeResize="0"/>
          <p:nvPr/>
        </p:nvPicPr>
        <p:blipFill rotWithShape="1">
          <a:blip r:embed="rId2">
            <a:alphaModFix/>
          </a:blip>
          <a:srcRect l="2517" t="10412" r="8964" b="8859"/>
          <a:stretch/>
        </p:blipFill>
        <p:spPr>
          <a:xfrm>
            <a:off x="678094" y="5596728"/>
            <a:ext cx="16585103" cy="4237620"/>
          </a:xfrm>
          <a:prstGeom prst="rect">
            <a:avLst/>
          </a:prstGeom>
          <a:noFill/>
          <a:ln>
            <a:noFill/>
          </a:ln>
        </p:spPr>
      </p:pic>
    </p:spTree>
    <p:extLst>
      <p:ext uri="{BB962C8B-B14F-4D97-AF65-F5344CB8AC3E}">
        <p14:creationId xmlns:p14="http://schemas.microsoft.com/office/powerpoint/2010/main" val="3921462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477875"/>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CASE-1</a:t>
            </a:r>
          </a:p>
          <a:p>
            <a:endParaRPr lang="en-US" sz="3200" dirty="0" smtClean="0">
              <a:solidFill>
                <a:srgbClr val="000000"/>
              </a:solidFill>
              <a:ea typeface="Calibri"/>
              <a:cs typeface="Calibri"/>
              <a:sym typeface="Calibri"/>
            </a:endParaRPr>
          </a:p>
          <a:p>
            <a:r>
              <a:rPr lang="en-US" sz="3200" dirty="0" smtClean="0">
                <a:solidFill>
                  <a:srgbClr val="000000"/>
                </a:solidFill>
                <a:ea typeface="Calibri"/>
                <a:cs typeface="Calibri"/>
                <a:sym typeface="Calibri"/>
              </a:rPr>
              <a:t>On </a:t>
            </a:r>
            <a:r>
              <a:rPr lang="en-US" sz="3200" dirty="0">
                <a:solidFill>
                  <a:srgbClr val="000000"/>
                </a:solidFill>
                <a:ea typeface="Calibri"/>
                <a:cs typeface="Calibri"/>
                <a:sym typeface="Calibri"/>
              </a:rPr>
              <a:t>4</a:t>
            </a:r>
            <a:r>
              <a:rPr lang="en-US" sz="3200" baseline="30000" dirty="0">
                <a:solidFill>
                  <a:srgbClr val="000000"/>
                </a:solidFill>
                <a:ea typeface="Calibri"/>
                <a:cs typeface="Calibri"/>
                <a:sym typeface="Calibri"/>
              </a:rPr>
              <a:t>th</a:t>
            </a:r>
            <a:r>
              <a:rPr lang="en-US" sz="3200" dirty="0">
                <a:solidFill>
                  <a:srgbClr val="000000"/>
                </a:solidFill>
                <a:ea typeface="Calibri"/>
                <a:cs typeface="Calibri"/>
                <a:sym typeface="Calibri"/>
              </a:rPr>
              <a:t> April 2023 RS.9000 was paid as commission</a:t>
            </a:r>
          </a:p>
          <a:p>
            <a:pPr lvl="0"/>
            <a:endParaRPr lang="en-US" sz="3200" b="1" i="1" dirty="0" smtClean="0">
              <a:solidFill>
                <a:schemeClr val="dk1"/>
              </a:solidFill>
              <a:ea typeface="Calibri"/>
              <a:cs typeface="Calibri"/>
              <a:sym typeface="Calibri"/>
            </a:endParaRPr>
          </a:p>
          <a:p>
            <a:pPr lvl="0"/>
            <a:r>
              <a:rPr lang="en-US" sz="3200" b="1" i="1" dirty="0" smtClean="0">
                <a:solidFill>
                  <a:schemeClr val="dk1"/>
                </a:solidFill>
                <a:ea typeface="Calibri"/>
                <a:cs typeface="Calibri"/>
                <a:sym typeface="Calibri"/>
              </a:rPr>
              <a:t>Steps</a:t>
            </a:r>
            <a:r>
              <a:rPr lang="en-US" sz="3200" b="1" i="1" dirty="0">
                <a:solidFill>
                  <a:schemeClr val="dk1"/>
                </a:solidFill>
                <a:ea typeface="Calibri"/>
                <a:cs typeface="Calibri"/>
                <a:sym typeface="Calibri"/>
              </a:rPr>
              <a:t>:</a:t>
            </a:r>
            <a:endParaRPr lang="en-US" sz="3200" dirty="0"/>
          </a:p>
          <a:p>
            <a:pPr lvl="0"/>
            <a:r>
              <a:rPr lang="en-US" sz="3200" dirty="0">
                <a:solidFill>
                  <a:schemeClr val="dk1"/>
                </a:solidFill>
                <a:ea typeface="Calibri"/>
                <a:cs typeface="Calibri"/>
                <a:sym typeface="Calibri"/>
              </a:rPr>
              <a:t>From gateway of tally &gt; </a:t>
            </a:r>
            <a:r>
              <a:rPr lang="en-US" sz="3200" b="1" dirty="0">
                <a:solidFill>
                  <a:srgbClr val="333333"/>
                </a:solidFill>
                <a:latin typeface="Roboto"/>
                <a:ea typeface="Roboto"/>
                <a:cs typeface="Roboto"/>
                <a:sym typeface="Roboto"/>
              </a:rPr>
              <a:t> transaction </a:t>
            </a:r>
            <a:r>
              <a:rPr lang="en-US" sz="3200" dirty="0">
                <a:solidFill>
                  <a:srgbClr val="333333"/>
                </a:solidFill>
                <a:latin typeface="Roboto"/>
                <a:ea typeface="Roboto"/>
                <a:cs typeface="Roboto"/>
                <a:sym typeface="Roboto"/>
              </a:rPr>
              <a:t>&gt;  </a:t>
            </a:r>
            <a:r>
              <a:rPr lang="en-US" sz="3200" b="1" dirty="0">
                <a:solidFill>
                  <a:srgbClr val="333333"/>
                </a:solidFill>
                <a:latin typeface="Roboto"/>
                <a:ea typeface="Roboto"/>
                <a:cs typeface="Roboto"/>
                <a:sym typeface="Roboto"/>
              </a:rPr>
              <a:t>Vouchers</a:t>
            </a:r>
            <a:r>
              <a:rPr lang="en-US" sz="3200" dirty="0">
                <a:solidFill>
                  <a:srgbClr val="333333"/>
                </a:solidFill>
                <a:latin typeface="Roboto"/>
                <a:ea typeface="Roboto"/>
                <a:cs typeface="Roboto"/>
                <a:sym typeface="Roboto"/>
              </a:rPr>
              <a:t> &gt; press F5 </a:t>
            </a:r>
            <a:r>
              <a:rPr lang="en-US" sz="32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1" name="Google Shape;420;p28" descr="A screenshot of a computer&#10;&#10;Description automatically generated"/>
          <p:cNvPicPr preferRelativeResize="0"/>
          <p:nvPr/>
        </p:nvPicPr>
        <p:blipFill rotWithShape="1">
          <a:blip r:embed="rId2">
            <a:alphaModFix/>
          </a:blip>
          <a:srcRect l="632"/>
          <a:stretch/>
        </p:blipFill>
        <p:spPr>
          <a:xfrm>
            <a:off x="305233" y="4709092"/>
            <a:ext cx="17629476" cy="4802090"/>
          </a:xfrm>
          <a:prstGeom prst="rect">
            <a:avLst/>
          </a:prstGeom>
          <a:noFill/>
          <a:ln>
            <a:noFill/>
          </a:ln>
        </p:spPr>
      </p:pic>
      <p:pic>
        <p:nvPicPr>
          <p:cNvPr id="12" name="Google Shape;421;p28" descr="A white background with black text&#10;&#10;Description automatically generated"/>
          <p:cNvPicPr preferRelativeResize="0"/>
          <p:nvPr/>
        </p:nvPicPr>
        <p:blipFill rotWithShape="1">
          <a:blip r:embed="rId3">
            <a:alphaModFix/>
          </a:blip>
          <a:srcRect/>
          <a:stretch/>
        </p:blipFill>
        <p:spPr>
          <a:xfrm>
            <a:off x="16272164" y="8653812"/>
            <a:ext cx="1808018" cy="1404588"/>
          </a:xfrm>
          <a:prstGeom prst="rect">
            <a:avLst/>
          </a:prstGeom>
          <a:noFill/>
          <a:ln>
            <a:noFill/>
          </a:ln>
        </p:spPr>
      </p:pic>
    </p:spTree>
    <p:extLst>
      <p:ext uri="{BB962C8B-B14F-4D97-AF65-F5344CB8AC3E}">
        <p14:creationId xmlns:p14="http://schemas.microsoft.com/office/powerpoint/2010/main" val="405099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416320"/>
          </a:xfrm>
          <a:prstGeom prst="rect">
            <a:avLst/>
          </a:prstGeom>
          <a:noFill/>
        </p:spPr>
        <p:txBody>
          <a:bodyPr wrap="square" rtlCol="0">
            <a:spAutoFit/>
          </a:bodyPr>
          <a:lstStyle/>
          <a:p>
            <a:pPr lvl="0"/>
            <a:r>
              <a:rPr lang="en-US" sz="3200" dirty="0">
                <a:solidFill>
                  <a:schemeClr val="dk1"/>
                </a:solidFill>
                <a:ea typeface="Calibri"/>
                <a:cs typeface="Calibri"/>
                <a:sym typeface="Calibri"/>
              </a:rPr>
              <a:t>CASE-2</a:t>
            </a:r>
          </a:p>
          <a:p>
            <a:endParaRPr lang="en-US" sz="2800" dirty="0" smtClean="0">
              <a:solidFill>
                <a:srgbClr val="000000"/>
              </a:solidFill>
              <a:ea typeface="Calibri"/>
              <a:cs typeface="Calibri"/>
              <a:sym typeface="Calibri"/>
            </a:endParaRPr>
          </a:p>
          <a:p>
            <a:r>
              <a:rPr lang="en-US" sz="3200" dirty="0" smtClean="0">
                <a:solidFill>
                  <a:srgbClr val="000000"/>
                </a:solidFill>
                <a:ea typeface="Calibri"/>
                <a:cs typeface="Calibri"/>
                <a:sym typeface="Calibri"/>
              </a:rPr>
              <a:t>On </a:t>
            </a:r>
            <a:r>
              <a:rPr lang="en-US" sz="3200" dirty="0">
                <a:solidFill>
                  <a:srgbClr val="000000"/>
                </a:solidFill>
                <a:ea typeface="Calibri"/>
                <a:cs typeface="Calibri"/>
                <a:sym typeface="Calibri"/>
              </a:rPr>
              <a:t>10</a:t>
            </a:r>
            <a:r>
              <a:rPr lang="en-US" sz="3200" baseline="30000" dirty="0">
                <a:solidFill>
                  <a:srgbClr val="000000"/>
                </a:solidFill>
                <a:ea typeface="Calibri"/>
                <a:cs typeface="Calibri"/>
                <a:sym typeface="Calibri"/>
              </a:rPr>
              <a:t>th</a:t>
            </a:r>
            <a:r>
              <a:rPr lang="en-US" sz="3200" dirty="0">
                <a:solidFill>
                  <a:srgbClr val="000000"/>
                </a:solidFill>
                <a:ea typeface="Calibri"/>
                <a:cs typeface="Calibri"/>
                <a:sym typeface="Calibri"/>
              </a:rPr>
              <a:t> May 2023 RS.15000 was received as interest on bank balance</a:t>
            </a:r>
          </a:p>
          <a:p>
            <a:pPr lvl="0"/>
            <a:endParaRPr lang="en-US" sz="3200" b="1" i="1" dirty="0" smtClean="0">
              <a:solidFill>
                <a:schemeClr val="dk1"/>
              </a:solidFill>
              <a:ea typeface="Calibri"/>
              <a:cs typeface="Calibri"/>
              <a:sym typeface="Calibri"/>
            </a:endParaRPr>
          </a:p>
          <a:p>
            <a:pPr lvl="0"/>
            <a:r>
              <a:rPr lang="en-US" sz="3200" b="1" i="1" dirty="0" smtClean="0">
                <a:solidFill>
                  <a:schemeClr val="dk1"/>
                </a:solidFill>
                <a:ea typeface="Calibri"/>
                <a:cs typeface="Calibri"/>
                <a:sym typeface="Calibri"/>
              </a:rPr>
              <a:t>Steps</a:t>
            </a:r>
            <a:r>
              <a:rPr lang="en-US" sz="3200" b="1" i="1" dirty="0">
                <a:solidFill>
                  <a:schemeClr val="dk1"/>
                </a:solidFill>
                <a:ea typeface="Calibri"/>
                <a:cs typeface="Calibri"/>
                <a:sym typeface="Calibri"/>
              </a:rPr>
              <a:t>:</a:t>
            </a:r>
            <a:endParaRPr lang="en-US" sz="3200" dirty="0"/>
          </a:p>
          <a:p>
            <a:pPr lvl="0"/>
            <a:r>
              <a:rPr lang="en-US" sz="3200" dirty="0">
                <a:solidFill>
                  <a:schemeClr val="dk1"/>
                </a:solidFill>
                <a:ea typeface="Calibri"/>
                <a:cs typeface="Calibri"/>
                <a:sym typeface="Calibri"/>
              </a:rPr>
              <a:t>From gateway of tally &gt; </a:t>
            </a:r>
            <a:r>
              <a:rPr lang="en-US" sz="3200" b="1" dirty="0">
                <a:solidFill>
                  <a:srgbClr val="333333"/>
                </a:solidFill>
                <a:latin typeface="Roboto"/>
                <a:ea typeface="Roboto"/>
                <a:cs typeface="Roboto"/>
                <a:sym typeface="Roboto"/>
              </a:rPr>
              <a:t> transaction </a:t>
            </a:r>
            <a:r>
              <a:rPr lang="en-US" sz="3200" dirty="0">
                <a:solidFill>
                  <a:srgbClr val="333333"/>
                </a:solidFill>
                <a:latin typeface="Roboto"/>
                <a:ea typeface="Roboto"/>
                <a:cs typeface="Roboto"/>
                <a:sym typeface="Roboto"/>
              </a:rPr>
              <a:t>&gt;  </a:t>
            </a:r>
            <a:r>
              <a:rPr lang="en-US" sz="3200" b="1" dirty="0">
                <a:solidFill>
                  <a:srgbClr val="333333"/>
                </a:solidFill>
                <a:latin typeface="Roboto"/>
                <a:ea typeface="Roboto"/>
                <a:cs typeface="Roboto"/>
                <a:sym typeface="Roboto"/>
              </a:rPr>
              <a:t>Vouchers</a:t>
            </a:r>
            <a:r>
              <a:rPr lang="en-US" sz="3200" dirty="0">
                <a:solidFill>
                  <a:srgbClr val="333333"/>
                </a:solidFill>
                <a:latin typeface="Roboto"/>
                <a:ea typeface="Roboto"/>
                <a:cs typeface="Roboto"/>
                <a:sym typeface="Roboto"/>
              </a:rPr>
              <a:t> &gt; press F6 </a:t>
            </a:r>
            <a:r>
              <a:rPr lang="en-US" sz="32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3" name="Google Shape;432;p29" descr="A blue and white screen&#10;&#10;Description automatically generated"/>
          <p:cNvPicPr preferRelativeResize="0"/>
          <p:nvPr/>
        </p:nvPicPr>
        <p:blipFill rotWithShape="1">
          <a:blip r:embed="rId2">
            <a:alphaModFix/>
          </a:blip>
          <a:srcRect l="983" t="2298"/>
          <a:stretch/>
        </p:blipFill>
        <p:spPr>
          <a:xfrm>
            <a:off x="253585" y="4846904"/>
            <a:ext cx="17722688" cy="4987444"/>
          </a:xfrm>
          <a:prstGeom prst="rect">
            <a:avLst/>
          </a:prstGeom>
          <a:noFill/>
          <a:ln>
            <a:noFill/>
          </a:ln>
        </p:spPr>
      </p:pic>
    </p:spTree>
    <p:extLst>
      <p:ext uri="{BB962C8B-B14F-4D97-AF65-F5344CB8AC3E}">
        <p14:creationId xmlns:p14="http://schemas.microsoft.com/office/powerpoint/2010/main" val="388203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416320"/>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CASE-3</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3200" dirty="0">
                <a:solidFill>
                  <a:srgbClr val="000000"/>
                </a:solidFill>
                <a:ea typeface="Calibri"/>
                <a:cs typeface="Calibri"/>
                <a:sym typeface="Calibri"/>
              </a:rPr>
              <a:t>On 25</a:t>
            </a:r>
            <a:r>
              <a:rPr lang="en-US" sz="3200" baseline="30000" dirty="0">
                <a:solidFill>
                  <a:srgbClr val="000000"/>
                </a:solidFill>
                <a:ea typeface="Calibri"/>
                <a:cs typeface="Calibri"/>
                <a:sym typeface="Calibri"/>
              </a:rPr>
              <a:t>th </a:t>
            </a:r>
            <a:r>
              <a:rPr lang="en-US" sz="3200" dirty="0">
                <a:solidFill>
                  <a:srgbClr val="000000"/>
                </a:solidFill>
                <a:ea typeface="Calibri"/>
                <a:cs typeface="Calibri"/>
                <a:sym typeface="Calibri"/>
              </a:rPr>
              <a:t> June Manish </a:t>
            </a:r>
            <a:r>
              <a:rPr lang="en-US" sz="3200" dirty="0" err="1">
                <a:solidFill>
                  <a:srgbClr val="000000"/>
                </a:solidFill>
                <a:ea typeface="Calibri"/>
                <a:cs typeface="Calibri"/>
                <a:sym typeface="Calibri"/>
              </a:rPr>
              <a:t>sharma</a:t>
            </a:r>
            <a:r>
              <a:rPr lang="en-US" sz="3200" dirty="0">
                <a:solidFill>
                  <a:srgbClr val="000000"/>
                </a:solidFill>
                <a:ea typeface="Calibri"/>
                <a:cs typeface="Calibri"/>
                <a:sym typeface="Calibri"/>
              </a:rPr>
              <a:t> introduced his personal share worth </a:t>
            </a:r>
            <a:r>
              <a:rPr lang="en-US" sz="3200" dirty="0" err="1">
                <a:solidFill>
                  <a:srgbClr val="000000"/>
                </a:solidFill>
                <a:ea typeface="Calibri"/>
                <a:cs typeface="Calibri"/>
                <a:sym typeface="Calibri"/>
              </a:rPr>
              <a:t>rs</a:t>
            </a:r>
            <a:r>
              <a:rPr lang="en-US" sz="3200" dirty="0">
                <a:solidFill>
                  <a:srgbClr val="000000"/>
                </a:solidFill>
                <a:ea typeface="Calibri"/>
                <a:cs typeface="Calibri"/>
                <a:sym typeface="Calibri"/>
              </a:rPr>
              <a:t> 50000 in to business</a:t>
            </a:r>
          </a:p>
          <a:p>
            <a:pPr lvl="0"/>
            <a:endParaRPr lang="en-US" sz="3200" b="1" i="1" dirty="0" smtClean="0">
              <a:solidFill>
                <a:schemeClr val="dk1"/>
              </a:solidFill>
              <a:ea typeface="Calibri"/>
              <a:cs typeface="Calibri"/>
              <a:sym typeface="Calibri"/>
            </a:endParaRPr>
          </a:p>
          <a:p>
            <a:pPr lvl="0"/>
            <a:r>
              <a:rPr lang="en-US" sz="3200" b="1" i="1" dirty="0">
                <a:solidFill>
                  <a:schemeClr val="dk1"/>
                </a:solidFill>
                <a:ea typeface="Calibri"/>
                <a:cs typeface="Calibri"/>
                <a:sym typeface="Calibri"/>
              </a:rPr>
              <a:t>Steps:</a:t>
            </a:r>
            <a:endParaRPr lang="en-US" sz="3200" dirty="0"/>
          </a:p>
          <a:p>
            <a:pPr lvl="0"/>
            <a:r>
              <a:rPr lang="en-US" sz="3200" dirty="0">
                <a:solidFill>
                  <a:schemeClr val="dk1"/>
                </a:solidFill>
                <a:ea typeface="Calibri"/>
                <a:cs typeface="Calibri"/>
                <a:sym typeface="Calibri"/>
              </a:rPr>
              <a:t>From gateway of tally &gt; </a:t>
            </a:r>
            <a:r>
              <a:rPr lang="en-US" sz="3200" b="1" dirty="0">
                <a:solidFill>
                  <a:srgbClr val="333333"/>
                </a:solidFill>
                <a:latin typeface="Roboto"/>
                <a:ea typeface="Roboto"/>
                <a:cs typeface="Roboto"/>
                <a:sym typeface="Roboto"/>
              </a:rPr>
              <a:t> transaction </a:t>
            </a:r>
            <a:r>
              <a:rPr lang="en-US" sz="3200" dirty="0">
                <a:solidFill>
                  <a:srgbClr val="333333"/>
                </a:solidFill>
                <a:latin typeface="Roboto"/>
                <a:ea typeface="Roboto"/>
                <a:cs typeface="Roboto"/>
                <a:sym typeface="Roboto"/>
              </a:rPr>
              <a:t>&gt;  </a:t>
            </a:r>
            <a:r>
              <a:rPr lang="en-US" sz="3200" b="1" dirty="0">
                <a:solidFill>
                  <a:srgbClr val="333333"/>
                </a:solidFill>
                <a:latin typeface="Roboto"/>
                <a:ea typeface="Roboto"/>
                <a:cs typeface="Roboto"/>
                <a:sym typeface="Roboto"/>
              </a:rPr>
              <a:t>Vouchers</a:t>
            </a:r>
            <a:r>
              <a:rPr lang="en-US" sz="3200" dirty="0">
                <a:solidFill>
                  <a:srgbClr val="333333"/>
                </a:solidFill>
                <a:latin typeface="Roboto"/>
                <a:ea typeface="Roboto"/>
                <a:cs typeface="Roboto"/>
                <a:sym typeface="Roboto"/>
              </a:rPr>
              <a:t> &gt; press F7 </a:t>
            </a:r>
            <a:r>
              <a:rPr lang="en-US" sz="32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1" name="Google Shape;443;p30" descr="A screenshot of a computer&#10;&#10;Description automatically generated"/>
          <p:cNvPicPr preferRelativeResize="0"/>
          <p:nvPr/>
        </p:nvPicPr>
        <p:blipFill rotWithShape="1">
          <a:blip r:embed="rId2">
            <a:alphaModFix/>
          </a:blip>
          <a:srcRect t="1739" r="913"/>
          <a:stretch/>
        </p:blipFill>
        <p:spPr>
          <a:xfrm>
            <a:off x="310793" y="4659868"/>
            <a:ext cx="17686262" cy="4851314"/>
          </a:xfrm>
          <a:prstGeom prst="rect">
            <a:avLst/>
          </a:prstGeom>
          <a:noFill/>
          <a:ln>
            <a:noFill/>
          </a:ln>
        </p:spPr>
      </p:pic>
      <p:pic>
        <p:nvPicPr>
          <p:cNvPr id="12" name="Google Shape;444;p30" descr="A white background with black text&#10;&#10;Description automatically generated"/>
          <p:cNvPicPr preferRelativeResize="0"/>
          <p:nvPr/>
        </p:nvPicPr>
        <p:blipFill rotWithShape="1">
          <a:blip r:embed="rId3">
            <a:alphaModFix/>
          </a:blip>
          <a:srcRect/>
          <a:stretch/>
        </p:blipFill>
        <p:spPr>
          <a:xfrm>
            <a:off x="16251383" y="8083983"/>
            <a:ext cx="1745672" cy="1461872"/>
          </a:xfrm>
          <a:prstGeom prst="rect">
            <a:avLst/>
          </a:prstGeom>
          <a:noFill/>
          <a:ln>
            <a:noFill/>
          </a:ln>
        </p:spPr>
      </p:pic>
    </p:spTree>
    <p:extLst>
      <p:ext uri="{BB962C8B-B14F-4D97-AF65-F5344CB8AC3E}">
        <p14:creationId xmlns:p14="http://schemas.microsoft.com/office/powerpoint/2010/main" val="407762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3836235" y="2942210"/>
            <a:ext cx="12602558" cy="935513"/>
          </a:xfrm>
          <a:prstGeom prst="rect">
            <a:avLst/>
          </a:prstGeom>
        </p:spPr>
        <p:txBody>
          <a:bodyPr vert="horz" wrap="square" lIns="0" tIns="12065" rIns="0" bIns="0" rtlCol="0" anchor="t">
            <a:spAutoFit/>
          </a:bodyPr>
          <a:lstStyle/>
          <a:p>
            <a:r>
              <a:rPr lang="en-IN" sz="6000" dirty="0">
                <a:solidFill>
                  <a:schemeClr val="tx1"/>
                </a:solidFill>
              </a:rPr>
              <a:t> </a:t>
            </a:r>
            <a:r>
              <a:rPr lang="en-IN" sz="6000" dirty="0" smtClean="0">
                <a:solidFill>
                  <a:schemeClr val="tx1"/>
                </a:solidFill>
              </a:rPr>
              <a:t> Introduction </a:t>
            </a:r>
            <a:r>
              <a:rPr lang="en-IN" sz="6000" dirty="0">
                <a:solidFill>
                  <a:schemeClr val="tx1"/>
                </a:solidFill>
              </a:rPr>
              <a:t>to Tally</a:t>
            </a: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045390"/>
            <a:ext cx="9144000" cy="3600986"/>
          </a:xfrm>
          <a:prstGeom prst="rect">
            <a:avLst/>
          </a:prstGeom>
        </p:spPr>
        <p:txBody>
          <a:bodyPr>
            <a:spAutoFit/>
          </a:bodyPr>
          <a:lstStyle/>
          <a:p>
            <a:pPr algn="just"/>
            <a:r>
              <a:rPr lang="en-US" sz="2400" dirty="0">
                <a:solidFill>
                  <a:schemeClr val="bg1"/>
                </a:solidFill>
              </a:rPr>
              <a:t>Tally is a comprehensive accounting and business management software that has become a trusted tool for small and medium-sized enterprises across the globe. Developed by Tally Solutions, this robust platform offers a wide range of features that streamline financial record-keeping, inventory management, and overall business operations. With its user-friendly interface and powerful capabilities, Tally has revolutionized the way companies manage their finances and grow their businesses.</a:t>
            </a:r>
          </a:p>
          <a:p>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816255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354765"/>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CASE-4</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2800" dirty="0">
                <a:solidFill>
                  <a:srgbClr val="000000"/>
                </a:solidFill>
                <a:ea typeface="Calibri"/>
                <a:cs typeface="Calibri"/>
                <a:sym typeface="Calibri"/>
              </a:rPr>
              <a:t>On 20</a:t>
            </a:r>
            <a:r>
              <a:rPr lang="en-US" sz="2800" baseline="30000" dirty="0">
                <a:solidFill>
                  <a:srgbClr val="000000"/>
                </a:solidFill>
                <a:ea typeface="Calibri"/>
                <a:cs typeface="Calibri"/>
                <a:sym typeface="Calibri"/>
              </a:rPr>
              <a:t>th </a:t>
            </a:r>
            <a:r>
              <a:rPr lang="en-US" sz="2800" dirty="0">
                <a:solidFill>
                  <a:srgbClr val="000000"/>
                </a:solidFill>
                <a:ea typeface="Calibri"/>
                <a:cs typeface="Calibri"/>
                <a:sym typeface="Calibri"/>
              </a:rPr>
              <a:t> July 10 pcs Vivo V3 Purchased from </a:t>
            </a:r>
            <a:r>
              <a:rPr lang="en-US" sz="2800" dirty="0" err="1">
                <a:solidFill>
                  <a:srgbClr val="000000"/>
                </a:solidFill>
                <a:ea typeface="Calibri"/>
                <a:cs typeface="Calibri"/>
                <a:sym typeface="Calibri"/>
              </a:rPr>
              <a:t>Powersoft</a:t>
            </a:r>
            <a:r>
              <a:rPr lang="en-US" sz="2800" dirty="0">
                <a:solidFill>
                  <a:srgbClr val="000000"/>
                </a:solidFill>
                <a:ea typeface="Calibri"/>
                <a:cs typeface="Calibri"/>
                <a:sym typeface="Calibri"/>
              </a:rPr>
              <a:t> Incorporate @28000 Each bill no July/001/23-24</a:t>
            </a:r>
            <a:endParaRPr lang="en-US" sz="2800" dirty="0">
              <a:solidFill>
                <a:schemeClr val="dk1"/>
              </a:solidFill>
              <a:ea typeface="Calibri"/>
              <a:cs typeface="Calibri"/>
              <a:sym typeface="Calibri"/>
            </a:endParaRPr>
          </a:p>
          <a:p>
            <a:pPr lvl="0"/>
            <a:endParaRPr lang="en-US" sz="3200" b="1" i="1" dirty="0" smtClean="0">
              <a:solidFill>
                <a:schemeClr val="dk1"/>
              </a:solidFill>
              <a:ea typeface="Calibri"/>
              <a:cs typeface="Calibri"/>
              <a:sym typeface="Calibri"/>
            </a:endParaRPr>
          </a:p>
          <a:p>
            <a:pPr lvl="0"/>
            <a:r>
              <a:rPr lang="en-US" sz="3200" b="1" i="1" dirty="0">
                <a:solidFill>
                  <a:schemeClr val="dk1"/>
                </a:solidFill>
                <a:ea typeface="Calibri"/>
                <a:cs typeface="Calibri"/>
                <a:sym typeface="Calibri"/>
              </a:rPr>
              <a:t>Steps:</a:t>
            </a:r>
            <a:endParaRPr lang="en-US" sz="3200" dirty="0"/>
          </a:p>
          <a:p>
            <a:pPr lvl="0"/>
            <a:r>
              <a:rPr lang="en-US" sz="3200" dirty="0">
                <a:solidFill>
                  <a:schemeClr val="dk1"/>
                </a:solidFill>
                <a:ea typeface="Calibri"/>
                <a:cs typeface="Calibri"/>
                <a:sym typeface="Calibri"/>
              </a:rPr>
              <a:t>From gateway of tally &gt; </a:t>
            </a:r>
            <a:r>
              <a:rPr lang="en-US" sz="3200" b="1" dirty="0">
                <a:solidFill>
                  <a:srgbClr val="333333"/>
                </a:solidFill>
                <a:latin typeface="Roboto"/>
                <a:ea typeface="Roboto"/>
                <a:cs typeface="Roboto"/>
                <a:sym typeface="Roboto"/>
              </a:rPr>
              <a:t> transaction </a:t>
            </a:r>
            <a:r>
              <a:rPr lang="en-US" sz="3200" dirty="0">
                <a:solidFill>
                  <a:srgbClr val="333333"/>
                </a:solidFill>
                <a:latin typeface="Roboto"/>
                <a:ea typeface="Roboto"/>
                <a:cs typeface="Roboto"/>
                <a:sym typeface="Roboto"/>
              </a:rPr>
              <a:t>&gt;  </a:t>
            </a:r>
            <a:r>
              <a:rPr lang="en-US" sz="3200" b="1" dirty="0">
                <a:solidFill>
                  <a:srgbClr val="333333"/>
                </a:solidFill>
                <a:latin typeface="Roboto"/>
                <a:ea typeface="Roboto"/>
                <a:cs typeface="Roboto"/>
                <a:sym typeface="Roboto"/>
              </a:rPr>
              <a:t>Vouchers</a:t>
            </a:r>
            <a:r>
              <a:rPr lang="en-US" sz="3200" dirty="0">
                <a:solidFill>
                  <a:srgbClr val="333333"/>
                </a:solidFill>
                <a:latin typeface="Roboto"/>
                <a:ea typeface="Roboto"/>
                <a:cs typeface="Roboto"/>
                <a:sym typeface="Roboto"/>
              </a:rPr>
              <a:t> &gt; press F9 </a:t>
            </a:r>
            <a:r>
              <a:rPr lang="en-US" sz="32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3" name="Google Shape;454;p31" descr="A screenshot of a computer&#10;&#10;Description automatically generated"/>
          <p:cNvPicPr preferRelativeResize="0"/>
          <p:nvPr/>
        </p:nvPicPr>
        <p:blipFill rotWithShape="1">
          <a:blip r:embed="rId2">
            <a:alphaModFix/>
          </a:blip>
          <a:srcRect l="1053" r="843"/>
          <a:stretch/>
        </p:blipFill>
        <p:spPr>
          <a:xfrm>
            <a:off x="173492" y="4785348"/>
            <a:ext cx="17657307" cy="4725833"/>
          </a:xfrm>
          <a:prstGeom prst="rect">
            <a:avLst/>
          </a:prstGeom>
          <a:noFill/>
          <a:ln>
            <a:noFill/>
          </a:ln>
        </p:spPr>
      </p:pic>
      <p:pic>
        <p:nvPicPr>
          <p:cNvPr id="14" name="Google Shape;455;p31" descr="A white background with black text&#10;&#10;Description automatically generated"/>
          <p:cNvPicPr preferRelativeResize="0"/>
          <p:nvPr/>
        </p:nvPicPr>
        <p:blipFill rotWithShape="1">
          <a:blip r:embed="rId3">
            <a:alphaModFix/>
          </a:blip>
          <a:srcRect/>
          <a:stretch/>
        </p:blipFill>
        <p:spPr>
          <a:xfrm>
            <a:off x="16062879" y="8372475"/>
            <a:ext cx="1767920" cy="1138705"/>
          </a:xfrm>
          <a:prstGeom prst="rect">
            <a:avLst/>
          </a:prstGeom>
          <a:noFill/>
          <a:ln>
            <a:noFill/>
          </a:ln>
        </p:spPr>
      </p:pic>
    </p:spTree>
    <p:extLst>
      <p:ext uri="{BB962C8B-B14F-4D97-AF65-F5344CB8AC3E}">
        <p14:creationId xmlns:p14="http://schemas.microsoft.com/office/powerpoint/2010/main" val="4249118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354765"/>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CASE-5</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2800" dirty="0">
                <a:solidFill>
                  <a:srgbClr val="000000"/>
                </a:solidFill>
                <a:ea typeface="Calibri"/>
                <a:cs typeface="Calibri"/>
                <a:sym typeface="Calibri"/>
              </a:rPr>
              <a:t>On 15</a:t>
            </a:r>
            <a:r>
              <a:rPr lang="en-US" sz="2800" baseline="30000" dirty="0">
                <a:solidFill>
                  <a:srgbClr val="000000"/>
                </a:solidFill>
                <a:ea typeface="Calibri"/>
                <a:cs typeface="Calibri"/>
                <a:sym typeface="Calibri"/>
              </a:rPr>
              <a:t>th </a:t>
            </a:r>
            <a:r>
              <a:rPr lang="en-US" sz="2800" dirty="0">
                <a:solidFill>
                  <a:srgbClr val="000000"/>
                </a:solidFill>
                <a:ea typeface="Calibri"/>
                <a:cs typeface="Calibri"/>
                <a:sym typeface="Calibri"/>
              </a:rPr>
              <a:t> august 5pcs Vivo V3 ware sold to from </a:t>
            </a:r>
            <a:r>
              <a:rPr lang="en-US" sz="2800" dirty="0" err="1">
                <a:solidFill>
                  <a:srgbClr val="000000"/>
                </a:solidFill>
                <a:ea typeface="Calibri"/>
                <a:cs typeface="Calibri"/>
                <a:sym typeface="Calibri"/>
              </a:rPr>
              <a:t>Superlink</a:t>
            </a:r>
            <a:r>
              <a:rPr lang="en-US" sz="2800" dirty="0">
                <a:solidFill>
                  <a:srgbClr val="000000"/>
                </a:solidFill>
                <a:ea typeface="Calibri"/>
                <a:cs typeface="Calibri"/>
                <a:sym typeface="Calibri"/>
              </a:rPr>
              <a:t> limited@29000 Each bill no Aug/sale/001/23-24</a:t>
            </a:r>
            <a:endParaRPr lang="en-US" sz="2800" dirty="0">
              <a:solidFill>
                <a:schemeClr val="dk1"/>
              </a:solidFill>
              <a:ea typeface="Calibri"/>
              <a:cs typeface="Calibri"/>
              <a:sym typeface="Calibri"/>
            </a:endParaRPr>
          </a:p>
          <a:p>
            <a:pPr lvl="0"/>
            <a:endParaRPr lang="en-US" sz="3200" b="1" i="1" dirty="0" smtClean="0">
              <a:solidFill>
                <a:schemeClr val="dk1"/>
              </a:solidFill>
              <a:ea typeface="Calibri"/>
              <a:cs typeface="Calibri"/>
              <a:sym typeface="Calibri"/>
            </a:endParaRPr>
          </a:p>
          <a:p>
            <a:pPr lvl="0"/>
            <a:r>
              <a:rPr lang="en-US" sz="3200" b="1" i="1" dirty="0">
                <a:solidFill>
                  <a:schemeClr val="dk1"/>
                </a:solidFill>
                <a:ea typeface="Calibri"/>
                <a:cs typeface="Calibri"/>
                <a:sym typeface="Calibri"/>
              </a:rPr>
              <a:t>Steps:</a:t>
            </a:r>
            <a:endParaRPr lang="en-US" sz="3200" dirty="0"/>
          </a:p>
          <a:p>
            <a:pPr lvl="0"/>
            <a:r>
              <a:rPr lang="en-US" sz="3200" dirty="0">
                <a:solidFill>
                  <a:schemeClr val="dk1"/>
                </a:solidFill>
                <a:ea typeface="Calibri"/>
                <a:cs typeface="Calibri"/>
                <a:sym typeface="Calibri"/>
              </a:rPr>
              <a:t>From gateway of tally &gt; </a:t>
            </a:r>
            <a:r>
              <a:rPr lang="en-US" sz="3200" b="1" dirty="0">
                <a:solidFill>
                  <a:srgbClr val="333333"/>
                </a:solidFill>
                <a:latin typeface="Roboto"/>
                <a:ea typeface="Roboto"/>
                <a:cs typeface="Roboto"/>
                <a:sym typeface="Roboto"/>
              </a:rPr>
              <a:t> transaction </a:t>
            </a:r>
            <a:r>
              <a:rPr lang="en-US" sz="3200" dirty="0">
                <a:solidFill>
                  <a:srgbClr val="333333"/>
                </a:solidFill>
                <a:latin typeface="Roboto"/>
                <a:ea typeface="Roboto"/>
                <a:cs typeface="Roboto"/>
                <a:sym typeface="Roboto"/>
              </a:rPr>
              <a:t>&gt;  </a:t>
            </a:r>
            <a:r>
              <a:rPr lang="en-US" sz="3200" b="1" dirty="0">
                <a:solidFill>
                  <a:srgbClr val="333333"/>
                </a:solidFill>
                <a:latin typeface="Roboto"/>
                <a:ea typeface="Roboto"/>
                <a:cs typeface="Roboto"/>
                <a:sym typeface="Roboto"/>
              </a:rPr>
              <a:t>Vouchers</a:t>
            </a:r>
            <a:r>
              <a:rPr lang="en-US" sz="3200" dirty="0">
                <a:solidFill>
                  <a:srgbClr val="333333"/>
                </a:solidFill>
                <a:latin typeface="Roboto"/>
                <a:ea typeface="Roboto"/>
                <a:cs typeface="Roboto"/>
                <a:sym typeface="Roboto"/>
              </a:rPr>
              <a:t> &gt; press F8 </a:t>
            </a:r>
            <a:r>
              <a:rPr lang="en-US" sz="32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1" name="Google Shape;465;p32" descr="A screenshot of a computer&#10;&#10;Description automatically generated"/>
          <p:cNvPicPr preferRelativeResize="0"/>
          <p:nvPr/>
        </p:nvPicPr>
        <p:blipFill rotWithShape="1">
          <a:blip r:embed="rId2">
            <a:alphaModFix/>
          </a:blip>
          <a:srcRect l="491" r="949"/>
          <a:stretch/>
        </p:blipFill>
        <p:spPr>
          <a:xfrm>
            <a:off x="385872" y="4785348"/>
            <a:ext cx="17465709" cy="5048999"/>
          </a:xfrm>
          <a:prstGeom prst="rect">
            <a:avLst/>
          </a:prstGeom>
          <a:noFill/>
          <a:ln>
            <a:noFill/>
          </a:ln>
        </p:spPr>
      </p:pic>
      <p:pic>
        <p:nvPicPr>
          <p:cNvPr id="12" name="Google Shape;466;p32" descr="A white background with black text&#10;&#10;Description automatically generated"/>
          <p:cNvPicPr preferRelativeResize="0"/>
          <p:nvPr/>
        </p:nvPicPr>
        <p:blipFill rotWithShape="1">
          <a:blip r:embed="rId3">
            <a:alphaModFix/>
          </a:blip>
          <a:srcRect/>
          <a:stretch/>
        </p:blipFill>
        <p:spPr>
          <a:xfrm>
            <a:off x="16062879" y="8372475"/>
            <a:ext cx="1788702" cy="1291069"/>
          </a:xfrm>
          <a:prstGeom prst="rect">
            <a:avLst/>
          </a:prstGeom>
          <a:noFill/>
          <a:ln>
            <a:noFill/>
          </a:ln>
        </p:spPr>
      </p:pic>
    </p:spTree>
    <p:extLst>
      <p:ext uri="{BB962C8B-B14F-4D97-AF65-F5344CB8AC3E}">
        <p14:creationId xmlns:p14="http://schemas.microsoft.com/office/powerpoint/2010/main" val="4290371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0" y="2012475"/>
            <a:ext cx="9294883" cy="4401205"/>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CASE-6</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3200" dirty="0">
                <a:solidFill>
                  <a:schemeClr val="dk1"/>
                </a:solidFill>
                <a:ea typeface="Calibri"/>
                <a:cs typeface="Calibri"/>
                <a:sym typeface="Calibri"/>
              </a:rPr>
              <a:t>Display </a:t>
            </a:r>
            <a:r>
              <a:rPr lang="en-US" sz="3200" dirty="0" smtClean="0">
                <a:solidFill>
                  <a:schemeClr val="dk1"/>
                </a:solidFill>
                <a:ea typeface="Calibri"/>
                <a:cs typeface="Calibri"/>
                <a:sym typeface="Calibri"/>
              </a:rPr>
              <a:t>Sales Bill</a:t>
            </a:r>
            <a:endParaRPr lang="en-US" sz="3200" dirty="0">
              <a:solidFill>
                <a:schemeClr val="dk1"/>
              </a:solidFill>
              <a:ea typeface="Calibri"/>
              <a:cs typeface="Calibri"/>
              <a:sym typeface="Calibri"/>
            </a:endParaRPr>
          </a:p>
          <a:p>
            <a:pPr lvl="0"/>
            <a:endParaRPr lang="en-US" sz="3200" b="1" i="1" dirty="0" smtClean="0">
              <a:solidFill>
                <a:schemeClr val="dk1"/>
              </a:solidFill>
              <a:ea typeface="Calibri"/>
              <a:cs typeface="Calibri"/>
              <a:sym typeface="Calibri"/>
            </a:endParaRPr>
          </a:p>
          <a:p>
            <a:pPr lvl="0"/>
            <a:r>
              <a:rPr lang="en-US" sz="3200" dirty="0">
                <a:solidFill>
                  <a:schemeClr val="dk1"/>
                </a:solidFill>
                <a:ea typeface="Calibri"/>
                <a:cs typeface="Calibri"/>
                <a:sym typeface="Calibri"/>
              </a:rPr>
              <a:t>From Gateway of Tally &gt; Daybook &gt; select sales </a:t>
            </a:r>
            <a:r>
              <a:rPr lang="en-US" sz="3200" dirty="0" err="1">
                <a:solidFill>
                  <a:schemeClr val="dk1"/>
                </a:solidFill>
                <a:ea typeface="Calibri"/>
                <a:cs typeface="Calibri"/>
                <a:sym typeface="Calibri"/>
              </a:rPr>
              <a:t>Vouture</a:t>
            </a:r>
            <a:r>
              <a:rPr lang="en-US" sz="3200" dirty="0">
                <a:solidFill>
                  <a:schemeClr val="dk1"/>
                </a:solidFill>
                <a:ea typeface="Calibri"/>
                <a:cs typeface="Calibri"/>
                <a:sym typeface="Calibri"/>
              </a:rPr>
              <a:t> &gt; press </a:t>
            </a:r>
            <a:r>
              <a:rPr lang="en-US" sz="3200" dirty="0" err="1">
                <a:solidFill>
                  <a:schemeClr val="dk1"/>
                </a:solidFill>
                <a:ea typeface="Calibri"/>
                <a:cs typeface="Calibri"/>
                <a:sym typeface="Calibri"/>
              </a:rPr>
              <a:t>Alt+p</a:t>
            </a:r>
            <a:r>
              <a:rPr lang="en-US" sz="3200" dirty="0">
                <a:solidFill>
                  <a:schemeClr val="dk1"/>
                </a:solidFill>
                <a:ea typeface="Calibri"/>
                <a:cs typeface="Calibri"/>
                <a:sym typeface="Calibri"/>
              </a:rPr>
              <a:t> &gt; Current &gt; press Preview &gt; press F12 change any if </a:t>
            </a:r>
            <a:r>
              <a:rPr lang="en-US" sz="3200" dirty="0" err="1">
                <a:solidFill>
                  <a:schemeClr val="dk1"/>
                </a:solidFill>
                <a:ea typeface="Calibri"/>
                <a:cs typeface="Calibri"/>
                <a:sym typeface="Calibri"/>
              </a:rPr>
              <a:t>Requerd</a:t>
            </a:r>
            <a:r>
              <a:rPr lang="en-US" sz="3200" dirty="0">
                <a:solidFill>
                  <a:schemeClr val="dk1"/>
                </a:solidFill>
                <a:ea typeface="Calibri"/>
                <a:cs typeface="Calibri"/>
                <a:sym typeface="Calibri"/>
              </a:rPr>
              <a:t> &gt; accept (preview/print)</a:t>
            </a:r>
          </a:p>
          <a:p>
            <a:pPr lvl="0"/>
            <a:endParaRPr lang="en-US" sz="2800" dirty="0">
              <a:solidFill>
                <a:schemeClr val="dk1"/>
              </a:solidFill>
              <a:ea typeface="Calibri"/>
              <a:cs typeface="Calibri"/>
              <a:sym typeface="Calibri"/>
            </a:endParaRPr>
          </a:p>
        </p:txBody>
      </p:sp>
      <p:sp>
        <p:nvSpPr>
          <p:cNvPr id="7" name="TextBox 6"/>
          <p:cNvSpPr txBox="1"/>
          <p:nvPr/>
        </p:nvSpPr>
        <p:spPr>
          <a:xfrm>
            <a:off x="513050" y="23359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3" name="Google Shape;475;p33" descr="A document with yellow ruler&#10;&#10;Description automatically generated"/>
          <p:cNvPicPr preferRelativeResize="0"/>
          <p:nvPr/>
        </p:nvPicPr>
        <p:blipFill rotWithShape="1">
          <a:blip r:embed="rId2">
            <a:alphaModFix/>
          </a:blip>
          <a:srcRect/>
          <a:stretch/>
        </p:blipFill>
        <p:spPr>
          <a:xfrm>
            <a:off x="10868891" y="233590"/>
            <a:ext cx="6954283" cy="9277592"/>
          </a:xfrm>
          <a:prstGeom prst="rect">
            <a:avLst/>
          </a:prstGeom>
          <a:noFill/>
          <a:ln>
            <a:noFill/>
          </a:ln>
        </p:spPr>
      </p:pic>
    </p:spTree>
    <p:extLst>
      <p:ext uri="{BB962C8B-B14F-4D97-AF65-F5344CB8AC3E}">
        <p14:creationId xmlns:p14="http://schemas.microsoft.com/office/powerpoint/2010/main" val="2031858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662541"/>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CASE-7</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2800" dirty="0">
                <a:solidFill>
                  <a:srgbClr val="000000"/>
                </a:solidFill>
                <a:ea typeface="Calibri"/>
                <a:cs typeface="Calibri"/>
                <a:sym typeface="Calibri"/>
              </a:rPr>
              <a:t>On 12</a:t>
            </a:r>
            <a:r>
              <a:rPr lang="en-US" sz="2800" baseline="30000" dirty="0">
                <a:solidFill>
                  <a:srgbClr val="000000"/>
                </a:solidFill>
                <a:ea typeface="Calibri"/>
                <a:cs typeface="Calibri"/>
                <a:sym typeface="Calibri"/>
              </a:rPr>
              <a:t>th </a:t>
            </a:r>
            <a:r>
              <a:rPr lang="en-US" sz="2800" dirty="0">
                <a:solidFill>
                  <a:srgbClr val="000000"/>
                </a:solidFill>
                <a:ea typeface="Calibri"/>
                <a:cs typeface="Calibri"/>
                <a:sym typeface="Calibri"/>
              </a:rPr>
              <a:t> September  </a:t>
            </a:r>
            <a:r>
              <a:rPr lang="en-US" sz="2800" dirty="0" err="1">
                <a:solidFill>
                  <a:srgbClr val="000000"/>
                </a:solidFill>
                <a:ea typeface="Calibri"/>
                <a:cs typeface="Calibri"/>
                <a:sym typeface="Calibri"/>
              </a:rPr>
              <a:t>Superlink</a:t>
            </a:r>
            <a:r>
              <a:rPr lang="en-US" sz="2800" dirty="0">
                <a:solidFill>
                  <a:srgbClr val="000000"/>
                </a:solidFill>
                <a:ea typeface="Calibri"/>
                <a:cs typeface="Calibri"/>
                <a:sym typeface="Calibri"/>
              </a:rPr>
              <a:t> limited Returned 2 pcs of Vivo V3 against the bill no Aug/sale/001/23-24</a:t>
            </a:r>
            <a:endParaRPr lang="en-US" sz="2800" dirty="0">
              <a:solidFill>
                <a:schemeClr val="dk1"/>
              </a:solidFill>
              <a:ea typeface="Calibri"/>
              <a:cs typeface="Calibri"/>
              <a:sym typeface="Calibri"/>
            </a:endParaRPr>
          </a:p>
          <a:p>
            <a:pPr lvl="0"/>
            <a:endParaRPr lang="en-US" sz="3200" b="1" i="1" dirty="0" smtClean="0">
              <a:solidFill>
                <a:schemeClr val="dk1"/>
              </a:solidFill>
              <a:ea typeface="Calibri"/>
              <a:cs typeface="Calibri"/>
              <a:sym typeface="Calibri"/>
            </a:endParaRPr>
          </a:p>
          <a:p>
            <a:pPr lvl="0"/>
            <a:r>
              <a:rPr lang="en-US" sz="2800" b="1" i="1" dirty="0">
                <a:solidFill>
                  <a:schemeClr val="dk1"/>
                </a:solidFill>
                <a:ea typeface="Calibri"/>
                <a:cs typeface="Calibri"/>
                <a:sym typeface="Calibri"/>
              </a:rPr>
              <a:t>Steps:</a:t>
            </a:r>
            <a:endParaRPr lang="en-US" sz="2800" dirty="0"/>
          </a:p>
          <a:p>
            <a:pPr lvl="0"/>
            <a:r>
              <a:rPr lang="en-US" sz="2800" dirty="0">
                <a:solidFill>
                  <a:schemeClr val="dk1"/>
                </a:solidFill>
                <a:ea typeface="Calibri"/>
                <a:cs typeface="Calibri"/>
                <a:sym typeface="Calibri"/>
              </a:rPr>
              <a:t>From gateway of tally &gt; </a:t>
            </a:r>
            <a:r>
              <a:rPr lang="en-US" sz="2800" b="1" dirty="0">
                <a:solidFill>
                  <a:srgbClr val="333333"/>
                </a:solidFill>
                <a:latin typeface="Roboto"/>
                <a:ea typeface="Roboto"/>
                <a:cs typeface="Roboto"/>
                <a:sym typeface="Roboto"/>
              </a:rPr>
              <a:t> transaction </a:t>
            </a:r>
            <a:r>
              <a:rPr lang="en-US" sz="2800" dirty="0">
                <a:solidFill>
                  <a:srgbClr val="333333"/>
                </a:solidFill>
                <a:latin typeface="Roboto"/>
                <a:ea typeface="Roboto"/>
                <a:cs typeface="Roboto"/>
                <a:sym typeface="Roboto"/>
              </a:rPr>
              <a:t>&gt;  </a:t>
            </a:r>
            <a:r>
              <a:rPr lang="en-US" sz="2800" b="1" dirty="0">
                <a:solidFill>
                  <a:srgbClr val="333333"/>
                </a:solidFill>
                <a:latin typeface="Roboto"/>
                <a:ea typeface="Roboto"/>
                <a:cs typeface="Roboto"/>
                <a:sym typeface="Roboto"/>
              </a:rPr>
              <a:t>Vouchers</a:t>
            </a:r>
            <a:r>
              <a:rPr lang="en-US" sz="2800" dirty="0">
                <a:solidFill>
                  <a:srgbClr val="333333"/>
                </a:solidFill>
                <a:latin typeface="Roboto"/>
                <a:ea typeface="Roboto"/>
                <a:cs typeface="Roboto"/>
                <a:sym typeface="Roboto"/>
              </a:rPr>
              <a:t> &gt; press F10 &gt; press show Inactive &gt; Press Alt +F6(Credit notes)  </a:t>
            </a:r>
            <a:r>
              <a:rPr lang="en-US" sz="28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3" name="Google Shape;487;p34" descr="A screenshot of a computer&#10;&#10;Description automatically generated"/>
          <p:cNvPicPr preferRelativeResize="0"/>
          <p:nvPr/>
        </p:nvPicPr>
        <p:blipFill rotWithShape="1">
          <a:blip r:embed="rId2">
            <a:alphaModFix/>
          </a:blip>
          <a:srcRect l="632" r="824"/>
          <a:stretch/>
        </p:blipFill>
        <p:spPr>
          <a:xfrm>
            <a:off x="341847" y="4925291"/>
            <a:ext cx="17655207" cy="4585891"/>
          </a:xfrm>
          <a:prstGeom prst="rect">
            <a:avLst/>
          </a:prstGeom>
          <a:noFill/>
          <a:ln>
            <a:noFill/>
          </a:ln>
        </p:spPr>
      </p:pic>
      <p:pic>
        <p:nvPicPr>
          <p:cNvPr id="14" name="Google Shape;488;p34" descr="A white background with black text&#10;&#10;Description automatically generated"/>
          <p:cNvPicPr preferRelativeResize="0"/>
          <p:nvPr/>
        </p:nvPicPr>
        <p:blipFill rotWithShape="1">
          <a:blip r:embed="rId3">
            <a:alphaModFix/>
          </a:blip>
          <a:srcRect/>
          <a:stretch/>
        </p:blipFill>
        <p:spPr>
          <a:xfrm>
            <a:off x="16218816" y="8372476"/>
            <a:ext cx="1778238" cy="1138706"/>
          </a:xfrm>
          <a:prstGeom prst="rect">
            <a:avLst/>
          </a:prstGeom>
          <a:noFill/>
          <a:ln>
            <a:noFill/>
          </a:ln>
        </p:spPr>
      </p:pic>
    </p:spTree>
    <p:extLst>
      <p:ext uri="{BB962C8B-B14F-4D97-AF65-F5344CB8AC3E}">
        <p14:creationId xmlns:p14="http://schemas.microsoft.com/office/powerpoint/2010/main" val="2885160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662541"/>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CASE-8</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2800" dirty="0">
                <a:solidFill>
                  <a:srgbClr val="000000"/>
                </a:solidFill>
                <a:ea typeface="Calibri"/>
                <a:cs typeface="Calibri"/>
                <a:sym typeface="Calibri"/>
              </a:rPr>
              <a:t>On 09</a:t>
            </a:r>
            <a:r>
              <a:rPr lang="en-US" sz="2800" baseline="30000" dirty="0">
                <a:solidFill>
                  <a:srgbClr val="000000"/>
                </a:solidFill>
                <a:ea typeface="Calibri"/>
                <a:cs typeface="Calibri"/>
                <a:sym typeface="Calibri"/>
              </a:rPr>
              <a:t>th </a:t>
            </a:r>
            <a:r>
              <a:rPr lang="en-US" sz="2800" dirty="0">
                <a:solidFill>
                  <a:srgbClr val="000000"/>
                </a:solidFill>
                <a:ea typeface="Calibri"/>
                <a:cs typeface="Calibri"/>
                <a:sym typeface="Calibri"/>
              </a:rPr>
              <a:t> October </a:t>
            </a:r>
            <a:r>
              <a:rPr lang="en-US" sz="2800" dirty="0" err="1">
                <a:solidFill>
                  <a:srgbClr val="000000"/>
                </a:solidFill>
                <a:ea typeface="Calibri"/>
                <a:cs typeface="Calibri"/>
                <a:sym typeface="Calibri"/>
              </a:rPr>
              <a:t>Powersoft</a:t>
            </a:r>
            <a:r>
              <a:rPr lang="en-US" sz="2800" dirty="0">
                <a:solidFill>
                  <a:srgbClr val="000000"/>
                </a:solidFill>
                <a:ea typeface="Calibri"/>
                <a:cs typeface="Calibri"/>
                <a:sym typeface="Calibri"/>
              </a:rPr>
              <a:t> Incorporate was returned 3 Defective Vivo V3 against the bill no July/001/23-24  </a:t>
            </a:r>
            <a:endParaRPr lang="en-US" sz="2800" dirty="0">
              <a:solidFill>
                <a:schemeClr val="dk1"/>
              </a:solidFill>
              <a:ea typeface="Calibri"/>
              <a:cs typeface="Calibri"/>
              <a:sym typeface="Calibri"/>
            </a:endParaRPr>
          </a:p>
          <a:p>
            <a:pPr lvl="0"/>
            <a:endParaRPr lang="en-US" sz="3200" b="1" i="1" dirty="0" smtClean="0">
              <a:solidFill>
                <a:schemeClr val="dk1"/>
              </a:solidFill>
              <a:ea typeface="Calibri"/>
              <a:cs typeface="Calibri"/>
              <a:sym typeface="Calibri"/>
            </a:endParaRPr>
          </a:p>
          <a:p>
            <a:pPr lvl="0"/>
            <a:r>
              <a:rPr lang="en-US" sz="2800" b="1" i="1" dirty="0">
                <a:solidFill>
                  <a:schemeClr val="dk1"/>
                </a:solidFill>
                <a:ea typeface="Calibri"/>
                <a:cs typeface="Calibri"/>
                <a:sym typeface="Calibri"/>
              </a:rPr>
              <a:t>Steps:</a:t>
            </a:r>
            <a:endParaRPr lang="en-US" sz="2800" dirty="0"/>
          </a:p>
          <a:p>
            <a:pPr lvl="0"/>
            <a:r>
              <a:rPr lang="en-US" sz="2800" dirty="0">
                <a:solidFill>
                  <a:schemeClr val="dk1"/>
                </a:solidFill>
                <a:ea typeface="Calibri"/>
                <a:cs typeface="Calibri"/>
                <a:sym typeface="Calibri"/>
              </a:rPr>
              <a:t>From gateway of tally &gt; </a:t>
            </a:r>
            <a:r>
              <a:rPr lang="en-US" sz="2800" b="1" dirty="0">
                <a:solidFill>
                  <a:srgbClr val="333333"/>
                </a:solidFill>
                <a:latin typeface="Roboto"/>
                <a:ea typeface="Roboto"/>
                <a:cs typeface="Roboto"/>
                <a:sym typeface="Roboto"/>
              </a:rPr>
              <a:t> transaction </a:t>
            </a:r>
            <a:r>
              <a:rPr lang="en-US" sz="2800" dirty="0">
                <a:solidFill>
                  <a:srgbClr val="333333"/>
                </a:solidFill>
                <a:latin typeface="Roboto"/>
                <a:ea typeface="Roboto"/>
                <a:cs typeface="Roboto"/>
                <a:sym typeface="Roboto"/>
              </a:rPr>
              <a:t>&gt;  </a:t>
            </a:r>
            <a:r>
              <a:rPr lang="en-US" sz="2800" b="1" dirty="0">
                <a:solidFill>
                  <a:srgbClr val="333333"/>
                </a:solidFill>
                <a:latin typeface="Roboto"/>
                <a:ea typeface="Roboto"/>
                <a:cs typeface="Roboto"/>
                <a:sym typeface="Roboto"/>
              </a:rPr>
              <a:t>Vouchers</a:t>
            </a:r>
            <a:r>
              <a:rPr lang="en-US" sz="2800" dirty="0">
                <a:solidFill>
                  <a:srgbClr val="333333"/>
                </a:solidFill>
                <a:latin typeface="Roboto"/>
                <a:ea typeface="Roboto"/>
                <a:cs typeface="Roboto"/>
                <a:sym typeface="Roboto"/>
              </a:rPr>
              <a:t> &gt; press F10 &gt; press show Inactive &gt; Press Alt +F5(Debit notes)  </a:t>
            </a:r>
            <a:r>
              <a:rPr lang="en-US" sz="28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1" name="Google Shape;498;p35" descr="A screenshot of a computer&#10;&#10;Description automatically generated"/>
          <p:cNvPicPr preferRelativeResize="0"/>
          <p:nvPr/>
        </p:nvPicPr>
        <p:blipFill rotWithShape="1">
          <a:blip r:embed="rId2">
            <a:alphaModFix/>
          </a:blip>
          <a:srcRect l="492" r="491"/>
          <a:stretch/>
        </p:blipFill>
        <p:spPr>
          <a:xfrm>
            <a:off x="410103" y="4930715"/>
            <a:ext cx="17463222" cy="4921818"/>
          </a:xfrm>
          <a:prstGeom prst="rect">
            <a:avLst/>
          </a:prstGeom>
          <a:noFill/>
          <a:ln>
            <a:noFill/>
          </a:ln>
        </p:spPr>
      </p:pic>
      <p:pic>
        <p:nvPicPr>
          <p:cNvPr id="12" name="Google Shape;499;p35" descr="A white background with black text&#10;&#10;Description automatically generated"/>
          <p:cNvPicPr preferRelativeResize="0"/>
          <p:nvPr/>
        </p:nvPicPr>
        <p:blipFill rotWithShape="1">
          <a:blip r:embed="rId3">
            <a:alphaModFix/>
          </a:blip>
          <a:srcRect/>
          <a:stretch/>
        </p:blipFill>
        <p:spPr>
          <a:xfrm>
            <a:off x="16384421" y="8759332"/>
            <a:ext cx="1488903" cy="1075016"/>
          </a:xfrm>
          <a:prstGeom prst="rect">
            <a:avLst/>
          </a:prstGeom>
          <a:noFill/>
          <a:ln>
            <a:noFill/>
          </a:ln>
        </p:spPr>
      </p:pic>
    </p:spTree>
    <p:extLst>
      <p:ext uri="{BB962C8B-B14F-4D97-AF65-F5344CB8AC3E}">
        <p14:creationId xmlns:p14="http://schemas.microsoft.com/office/powerpoint/2010/main" val="1457933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231654"/>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CASE-9</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2800" dirty="0">
                <a:solidFill>
                  <a:srgbClr val="000000"/>
                </a:solidFill>
                <a:ea typeface="Calibri"/>
                <a:cs typeface="Calibri"/>
                <a:sym typeface="Calibri"/>
              </a:rPr>
              <a:t>On 09</a:t>
            </a:r>
            <a:r>
              <a:rPr lang="en-US" sz="2800" baseline="30000" dirty="0">
                <a:solidFill>
                  <a:srgbClr val="000000"/>
                </a:solidFill>
                <a:ea typeface="Calibri"/>
                <a:cs typeface="Calibri"/>
                <a:sym typeface="Calibri"/>
              </a:rPr>
              <a:t>th </a:t>
            </a:r>
            <a:r>
              <a:rPr lang="en-US" sz="2800" dirty="0">
                <a:solidFill>
                  <a:srgbClr val="000000"/>
                </a:solidFill>
                <a:ea typeface="Calibri"/>
                <a:cs typeface="Calibri"/>
                <a:sym typeface="Calibri"/>
              </a:rPr>
              <a:t> November 1000 cash withdrawn From ICICI Bank</a:t>
            </a:r>
            <a:endParaRPr lang="en-US" sz="2800" dirty="0">
              <a:solidFill>
                <a:schemeClr val="dk1"/>
              </a:solidFill>
              <a:ea typeface="Calibri"/>
              <a:cs typeface="Calibri"/>
              <a:sym typeface="Calibri"/>
            </a:endParaRPr>
          </a:p>
          <a:p>
            <a:pPr lvl="0"/>
            <a:endParaRPr lang="en-US" sz="3200" b="1" i="1" dirty="0" smtClean="0">
              <a:solidFill>
                <a:schemeClr val="dk1"/>
              </a:solidFill>
              <a:ea typeface="Calibri"/>
              <a:cs typeface="Calibri"/>
              <a:sym typeface="Calibri"/>
            </a:endParaRPr>
          </a:p>
          <a:p>
            <a:pPr lvl="0"/>
            <a:r>
              <a:rPr lang="en-US" sz="2800" b="1" i="1" dirty="0">
                <a:solidFill>
                  <a:schemeClr val="dk1"/>
                </a:solidFill>
                <a:ea typeface="Calibri"/>
                <a:cs typeface="Calibri"/>
                <a:sym typeface="Calibri"/>
              </a:rPr>
              <a:t>Steps:</a:t>
            </a:r>
            <a:endParaRPr lang="en-US" sz="2800" dirty="0"/>
          </a:p>
          <a:p>
            <a:pPr lvl="0"/>
            <a:r>
              <a:rPr lang="en-US" sz="2800" dirty="0">
                <a:solidFill>
                  <a:schemeClr val="dk1"/>
                </a:solidFill>
                <a:ea typeface="Calibri"/>
                <a:cs typeface="Calibri"/>
                <a:sym typeface="Calibri"/>
              </a:rPr>
              <a:t>From gateway of tally &gt; </a:t>
            </a:r>
            <a:r>
              <a:rPr lang="en-US" sz="2800" b="1" dirty="0">
                <a:solidFill>
                  <a:srgbClr val="333333"/>
                </a:solidFill>
                <a:latin typeface="Roboto"/>
                <a:ea typeface="Roboto"/>
                <a:cs typeface="Roboto"/>
                <a:sym typeface="Roboto"/>
              </a:rPr>
              <a:t> transaction </a:t>
            </a:r>
            <a:r>
              <a:rPr lang="en-US" sz="2800" dirty="0">
                <a:solidFill>
                  <a:srgbClr val="333333"/>
                </a:solidFill>
                <a:latin typeface="Roboto"/>
                <a:ea typeface="Roboto"/>
                <a:cs typeface="Roboto"/>
                <a:sym typeface="Roboto"/>
              </a:rPr>
              <a:t>&gt;  </a:t>
            </a:r>
            <a:r>
              <a:rPr lang="en-US" sz="2800" b="1" dirty="0">
                <a:solidFill>
                  <a:srgbClr val="333333"/>
                </a:solidFill>
                <a:latin typeface="Roboto"/>
                <a:ea typeface="Roboto"/>
                <a:cs typeface="Roboto"/>
                <a:sym typeface="Roboto"/>
              </a:rPr>
              <a:t>Vouchers</a:t>
            </a:r>
            <a:r>
              <a:rPr lang="en-US" sz="2800" dirty="0">
                <a:solidFill>
                  <a:srgbClr val="333333"/>
                </a:solidFill>
                <a:latin typeface="Roboto"/>
                <a:ea typeface="Roboto"/>
                <a:cs typeface="Roboto"/>
                <a:sym typeface="Roboto"/>
              </a:rPr>
              <a:t> &gt; press F4   </a:t>
            </a:r>
            <a:r>
              <a:rPr lang="en-US" sz="28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3" name="Google Shape;509;p36" descr="A computer screen shot of a blue and white computer screen&#10;&#10;Description automatically generated"/>
          <p:cNvPicPr preferRelativeResize="0"/>
          <p:nvPr/>
        </p:nvPicPr>
        <p:blipFill rotWithShape="1">
          <a:blip r:embed="rId2">
            <a:alphaModFix/>
          </a:blip>
          <a:srcRect r="884"/>
          <a:stretch/>
        </p:blipFill>
        <p:spPr>
          <a:xfrm>
            <a:off x="272471" y="4662238"/>
            <a:ext cx="17724583" cy="5172110"/>
          </a:xfrm>
          <a:prstGeom prst="rect">
            <a:avLst/>
          </a:prstGeom>
          <a:noFill/>
          <a:ln>
            <a:noFill/>
          </a:ln>
        </p:spPr>
      </p:pic>
      <p:pic>
        <p:nvPicPr>
          <p:cNvPr id="14" name="Google Shape;510;p36" descr="A white background with black text&#10;&#10;Description automatically generated"/>
          <p:cNvPicPr preferRelativeResize="0"/>
          <p:nvPr/>
        </p:nvPicPr>
        <p:blipFill rotWithShape="1">
          <a:blip r:embed="rId3">
            <a:alphaModFix/>
          </a:blip>
          <a:srcRect/>
          <a:stretch/>
        </p:blipFill>
        <p:spPr>
          <a:xfrm>
            <a:off x="16663038" y="8759332"/>
            <a:ext cx="1334016" cy="1075016"/>
          </a:xfrm>
          <a:prstGeom prst="rect">
            <a:avLst/>
          </a:prstGeom>
          <a:noFill/>
          <a:ln>
            <a:noFill/>
          </a:ln>
        </p:spPr>
      </p:pic>
    </p:spTree>
    <p:extLst>
      <p:ext uri="{BB962C8B-B14F-4D97-AF65-F5344CB8AC3E}">
        <p14:creationId xmlns:p14="http://schemas.microsoft.com/office/powerpoint/2010/main" val="1483956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3662541"/>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CASE-10</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2800" dirty="0">
                <a:solidFill>
                  <a:srgbClr val="000000"/>
                </a:solidFill>
                <a:ea typeface="Calibri"/>
                <a:cs typeface="Calibri"/>
                <a:sym typeface="Calibri"/>
              </a:rPr>
              <a:t>On 22</a:t>
            </a:r>
            <a:r>
              <a:rPr lang="en-US" sz="2800" baseline="30000" dirty="0">
                <a:solidFill>
                  <a:srgbClr val="000000"/>
                </a:solidFill>
                <a:ea typeface="Calibri"/>
                <a:cs typeface="Calibri"/>
                <a:sym typeface="Calibri"/>
              </a:rPr>
              <a:t>th </a:t>
            </a:r>
            <a:r>
              <a:rPr lang="en-US" sz="2800" dirty="0">
                <a:solidFill>
                  <a:srgbClr val="000000"/>
                </a:solidFill>
                <a:ea typeface="Calibri"/>
                <a:cs typeface="Calibri"/>
                <a:sym typeface="Calibri"/>
              </a:rPr>
              <a:t> December 5Pcs Oneplus Y1 and 2 pcs Vivo V3 transfer from Kolkata </a:t>
            </a:r>
            <a:r>
              <a:rPr lang="en-US" sz="2800" dirty="0" smtClean="0">
                <a:solidFill>
                  <a:srgbClr val="000000"/>
                </a:solidFill>
                <a:ea typeface="Calibri"/>
                <a:cs typeface="Calibri"/>
                <a:sym typeface="Calibri"/>
              </a:rPr>
              <a:t>Godown </a:t>
            </a:r>
            <a:r>
              <a:rPr lang="en-US" sz="2800" dirty="0">
                <a:solidFill>
                  <a:srgbClr val="000000"/>
                </a:solidFill>
                <a:ea typeface="Calibri"/>
                <a:cs typeface="Calibri"/>
                <a:sym typeface="Calibri"/>
              </a:rPr>
              <a:t>to Saltlake Godown</a:t>
            </a:r>
            <a:endParaRPr lang="en-US" sz="2800" dirty="0">
              <a:solidFill>
                <a:schemeClr val="dk1"/>
              </a:solidFill>
              <a:ea typeface="Calibri"/>
              <a:cs typeface="Calibri"/>
              <a:sym typeface="Calibri"/>
            </a:endParaRPr>
          </a:p>
          <a:p>
            <a:pPr lvl="0"/>
            <a:endParaRPr lang="en-US" sz="3200" b="1" i="1" dirty="0" smtClean="0">
              <a:solidFill>
                <a:schemeClr val="dk1"/>
              </a:solidFill>
              <a:ea typeface="Calibri"/>
              <a:cs typeface="Calibri"/>
              <a:sym typeface="Calibri"/>
            </a:endParaRPr>
          </a:p>
          <a:p>
            <a:pPr lvl="0"/>
            <a:r>
              <a:rPr lang="en-US" sz="2800" b="1" i="1" dirty="0">
                <a:solidFill>
                  <a:schemeClr val="dk1"/>
                </a:solidFill>
                <a:ea typeface="Calibri"/>
                <a:cs typeface="Calibri"/>
                <a:sym typeface="Calibri"/>
              </a:rPr>
              <a:t>Steps:</a:t>
            </a:r>
            <a:endParaRPr lang="en-US" sz="2800" dirty="0"/>
          </a:p>
          <a:p>
            <a:pPr lvl="0"/>
            <a:r>
              <a:rPr lang="en-US" sz="2800" dirty="0">
                <a:solidFill>
                  <a:schemeClr val="dk1"/>
                </a:solidFill>
                <a:ea typeface="Calibri"/>
                <a:cs typeface="Calibri"/>
                <a:sym typeface="Calibri"/>
              </a:rPr>
              <a:t>From gateway of tally &gt; </a:t>
            </a:r>
            <a:r>
              <a:rPr lang="en-US" sz="2800" b="1" dirty="0">
                <a:solidFill>
                  <a:srgbClr val="333333"/>
                </a:solidFill>
                <a:latin typeface="Roboto"/>
                <a:ea typeface="Roboto"/>
                <a:cs typeface="Roboto"/>
                <a:sym typeface="Roboto"/>
              </a:rPr>
              <a:t> transaction </a:t>
            </a:r>
            <a:r>
              <a:rPr lang="en-US" sz="2800" dirty="0">
                <a:solidFill>
                  <a:srgbClr val="333333"/>
                </a:solidFill>
                <a:latin typeface="Roboto"/>
                <a:ea typeface="Roboto"/>
                <a:cs typeface="Roboto"/>
                <a:sym typeface="Roboto"/>
              </a:rPr>
              <a:t>&gt;  </a:t>
            </a:r>
            <a:r>
              <a:rPr lang="en-US" sz="2800" b="1" dirty="0">
                <a:solidFill>
                  <a:srgbClr val="333333"/>
                </a:solidFill>
                <a:latin typeface="Roboto"/>
                <a:ea typeface="Roboto"/>
                <a:cs typeface="Roboto"/>
                <a:sym typeface="Roboto"/>
              </a:rPr>
              <a:t>Vouchers</a:t>
            </a:r>
            <a:r>
              <a:rPr lang="en-US" sz="2800" dirty="0">
                <a:solidFill>
                  <a:srgbClr val="333333"/>
                </a:solidFill>
                <a:latin typeface="Roboto"/>
                <a:ea typeface="Roboto"/>
                <a:cs typeface="Roboto"/>
                <a:sym typeface="Roboto"/>
              </a:rPr>
              <a:t> &gt; press F10 &gt; press alt +F7(Stock Journal) &gt; press Ctrl+H &gt; use for Inter godown Transfers   </a:t>
            </a:r>
            <a:r>
              <a:rPr lang="en-US" sz="2800" dirty="0">
                <a:solidFill>
                  <a:schemeClr val="dk1"/>
                </a:solidFill>
                <a:ea typeface="Calibri"/>
                <a:cs typeface="Calibri"/>
                <a:sym typeface="Calibri"/>
              </a:rPr>
              <a:t>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1" name="Google Shape;520;p37" descr="A computer screen shot of a computer&#10;&#10;Description automatically generated"/>
          <p:cNvPicPr preferRelativeResize="0"/>
          <p:nvPr/>
        </p:nvPicPr>
        <p:blipFill rotWithShape="1">
          <a:blip r:embed="rId2">
            <a:alphaModFix/>
          </a:blip>
          <a:srcRect l="490" r="442"/>
          <a:stretch/>
        </p:blipFill>
        <p:spPr>
          <a:xfrm>
            <a:off x="399712" y="5093125"/>
            <a:ext cx="17484004" cy="4596282"/>
          </a:xfrm>
          <a:prstGeom prst="rect">
            <a:avLst/>
          </a:prstGeom>
          <a:noFill/>
          <a:ln>
            <a:noFill/>
          </a:ln>
        </p:spPr>
      </p:pic>
      <p:pic>
        <p:nvPicPr>
          <p:cNvPr id="12" name="Google Shape;521;p37" descr="A white background with black text&#10;&#10;Description automatically generated"/>
          <p:cNvPicPr preferRelativeResize="0"/>
          <p:nvPr/>
        </p:nvPicPr>
        <p:blipFill rotWithShape="1">
          <a:blip r:embed="rId3">
            <a:alphaModFix/>
          </a:blip>
          <a:srcRect/>
          <a:stretch/>
        </p:blipFill>
        <p:spPr>
          <a:xfrm>
            <a:off x="16521544" y="8653812"/>
            <a:ext cx="1362172" cy="1180536"/>
          </a:xfrm>
          <a:prstGeom prst="rect">
            <a:avLst/>
          </a:prstGeom>
          <a:noFill/>
          <a:ln>
            <a:noFill/>
          </a:ln>
        </p:spPr>
      </p:pic>
    </p:spTree>
    <p:extLst>
      <p:ext uri="{BB962C8B-B14F-4D97-AF65-F5344CB8AC3E}">
        <p14:creationId xmlns:p14="http://schemas.microsoft.com/office/powerpoint/2010/main" val="1044455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Steps: </a:t>
            </a:r>
            <a:endParaRPr lang="en-US" dirty="0"/>
          </a:p>
          <a:p>
            <a:pPr fontAlgn="base"/>
            <a:r>
              <a:rPr lang="en-US" dirty="0"/>
              <a:t>Stock group : gateway of tally &gt; create &gt; under inventory master &gt; stock group</a:t>
            </a:r>
          </a:p>
          <a:p>
            <a:pPr fontAlgn="base"/>
            <a:r>
              <a:rPr lang="en-US" dirty="0"/>
              <a:t/>
            </a:r>
            <a:br>
              <a:rPr lang="en-US" dirty="0"/>
            </a:br>
            <a:r>
              <a:rPr lang="en-US" dirty="0"/>
              <a:t>Stock Category : gateway of tally &gt; create &gt; under inventory master &gt; stock category</a:t>
            </a:r>
          </a:p>
          <a:p>
            <a:pPr fontAlgn="base"/>
            <a:r>
              <a:rPr lang="en-US" dirty="0"/>
              <a:t/>
            </a:r>
            <a:br>
              <a:rPr lang="en-US" dirty="0"/>
            </a:br>
            <a:r>
              <a:rPr lang="en-US" dirty="0"/>
              <a:t>Units creation : gateway of tally &gt; create &gt; under inventory master &gt; stock category</a:t>
            </a:r>
          </a:p>
          <a:p>
            <a:pPr fontAlgn="base"/>
            <a:r>
              <a:rPr lang="en-US" dirty="0"/>
              <a:t/>
            </a:r>
            <a:br>
              <a:rPr lang="en-US" dirty="0"/>
            </a:br>
            <a:r>
              <a:rPr lang="en-US" dirty="0"/>
              <a:t>Godown creation : gateway of tally &gt; create &gt; under inventory master &gt; godown creation</a:t>
            </a:r>
          </a:p>
          <a:p>
            <a:pPr fontAlgn="base"/>
            <a:r>
              <a:rPr lang="en-US" dirty="0"/>
              <a:t/>
            </a:r>
            <a:br>
              <a:rPr lang="en-US" dirty="0"/>
            </a:br>
            <a:r>
              <a:rPr lang="en-US" dirty="0"/>
              <a:t>Stock item creation : gateway of tally &gt; create &gt; under inventory master &gt; stock item</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Rectangle 1"/>
          <p:cNvSpPr/>
          <p:nvPr/>
        </p:nvSpPr>
        <p:spPr>
          <a:xfrm>
            <a:off x="513051" y="1126142"/>
            <a:ext cx="16750146" cy="646331"/>
          </a:xfrm>
          <a:prstGeom prst="rect">
            <a:avLst/>
          </a:prstGeom>
        </p:spPr>
        <p:txBody>
          <a:bodyPr wrap="square">
            <a:spAutoFit/>
          </a:bodyPr>
          <a:lstStyle/>
          <a:p>
            <a:r>
              <a:rPr lang="en-US" dirty="0" smtClean="0"/>
              <a:t/>
            </a:r>
            <a:br>
              <a:rPr lang="en-US" dirty="0" smtClean="0"/>
            </a:br>
            <a:endParaRPr lang="en-IN" dirty="0"/>
          </a:p>
        </p:txBody>
      </p:sp>
      <p:sp>
        <p:nvSpPr>
          <p:cNvPr id="4" name="Rectangle 3"/>
          <p:cNvSpPr/>
          <p:nvPr/>
        </p:nvSpPr>
        <p:spPr>
          <a:xfrm>
            <a:off x="893617" y="9188017"/>
            <a:ext cx="15627927" cy="646331"/>
          </a:xfrm>
          <a:prstGeom prst="rect">
            <a:avLst/>
          </a:prstGeom>
        </p:spPr>
        <p:txBody>
          <a:bodyPr wrap="square">
            <a:spAutoFit/>
          </a:bodyPr>
          <a:lstStyle/>
          <a:p>
            <a:r>
              <a:rPr lang="en-US" dirty="0"/>
              <a:t/>
            </a:r>
            <a:br>
              <a:rPr lang="en-US" dirty="0"/>
            </a:br>
            <a:endParaRPr lang="en-IN" dirty="0"/>
          </a:p>
        </p:txBody>
      </p:sp>
      <p:sp>
        <p:nvSpPr>
          <p:cNvPr id="10" name="TextBox 9"/>
          <p:cNvSpPr txBox="1"/>
          <p:nvPr/>
        </p:nvSpPr>
        <p:spPr>
          <a:xfrm>
            <a:off x="1054900" y="5143500"/>
            <a:ext cx="13471591" cy="369332"/>
          </a:xfrm>
          <a:prstGeom prst="rect">
            <a:avLst/>
          </a:prstGeom>
          <a:noFill/>
        </p:spPr>
        <p:txBody>
          <a:bodyPr wrap="square" rtlCol="0">
            <a:spAutoFit/>
          </a:bodyPr>
          <a:lstStyle/>
          <a:p>
            <a:endParaRPr lang="en-IN" dirty="0"/>
          </a:p>
        </p:txBody>
      </p:sp>
      <p:sp>
        <p:nvSpPr>
          <p:cNvPr id="5" name="TextBox 4"/>
          <p:cNvSpPr txBox="1"/>
          <p:nvPr/>
        </p:nvSpPr>
        <p:spPr>
          <a:xfrm>
            <a:off x="513051" y="1430584"/>
            <a:ext cx="16496494" cy="2985433"/>
          </a:xfrm>
          <a:prstGeom prst="rect">
            <a:avLst/>
          </a:prstGeom>
          <a:noFill/>
        </p:spPr>
        <p:txBody>
          <a:bodyPr wrap="square" rtlCol="0">
            <a:spAutoFit/>
          </a:bodyPr>
          <a:lstStyle/>
          <a:p>
            <a:pPr lvl="0"/>
            <a:r>
              <a:rPr lang="en-US" sz="3200" dirty="0" smtClean="0">
                <a:solidFill>
                  <a:schemeClr val="dk1"/>
                </a:solidFill>
                <a:ea typeface="Calibri"/>
                <a:cs typeface="Calibri"/>
                <a:sym typeface="Calibri"/>
              </a:rPr>
              <a:t>CASE-11</a:t>
            </a:r>
            <a:endParaRPr lang="en-US" sz="3200" dirty="0">
              <a:solidFill>
                <a:schemeClr val="dk1"/>
              </a:solidFill>
              <a:ea typeface="Calibri"/>
              <a:cs typeface="Calibri"/>
              <a:sym typeface="Calibri"/>
            </a:endParaRPr>
          </a:p>
          <a:p>
            <a:endParaRPr lang="en-US" sz="2800" dirty="0" smtClean="0">
              <a:solidFill>
                <a:srgbClr val="000000"/>
              </a:solidFill>
              <a:ea typeface="Calibri"/>
              <a:cs typeface="Calibri"/>
              <a:sym typeface="Calibri"/>
            </a:endParaRPr>
          </a:p>
          <a:p>
            <a:pPr lvl="0"/>
            <a:r>
              <a:rPr lang="en-US" sz="3200" dirty="0">
                <a:solidFill>
                  <a:schemeClr val="dk1"/>
                </a:solidFill>
                <a:ea typeface="Calibri"/>
                <a:cs typeface="Calibri"/>
                <a:sym typeface="Calibri"/>
              </a:rPr>
              <a:t>Display Godown summary Report</a:t>
            </a:r>
          </a:p>
          <a:p>
            <a:pPr lvl="0"/>
            <a:endParaRPr lang="en-US" sz="3600" b="1" i="1" dirty="0" smtClean="0">
              <a:solidFill>
                <a:schemeClr val="dk1"/>
              </a:solidFill>
              <a:ea typeface="Calibri"/>
              <a:cs typeface="Calibri"/>
              <a:sym typeface="Calibri"/>
            </a:endParaRPr>
          </a:p>
          <a:p>
            <a:pPr lvl="0"/>
            <a:r>
              <a:rPr lang="en-US" sz="3200" dirty="0">
                <a:solidFill>
                  <a:schemeClr val="dk1"/>
                </a:solidFill>
                <a:ea typeface="Calibri"/>
                <a:cs typeface="Calibri"/>
                <a:sym typeface="Calibri"/>
              </a:rPr>
              <a:t>From Gateway of Tally &gt; Press alt +g (</a:t>
            </a:r>
            <a:r>
              <a:rPr lang="en-US" sz="3200" dirty="0" err="1">
                <a:solidFill>
                  <a:schemeClr val="dk1"/>
                </a:solidFill>
                <a:ea typeface="Calibri"/>
                <a:cs typeface="Calibri"/>
                <a:sym typeface="Calibri"/>
              </a:rPr>
              <a:t>goto</a:t>
            </a:r>
            <a:r>
              <a:rPr lang="en-US" sz="3200" dirty="0">
                <a:solidFill>
                  <a:schemeClr val="dk1"/>
                </a:solidFill>
                <a:ea typeface="Calibri"/>
                <a:cs typeface="Calibri"/>
                <a:sym typeface="Calibri"/>
              </a:rPr>
              <a:t>) &gt; type godown Summary </a:t>
            </a:r>
          </a:p>
          <a:p>
            <a:pPr lvl="0"/>
            <a:endParaRPr lang="en-US" sz="2800" dirty="0">
              <a:solidFill>
                <a:schemeClr val="dk1"/>
              </a:solidFill>
              <a:ea typeface="Calibri"/>
              <a:cs typeface="Calibri"/>
              <a:sym typeface="Calibri"/>
            </a:endParaRPr>
          </a:p>
        </p:txBody>
      </p:sp>
      <p:sp>
        <p:nvSpPr>
          <p:cNvPr id="7" name="TextBox 6"/>
          <p:cNvSpPr txBox="1"/>
          <p:nvPr/>
        </p:nvSpPr>
        <p:spPr>
          <a:xfrm>
            <a:off x="513051" y="60160"/>
            <a:ext cx="10127837" cy="1785104"/>
          </a:xfrm>
          <a:prstGeom prst="rect">
            <a:avLst/>
          </a:prstGeom>
          <a:noFill/>
        </p:spPr>
        <p:txBody>
          <a:bodyPr wrap="none" rtlCol="0">
            <a:spAutoFit/>
          </a:bodyPr>
          <a:lstStyle/>
          <a:p>
            <a:pPr lvl="0"/>
            <a:r>
              <a:rPr lang="en-US" sz="3200" b="1" dirty="0" smtClean="0">
                <a:solidFill>
                  <a:schemeClr val="dk1"/>
                </a:solidFill>
                <a:ea typeface="Calibri"/>
                <a:cs typeface="Calibri"/>
                <a:sym typeface="Calibri"/>
              </a:rPr>
              <a:t>CHAPTER-2</a:t>
            </a:r>
          </a:p>
          <a:p>
            <a:r>
              <a:rPr lang="en-US" sz="3200" b="1" dirty="0">
                <a:solidFill>
                  <a:schemeClr val="dk1"/>
                </a:solidFill>
                <a:ea typeface="Calibri"/>
                <a:cs typeface="Calibri"/>
                <a:sym typeface="Calibri"/>
              </a:rPr>
              <a:t>RECORDING AND MAINTAINING BUSINESS TRANSACTIONS</a:t>
            </a:r>
          </a:p>
          <a:p>
            <a:pPr lvl="0"/>
            <a:endParaRPr lang="en-US" sz="2800" b="1" dirty="0">
              <a:solidFill>
                <a:schemeClr val="dk1"/>
              </a:solidFill>
              <a:ea typeface="Calibri"/>
              <a:cs typeface="Calibri"/>
              <a:sym typeface="Calibri"/>
            </a:endParaRPr>
          </a:p>
          <a:p>
            <a:endParaRPr lang="en-IN" dirty="0"/>
          </a:p>
        </p:txBody>
      </p:sp>
      <p:pic>
        <p:nvPicPr>
          <p:cNvPr id="13" name="Google Shape;531;p38" descr="A screenshot of a computer&#10;&#10;Description automatically generated"/>
          <p:cNvPicPr preferRelativeResize="0"/>
          <p:nvPr/>
        </p:nvPicPr>
        <p:blipFill rotWithShape="1">
          <a:blip r:embed="rId2">
            <a:alphaModFix/>
          </a:blip>
          <a:srcRect t="6213" r="620"/>
          <a:stretch/>
        </p:blipFill>
        <p:spPr>
          <a:xfrm>
            <a:off x="520871" y="4416016"/>
            <a:ext cx="17330711" cy="5095165"/>
          </a:xfrm>
          <a:prstGeom prst="rect">
            <a:avLst/>
          </a:prstGeom>
          <a:noFill/>
          <a:ln>
            <a:noFill/>
          </a:ln>
        </p:spPr>
      </p:pic>
      <p:pic>
        <p:nvPicPr>
          <p:cNvPr id="14" name="Google Shape;532;p38" descr="A white background with black text&#10;&#10;Description automatically generated"/>
          <p:cNvPicPr preferRelativeResize="0"/>
          <p:nvPr/>
        </p:nvPicPr>
        <p:blipFill rotWithShape="1">
          <a:blip r:embed="rId3">
            <a:alphaModFix/>
          </a:blip>
          <a:srcRect/>
          <a:stretch/>
        </p:blipFill>
        <p:spPr>
          <a:xfrm>
            <a:off x="16521544" y="7943791"/>
            <a:ext cx="1496292" cy="1244226"/>
          </a:xfrm>
          <a:prstGeom prst="rect">
            <a:avLst/>
          </a:prstGeom>
          <a:noFill/>
          <a:ln>
            <a:noFill/>
          </a:ln>
        </p:spPr>
      </p:pic>
    </p:spTree>
    <p:extLst>
      <p:ext uri="{BB962C8B-B14F-4D97-AF65-F5344CB8AC3E}">
        <p14:creationId xmlns:p14="http://schemas.microsoft.com/office/powerpoint/2010/main" val="3956797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22930" y="-788992"/>
            <a:ext cx="17300052"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smtClean="0">
                <a:solidFill>
                  <a:schemeClr val="dk1"/>
                </a:solidFill>
                <a:latin typeface="Open Sans"/>
                <a:ea typeface="Open Sans"/>
                <a:cs typeface="Open Sans"/>
                <a:sym typeface="Open Sans"/>
              </a:rPr>
              <a:t>COST </a:t>
            </a:r>
            <a:r>
              <a:rPr lang="en-US" sz="4800" dirty="0">
                <a:solidFill>
                  <a:schemeClr val="dk1"/>
                </a:solidFill>
                <a:latin typeface="Open Sans"/>
                <a:ea typeface="Open Sans"/>
                <a:cs typeface="Open Sans"/>
                <a:sym typeface="Open Sans"/>
              </a:rPr>
              <a:t>CENTRE – LEARNING OBJECTIVES</a:t>
            </a:r>
            <a:endParaRPr lang="en-US" sz="4800" dirty="0"/>
          </a:p>
        </p:txBody>
      </p:sp>
      <p:sp>
        <p:nvSpPr>
          <p:cNvPr id="2" name="Rectangle 1"/>
          <p:cNvSpPr/>
          <p:nvPr/>
        </p:nvSpPr>
        <p:spPr>
          <a:xfrm>
            <a:off x="2431475" y="2400678"/>
            <a:ext cx="12801598" cy="8463855"/>
          </a:xfrm>
          <a:prstGeom prst="rect">
            <a:avLst/>
          </a:prstGeom>
        </p:spPr>
        <p:txBody>
          <a:bodyPr wrap="square">
            <a:spAutoFit/>
          </a:bodyPr>
          <a:lstStyle/>
          <a:p>
            <a:pPr marL="457200" indent="-457200">
              <a:buFont typeface="Wingdings" pitchFamily="2" charset="2"/>
              <a:buChar char="ü"/>
            </a:pPr>
            <a:r>
              <a:rPr lang="en-US" sz="4000" dirty="0">
                <a:solidFill>
                  <a:schemeClr val="dk1"/>
                </a:solidFill>
                <a:latin typeface="Arial"/>
                <a:ea typeface="Arial"/>
                <a:cs typeface="Arial"/>
                <a:sym typeface="Arial"/>
              </a:rPr>
              <a:t>Create</a:t>
            </a:r>
            <a:r>
              <a:rPr lang="en-US" sz="4000" dirty="0">
                <a:solidFill>
                  <a:schemeClr val="dk1"/>
                </a:solidFill>
                <a:ea typeface="Calibri"/>
                <a:cs typeface="Calibri"/>
                <a:sym typeface="Calibri"/>
              </a:rPr>
              <a:t> </a:t>
            </a:r>
            <a:r>
              <a:rPr lang="en-US" sz="4000" dirty="0">
                <a:solidFill>
                  <a:schemeClr val="dk1"/>
                </a:solidFill>
                <a:latin typeface="Arial"/>
                <a:ea typeface="Arial"/>
                <a:cs typeface="Arial"/>
                <a:sym typeface="Arial"/>
              </a:rPr>
              <a:t>and maintain Cost </a:t>
            </a:r>
            <a:r>
              <a:rPr lang="en-US" sz="4000" dirty="0" err="1" smtClean="0">
                <a:solidFill>
                  <a:schemeClr val="dk1"/>
                </a:solidFill>
                <a:latin typeface="Arial"/>
                <a:ea typeface="Arial"/>
                <a:cs typeface="Arial"/>
                <a:sym typeface="Arial"/>
              </a:rPr>
              <a:t>Centres</a:t>
            </a:r>
            <a:endParaRPr lang="en-US" sz="4000" dirty="0" smtClean="0">
              <a:solidFill>
                <a:schemeClr val="dk1"/>
              </a:solidFill>
              <a:latin typeface="Arial"/>
              <a:ea typeface="Arial"/>
              <a:cs typeface="Arial"/>
              <a:sym typeface="Arial"/>
            </a:endParaRPr>
          </a:p>
          <a:p>
            <a:pPr marL="457200" indent="-457200">
              <a:buFont typeface="Wingdings" pitchFamily="2" charset="2"/>
              <a:buChar char="ü"/>
            </a:pPr>
            <a:endParaRPr lang="en-US" sz="4000" dirty="0" smtClean="0">
              <a:solidFill>
                <a:schemeClr val="dk1"/>
              </a:solidFill>
              <a:latin typeface="Arial"/>
              <a:ea typeface="Arial"/>
              <a:cs typeface="Arial"/>
              <a:sym typeface="Arial"/>
            </a:endParaRPr>
          </a:p>
          <a:p>
            <a:pPr marL="457200" lvl="0" indent="-457200">
              <a:buFont typeface="Wingdings" pitchFamily="2" charset="2"/>
              <a:buChar char="ü"/>
            </a:pPr>
            <a:r>
              <a:rPr lang="en-US" sz="4000" dirty="0">
                <a:solidFill>
                  <a:schemeClr val="dk1"/>
                </a:solidFill>
                <a:latin typeface="Arial"/>
                <a:ea typeface="Arial"/>
                <a:cs typeface="Arial"/>
                <a:sym typeface="Arial"/>
              </a:rPr>
              <a:t>Create</a:t>
            </a:r>
            <a:r>
              <a:rPr lang="en-US" sz="4000" dirty="0">
                <a:solidFill>
                  <a:schemeClr val="dk1"/>
                </a:solidFill>
                <a:ea typeface="Calibri"/>
                <a:cs typeface="Calibri"/>
                <a:sym typeface="Calibri"/>
              </a:rPr>
              <a:t> </a:t>
            </a:r>
            <a:r>
              <a:rPr lang="en-US" sz="4000" dirty="0">
                <a:solidFill>
                  <a:schemeClr val="dk1"/>
                </a:solidFill>
                <a:latin typeface="Arial"/>
                <a:ea typeface="Arial"/>
                <a:cs typeface="Arial"/>
                <a:sym typeface="Arial"/>
              </a:rPr>
              <a:t>and maintain the Cost </a:t>
            </a:r>
            <a:r>
              <a:rPr lang="en-US" sz="4000" dirty="0" smtClean="0">
                <a:solidFill>
                  <a:schemeClr val="dk1"/>
                </a:solidFill>
                <a:latin typeface="Arial"/>
                <a:ea typeface="Arial"/>
                <a:cs typeface="Arial"/>
                <a:sym typeface="Arial"/>
              </a:rPr>
              <a:t>Categories</a:t>
            </a:r>
          </a:p>
          <a:p>
            <a:pPr marL="457200" lvl="0" indent="-457200">
              <a:buFont typeface="Wingdings" pitchFamily="2" charset="2"/>
              <a:buChar char="ü"/>
            </a:pPr>
            <a:endParaRPr lang="en-US" sz="4000" dirty="0">
              <a:solidFill>
                <a:schemeClr val="dk1"/>
              </a:solidFill>
              <a:latin typeface="Arial"/>
              <a:ea typeface="Arial"/>
              <a:cs typeface="Arial"/>
              <a:sym typeface="Arial"/>
            </a:endParaRPr>
          </a:p>
          <a:p>
            <a:pPr marL="457200" indent="-457200">
              <a:buFont typeface="Wingdings" pitchFamily="2" charset="2"/>
              <a:buChar char="ü"/>
            </a:pPr>
            <a:r>
              <a:rPr lang="en-US" sz="4000" dirty="0">
                <a:solidFill>
                  <a:schemeClr val="dk1"/>
                </a:solidFill>
                <a:latin typeface="Arial"/>
                <a:ea typeface="Arial"/>
                <a:cs typeface="Arial"/>
                <a:sym typeface="Arial"/>
              </a:rPr>
              <a:t>View reports relating to Cost </a:t>
            </a:r>
            <a:r>
              <a:rPr lang="en-US" sz="4000" dirty="0" err="1">
                <a:solidFill>
                  <a:schemeClr val="dk1"/>
                </a:solidFill>
                <a:latin typeface="Arial"/>
                <a:ea typeface="Arial"/>
                <a:cs typeface="Arial"/>
                <a:sym typeface="Arial"/>
              </a:rPr>
              <a:t>Centres</a:t>
            </a:r>
            <a:r>
              <a:rPr lang="en-US" sz="4000" dirty="0">
                <a:solidFill>
                  <a:schemeClr val="dk1"/>
                </a:solidFill>
                <a:latin typeface="Arial"/>
                <a:ea typeface="Arial"/>
                <a:cs typeface="Arial"/>
                <a:sym typeface="Arial"/>
              </a:rPr>
              <a:t> and Cost </a:t>
            </a:r>
            <a:r>
              <a:rPr lang="en-US" sz="4000" dirty="0" smtClean="0">
                <a:solidFill>
                  <a:schemeClr val="dk1"/>
                </a:solidFill>
                <a:latin typeface="Arial"/>
                <a:ea typeface="Arial"/>
                <a:cs typeface="Arial"/>
                <a:sym typeface="Arial"/>
              </a:rPr>
              <a:t>Categories</a:t>
            </a:r>
          </a:p>
          <a:p>
            <a:pPr marL="457200" indent="-457200">
              <a:buFont typeface="Wingdings" pitchFamily="2" charset="2"/>
              <a:buChar char="ü"/>
            </a:pPr>
            <a:endParaRPr lang="en-US" sz="4000" dirty="0" smtClean="0">
              <a:solidFill>
                <a:schemeClr val="dk1"/>
              </a:solidFill>
              <a:latin typeface="Arial"/>
              <a:ea typeface="Arial"/>
              <a:cs typeface="Arial"/>
              <a:sym typeface="Arial"/>
            </a:endParaRPr>
          </a:p>
          <a:p>
            <a:pPr marL="457200" indent="-457200">
              <a:buFont typeface="Wingdings" pitchFamily="2" charset="2"/>
              <a:buChar char="ü"/>
            </a:pPr>
            <a:r>
              <a:rPr lang="en-US" sz="4000" dirty="0">
                <a:solidFill>
                  <a:schemeClr val="dk1"/>
                </a:solidFill>
                <a:latin typeface="Arial"/>
                <a:ea typeface="Arial"/>
                <a:cs typeface="Arial"/>
                <a:sym typeface="Arial"/>
              </a:rPr>
              <a:t>Create</a:t>
            </a:r>
            <a:r>
              <a:rPr lang="en-US" sz="4000" dirty="0">
                <a:solidFill>
                  <a:schemeClr val="dk1"/>
                </a:solidFill>
                <a:ea typeface="Calibri"/>
                <a:cs typeface="Calibri"/>
                <a:sym typeface="Calibri"/>
              </a:rPr>
              <a:t> </a:t>
            </a:r>
            <a:r>
              <a:rPr lang="en-US" sz="4000" dirty="0">
                <a:solidFill>
                  <a:schemeClr val="dk1"/>
                </a:solidFill>
                <a:latin typeface="Arial"/>
                <a:ea typeface="Arial"/>
                <a:cs typeface="Arial"/>
                <a:sym typeface="Arial"/>
              </a:rPr>
              <a:t>and maintain Cost </a:t>
            </a:r>
            <a:r>
              <a:rPr lang="en-US" sz="4000" dirty="0" err="1">
                <a:solidFill>
                  <a:schemeClr val="dk1"/>
                </a:solidFill>
                <a:latin typeface="Arial"/>
                <a:ea typeface="Arial"/>
                <a:cs typeface="Arial"/>
                <a:sym typeface="Arial"/>
              </a:rPr>
              <a:t>Centres</a:t>
            </a:r>
            <a:r>
              <a:rPr lang="en-US" sz="4000" dirty="0">
                <a:solidFill>
                  <a:schemeClr val="dk1"/>
                </a:solidFill>
                <a:latin typeface="Arial"/>
                <a:ea typeface="Arial"/>
                <a:cs typeface="Arial"/>
                <a:sym typeface="Arial"/>
              </a:rPr>
              <a:t> </a:t>
            </a:r>
            <a:r>
              <a:rPr lang="en-US" sz="4000" dirty="0" smtClean="0">
                <a:solidFill>
                  <a:schemeClr val="dk1"/>
                </a:solidFill>
                <a:latin typeface="Arial"/>
                <a:ea typeface="Arial"/>
                <a:cs typeface="Arial"/>
                <a:sym typeface="Arial"/>
              </a:rPr>
              <a:t>Class</a:t>
            </a:r>
          </a:p>
          <a:p>
            <a:pPr marL="457200" indent="-457200">
              <a:buFont typeface="Wingdings" pitchFamily="2" charset="2"/>
              <a:buChar char="ü"/>
            </a:pPr>
            <a:endParaRPr lang="en-US" sz="4000" dirty="0" smtClean="0">
              <a:solidFill>
                <a:schemeClr val="dk1"/>
              </a:solidFill>
              <a:latin typeface="Arial"/>
              <a:ea typeface="Arial"/>
              <a:cs typeface="Arial"/>
              <a:sym typeface="Arial"/>
            </a:endParaRPr>
          </a:p>
          <a:p>
            <a:pPr marL="457200" lvl="0" indent="-457200">
              <a:buFont typeface="Wingdings" pitchFamily="2" charset="2"/>
              <a:buChar char="ü"/>
            </a:pPr>
            <a:r>
              <a:rPr lang="en-US" sz="4000" dirty="0">
                <a:solidFill>
                  <a:schemeClr val="dk1"/>
                </a:solidFill>
                <a:latin typeface="Arial"/>
                <a:ea typeface="Arial"/>
                <a:cs typeface="Arial"/>
                <a:sym typeface="Arial"/>
              </a:rPr>
              <a:t>Generate</a:t>
            </a:r>
            <a:r>
              <a:rPr lang="en-US" sz="4000" dirty="0">
                <a:solidFill>
                  <a:schemeClr val="dk1"/>
                </a:solidFill>
                <a:ea typeface="Calibri"/>
                <a:cs typeface="Calibri"/>
                <a:sym typeface="Calibri"/>
              </a:rPr>
              <a:t> </a:t>
            </a:r>
            <a:r>
              <a:rPr lang="en-US" sz="4000" dirty="0">
                <a:solidFill>
                  <a:schemeClr val="dk1"/>
                </a:solidFill>
                <a:latin typeface="Arial"/>
                <a:ea typeface="Arial"/>
                <a:cs typeface="Arial"/>
                <a:sym typeface="Arial"/>
              </a:rPr>
              <a:t>reports related to Cost Centre and Categories</a:t>
            </a: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1891968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923978" y="-976028"/>
            <a:ext cx="18650869"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Open Sans"/>
                <a:ea typeface="Open Sans"/>
                <a:cs typeface="Open Sans"/>
                <a:sym typeface="Open Sans"/>
              </a:rPr>
              <a:t>COST CENTRE – INTRODUCTION</a:t>
            </a:r>
            <a:endParaRPr lang="en-US" sz="4800" dirty="0"/>
          </a:p>
        </p:txBody>
      </p:sp>
      <p:sp>
        <p:nvSpPr>
          <p:cNvPr id="2" name="Rectangle 1"/>
          <p:cNvSpPr/>
          <p:nvPr/>
        </p:nvSpPr>
        <p:spPr>
          <a:xfrm>
            <a:off x="893620" y="2255205"/>
            <a:ext cx="15835744" cy="7109639"/>
          </a:xfrm>
          <a:prstGeom prst="rect">
            <a:avLst/>
          </a:prstGeom>
        </p:spPr>
        <p:txBody>
          <a:bodyPr wrap="square">
            <a:spAutoFit/>
          </a:bodyPr>
          <a:lstStyle/>
          <a:p>
            <a:pPr lvl="0" algn="just"/>
            <a:r>
              <a:rPr lang="en-US" sz="4400" dirty="0">
                <a:solidFill>
                  <a:schemeClr val="dk1"/>
                </a:solidFill>
                <a:ea typeface="Calibri"/>
                <a:cs typeface="Calibri"/>
                <a:sym typeface="Calibri"/>
              </a:rPr>
              <a:t>In any organisation, it is crucial to </a:t>
            </a:r>
            <a:r>
              <a:rPr lang="en-US" sz="4400" b="1" dirty="0">
                <a:solidFill>
                  <a:schemeClr val="dk1"/>
                </a:solidFill>
                <a:ea typeface="Calibri"/>
                <a:cs typeface="Calibri"/>
                <a:sym typeface="Calibri"/>
              </a:rPr>
              <a:t>keep track of expenses incurred and the profit earned by each department</a:t>
            </a:r>
            <a:r>
              <a:rPr lang="en-US" sz="4400" dirty="0">
                <a:solidFill>
                  <a:schemeClr val="dk1"/>
                </a:solidFill>
                <a:ea typeface="Calibri"/>
                <a:cs typeface="Calibri"/>
                <a:sym typeface="Calibri"/>
              </a:rPr>
              <a:t>. The tracking of expenses and incomes helps an organisation to find out the details: </a:t>
            </a:r>
            <a:endParaRPr lang="en-US" sz="4000" dirty="0">
              <a:solidFill>
                <a:schemeClr val="dk1"/>
              </a:solidFill>
              <a:ea typeface="Calibri"/>
              <a:cs typeface="Calibri"/>
              <a:sym typeface="Calibri"/>
            </a:endParaRPr>
          </a:p>
          <a:p>
            <a:pPr marL="548640" lvl="0" indent="-548640" algn="just">
              <a:buClr>
                <a:schemeClr val="dk1"/>
              </a:buClr>
              <a:buSzPts val="3840"/>
              <a:buFont typeface="Arial"/>
              <a:buChar char="•"/>
            </a:pPr>
            <a:r>
              <a:rPr lang="en-US" sz="4400" dirty="0">
                <a:solidFill>
                  <a:schemeClr val="dk1"/>
                </a:solidFill>
                <a:ea typeface="Calibri"/>
                <a:cs typeface="Calibri"/>
                <a:sym typeface="Calibri"/>
              </a:rPr>
              <a:t> Which department is earning a profit ? </a:t>
            </a:r>
            <a:endParaRPr lang="en-US" sz="4400" dirty="0"/>
          </a:p>
          <a:p>
            <a:pPr marL="548640" lvl="0" indent="-548640" algn="just">
              <a:buClr>
                <a:schemeClr val="dk1"/>
              </a:buClr>
              <a:buSzPts val="3840"/>
              <a:buFont typeface="Arial"/>
              <a:buChar char="•"/>
            </a:pPr>
            <a:r>
              <a:rPr lang="en-US" sz="4400" dirty="0">
                <a:solidFill>
                  <a:schemeClr val="dk1"/>
                </a:solidFill>
                <a:ea typeface="Calibri"/>
                <a:cs typeface="Calibri"/>
                <a:sym typeface="Calibri"/>
              </a:rPr>
              <a:t> Which department is incurring more expenses ? </a:t>
            </a:r>
            <a:endParaRPr lang="en-US" sz="4400" dirty="0"/>
          </a:p>
          <a:p>
            <a:pPr lvl="0" algn="just"/>
            <a:endParaRPr lang="en-US" sz="4400" dirty="0">
              <a:solidFill>
                <a:schemeClr val="dk1"/>
              </a:solidFill>
              <a:ea typeface="Calibri"/>
              <a:cs typeface="Calibri"/>
              <a:sym typeface="Calibri"/>
            </a:endParaRPr>
          </a:p>
          <a:p>
            <a:pPr lvl="0" algn="just"/>
            <a:r>
              <a:rPr lang="en-US" sz="4400" dirty="0">
                <a:solidFill>
                  <a:schemeClr val="dk1"/>
                </a:solidFill>
                <a:ea typeface="Calibri"/>
                <a:cs typeface="Calibri"/>
                <a:sym typeface="Calibri"/>
              </a:rPr>
              <a:t>These details will help an organisation in making the right decision at the right time. </a:t>
            </a:r>
            <a:endParaRPr lang="en-US" sz="4400"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3640591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311727" y="6703554"/>
            <a:ext cx="7345560" cy="2409245"/>
          </a:xfrm>
          <a:prstGeom prst="rect">
            <a:avLst/>
          </a:prstGeom>
        </p:spPr>
        <p:txBody>
          <a:bodyPr vert="horz" lIns="91440" tIns="45720" rIns="91440" bIns="45720" rtlCol="0" anchor="b">
            <a:normAutofit fontScale="90000"/>
          </a:bodyPr>
          <a:lstStyle/>
          <a:p>
            <a:pPr rtl="0"/>
            <a:r>
              <a:rPr lang="en-IN" sz="4800" dirty="0"/>
              <a:t>Key Features of Tally</a:t>
            </a:r>
            <a:r>
              <a:rPr lang="en-IN" sz="4800" b="0" dirty="0"/>
              <a:t/>
            </a:r>
            <a:br>
              <a:rPr lang="en-IN" sz="4800" b="0" dirty="0"/>
            </a:br>
            <a:r>
              <a:rPr lang="en-IN" sz="4800" dirty="0"/>
              <a:t/>
            </a:r>
            <a:br>
              <a:rPr lang="en-IN" sz="4800" dirty="0"/>
            </a:b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094763" y="1796185"/>
            <a:ext cx="2950476" cy="8163773"/>
          </a:xfrm>
          <a:prstGeom prst="rect">
            <a:avLst/>
          </a:prstGeom>
          <a:noFill/>
        </p:spPr>
        <p:txBody>
          <a:bodyPr wrap="square" rtlCol="0">
            <a:spAutoFit/>
          </a:bodyPr>
          <a:lstStyle/>
          <a:p>
            <a:r>
              <a:rPr lang="en-IN" sz="3200" b="1" dirty="0"/>
              <a:t>Accounting and </a:t>
            </a:r>
            <a:r>
              <a:rPr lang="en-IN" sz="3200" b="1" dirty="0" smtClean="0"/>
              <a:t>Finance</a:t>
            </a:r>
          </a:p>
          <a:p>
            <a:endParaRPr lang="en-IN" sz="1050" b="1" dirty="0"/>
          </a:p>
          <a:p>
            <a:pPr algn="just"/>
            <a:r>
              <a:rPr lang="en-US" sz="2400" dirty="0"/>
              <a:t>Tally's comprehensive accounting modules provide businesses with a centralized platform to manage their financial transactions, generate invoices, track receivables and payables, and prepare detailed reports. Its intuitive interface and automated processes make it easy for users to maintain accurate records and make informed decisions.</a:t>
            </a:r>
          </a:p>
          <a:p>
            <a:r>
              <a:rPr lang="en-US" sz="2400" dirty="0"/>
              <a:t/>
            </a:r>
            <a:br>
              <a:rPr lang="en-US" sz="2400" dirty="0"/>
            </a:br>
            <a:endParaRPr lang="en-IN" dirty="0"/>
          </a:p>
        </p:txBody>
      </p:sp>
      <p:sp>
        <p:nvSpPr>
          <p:cNvPr id="9" name="TextBox 8"/>
          <p:cNvSpPr txBox="1"/>
          <p:nvPr/>
        </p:nvSpPr>
        <p:spPr>
          <a:xfrm>
            <a:off x="14422581" y="1637529"/>
            <a:ext cx="3491346" cy="7048083"/>
          </a:xfrm>
          <a:prstGeom prst="rect">
            <a:avLst/>
          </a:prstGeom>
          <a:noFill/>
        </p:spPr>
        <p:txBody>
          <a:bodyPr wrap="square" rtlCol="0">
            <a:spAutoFit/>
          </a:bodyPr>
          <a:lstStyle/>
          <a:p>
            <a:r>
              <a:rPr lang="en-IN" sz="3200" b="1" dirty="0"/>
              <a:t>Taxation and </a:t>
            </a:r>
            <a:r>
              <a:rPr lang="en-IN" sz="3200" b="1" dirty="0" smtClean="0"/>
              <a:t>Compliance</a:t>
            </a:r>
          </a:p>
          <a:p>
            <a:endParaRPr lang="en-IN" sz="2800" dirty="0"/>
          </a:p>
          <a:p>
            <a:pPr algn="just"/>
            <a:r>
              <a:rPr lang="en-US" sz="2400" dirty="0" smtClean="0"/>
              <a:t>Tally's </a:t>
            </a:r>
            <a:r>
              <a:rPr lang="en-US" sz="2400" dirty="0"/>
              <a:t>built-in tax and compliance features ensure that businesses can fulfill their statutory obligations with ease. It automatically calculates and generates GST returns, TDS reports, and other tax-related documents, helping companies stay compliant with the ever-changing regulatory landscape.</a:t>
            </a:r>
          </a:p>
          <a:p>
            <a:r>
              <a:rPr lang="en-US" sz="2400" dirty="0"/>
              <a:t/>
            </a:r>
            <a:br>
              <a:rPr lang="en-US" sz="2400" dirty="0"/>
            </a:br>
            <a:endParaRPr lang="en-IN" sz="2400" dirty="0"/>
          </a:p>
        </p:txBody>
      </p:sp>
      <p:sp>
        <p:nvSpPr>
          <p:cNvPr id="10" name="TextBox 9"/>
          <p:cNvSpPr txBox="1"/>
          <p:nvPr/>
        </p:nvSpPr>
        <p:spPr>
          <a:xfrm>
            <a:off x="10551970" y="1804801"/>
            <a:ext cx="3418608" cy="6801862"/>
          </a:xfrm>
          <a:prstGeom prst="rect">
            <a:avLst/>
          </a:prstGeom>
          <a:noFill/>
        </p:spPr>
        <p:txBody>
          <a:bodyPr wrap="square" rtlCol="0">
            <a:spAutoFit/>
          </a:bodyPr>
          <a:lstStyle/>
          <a:p>
            <a:r>
              <a:rPr lang="en-IN" sz="3200" b="1" dirty="0" smtClean="0"/>
              <a:t>Inventory Management</a:t>
            </a:r>
          </a:p>
          <a:p>
            <a:pPr algn="just"/>
            <a:r>
              <a:rPr lang="en-IN" dirty="0"/>
              <a:t/>
            </a:r>
            <a:br>
              <a:rPr lang="en-IN" dirty="0"/>
            </a:br>
            <a:r>
              <a:rPr lang="en-US" sz="2400" dirty="0"/>
              <a:t>Tally's robust inventory management capabilities allow businesses to track stock levels, monitor sales and purchases, and generate detailed reports on inventory turnover and valuation. This helps companies optimize their supply chain, reduce waste, and make informed decisions about their inventory.</a:t>
            </a:r>
          </a:p>
          <a:p>
            <a:r>
              <a:rPr lang="en-US" sz="2400" dirty="0"/>
              <a:t/>
            </a:r>
            <a:br>
              <a:rPr lang="en-US" sz="2400" dirty="0"/>
            </a:br>
            <a:endParaRPr lang="en-IN" dirty="0"/>
          </a:p>
        </p:txBody>
      </p:sp>
    </p:spTree>
    <p:extLst>
      <p:ext uri="{BB962C8B-B14F-4D97-AF65-F5344CB8AC3E}">
        <p14:creationId xmlns:p14="http://schemas.microsoft.com/office/powerpoint/2010/main" val="3639546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Open Sans"/>
                <a:ea typeface="Open Sans"/>
                <a:cs typeface="Open Sans"/>
                <a:sym typeface="Open Sans"/>
              </a:rPr>
              <a:t>COST CENTRE – BUSINESS SCENARIO</a:t>
            </a:r>
            <a:endParaRPr lang="en-US" sz="4800" dirty="0"/>
          </a:p>
        </p:txBody>
      </p:sp>
      <p:sp>
        <p:nvSpPr>
          <p:cNvPr id="2" name="Rectangle 1"/>
          <p:cNvSpPr/>
          <p:nvPr/>
        </p:nvSpPr>
        <p:spPr>
          <a:xfrm>
            <a:off x="685801" y="1823145"/>
            <a:ext cx="16854053" cy="8463855"/>
          </a:xfrm>
          <a:prstGeom prst="rect">
            <a:avLst/>
          </a:prstGeom>
        </p:spPr>
        <p:txBody>
          <a:bodyPr wrap="square">
            <a:spAutoFit/>
          </a:bodyPr>
          <a:lstStyle/>
          <a:p>
            <a:pPr lvl="0" algn="just"/>
            <a:r>
              <a:rPr lang="en-US" sz="4000" dirty="0">
                <a:solidFill>
                  <a:schemeClr val="dk1"/>
                </a:solidFill>
                <a:ea typeface="Calibri"/>
                <a:cs typeface="Calibri"/>
                <a:sym typeface="Calibri"/>
              </a:rPr>
              <a:t>Vijay Enterprises Pvt. Ltd. have different teams like </a:t>
            </a:r>
            <a:r>
              <a:rPr lang="en-US" sz="4000" b="1" dirty="0">
                <a:solidFill>
                  <a:schemeClr val="dk1"/>
                </a:solidFill>
                <a:ea typeface="Calibri"/>
                <a:cs typeface="Calibri"/>
                <a:sym typeface="Calibri"/>
              </a:rPr>
              <a:t>Sales and Technical Team.</a:t>
            </a:r>
            <a:r>
              <a:rPr lang="en-US" sz="4000" dirty="0">
                <a:solidFill>
                  <a:schemeClr val="dk1"/>
                </a:solidFill>
                <a:ea typeface="Calibri"/>
                <a:cs typeface="Calibri"/>
                <a:sym typeface="Calibri"/>
              </a:rPr>
              <a:t> Each team have two sales executives, </a:t>
            </a:r>
            <a:r>
              <a:rPr lang="en-US" sz="4000" b="1" dirty="0" err="1">
                <a:solidFill>
                  <a:schemeClr val="dk1"/>
                </a:solidFill>
                <a:ea typeface="Calibri"/>
                <a:cs typeface="Calibri"/>
                <a:sym typeface="Calibri"/>
              </a:rPr>
              <a:t>Mahendra</a:t>
            </a:r>
            <a:r>
              <a:rPr lang="en-US" sz="4000" b="1" dirty="0">
                <a:solidFill>
                  <a:schemeClr val="dk1"/>
                </a:solidFill>
                <a:ea typeface="Calibri"/>
                <a:cs typeface="Calibri"/>
                <a:sym typeface="Calibri"/>
              </a:rPr>
              <a:t> and </a:t>
            </a:r>
            <a:r>
              <a:rPr lang="en-US" sz="4000" b="1" dirty="0" err="1">
                <a:solidFill>
                  <a:schemeClr val="dk1"/>
                </a:solidFill>
                <a:ea typeface="Calibri"/>
                <a:cs typeface="Calibri"/>
                <a:sym typeface="Calibri"/>
              </a:rPr>
              <a:t>Jitendra</a:t>
            </a:r>
            <a:r>
              <a:rPr lang="en-US" sz="4000" b="1" dirty="0">
                <a:solidFill>
                  <a:schemeClr val="dk1"/>
                </a:solidFill>
                <a:ea typeface="Calibri"/>
                <a:cs typeface="Calibri"/>
                <a:sym typeface="Calibri"/>
              </a:rPr>
              <a:t> working in the sales team and Prakash and </a:t>
            </a:r>
            <a:r>
              <a:rPr lang="en-US" sz="4000" b="1" dirty="0" err="1">
                <a:solidFill>
                  <a:schemeClr val="dk1"/>
                </a:solidFill>
                <a:ea typeface="Calibri"/>
                <a:cs typeface="Calibri"/>
                <a:sym typeface="Calibri"/>
              </a:rPr>
              <a:t>Shekar</a:t>
            </a:r>
            <a:r>
              <a:rPr lang="en-US" sz="4000" b="1" dirty="0">
                <a:solidFill>
                  <a:schemeClr val="dk1"/>
                </a:solidFill>
                <a:ea typeface="Calibri"/>
                <a:cs typeface="Calibri"/>
                <a:sym typeface="Calibri"/>
              </a:rPr>
              <a:t> working in the technical team.</a:t>
            </a:r>
            <a:r>
              <a:rPr lang="en-US" sz="4000" dirty="0">
                <a:solidFill>
                  <a:schemeClr val="dk1"/>
                </a:solidFill>
                <a:ea typeface="Calibri"/>
                <a:cs typeface="Calibri"/>
                <a:sym typeface="Calibri"/>
              </a:rPr>
              <a:t> Now, the company wants to track the performance of these four sales executives who are working in different teams. </a:t>
            </a:r>
            <a:endParaRPr lang="en-US" sz="4000" dirty="0"/>
          </a:p>
          <a:p>
            <a:pPr lvl="0" algn="just"/>
            <a:endParaRPr lang="en-US" sz="4000" dirty="0">
              <a:solidFill>
                <a:schemeClr val="dk1"/>
              </a:solidFill>
              <a:ea typeface="Calibri"/>
              <a:cs typeface="Calibri"/>
              <a:sym typeface="Calibri"/>
            </a:endParaRPr>
          </a:p>
          <a:p>
            <a:pPr lvl="0" algn="just"/>
            <a:r>
              <a:rPr lang="en-US" sz="4000" dirty="0">
                <a:solidFill>
                  <a:schemeClr val="dk1"/>
                </a:solidFill>
                <a:ea typeface="Calibri"/>
                <a:cs typeface="Calibri"/>
                <a:sym typeface="Calibri"/>
              </a:rPr>
              <a:t>These teams generate some expenses and income from different levels and now the company wants to know the team-wise revenue generation and expenses incurred details and wants to generate, view, and </a:t>
            </a:r>
            <a:r>
              <a:rPr lang="en-US" sz="4000" dirty="0" err="1">
                <a:solidFill>
                  <a:schemeClr val="dk1"/>
                </a:solidFill>
                <a:ea typeface="Calibri"/>
                <a:cs typeface="Calibri"/>
                <a:sym typeface="Calibri"/>
              </a:rPr>
              <a:t>analyse</a:t>
            </a:r>
            <a:r>
              <a:rPr lang="en-US" sz="4000" dirty="0">
                <a:solidFill>
                  <a:schemeClr val="dk1"/>
                </a:solidFill>
                <a:ea typeface="Calibri"/>
                <a:cs typeface="Calibri"/>
                <a:sym typeface="Calibri"/>
              </a:rPr>
              <a:t> the reports of sources of income and expenses generated, which will help to develop and control the financial position of an organisation. </a:t>
            </a:r>
            <a:endParaRPr lang="en-US" sz="4000"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279613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Open Sans"/>
                <a:ea typeface="Open Sans"/>
                <a:cs typeface="Open Sans"/>
                <a:sym typeface="Open Sans"/>
              </a:rPr>
              <a:t>ACTIVATION OF COST CENTRE</a:t>
            </a:r>
            <a:endParaRPr lang="en-US" sz="4800" dirty="0"/>
          </a:p>
        </p:txBody>
      </p:sp>
      <p:sp>
        <p:nvSpPr>
          <p:cNvPr id="2" name="Rectangle 1"/>
          <p:cNvSpPr/>
          <p:nvPr/>
        </p:nvSpPr>
        <p:spPr>
          <a:xfrm>
            <a:off x="685801" y="1823145"/>
            <a:ext cx="16854053" cy="1692771"/>
          </a:xfrm>
          <a:prstGeom prst="rect">
            <a:avLst/>
          </a:prstGeom>
        </p:spPr>
        <p:txBody>
          <a:bodyPr wrap="square">
            <a:spAutoFit/>
          </a:bodyPr>
          <a:lstStyle/>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grpSp>
        <p:nvGrpSpPr>
          <p:cNvPr id="8" name="Google Shape;594;p42"/>
          <p:cNvGrpSpPr/>
          <p:nvPr/>
        </p:nvGrpSpPr>
        <p:grpSpPr>
          <a:xfrm>
            <a:off x="1865322" y="2596999"/>
            <a:ext cx="14967951" cy="5944328"/>
            <a:chOff x="0" y="1789"/>
            <a:chExt cx="12191999" cy="4243738"/>
          </a:xfrm>
        </p:grpSpPr>
        <p:sp>
          <p:nvSpPr>
            <p:cNvPr id="9" name="Google Shape;595;p42"/>
            <p:cNvSpPr/>
            <p:nvPr/>
          </p:nvSpPr>
          <p:spPr>
            <a:xfrm rot="5400000">
              <a:off x="-339702" y="341491"/>
              <a:ext cx="2264682" cy="1585277"/>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96;p42"/>
            <p:cNvSpPr txBox="1"/>
            <p:nvPr/>
          </p:nvSpPr>
          <p:spPr>
            <a:xfrm>
              <a:off x="1" y="794428"/>
              <a:ext cx="1585277" cy="679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4400" dirty="0">
                  <a:solidFill>
                    <a:schemeClr val="lt1"/>
                  </a:solidFill>
                  <a:latin typeface="Calibri"/>
                  <a:ea typeface="Calibri"/>
                  <a:cs typeface="Calibri"/>
                  <a:sym typeface="Calibri"/>
                </a:rPr>
                <a:t>1</a:t>
              </a:r>
              <a:endParaRPr sz="4400" dirty="0">
                <a:solidFill>
                  <a:schemeClr val="lt1"/>
                </a:solidFill>
                <a:latin typeface="Calibri"/>
                <a:ea typeface="Calibri"/>
                <a:cs typeface="Calibri"/>
                <a:sym typeface="Calibri"/>
              </a:endParaRPr>
            </a:p>
          </p:txBody>
        </p:sp>
        <p:sp>
          <p:nvSpPr>
            <p:cNvPr id="11" name="Google Shape;597;p42"/>
            <p:cNvSpPr/>
            <p:nvPr/>
          </p:nvSpPr>
          <p:spPr>
            <a:xfrm rot="5400000">
              <a:off x="6152617" y="-4565550"/>
              <a:ext cx="1472043" cy="10606722"/>
            </a:xfrm>
            <a:prstGeom prst="round2SameRect">
              <a:avLst>
                <a:gd name="adj1" fmla="val 16667"/>
                <a:gd name="adj2" fmla="val 0"/>
              </a:avLst>
            </a:prstGeom>
            <a:solidFill>
              <a:srgbClr val="E0E0E0">
                <a:alpha val="89803"/>
              </a:srgbClr>
            </a:soli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8;p42"/>
            <p:cNvSpPr txBox="1"/>
            <p:nvPr/>
          </p:nvSpPr>
          <p:spPr>
            <a:xfrm>
              <a:off x="1585278" y="73648"/>
              <a:ext cx="10534863" cy="1328325"/>
            </a:xfrm>
            <a:prstGeom prst="rect">
              <a:avLst/>
            </a:prstGeom>
            <a:noFill/>
            <a:ln>
              <a:noFill/>
            </a:ln>
          </p:spPr>
          <p:txBody>
            <a:bodyPr spcFirstLastPara="1" wrap="square" lIns="227575" tIns="20300" rIns="20300" bIns="20300" anchor="ctr" anchorCtr="0">
              <a:noAutofit/>
            </a:bodyPr>
            <a:lstStyle/>
            <a:p>
              <a:pPr marL="285750" marR="0" lvl="1" indent="-285750" algn="l" rtl="0">
                <a:lnSpc>
                  <a:spcPct val="90000"/>
                </a:lnSpc>
                <a:spcBef>
                  <a:spcPts val="0"/>
                </a:spcBef>
                <a:spcAft>
                  <a:spcPts val="0"/>
                </a:spcAft>
                <a:buClr>
                  <a:schemeClr val="dk1"/>
                </a:buClr>
                <a:buSzPts val="3200"/>
                <a:buFont typeface="Calibri"/>
                <a:buNone/>
              </a:pPr>
              <a:r>
                <a:rPr lang="en-US" sz="4400" b="0" i="0" u="none" strike="noStrike" cap="none" dirty="0">
                  <a:solidFill>
                    <a:schemeClr val="dk1"/>
                  </a:solidFill>
                  <a:latin typeface="Calibri"/>
                  <a:ea typeface="Calibri"/>
                  <a:cs typeface="Calibri"/>
                  <a:sym typeface="Calibri"/>
                </a:rPr>
                <a:t>From </a:t>
              </a:r>
              <a:r>
                <a:rPr lang="en-US" sz="4400" b="1" i="0" u="none" strike="noStrike" cap="none" dirty="0">
                  <a:solidFill>
                    <a:schemeClr val="dk1"/>
                  </a:solidFill>
                  <a:latin typeface="Calibri"/>
                  <a:ea typeface="Calibri"/>
                  <a:cs typeface="Calibri"/>
                  <a:sym typeface="Calibri"/>
                </a:rPr>
                <a:t>Gateway of Tally </a:t>
              </a:r>
              <a:r>
                <a:rPr lang="en-US" sz="4400" b="0" i="0" u="none" strike="noStrike" cap="none" dirty="0">
                  <a:solidFill>
                    <a:schemeClr val="dk1"/>
                  </a:solidFill>
                  <a:latin typeface="Calibri"/>
                  <a:ea typeface="Calibri"/>
                  <a:cs typeface="Calibri"/>
                  <a:sym typeface="Calibri"/>
                </a:rPr>
                <a:t>&gt; Press </a:t>
              </a:r>
              <a:r>
                <a:rPr lang="en-US" sz="4400" b="1" i="0" u="none" strike="noStrike" cap="none" dirty="0">
                  <a:solidFill>
                    <a:schemeClr val="dk1"/>
                  </a:solidFill>
                  <a:latin typeface="Calibri"/>
                  <a:ea typeface="Calibri"/>
                  <a:cs typeface="Calibri"/>
                  <a:sym typeface="Calibri"/>
                </a:rPr>
                <a:t>K:Company(Alt+K)</a:t>
              </a:r>
              <a:r>
                <a:rPr lang="en-US" sz="4400" b="0" i="0" u="none" strike="noStrike" cap="none" dirty="0">
                  <a:solidFill>
                    <a:schemeClr val="dk1"/>
                  </a:solidFill>
                  <a:latin typeface="Calibri"/>
                  <a:ea typeface="Calibri"/>
                  <a:cs typeface="Calibri"/>
                  <a:sym typeface="Calibri"/>
                </a:rPr>
                <a:t> &gt; </a:t>
              </a:r>
              <a:r>
                <a:rPr lang="en-US" sz="4400" b="1" i="0" u="none" strike="noStrike" cap="none" dirty="0">
                  <a:solidFill>
                    <a:schemeClr val="dk1"/>
                  </a:solidFill>
                  <a:latin typeface="Calibri"/>
                  <a:ea typeface="Calibri"/>
                  <a:cs typeface="Calibri"/>
                  <a:sym typeface="Calibri"/>
                </a:rPr>
                <a:t>Enter</a:t>
              </a:r>
              <a:r>
                <a:rPr lang="en-US" sz="4400" b="0" i="0" u="none" strike="noStrike" cap="none" dirty="0">
                  <a:solidFill>
                    <a:schemeClr val="dk1"/>
                  </a:solidFill>
                  <a:latin typeface="Calibri"/>
                  <a:ea typeface="Calibri"/>
                  <a:cs typeface="Calibri"/>
                  <a:sym typeface="Calibri"/>
                </a:rPr>
                <a:t> on </a:t>
              </a:r>
              <a:r>
                <a:rPr lang="en-US" sz="4400" b="1" i="0" u="none" strike="noStrike" cap="none" dirty="0">
                  <a:solidFill>
                    <a:schemeClr val="dk1"/>
                  </a:solidFill>
                  <a:latin typeface="Calibri"/>
                  <a:ea typeface="Calibri"/>
                  <a:cs typeface="Calibri"/>
                  <a:sym typeface="Calibri"/>
                </a:rPr>
                <a:t>F11:Features</a:t>
              </a:r>
              <a:endParaRPr sz="4400" b="1" i="0" u="none" strike="noStrike" cap="none" dirty="0">
                <a:solidFill>
                  <a:schemeClr val="dk1"/>
                </a:solidFill>
                <a:latin typeface="Calibri"/>
                <a:ea typeface="Calibri"/>
                <a:cs typeface="Calibri"/>
                <a:sym typeface="Calibri"/>
              </a:endParaRPr>
            </a:p>
          </p:txBody>
        </p:sp>
        <p:sp>
          <p:nvSpPr>
            <p:cNvPr id="13" name="Google Shape;599;p42"/>
            <p:cNvSpPr/>
            <p:nvPr/>
          </p:nvSpPr>
          <p:spPr>
            <a:xfrm rot="5400000">
              <a:off x="-339702" y="2320547"/>
              <a:ext cx="2264682" cy="1585277"/>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0;p42"/>
            <p:cNvSpPr txBox="1"/>
            <p:nvPr/>
          </p:nvSpPr>
          <p:spPr>
            <a:xfrm>
              <a:off x="1" y="2773484"/>
              <a:ext cx="1585277" cy="679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4400" dirty="0">
                  <a:solidFill>
                    <a:schemeClr val="lt1"/>
                  </a:solidFill>
                  <a:latin typeface="Calibri"/>
                  <a:ea typeface="Calibri"/>
                  <a:cs typeface="Calibri"/>
                  <a:sym typeface="Calibri"/>
                </a:rPr>
                <a:t>2</a:t>
              </a:r>
              <a:endParaRPr sz="4400" dirty="0">
                <a:solidFill>
                  <a:schemeClr val="lt1"/>
                </a:solidFill>
                <a:latin typeface="Calibri"/>
                <a:ea typeface="Calibri"/>
                <a:cs typeface="Calibri"/>
                <a:sym typeface="Calibri"/>
              </a:endParaRPr>
            </a:p>
          </p:txBody>
        </p:sp>
        <p:sp>
          <p:nvSpPr>
            <p:cNvPr id="15" name="Google Shape;601;p42"/>
            <p:cNvSpPr/>
            <p:nvPr/>
          </p:nvSpPr>
          <p:spPr>
            <a:xfrm rot="5400000">
              <a:off x="6152617" y="-2586494"/>
              <a:ext cx="1472043" cy="10606722"/>
            </a:xfrm>
            <a:prstGeom prst="round2SameRect">
              <a:avLst>
                <a:gd name="adj1" fmla="val 16667"/>
                <a:gd name="adj2" fmla="val 0"/>
              </a:avLst>
            </a:prstGeom>
            <a:solidFill>
              <a:srgbClr val="E0E0E0">
                <a:alpha val="89803"/>
              </a:srgbClr>
            </a:soli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2;p42"/>
            <p:cNvSpPr txBox="1"/>
            <p:nvPr/>
          </p:nvSpPr>
          <p:spPr>
            <a:xfrm>
              <a:off x="1585278" y="2052704"/>
              <a:ext cx="10534863" cy="1328325"/>
            </a:xfrm>
            <a:prstGeom prst="rect">
              <a:avLst/>
            </a:prstGeom>
            <a:noFill/>
            <a:ln>
              <a:noFill/>
            </a:ln>
          </p:spPr>
          <p:txBody>
            <a:bodyPr spcFirstLastPara="1" wrap="square" lIns="227575" tIns="20300" rIns="20300" bIns="20300" anchor="ctr" anchorCtr="0">
              <a:noAutofit/>
            </a:bodyPr>
            <a:lstStyle/>
            <a:p>
              <a:pPr marL="285750" marR="0" lvl="1" indent="-285750" algn="l" rtl="0">
                <a:lnSpc>
                  <a:spcPct val="90000"/>
                </a:lnSpc>
                <a:spcBef>
                  <a:spcPts val="0"/>
                </a:spcBef>
                <a:spcAft>
                  <a:spcPts val="0"/>
                </a:spcAft>
                <a:buClr>
                  <a:schemeClr val="dk1"/>
                </a:buClr>
                <a:buSzPts val="3200"/>
                <a:buFont typeface="Calibri"/>
                <a:buNone/>
              </a:pPr>
              <a:r>
                <a:rPr lang="en-US" sz="4800" b="0" i="0" u="none" strike="noStrike" cap="none" dirty="0">
                  <a:solidFill>
                    <a:schemeClr val="dk1"/>
                  </a:solidFill>
                  <a:latin typeface="Calibri"/>
                  <a:ea typeface="Calibri"/>
                  <a:cs typeface="Calibri"/>
                  <a:sym typeface="Calibri"/>
                </a:rPr>
                <a:t>Set Show more features to </a:t>
              </a:r>
              <a:r>
                <a:rPr lang="en-US" sz="4800" b="1" i="0" u="none" strike="noStrike" cap="none" dirty="0">
                  <a:solidFill>
                    <a:schemeClr val="dk1"/>
                  </a:solidFill>
                  <a:latin typeface="Calibri"/>
                  <a:ea typeface="Calibri"/>
                  <a:cs typeface="Calibri"/>
                  <a:sym typeface="Calibri"/>
                </a:rPr>
                <a:t>Yes</a:t>
              </a:r>
              <a:r>
                <a:rPr lang="en-US" sz="4800" b="0" i="0" u="none" strike="noStrike" cap="none" dirty="0">
                  <a:solidFill>
                    <a:schemeClr val="dk1"/>
                  </a:solidFill>
                  <a:latin typeface="Calibri"/>
                  <a:ea typeface="Calibri"/>
                  <a:cs typeface="Calibri"/>
                  <a:sym typeface="Calibri"/>
                </a:rPr>
                <a:t> and then </a:t>
              </a:r>
              <a:r>
                <a:rPr lang="en-US" sz="4800" b="0" i="0" u="none" strike="noStrike" cap="none" dirty="0" smtClean="0">
                  <a:solidFill>
                    <a:schemeClr val="dk1"/>
                  </a:solidFill>
                  <a:latin typeface="Calibri"/>
                  <a:ea typeface="Calibri"/>
                  <a:cs typeface="Calibri"/>
                  <a:sym typeface="Calibri"/>
                </a:rPr>
                <a:t>Enable Cost </a:t>
              </a:r>
              <a:r>
                <a:rPr lang="en-US" sz="4800" b="0" i="0" u="none" strike="noStrike" cap="none" dirty="0" err="1">
                  <a:solidFill>
                    <a:schemeClr val="dk1"/>
                  </a:solidFill>
                  <a:latin typeface="Calibri"/>
                  <a:ea typeface="Calibri"/>
                  <a:cs typeface="Calibri"/>
                  <a:sym typeface="Calibri"/>
                </a:rPr>
                <a:t>Centres</a:t>
              </a:r>
              <a:r>
                <a:rPr lang="en-US" sz="4800" b="0" i="0" u="none" strike="noStrike" cap="none" dirty="0">
                  <a:solidFill>
                    <a:schemeClr val="dk1"/>
                  </a:solidFill>
                  <a:latin typeface="Calibri"/>
                  <a:ea typeface="Calibri"/>
                  <a:cs typeface="Calibri"/>
                  <a:sym typeface="Calibri"/>
                </a:rPr>
                <a:t> to </a:t>
              </a:r>
              <a:r>
                <a:rPr lang="en-US" sz="4800" b="1" i="0" u="none" strike="noStrike" cap="none" dirty="0">
                  <a:solidFill>
                    <a:schemeClr val="dk1"/>
                  </a:solidFill>
                  <a:latin typeface="Calibri"/>
                  <a:ea typeface="Calibri"/>
                  <a:cs typeface="Calibri"/>
                  <a:sym typeface="Calibri"/>
                </a:rPr>
                <a:t>Yes</a:t>
              </a:r>
              <a:endParaRPr sz="4800" b="1"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520396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Open Sans"/>
                <a:ea typeface="Open Sans"/>
                <a:cs typeface="Open Sans"/>
                <a:sym typeface="Open Sans"/>
              </a:rPr>
              <a:t>CREATION OF ACCOUNTING MASTERS</a:t>
            </a:r>
            <a:endParaRPr lang="en-US" sz="4800" dirty="0"/>
          </a:p>
        </p:txBody>
      </p:sp>
      <p:sp>
        <p:nvSpPr>
          <p:cNvPr id="2" name="Rectangle 1"/>
          <p:cNvSpPr/>
          <p:nvPr/>
        </p:nvSpPr>
        <p:spPr>
          <a:xfrm>
            <a:off x="685801" y="1823145"/>
            <a:ext cx="16854053" cy="2308324"/>
          </a:xfrm>
          <a:prstGeom prst="rect">
            <a:avLst/>
          </a:prstGeom>
        </p:spPr>
        <p:txBody>
          <a:bodyPr wrap="square">
            <a:spAutoFit/>
          </a:bodyPr>
          <a:lstStyle/>
          <a:p>
            <a:pPr lvl="0"/>
            <a:r>
              <a:rPr lang="en-US" sz="4000" dirty="0">
                <a:solidFill>
                  <a:schemeClr val="dk1"/>
                </a:solidFill>
                <a:ea typeface="Calibri"/>
                <a:cs typeface="Calibri"/>
                <a:sym typeface="Calibri"/>
              </a:rPr>
              <a:t>From Gateway of Tally&gt; Create &gt; under Accounting Masters&gt;select Cost Centre</a:t>
            </a:r>
            <a:endParaRPr lang="en-US" sz="4000"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6" name="Google Shape;618;p43"/>
          <p:cNvPicPr preferRelativeResize="0"/>
          <p:nvPr/>
        </p:nvPicPr>
        <p:blipFill rotWithShape="1">
          <a:blip r:embed="rId2">
            <a:alphaModFix/>
          </a:blip>
          <a:srcRect l="4963" t="4076" r="35521" b="33695"/>
          <a:stretch/>
        </p:blipFill>
        <p:spPr>
          <a:xfrm>
            <a:off x="721331" y="2813993"/>
            <a:ext cx="12246524" cy="6849552"/>
          </a:xfrm>
          <a:prstGeom prst="rect">
            <a:avLst/>
          </a:prstGeom>
          <a:noFill/>
          <a:ln>
            <a:noFill/>
          </a:ln>
        </p:spPr>
      </p:pic>
      <p:sp>
        <p:nvSpPr>
          <p:cNvPr id="4" name="TextBox 3"/>
          <p:cNvSpPr txBox="1"/>
          <p:nvPr/>
        </p:nvSpPr>
        <p:spPr>
          <a:xfrm>
            <a:off x="13175673" y="2977307"/>
            <a:ext cx="5107755" cy="1846659"/>
          </a:xfrm>
          <a:prstGeom prst="rect">
            <a:avLst/>
          </a:prstGeom>
          <a:noFill/>
        </p:spPr>
        <p:txBody>
          <a:bodyPr wrap="square" rtlCol="0">
            <a:spAutoFit/>
          </a:bodyPr>
          <a:lstStyle/>
          <a:p>
            <a:pPr lvl="0"/>
            <a:r>
              <a:rPr lang="en-US" sz="3200" dirty="0">
                <a:solidFill>
                  <a:schemeClr val="dk1"/>
                </a:solidFill>
                <a:latin typeface="Arial"/>
                <a:ea typeface="Arial"/>
                <a:cs typeface="Arial"/>
                <a:sym typeface="Arial"/>
              </a:rPr>
              <a:t>Create two Cost centre :-</a:t>
            </a:r>
            <a:endParaRPr lang="en-US" sz="3200" dirty="0"/>
          </a:p>
          <a:p>
            <a:pPr marL="617220" lvl="0" indent="-617220">
              <a:buClr>
                <a:schemeClr val="dk1"/>
              </a:buClr>
              <a:buSzPts val="3359"/>
              <a:buFont typeface="Calibri"/>
              <a:buAutoNum type="arabicPeriod"/>
            </a:pPr>
            <a:r>
              <a:rPr lang="en-US" sz="3200" dirty="0">
                <a:solidFill>
                  <a:schemeClr val="dk1"/>
                </a:solidFill>
                <a:latin typeface="Arial"/>
                <a:ea typeface="Arial"/>
                <a:cs typeface="Arial"/>
                <a:sym typeface="Arial"/>
              </a:rPr>
              <a:t>Sales Team</a:t>
            </a:r>
            <a:endParaRPr lang="en-US" sz="3200" dirty="0"/>
          </a:p>
          <a:p>
            <a:pPr marL="617220" lvl="0" indent="-617220">
              <a:buClr>
                <a:schemeClr val="dk1"/>
              </a:buClr>
              <a:buSzPts val="3359"/>
              <a:buFont typeface="Calibri"/>
              <a:buAutoNum type="arabicPeriod"/>
            </a:pPr>
            <a:r>
              <a:rPr lang="en-US" sz="3200" dirty="0">
                <a:solidFill>
                  <a:schemeClr val="dk1"/>
                </a:solidFill>
                <a:latin typeface="Arial"/>
                <a:ea typeface="Arial"/>
                <a:cs typeface="Arial"/>
                <a:sym typeface="Arial"/>
              </a:rPr>
              <a:t>Technical Team</a:t>
            </a:r>
          </a:p>
          <a:p>
            <a:endParaRPr lang="en-IN" dirty="0"/>
          </a:p>
        </p:txBody>
      </p:sp>
    </p:spTree>
    <p:extLst>
      <p:ext uri="{BB962C8B-B14F-4D97-AF65-F5344CB8AC3E}">
        <p14:creationId xmlns:p14="http://schemas.microsoft.com/office/powerpoint/2010/main" val="986032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ALLOCATION OF EXPENSES AND INCOMES USING COST CENTRE</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2308324"/>
          </a:xfrm>
          <a:prstGeom prst="rect">
            <a:avLst/>
          </a:prstGeom>
        </p:spPr>
        <p:txBody>
          <a:bodyPr wrap="square">
            <a:spAutoFit/>
          </a:bodyPr>
          <a:lstStyle/>
          <a:p>
            <a:pPr lvl="0"/>
            <a:r>
              <a:rPr lang="en-US" sz="4000" dirty="0">
                <a:solidFill>
                  <a:schemeClr val="dk1"/>
                </a:solidFill>
                <a:ea typeface="Calibri"/>
                <a:cs typeface="Calibri"/>
                <a:sym typeface="Calibri"/>
              </a:rPr>
              <a:t>From Gateway of Tally&gt; Create &gt; under Accounting Masters&gt;select Cost Centre</a:t>
            </a:r>
            <a:endParaRPr lang="en-US" sz="4000"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8" name="Google Shape;635;p44"/>
          <p:cNvPicPr preferRelativeResize="0"/>
          <p:nvPr/>
        </p:nvPicPr>
        <p:blipFill rotWithShape="1">
          <a:blip r:embed="rId2">
            <a:alphaModFix/>
          </a:blip>
          <a:srcRect/>
          <a:stretch/>
        </p:blipFill>
        <p:spPr>
          <a:xfrm>
            <a:off x="1112526" y="2596998"/>
            <a:ext cx="16427327" cy="6796383"/>
          </a:xfrm>
          <a:prstGeom prst="rect">
            <a:avLst/>
          </a:prstGeom>
          <a:noFill/>
          <a:ln>
            <a:noFill/>
          </a:ln>
        </p:spPr>
      </p:pic>
    </p:spTree>
    <p:extLst>
      <p:ext uri="{BB962C8B-B14F-4D97-AF65-F5344CB8AC3E}">
        <p14:creationId xmlns:p14="http://schemas.microsoft.com/office/powerpoint/2010/main" val="3356809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ALLOCATION OF EXPENSES AND INCOMES USING COST CENTRE</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2923877"/>
          </a:xfrm>
          <a:prstGeom prst="rect">
            <a:avLst/>
          </a:prstGeom>
        </p:spPr>
        <p:txBody>
          <a:bodyPr wrap="square">
            <a:spAutoFit/>
          </a:bodyPr>
          <a:lstStyle/>
          <a:p>
            <a:pPr lvl="0"/>
            <a:r>
              <a:rPr lang="en-US" sz="4000" dirty="0">
                <a:solidFill>
                  <a:schemeClr val="dk1"/>
                </a:solidFill>
                <a:ea typeface="Calibri"/>
                <a:cs typeface="Calibri"/>
                <a:sym typeface="Calibri"/>
              </a:rPr>
              <a:t>Create Travelling Expenses Ledger by setting Cost </a:t>
            </a:r>
            <a:r>
              <a:rPr lang="en-US" sz="4000" dirty="0" err="1">
                <a:solidFill>
                  <a:schemeClr val="dk1"/>
                </a:solidFill>
                <a:ea typeface="Calibri"/>
                <a:cs typeface="Calibri"/>
                <a:sym typeface="Calibri"/>
              </a:rPr>
              <a:t>Centres</a:t>
            </a:r>
            <a:r>
              <a:rPr lang="en-US" sz="4000" dirty="0">
                <a:solidFill>
                  <a:schemeClr val="dk1"/>
                </a:solidFill>
                <a:ea typeface="Calibri"/>
                <a:cs typeface="Calibri"/>
                <a:sym typeface="Calibri"/>
              </a:rPr>
              <a:t> are Applicable </a:t>
            </a:r>
            <a:r>
              <a:rPr lang="en-US" sz="4000" b="1" dirty="0">
                <a:solidFill>
                  <a:schemeClr val="dk1"/>
                </a:solidFill>
                <a:ea typeface="Calibri"/>
                <a:cs typeface="Calibri"/>
                <a:sym typeface="Calibri"/>
              </a:rPr>
              <a:t>YES in More Details </a:t>
            </a:r>
            <a:r>
              <a:rPr lang="en-US" sz="4000" b="1" u="sng" dirty="0">
                <a:solidFill>
                  <a:schemeClr val="dk1"/>
                </a:solidFill>
                <a:ea typeface="Calibri"/>
                <a:cs typeface="Calibri"/>
                <a:sym typeface="Calibri"/>
              </a:rPr>
              <a:t>I</a:t>
            </a:r>
            <a:r>
              <a:rPr lang="en-US" sz="4000" b="1" dirty="0">
                <a:solidFill>
                  <a:schemeClr val="dk1"/>
                </a:solidFill>
                <a:ea typeface="Calibri"/>
                <a:cs typeface="Calibri"/>
                <a:sym typeface="Calibri"/>
              </a:rPr>
              <a:t> (CTRL+I)</a:t>
            </a:r>
            <a:endParaRPr lang="en-US" sz="4000" b="1"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7" name="Google Shape;651;p45"/>
          <p:cNvPicPr preferRelativeResize="0"/>
          <p:nvPr/>
        </p:nvPicPr>
        <p:blipFill rotWithShape="1">
          <a:blip r:embed="rId2">
            <a:alphaModFix/>
          </a:blip>
          <a:srcRect/>
          <a:stretch/>
        </p:blipFill>
        <p:spPr>
          <a:xfrm>
            <a:off x="6211984" y="2596998"/>
            <a:ext cx="10205651" cy="7253583"/>
          </a:xfrm>
          <a:prstGeom prst="rect">
            <a:avLst/>
          </a:prstGeom>
          <a:noFill/>
          <a:ln>
            <a:noFill/>
          </a:ln>
        </p:spPr>
      </p:pic>
    </p:spTree>
    <p:extLst>
      <p:ext uri="{BB962C8B-B14F-4D97-AF65-F5344CB8AC3E}">
        <p14:creationId xmlns:p14="http://schemas.microsoft.com/office/powerpoint/2010/main" val="3067381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PAYMENT ENTRY WITH COST CENTRE</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2923877"/>
          </a:xfrm>
          <a:prstGeom prst="rect">
            <a:avLst/>
          </a:prstGeom>
        </p:spPr>
        <p:txBody>
          <a:bodyPr wrap="square">
            <a:spAutoFit/>
          </a:bodyPr>
          <a:lstStyle/>
          <a:p>
            <a:pPr lvl="0"/>
            <a:r>
              <a:rPr lang="en-US" sz="4000" dirty="0">
                <a:solidFill>
                  <a:schemeClr val="dk1"/>
                </a:solidFill>
                <a:ea typeface="Calibri"/>
                <a:cs typeface="Calibri"/>
                <a:sym typeface="Calibri"/>
              </a:rPr>
              <a:t>Create Travelling Expenses Ledger by setting Cost </a:t>
            </a:r>
            <a:r>
              <a:rPr lang="en-US" sz="4000" dirty="0" err="1">
                <a:solidFill>
                  <a:schemeClr val="dk1"/>
                </a:solidFill>
                <a:ea typeface="Calibri"/>
                <a:cs typeface="Calibri"/>
                <a:sym typeface="Calibri"/>
              </a:rPr>
              <a:t>Centres</a:t>
            </a:r>
            <a:r>
              <a:rPr lang="en-US" sz="4000" dirty="0">
                <a:solidFill>
                  <a:schemeClr val="dk1"/>
                </a:solidFill>
                <a:ea typeface="Calibri"/>
                <a:cs typeface="Calibri"/>
                <a:sym typeface="Calibri"/>
              </a:rPr>
              <a:t> are Applicable </a:t>
            </a:r>
            <a:r>
              <a:rPr lang="en-US" sz="4000" b="1" dirty="0">
                <a:solidFill>
                  <a:schemeClr val="dk1"/>
                </a:solidFill>
                <a:ea typeface="Calibri"/>
                <a:cs typeface="Calibri"/>
                <a:sym typeface="Calibri"/>
              </a:rPr>
              <a:t>YES in More Details (CTRL+I)</a:t>
            </a:r>
            <a:endParaRPr lang="en-US" sz="4000" b="1"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8" name="Google Shape;667;p46"/>
          <p:cNvPicPr preferRelativeResize="0"/>
          <p:nvPr/>
        </p:nvPicPr>
        <p:blipFill rotWithShape="1">
          <a:blip r:embed="rId2">
            <a:alphaModFix/>
          </a:blip>
          <a:srcRect/>
          <a:stretch/>
        </p:blipFill>
        <p:spPr>
          <a:xfrm>
            <a:off x="685800" y="3285083"/>
            <a:ext cx="17103435" cy="6627844"/>
          </a:xfrm>
          <a:prstGeom prst="rect">
            <a:avLst/>
          </a:prstGeom>
          <a:noFill/>
          <a:ln>
            <a:noFill/>
          </a:ln>
        </p:spPr>
      </p:pic>
    </p:spTree>
    <p:extLst>
      <p:ext uri="{BB962C8B-B14F-4D97-AF65-F5344CB8AC3E}">
        <p14:creationId xmlns:p14="http://schemas.microsoft.com/office/powerpoint/2010/main" val="3294562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COST CENTRE SUMMARY</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2923877"/>
          </a:xfrm>
          <a:prstGeom prst="rect">
            <a:avLst/>
          </a:prstGeom>
        </p:spPr>
        <p:txBody>
          <a:bodyPr wrap="square">
            <a:spAutoFit/>
          </a:bodyPr>
          <a:lstStyle/>
          <a:p>
            <a:pPr lvl="0"/>
            <a:r>
              <a:rPr lang="en-US" sz="4000" dirty="0">
                <a:solidFill>
                  <a:schemeClr val="dk1"/>
                </a:solidFill>
                <a:ea typeface="Calibri"/>
                <a:cs typeface="Calibri"/>
                <a:sym typeface="Calibri"/>
              </a:rPr>
              <a:t>From Gateway of Tally </a:t>
            </a:r>
            <a:r>
              <a:rPr lang="en-US" sz="4000" b="1" dirty="0">
                <a:solidFill>
                  <a:schemeClr val="dk1"/>
                </a:solidFill>
                <a:ea typeface="Calibri"/>
                <a:cs typeface="Calibri"/>
                <a:sym typeface="Calibri"/>
              </a:rPr>
              <a:t>&gt;</a:t>
            </a:r>
            <a:r>
              <a:rPr lang="en-US" sz="4000" dirty="0">
                <a:solidFill>
                  <a:schemeClr val="dk1"/>
                </a:solidFill>
                <a:ea typeface="Calibri"/>
                <a:cs typeface="Calibri"/>
                <a:sym typeface="Calibri"/>
              </a:rPr>
              <a:t> Display More Reports </a:t>
            </a:r>
            <a:r>
              <a:rPr lang="en-US" sz="4000" b="1" dirty="0">
                <a:solidFill>
                  <a:schemeClr val="dk1"/>
                </a:solidFill>
                <a:ea typeface="Calibri"/>
                <a:cs typeface="Calibri"/>
                <a:sym typeface="Calibri"/>
              </a:rPr>
              <a:t>&gt;</a:t>
            </a:r>
            <a:r>
              <a:rPr lang="en-US" sz="4000" dirty="0">
                <a:solidFill>
                  <a:schemeClr val="dk1"/>
                </a:solidFill>
                <a:ea typeface="Calibri"/>
                <a:cs typeface="Calibri"/>
                <a:sym typeface="Calibri"/>
              </a:rPr>
              <a:t> Statements of Accounts </a:t>
            </a:r>
            <a:r>
              <a:rPr lang="en-US" sz="4000" b="1" dirty="0">
                <a:solidFill>
                  <a:schemeClr val="dk1"/>
                </a:solidFill>
                <a:ea typeface="Calibri"/>
                <a:cs typeface="Calibri"/>
                <a:sym typeface="Calibri"/>
              </a:rPr>
              <a:t>&gt;</a:t>
            </a:r>
            <a:r>
              <a:rPr lang="en-US" sz="4000" dirty="0">
                <a:solidFill>
                  <a:schemeClr val="dk1"/>
                </a:solidFill>
                <a:ea typeface="Calibri"/>
                <a:cs typeface="Calibri"/>
                <a:sym typeface="Calibri"/>
              </a:rPr>
              <a:t> Cost </a:t>
            </a:r>
            <a:r>
              <a:rPr lang="en-US" sz="4000" dirty="0" err="1">
                <a:solidFill>
                  <a:schemeClr val="dk1"/>
                </a:solidFill>
                <a:ea typeface="Calibri"/>
                <a:cs typeface="Calibri"/>
                <a:sym typeface="Calibri"/>
              </a:rPr>
              <a:t>Centres</a:t>
            </a:r>
            <a:r>
              <a:rPr lang="en-US" sz="4000" dirty="0">
                <a:solidFill>
                  <a:schemeClr val="dk1"/>
                </a:solidFill>
                <a:ea typeface="Calibri"/>
                <a:cs typeface="Calibri"/>
                <a:sym typeface="Calibri"/>
              </a:rPr>
              <a:t> </a:t>
            </a:r>
            <a:r>
              <a:rPr lang="en-US" sz="4000" b="1" dirty="0">
                <a:solidFill>
                  <a:schemeClr val="dk1"/>
                </a:solidFill>
                <a:ea typeface="Calibri"/>
                <a:cs typeface="Calibri"/>
                <a:sym typeface="Calibri"/>
              </a:rPr>
              <a:t>&gt;</a:t>
            </a:r>
            <a:r>
              <a:rPr lang="en-US" sz="4000" dirty="0">
                <a:solidFill>
                  <a:schemeClr val="dk1"/>
                </a:solidFill>
                <a:ea typeface="Calibri"/>
                <a:cs typeface="Calibri"/>
                <a:sym typeface="Calibri"/>
              </a:rPr>
              <a:t> Cost Centre Summary </a:t>
            </a:r>
            <a:r>
              <a:rPr lang="en-US" sz="4000" b="1" dirty="0">
                <a:solidFill>
                  <a:schemeClr val="dk1"/>
                </a:solidFill>
                <a:ea typeface="Calibri"/>
                <a:cs typeface="Calibri"/>
                <a:sym typeface="Calibri"/>
              </a:rPr>
              <a:t>&gt;</a:t>
            </a:r>
            <a:r>
              <a:rPr lang="en-US" sz="4000" dirty="0">
                <a:solidFill>
                  <a:schemeClr val="dk1"/>
                </a:solidFill>
                <a:ea typeface="Calibri"/>
                <a:cs typeface="Calibri"/>
                <a:sym typeface="Calibri"/>
              </a:rPr>
              <a:t> Press Alt+F5 to view in detailed mode</a:t>
            </a:r>
            <a:endParaRPr lang="en-US" sz="4000" b="1"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7" name="Google Shape;684;p47"/>
          <p:cNvPicPr preferRelativeResize="0"/>
          <p:nvPr/>
        </p:nvPicPr>
        <p:blipFill rotWithShape="1">
          <a:blip r:embed="rId2">
            <a:alphaModFix/>
          </a:blip>
          <a:srcRect/>
          <a:stretch/>
        </p:blipFill>
        <p:spPr>
          <a:xfrm>
            <a:off x="685801" y="3602435"/>
            <a:ext cx="4802678" cy="5322908"/>
          </a:xfrm>
          <a:prstGeom prst="rect">
            <a:avLst/>
          </a:prstGeom>
          <a:noFill/>
          <a:ln>
            <a:noFill/>
          </a:ln>
        </p:spPr>
      </p:pic>
      <p:sp>
        <p:nvSpPr>
          <p:cNvPr id="9" name="Google Shape;686;p47"/>
          <p:cNvSpPr/>
          <p:nvPr/>
        </p:nvSpPr>
        <p:spPr>
          <a:xfrm>
            <a:off x="5488479" y="5484737"/>
            <a:ext cx="1826721" cy="1135768"/>
          </a:xfrm>
          <a:prstGeom prst="rightArrow">
            <a:avLst>
              <a:gd name="adj1" fmla="val 50000"/>
              <a:gd name="adj2"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a:solidFill>
                <a:schemeClr val="lt1"/>
              </a:solidFill>
              <a:latin typeface="Calibri"/>
              <a:ea typeface="Calibri"/>
              <a:cs typeface="Calibri"/>
              <a:sym typeface="Calibri"/>
            </a:endParaRPr>
          </a:p>
        </p:txBody>
      </p:sp>
      <p:pic>
        <p:nvPicPr>
          <p:cNvPr id="10" name="Google Shape;685;p47"/>
          <p:cNvPicPr preferRelativeResize="0"/>
          <p:nvPr/>
        </p:nvPicPr>
        <p:blipFill rotWithShape="1">
          <a:blip r:embed="rId3">
            <a:alphaModFix/>
          </a:blip>
          <a:srcRect/>
          <a:stretch/>
        </p:blipFill>
        <p:spPr>
          <a:xfrm>
            <a:off x="7508632" y="3602435"/>
            <a:ext cx="10342950" cy="5491440"/>
          </a:xfrm>
          <a:prstGeom prst="rect">
            <a:avLst/>
          </a:prstGeom>
          <a:noFill/>
          <a:ln>
            <a:noFill/>
          </a:ln>
        </p:spPr>
      </p:pic>
    </p:spTree>
    <p:extLst>
      <p:ext uri="{BB962C8B-B14F-4D97-AF65-F5344CB8AC3E}">
        <p14:creationId xmlns:p14="http://schemas.microsoft.com/office/powerpoint/2010/main" val="2315535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COST CENTRE CLASSES (AUTOMATIC ALLOCATION)</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4154984"/>
          </a:xfrm>
          <a:prstGeom prst="rect">
            <a:avLst/>
          </a:prstGeom>
        </p:spPr>
        <p:txBody>
          <a:bodyPr wrap="square">
            <a:spAutoFit/>
          </a:bodyPr>
          <a:lstStyle/>
          <a:p>
            <a:pPr lvl="0" algn="just"/>
            <a:r>
              <a:rPr lang="en-US" sz="4000" dirty="0">
                <a:solidFill>
                  <a:schemeClr val="dk1"/>
                </a:solidFill>
                <a:ea typeface="Calibri"/>
                <a:cs typeface="Calibri"/>
                <a:sym typeface="Calibri"/>
              </a:rPr>
              <a:t>This feature is used when the percentage of allocation is fixed. We can fix the percentage of allocation in TallyPrime using the cost centre classes. While recording the voucher, the allocation will be automatically done as per the details defined in the cost centre class.</a:t>
            </a:r>
            <a:endParaRPr lang="en-US" sz="4000" b="1"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11" name="Google Shape;702;p48"/>
          <p:cNvPicPr preferRelativeResize="0"/>
          <p:nvPr/>
        </p:nvPicPr>
        <p:blipFill rotWithShape="1">
          <a:blip r:embed="rId2">
            <a:alphaModFix/>
          </a:blip>
          <a:srcRect l="1293" t="37957" r="8927" b="27582"/>
          <a:stretch/>
        </p:blipFill>
        <p:spPr>
          <a:xfrm>
            <a:off x="577900" y="4560809"/>
            <a:ext cx="16961953" cy="4978046"/>
          </a:xfrm>
          <a:prstGeom prst="rect">
            <a:avLst/>
          </a:prstGeom>
          <a:noFill/>
          <a:ln>
            <a:noFill/>
          </a:ln>
        </p:spPr>
      </p:pic>
    </p:spTree>
    <p:extLst>
      <p:ext uri="{BB962C8B-B14F-4D97-AF65-F5344CB8AC3E}">
        <p14:creationId xmlns:p14="http://schemas.microsoft.com/office/powerpoint/2010/main" val="4234364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COST CENTRE CLASSES (AUTOMATIC ALLOCATION)</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2923877"/>
          </a:xfrm>
          <a:prstGeom prst="rect">
            <a:avLst/>
          </a:prstGeom>
        </p:spPr>
        <p:txBody>
          <a:bodyPr wrap="square">
            <a:spAutoFit/>
          </a:bodyPr>
          <a:lstStyle/>
          <a:p>
            <a:pPr marL="548640" lvl="0" indent="-548640" algn="just">
              <a:buClr>
                <a:schemeClr val="dk1"/>
              </a:buClr>
              <a:buSzPts val="3359"/>
              <a:buFont typeface="Arial"/>
              <a:buChar char="•"/>
            </a:pPr>
            <a:r>
              <a:rPr lang="en-US" sz="4000" dirty="0">
                <a:solidFill>
                  <a:schemeClr val="dk1"/>
                </a:solidFill>
                <a:ea typeface="Calibri"/>
                <a:cs typeface="Calibri"/>
                <a:sym typeface="Calibri"/>
              </a:rPr>
              <a:t>From Gateway of Tally &gt; press K: Company(</a:t>
            </a:r>
            <a:r>
              <a:rPr lang="en-US" sz="4000" dirty="0" err="1">
                <a:solidFill>
                  <a:schemeClr val="dk1"/>
                </a:solidFill>
                <a:ea typeface="Calibri"/>
                <a:cs typeface="Calibri"/>
                <a:sym typeface="Calibri"/>
              </a:rPr>
              <a:t>Alt+K</a:t>
            </a:r>
            <a:r>
              <a:rPr lang="en-US" sz="4000" dirty="0">
                <a:solidFill>
                  <a:schemeClr val="dk1"/>
                </a:solidFill>
                <a:ea typeface="Calibri"/>
                <a:cs typeface="Calibri"/>
                <a:sym typeface="Calibri"/>
              </a:rPr>
              <a:t>) &gt; select F11: Features</a:t>
            </a:r>
            <a:endParaRPr lang="en-US" sz="4000" dirty="0"/>
          </a:p>
          <a:p>
            <a:pPr marL="548640" lvl="0" indent="-548640" algn="just">
              <a:buClr>
                <a:schemeClr val="dk1"/>
              </a:buClr>
              <a:buSzPts val="3359"/>
              <a:buFont typeface="Arial"/>
              <a:buChar char="•"/>
            </a:pPr>
            <a:r>
              <a:rPr lang="en-US" sz="4000" dirty="0">
                <a:solidFill>
                  <a:schemeClr val="dk1"/>
                </a:solidFill>
                <a:ea typeface="Calibri"/>
                <a:cs typeface="Calibri"/>
                <a:sym typeface="Calibri"/>
              </a:rPr>
              <a:t>Press </a:t>
            </a:r>
            <a:r>
              <a:rPr lang="en-US" sz="4000" dirty="0" err="1">
                <a:solidFill>
                  <a:schemeClr val="dk1"/>
                </a:solidFill>
                <a:ea typeface="Calibri"/>
                <a:cs typeface="Calibri"/>
                <a:sym typeface="Calibri"/>
              </a:rPr>
              <a:t>Ctrl+I</a:t>
            </a:r>
            <a:r>
              <a:rPr lang="en-US" sz="4000" dirty="0">
                <a:solidFill>
                  <a:schemeClr val="dk1"/>
                </a:solidFill>
                <a:ea typeface="Calibri"/>
                <a:cs typeface="Calibri"/>
                <a:sym typeface="Calibri"/>
              </a:rPr>
              <a:t>: More Details</a:t>
            </a:r>
            <a:endParaRPr lang="en-US" sz="4000" dirty="0"/>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7" name="Google Shape;718;p49"/>
          <p:cNvPicPr preferRelativeResize="0"/>
          <p:nvPr/>
        </p:nvPicPr>
        <p:blipFill rotWithShape="1">
          <a:blip r:embed="rId2">
            <a:alphaModFix/>
          </a:blip>
          <a:srcRect l="5101" t="4916" r="34687" b="41540"/>
          <a:stretch/>
        </p:blipFill>
        <p:spPr>
          <a:xfrm>
            <a:off x="2895600" y="3285082"/>
            <a:ext cx="12503727" cy="6108299"/>
          </a:xfrm>
          <a:prstGeom prst="rect">
            <a:avLst/>
          </a:prstGeom>
          <a:noFill/>
          <a:ln>
            <a:noFill/>
          </a:ln>
        </p:spPr>
      </p:pic>
    </p:spTree>
    <p:extLst>
      <p:ext uri="{BB962C8B-B14F-4D97-AF65-F5344CB8AC3E}">
        <p14:creationId xmlns:p14="http://schemas.microsoft.com/office/powerpoint/2010/main" val="10652632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COST CENTRE CLASSES (AUTOMATIC ALLOCATION)</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2923877"/>
          </a:xfrm>
          <a:prstGeom prst="rect">
            <a:avLst/>
          </a:prstGeom>
        </p:spPr>
        <p:txBody>
          <a:bodyPr wrap="square">
            <a:spAutoFit/>
          </a:bodyPr>
          <a:lstStyle/>
          <a:p>
            <a:pPr marL="548640" lvl="0" indent="-548640" algn="just">
              <a:buClr>
                <a:schemeClr val="dk1"/>
              </a:buClr>
              <a:buSzPts val="3359"/>
              <a:buFont typeface="Arial"/>
              <a:buChar char="•"/>
            </a:pPr>
            <a:r>
              <a:rPr lang="en-US" sz="4000" dirty="0">
                <a:solidFill>
                  <a:schemeClr val="dk1"/>
                </a:solidFill>
                <a:ea typeface="Calibri"/>
                <a:cs typeface="Calibri"/>
                <a:sym typeface="Calibri"/>
              </a:rPr>
              <a:t>From Gateway of Tally &gt; press K: Company(</a:t>
            </a:r>
            <a:r>
              <a:rPr lang="en-US" sz="4000" dirty="0" err="1">
                <a:solidFill>
                  <a:schemeClr val="dk1"/>
                </a:solidFill>
                <a:ea typeface="Calibri"/>
                <a:cs typeface="Calibri"/>
                <a:sym typeface="Calibri"/>
              </a:rPr>
              <a:t>Alt+K</a:t>
            </a:r>
            <a:r>
              <a:rPr lang="en-US" sz="4000" dirty="0">
                <a:solidFill>
                  <a:schemeClr val="dk1"/>
                </a:solidFill>
                <a:ea typeface="Calibri"/>
                <a:cs typeface="Calibri"/>
                <a:sym typeface="Calibri"/>
              </a:rPr>
              <a:t>) &gt; select F11: Features</a:t>
            </a:r>
            <a:endParaRPr lang="en-US" sz="4000" dirty="0"/>
          </a:p>
          <a:p>
            <a:pPr marL="548640" lvl="0" indent="-548640" algn="just">
              <a:buClr>
                <a:schemeClr val="dk1"/>
              </a:buClr>
              <a:buSzPts val="3359"/>
              <a:buFont typeface="Arial"/>
              <a:buChar char="•"/>
            </a:pPr>
            <a:r>
              <a:rPr lang="en-US" sz="4000" dirty="0">
                <a:solidFill>
                  <a:schemeClr val="dk1"/>
                </a:solidFill>
                <a:ea typeface="Calibri"/>
                <a:cs typeface="Calibri"/>
                <a:sym typeface="Calibri"/>
              </a:rPr>
              <a:t>Press </a:t>
            </a:r>
            <a:r>
              <a:rPr lang="en-US" sz="4000" dirty="0" err="1">
                <a:solidFill>
                  <a:schemeClr val="dk1"/>
                </a:solidFill>
                <a:ea typeface="Calibri"/>
                <a:cs typeface="Calibri"/>
                <a:sym typeface="Calibri"/>
              </a:rPr>
              <a:t>Ctrl+I</a:t>
            </a:r>
            <a:r>
              <a:rPr lang="en-US" sz="4000" dirty="0">
                <a:solidFill>
                  <a:schemeClr val="dk1"/>
                </a:solidFill>
                <a:ea typeface="Calibri"/>
                <a:cs typeface="Calibri"/>
                <a:sym typeface="Calibri"/>
              </a:rPr>
              <a:t>: More Details</a:t>
            </a:r>
            <a:endParaRPr lang="en-US" sz="4000" dirty="0"/>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8" name="Google Shape;734;p50"/>
          <p:cNvPicPr preferRelativeResize="0"/>
          <p:nvPr/>
        </p:nvPicPr>
        <p:blipFill rotWithShape="1">
          <a:blip r:embed="rId2">
            <a:alphaModFix/>
          </a:blip>
          <a:srcRect l="5101" t="4916" r="34687" b="41540"/>
          <a:stretch/>
        </p:blipFill>
        <p:spPr>
          <a:xfrm>
            <a:off x="685801" y="3768437"/>
            <a:ext cx="7751617" cy="5728854"/>
          </a:xfrm>
          <a:prstGeom prst="rect">
            <a:avLst/>
          </a:prstGeom>
          <a:noFill/>
          <a:ln>
            <a:noFill/>
          </a:ln>
        </p:spPr>
      </p:pic>
      <p:sp>
        <p:nvSpPr>
          <p:cNvPr id="9" name="Google Shape;736;p50"/>
          <p:cNvSpPr/>
          <p:nvPr/>
        </p:nvSpPr>
        <p:spPr>
          <a:xfrm>
            <a:off x="8710347" y="5485985"/>
            <a:ext cx="1493526" cy="1060288"/>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a:solidFill>
                <a:schemeClr val="lt1"/>
              </a:solidFill>
              <a:latin typeface="Calibri"/>
              <a:ea typeface="Calibri"/>
              <a:cs typeface="Calibri"/>
              <a:sym typeface="Calibri"/>
            </a:endParaRPr>
          </a:p>
        </p:txBody>
      </p:sp>
      <p:pic>
        <p:nvPicPr>
          <p:cNvPr id="10" name="Google Shape;735;p50"/>
          <p:cNvPicPr preferRelativeResize="0"/>
          <p:nvPr/>
        </p:nvPicPr>
        <p:blipFill rotWithShape="1">
          <a:blip r:embed="rId3">
            <a:alphaModFix/>
          </a:blip>
          <a:srcRect l="31770" t="16349" r="42821" b="29805"/>
          <a:stretch/>
        </p:blipFill>
        <p:spPr>
          <a:xfrm>
            <a:off x="10430921" y="3585349"/>
            <a:ext cx="6921897" cy="5911942"/>
          </a:xfrm>
          <a:prstGeom prst="rect">
            <a:avLst/>
          </a:prstGeom>
          <a:noFill/>
          <a:ln>
            <a:noFill/>
          </a:ln>
        </p:spPr>
      </p:pic>
    </p:spTree>
    <p:extLst>
      <p:ext uri="{BB962C8B-B14F-4D97-AF65-F5344CB8AC3E}">
        <p14:creationId xmlns:p14="http://schemas.microsoft.com/office/powerpoint/2010/main" val="615404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t>Accounts Receivable and Payable</a:t>
            </a:r>
            <a:endParaRPr lang="en-US" b="1" dirty="0"/>
          </a:p>
          <a:p>
            <a:pPr algn="just"/>
            <a:r>
              <a:rPr lang="en-US" dirty="0"/>
              <a:t>Tally's accounts receivable and payable modules help companies manage their outstanding invoices and payments with ease. This includes tracking customer and vendor balances, generating reminders, and automating the reconciliation process to ensure timely payments and a healthy cash flow.</a:t>
            </a:r>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02149" y="5484737"/>
            <a:ext cx="6515532" cy="2409245"/>
          </a:xfrm>
          <a:prstGeom prst="rect">
            <a:avLst/>
          </a:prstGeom>
        </p:spPr>
        <p:txBody>
          <a:bodyPr vert="horz" lIns="91440" tIns="45720" rIns="91440" bIns="45720" rtlCol="0" anchor="b">
            <a:normAutofit fontScale="90000"/>
          </a:bodyPr>
          <a:lstStyle/>
          <a:p>
            <a:pPr rtl="0"/>
            <a:r>
              <a:rPr lang="en-IN" sz="6000" dirty="0"/>
              <a:t>Accounting and Financial Management</a:t>
            </a:r>
            <a:r>
              <a:rPr lang="en-IN" sz="6600" b="0" dirty="0"/>
              <a:t/>
            </a:r>
            <a:br>
              <a:rPr lang="en-IN" sz="6600" b="0" dirty="0"/>
            </a:br>
            <a:r>
              <a:rPr lang="en-IN" sz="6600" dirty="0"/>
              <a:t/>
            </a:r>
            <a:br>
              <a:rPr lang="en-IN" sz="6600" dirty="0"/>
            </a:br>
            <a:endParaRPr lang="en-US" sz="6600" kern="1200" dirty="0">
              <a:solidFill>
                <a:schemeClr val="tx1"/>
              </a:solidFill>
              <a:latin typeface="+mj-lt"/>
              <a:cs typeface="+mj-cs"/>
            </a:endParaRPr>
          </a:p>
        </p:txBody>
      </p:sp>
      <p:sp>
        <p:nvSpPr>
          <p:cNvPr id="2" name="Rectangle 1"/>
          <p:cNvSpPr/>
          <p:nvPr/>
        </p:nvSpPr>
        <p:spPr>
          <a:xfrm>
            <a:off x="7834745" y="889008"/>
            <a:ext cx="9144000" cy="10064294"/>
          </a:xfrm>
          <a:prstGeom prst="rect">
            <a:avLst/>
          </a:prstGeom>
        </p:spPr>
        <p:txBody>
          <a:bodyPr>
            <a:spAutoFit/>
          </a:bodyPr>
          <a:lstStyle/>
          <a:p>
            <a:pPr algn="just"/>
            <a:r>
              <a:rPr lang="en-IN" sz="3200" b="1" dirty="0"/>
              <a:t>General Ledger</a:t>
            </a:r>
            <a:endParaRPr lang="en-US" sz="2800" b="1" dirty="0"/>
          </a:p>
          <a:p>
            <a:pPr algn="just"/>
            <a:r>
              <a:rPr lang="en-US" sz="2400" dirty="0"/>
              <a:t>Tally's comprehensive general ledger module allows businesses to record and track all their financial transactions, from sales and purchases to cash receipts and payments. This centralized system provides a clear overview of a company's financial health and enables informed decision-making.</a:t>
            </a:r>
          </a:p>
          <a:p>
            <a:r>
              <a:rPr lang="en-US" sz="2800" dirty="0"/>
              <a:t/>
            </a:r>
            <a:br>
              <a:rPr lang="en-US" sz="2800" dirty="0"/>
            </a:br>
            <a:r>
              <a:rPr lang="en-IN" sz="3200" b="1" dirty="0"/>
              <a:t>Accounts Receivable and </a:t>
            </a:r>
            <a:r>
              <a:rPr lang="en-IN" sz="3200" b="1" dirty="0" smtClean="0"/>
              <a:t>Payable</a:t>
            </a:r>
            <a:endParaRPr lang="en-US" sz="2800" b="1" dirty="0"/>
          </a:p>
          <a:p>
            <a:pPr algn="just"/>
            <a:r>
              <a:rPr lang="en-US" sz="2400" dirty="0"/>
              <a:t>Tally's accounts receivable and payable modules help companies manage their outstanding invoices and payments with ease. This includes tracking customer and vendor balances, generating reminders, and automating the reconciliation process to ensure timely payments and a healthy cash </a:t>
            </a:r>
            <a:r>
              <a:rPr lang="en-US" sz="2400" dirty="0" smtClean="0"/>
              <a:t>flow.</a:t>
            </a:r>
          </a:p>
          <a:p>
            <a:pPr algn="just"/>
            <a:endParaRPr lang="en-US" sz="2800" dirty="0"/>
          </a:p>
          <a:p>
            <a:pPr algn="just"/>
            <a:r>
              <a:rPr lang="en-IN" sz="3200" b="1" dirty="0"/>
              <a:t>Financial </a:t>
            </a:r>
            <a:r>
              <a:rPr lang="en-IN" sz="3200" b="1" dirty="0" smtClean="0"/>
              <a:t>Reporting</a:t>
            </a:r>
          </a:p>
          <a:p>
            <a:pPr algn="just"/>
            <a:r>
              <a:rPr lang="en-US" sz="2400" dirty="0"/>
              <a:t>Tally's robust reporting capabilities allow businesses to generate a wide range of financial statements, including balance sheets, profit and loss statements, and cash flow reports. These reports provide valuable insights into a company's financial performance and help management make informed decisions.</a:t>
            </a:r>
          </a:p>
          <a:p>
            <a:r>
              <a:rPr lang="en-US" sz="3200" dirty="0"/>
              <a:t/>
            </a:r>
            <a:br>
              <a:rPr lang="en-US" sz="3200" dirty="0"/>
            </a:br>
            <a:endParaRPr lang="en-US" sz="3200" dirty="0" smtClean="0"/>
          </a:p>
          <a:p>
            <a:pPr algn="just"/>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3695576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PAYMENT ENTRY WITH AUTOMATIC ALLOCATION</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1692771"/>
          </a:xfrm>
          <a:prstGeom prst="rect">
            <a:avLst/>
          </a:prstGeom>
        </p:spPr>
        <p:txBody>
          <a:bodyPr wrap="square">
            <a:spAutoFit/>
          </a:bodyPr>
          <a:lstStyle/>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11" name="Google Shape;751;p51"/>
          <p:cNvPicPr preferRelativeResize="0"/>
          <p:nvPr/>
        </p:nvPicPr>
        <p:blipFill rotWithShape="1">
          <a:blip r:embed="rId2">
            <a:alphaModFix/>
          </a:blip>
          <a:srcRect l="4962" t="4075" r="20036" b="34383"/>
          <a:stretch/>
        </p:blipFill>
        <p:spPr>
          <a:xfrm>
            <a:off x="366699" y="1823144"/>
            <a:ext cx="17526446" cy="8027437"/>
          </a:xfrm>
          <a:prstGeom prst="rect">
            <a:avLst/>
          </a:prstGeom>
          <a:noFill/>
          <a:ln>
            <a:noFill/>
          </a:ln>
        </p:spPr>
      </p:pic>
    </p:spTree>
    <p:extLst>
      <p:ext uri="{BB962C8B-B14F-4D97-AF65-F5344CB8AC3E}">
        <p14:creationId xmlns:p14="http://schemas.microsoft.com/office/powerpoint/2010/main" val="3492923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COST CATEGORY SUMMARY REPORT </a:t>
            </a:r>
            <a:endParaRPr lang="en-US" sz="4800" dirty="0">
              <a:solidFill>
                <a:schemeClr val="dk1"/>
              </a:solidFill>
              <a:latin typeface="Open Sans"/>
              <a:ea typeface="Open Sans"/>
              <a:cs typeface="Open Sans"/>
              <a:sym typeface="Open Sans"/>
            </a:endParaRPr>
          </a:p>
        </p:txBody>
      </p:sp>
      <p:sp>
        <p:nvSpPr>
          <p:cNvPr id="2" name="Rectangle 1"/>
          <p:cNvSpPr/>
          <p:nvPr/>
        </p:nvSpPr>
        <p:spPr>
          <a:xfrm>
            <a:off x="685801" y="1823145"/>
            <a:ext cx="16854053" cy="2923877"/>
          </a:xfrm>
          <a:prstGeom prst="rect">
            <a:avLst/>
          </a:prstGeom>
        </p:spPr>
        <p:txBody>
          <a:bodyPr wrap="square">
            <a:spAutoFit/>
          </a:bodyPr>
          <a:lstStyle/>
          <a:p>
            <a:pPr lvl="0" algn="just"/>
            <a:r>
              <a:rPr lang="en-US" sz="4000" dirty="0">
                <a:solidFill>
                  <a:schemeClr val="dk1"/>
                </a:solidFill>
                <a:ea typeface="Calibri"/>
                <a:cs typeface="Calibri"/>
                <a:sym typeface="Calibri"/>
              </a:rPr>
              <a:t>From Gateway of Tally&gt; Display More Reports&gt; Statements of Accounts&gt; Cost </a:t>
            </a:r>
            <a:r>
              <a:rPr lang="en-US" sz="4000" dirty="0" err="1">
                <a:solidFill>
                  <a:schemeClr val="dk1"/>
                </a:solidFill>
                <a:ea typeface="Calibri"/>
                <a:cs typeface="Calibri"/>
                <a:sym typeface="Calibri"/>
              </a:rPr>
              <a:t>Centres</a:t>
            </a:r>
            <a:r>
              <a:rPr lang="en-US" sz="4000" dirty="0">
                <a:solidFill>
                  <a:schemeClr val="dk1"/>
                </a:solidFill>
                <a:ea typeface="Calibri"/>
                <a:cs typeface="Calibri"/>
                <a:sym typeface="Calibri"/>
              </a:rPr>
              <a:t>&gt; Cost Centre Summary</a:t>
            </a:r>
            <a:endParaRPr lang="en-US" sz="4000"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11" name="Google Shape;768;p52"/>
          <p:cNvPicPr preferRelativeResize="0"/>
          <p:nvPr/>
        </p:nvPicPr>
        <p:blipFill rotWithShape="1">
          <a:blip r:embed="rId2">
            <a:alphaModFix/>
          </a:blip>
          <a:srcRect l="4962" t="4076" r="20036" b="33959"/>
          <a:stretch/>
        </p:blipFill>
        <p:spPr>
          <a:xfrm>
            <a:off x="577900" y="3285083"/>
            <a:ext cx="16961953" cy="6482372"/>
          </a:xfrm>
          <a:prstGeom prst="rect">
            <a:avLst/>
          </a:prstGeom>
          <a:noFill/>
          <a:ln>
            <a:noFill/>
          </a:ln>
        </p:spPr>
      </p:pic>
    </p:spTree>
    <p:extLst>
      <p:ext uri="{BB962C8B-B14F-4D97-AF65-F5344CB8AC3E}">
        <p14:creationId xmlns:p14="http://schemas.microsoft.com/office/powerpoint/2010/main" val="530644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4" y="-97602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GENERATING MIS REPORTS – INTRODUCTION</a:t>
            </a:r>
            <a:endParaRPr lang="en-US" sz="4000" dirty="0"/>
          </a:p>
        </p:txBody>
      </p:sp>
      <p:sp>
        <p:nvSpPr>
          <p:cNvPr id="2" name="Rectangle 1"/>
          <p:cNvSpPr/>
          <p:nvPr/>
        </p:nvSpPr>
        <p:spPr>
          <a:xfrm>
            <a:off x="685800" y="2582063"/>
            <a:ext cx="16854053" cy="5755422"/>
          </a:xfrm>
          <a:prstGeom prst="rect">
            <a:avLst/>
          </a:prstGeom>
        </p:spPr>
        <p:txBody>
          <a:bodyPr wrap="square">
            <a:spAutoFit/>
          </a:bodyPr>
          <a:lstStyle/>
          <a:p>
            <a:pPr lvl="0" algn="just"/>
            <a:r>
              <a:rPr lang="en-US" sz="4400" dirty="0">
                <a:solidFill>
                  <a:schemeClr val="dk1"/>
                </a:solidFill>
                <a:ea typeface="Calibri"/>
                <a:cs typeface="Calibri"/>
                <a:sym typeface="Calibri"/>
              </a:rPr>
              <a:t>Management Information Systems is commonly referred to by its acronym MIS. It is an information system designed to provide management with accurate and timely information necessary for evaluating business activities, tracking progress and decision-making. Based on the nature of the business, MIS reports differ from organisation to organisation and division to division.</a:t>
            </a:r>
            <a:endParaRPr lang="en-US" sz="4400"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24423874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39803" y="-685083"/>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GENERATING MIS REPORTS</a:t>
            </a:r>
            <a:endParaRPr lang="en-US" sz="4000" dirty="0"/>
          </a:p>
        </p:txBody>
      </p:sp>
      <p:sp>
        <p:nvSpPr>
          <p:cNvPr id="2" name="Rectangle 1"/>
          <p:cNvSpPr/>
          <p:nvPr/>
        </p:nvSpPr>
        <p:spPr>
          <a:xfrm>
            <a:off x="2015837" y="2516582"/>
            <a:ext cx="16854053" cy="6309420"/>
          </a:xfrm>
          <a:prstGeom prst="rect">
            <a:avLst/>
          </a:prstGeom>
        </p:spPr>
        <p:txBody>
          <a:bodyPr wrap="square">
            <a:spAutoFit/>
          </a:bodyPr>
          <a:lstStyle/>
          <a:p>
            <a:pPr marL="548640" lvl="0" indent="-548640" algn="just">
              <a:lnSpc>
                <a:spcPct val="150000"/>
              </a:lnSpc>
              <a:buClr>
                <a:schemeClr val="dk1"/>
              </a:buClr>
              <a:buSzPts val="3840"/>
              <a:buFont typeface="Noto Sans Symbols"/>
              <a:buChar char="✔"/>
            </a:pPr>
            <a:r>
              <a:rPr lang="en-US" sz="4000" b="1" dirty="0">
                <a:solidFill>
                  <a:schemeClr val="dk1"/>
                </a:solidFill>
                <a:ea typeface="Calibri"/>
                <a:cs typeface="Calibri"/>
                <a:sym typeface="Calibri"/>
              </a:rPr>
              <a:t>CASH FLOW/FUND FLOW ANALYSIS REPORT</a:t>
            </a:r>
            <a:endParaRPr lang="en-US" sz="4000" dirty="0"/>
          </a:p>
          <a:p>
            <a:pPr marL="548640" lvl="0" indent="-548640" algn="just">
              <a:lnSpc>
                <a:spcPct val="150000"/>
              </a:lnSpc>
              <a:buClr>
                <a:schemeClr val="dk1"/>
              </a:buClr>
              <a:buSzPts val="3840"/>
              <a:buFont typeface="Noto Sans Symbols"/>
              <a:buChar char="✔"/>
            </a:pPr>
            <a:r>
              <a:rPr lang="en-US" sz="4000" b="1" dirty="0">
                <a:solidFill>
                  <a:schemeClr val="dk1"/>
                </a:solidFill>
                <a:ea typeface="Calibri"/>
                <a:cs typeface="Calibri"/>
                <a:sym typeface="Calibri"/>
              </a:rPr>
              <a:t>RATIO ANALYSIS</a:t>
            </a:r>
          </a:p>
          <a:p>
            <a:pPr marL="548640" lvl="0" indent="-548640" algn="just">
              <a:lnSpc>
                <a:spcPct val="150000"/>
              </a:lnSpc>
              <a:buClr>
                <a:schemeClr val="dk1"/>
              </a:buClr>
              <a:buSzPts val="3840"/>
              <a:buFont typeface="Noto Sans Symbols"/>
              <a:buChar char="✔"/>
            </a:pPr>
            <a:r>
              <a:rPr lang="en-US" sz="4000" b="1" dirty="0">
                <a:solidFill>
                  <a:schemeClr val="dk1"/>
                </a:solidFill>
                <a:ea typeface="Calibri"/>
                <a:cs typeface="Calibri"/>
                <a:sym typeface="Calibri"/>
              </a:rPr>
              <a:t>STOCK SUMMARY ANALYSIS</a:t>
            </a:r>
            <a:endParaRPr lang="en-US" sz="4000" dirty="0"/>
          </a:p>
          <a:p>
            <a:pPr marL="548640" lvl="0" indent="-548640" algn="just">
              <a:lnSpc>
                <a:spcPct val="150000"/>
              </a:lnSpc>
              <a:buClr>
                <a:schemeClr val="dk1"/>
              </a:buClr>
              <a:buSzPts val="3840"/>
              <a:buFont typeface="Noto Sans Symbols"/>
              <a:buChar char="✔"/>
            </a:pPr>
            <a:r>
              <a:rPr lang="en-US" sz="4000" b="1" dirty="0">
                <a:solidFill>
                  <a:schemeClr val="dk1"/>
                </a:solidFill>
                <a:ea typeface="Calibri"/>
                <a:cs typeface="Calibri"/>
                <a:sym typeface="Calibri"/>
              </a:rPr>
              <a:t>SAVE VIEW OF BUSINESS REPORTS</a:t>
            </a:r>
            <a:endParaRPr lang="en-US" sz="4000" dirty="0"/>
          </a:p>
          <a:p>
            <a:pPr marL="548640" lvl="0" indent="-548640">
              <a:lnSpc>
                <a:spcPct val="150000"/>
              </a:lnSpc>
              <a:buClr>
                <a:schemeClr val="dk1"/>
              </a:buClr>
              <a:buSzPts val="3840"/>
              <a:buFont typeface="Noto Sans Symbols"/>
              <a:buChar char="✔"/>
            </a:pPr>
            <a:r>
              <a:rPr lang="en-US" sz="4000" b="1" dirty="0">
                <a:solidFill>
                  <a:schemeClr val="dk1"/>
                </a:solidFill>
                <a:ea typeface="Calibri"/>
                <a:cs typeface="Calibri"/>
                <a:sym typeface="Calibri"/>
              </a:rPr>
              <a:t>REPORT FILTERS TO QUICKLY ACCESS BUSINESS INFORMATION</a:t>
            </a:r>
            <a:endParaRPr lang="en-US" sz="4000" b="1"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208114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88" y="-311010"/>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CASH FLOW &amp; CASH FLOW PROJECTION</a:t>
            </a:r>
            <a:endParaRPr lang="en-US" sz="4000" dirty="0"/>
          </a:p>
        </p:txBody>
      </p:sp>
      <p:sp>
        <p:nvSpPr>
          <p:cNvPr id="2" name="Rectangle 1"/>
          <p:cNvSpPr/>
          <p:nvPr/>
        </p:nvSpPr>
        <p:spPr>
          <a:xfrm>
            <a:off x="714685" y="2849090"/>
            <a:ext cx="16854053" cy="6617196"/>
          </a:xfrm>
          <a:prstGeom prst="rect">
            <a:avLst/>
          </a:prstGeom>
        </p:spPr>
        <p:txBody>
          <a:bodyPr wrap="square">
            <a:spAutoFit/>
          </a:bodyPr>
          <a:lstStyle/>
          <a:p>
            <a:pPr lvl="0" algn="just"/>
            <a:r>
              <a:rPr lang="en-US" sz="4000" dirty="0">
                <a:solidFill>
                  <a:srgbClr val="333333"/>
                </a:solidFill>
                <a:ea typeface="Roboto"/>
                <a:cs typeface="Roboto"/>
                <a:sym typeface="Roboto"/>
              </a:rPr>
              <a:t>Cash Flow refers to the movement of </a:t>
            </a:r>
            <a:r>
              <a:rPr lang="en-US" sz="4000" b="1" dirty="0">
                <a:solidFill>
                  <a:srgbClr val="333333"/>
                </a:solidFill>
                <a:ea typeface="Roboto"/>
                <a:cs typeface="Roboto"/>
                <a:sym typeface="Roboto"/>
              </a:rPr>
              <a:t>money in and out </a:t>
            </a:r>
            <a:r>
              <a:rPr lang="en-US" sz="4000" dirty="0">
                <a:solidFill>
                  <a:srgbClr val="333333"/>
                </a:solidFill>
                <a:ea typeface="Roboto"/>
                <a:cs typeface="Roboto"/>
                <a:sym typeface="Roboto"/>
              </a:rPr>
              <a:t>of a business</a:t>
            </a:r>
            <a:r>
              <a:rPr lang="en-US" sz="4000" b="1" dirty="0">
                <a:solidFill>
                  <a:srgbClr val="333333"/>
                </a:solidFill>
                <a:ea typeface="Roboto"/>
                <a:cs typeface="Roboto"/>
                <a:sym typeface="Roboto"/>
              </a:rPr>
              <a:t> </a:t>
            </a:r>
            <a:r>
              <a:rPr lang="en-US" sz="4000" dirty="0">
                <a:solidFill>
                  <a:srgbClr val="333333"/>
                </a:solidFill>
                <a:ea typeface="Roboto"/>
                <a:cs typeface="Roboto"/>
                <a:sym typeface="Roboto"/>
              </a:rPr>
              <a:t>in a particular period. Apart from helping you monitor the incoming and outgoing money in your business, the cash flow statement can also be used as a Receipt and Payment statement across any kind of business dealings. At the same time, the </a:t>
            </a:r>
            <a:r>
              <a:rPr lang="en-US" sz="4000" b="1" dirty="0">
                <a:solidFill>
                  <a:srgbClr val="333333"/>
                </a:solidFill>
                <a:ea typeface="Roboto"/>
                <a:cs typeface="Roboto"/>
                <a:sym typeface="Roboto"/>
              </a:rPr>
              <a:t>Cash Flow Projection report helps you forecast the incoming and outgoing </a:t>
            </a:r>
            <a:r>
              <a:rPr lang="en-US" sz="4000" dirty="0">
                <a:solidFill>
                  <a:srgbClr val="333333"/>
                </a:solidFill>
                <a:ea typeface="Roboto"/>
                <a:cs typeface="Roboto"/>
                <a:sym typeface="Roboto"/>
              </a:rPr>
              <a:t>of money for your business. In TallyPrime, you can </a:t>
            </a:r>
            <a:r>
              <a:rPr lang="en-US" sz="4000" b="1" dirty="0">
                <a:solidFill>
                  <a:srgbClr val="333333"/>
                </a:solidFill>
                <a:ea typeface="Roboto"/>
                <a:cs typeface="Roboto"/>
                <a:sym typeface="Roboto"/>
              </a:rPr>
              <a:t>view the Cash Flow Statement to summarise</a:t>
            </a:r>
            <a:r>
              <a:rPr lang="en-US" sz="4000" dirty="0">
                <a:solidFill>
                  <a:srgbClr val="333333"/>
                </a:solidFill>
                <a:ea typeface="Roboto"/>
                <a:cs typeface="Roboto"/>
                <a:sym typeface="Roboto"/>
              </a:rPr>
              <a:t> and view the inflow and outflow of money for a </a:t>
            </a:r>
            <a:r>
              <a:rPr lang="en-US" sz="4000" b="1" dirty="0">
                <a:solidFill>
                  <a:srgbClr val="333333"/>
                </a:solidFill>
                <a:ea typeface="Roboto"/>
                <a:cs typeface="Roboto"/>
                <a:sym typeface="Roboto"/>
              </a:rPr>
              <a:t>particular financial period</a:t>
            </a:r>
            <a:r>
              <a:rPr lang="en-US" sz="4000" dirty="0">
                <a:solidFill>
                  <a:srgbClr val="333333"/>
                </a:solidFill>
                <a:ea typeface="Roboto"/>
                <a:cs typeface="Roboto"/>
                <a:sym typeface="Roboto"/>
              </a:rPr>
              <a:t> or for a </a:t>
            </a:r>
            <a:r>
              <a:rPr lang="en-US" sz="4000" b="1" dirty="0">
                <a:solidFill>
                  <a:srgbClr val="333333"/>
                </a:solidFill>
                <a:ea typeface="Roboto"/>
                <a:cs typeface="Roboto"/>
                <a:sym typeface="Roboto"/>
              </a:rPr>
              <a:t>particular month.</a:t>
            </a:r>
            <a:endParaRPr lang="en-US" sz="4000" b="1" dirty="0">
              <a:solidFill>
                <a:schemeClr val="dk1"/>
              </a:solidFil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3510574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88" y="-311010"/>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CASH FLOW &amp; CASH FLOW PROJECTION</a:t>
            </a:r>
            <a:endParaRPr lang="en-US" sz="4000" dirty="0"/>
          </a:p>
        </p:txBody>
      </p:sp>
      <p:sp>
        <p:nvSpPr>
          <p:cNvPr id="2" name="Rectangle 1"/>
          <p:cNvSpPr/>
          <p:nvPr/>
        </p:nvSpPr>
        <p:spPr>
          <a:xfrm>
            <a:off x="714685" y="2849090"/>
            <a:ext cx="16854053" cy="5570756"/>
          </a:xfrm>
          <a:prstGeom prst="rect">
            <a:avLst/>
          </a:prstGeom>
        </p:spPr>
        <p:txBody>
          <a:bodyPr wrap="square">
            <a:spAutoFit/>
          </a:bodyPr>
          <a:lstStyle/>
          <a:p>
            <a:pPr lvl="0" algn="just"/>
            <a:r>
              <a:rPr lang="en-US" sz="3600" dirty="0">
                <a:solidFill>
                  <a:srgbClr val="333333"/>
                </a:solidFill>
                <a:ea typeface="Roboto"/>
                <a:cs typeface="Roboto"/>
                <a:sym typeface="Roboto"/>
              </a:rPr>
              <a:t>Cash Flow refers to the movement of </a:t>
            </a:r>
            <a:r>
              <a:rPr lang="en-US" sz="3600" b="1" dirty="0">
                <a:solidFill>
                  <a:srgbClr val="333333"/>
                </a:solidFill>
                <a:ea typeface="Roboto"/>
                <a:cs typeface="Roboto"/>
                <a:sym typeface="Roboto"/>
              </a:rPr>
              <a:t>money in and out </a:t>
            </a:r>
            <a:r>
              <a:rPr lang="en-US" sz="3600" dirty="0">
                <a:solidFill>
                  <a:srgbClr val="333333"/>
                </a:solidFill>
                <a:ea typeface="Roboto"/>
                <a:cs typeface="Roboto"/>
                <a:sym typeface="Roboto"/>
              </a:rPr>
              <a:t>of a business</a:t>
            </a:r>
            <a:r>
              <a:rPr lang="en-US" sz="3600" b="1" dirty="0">
                <a:solidFill>
                  <a:srgbClr val="333333"/>
                </a:solidFill>
                <a:ea typeface="Roboto"/>
                <a:cs typeface="Roboto"/>
                <a:sym typeface="Roboto"/>
              </a:rPr>
              <a:t> </a:t>
            </a:r>
            <a:r>
              <a:rPr lang="en-US" sz="3600" dirty="0">
                <a:solidFill>
                  <a:srgbClr val="333333"/>
                </a:solidFill>
                <a:ea typeface="Roboto"/>
                <a:cs typeface="Roboto"/>
                <a:sym typeface="Roboto"/>
              </a:rPr>
              <a:t>in a particular period. Apart from helping you monitor the incoming and outgoing money in your business, the cash flow statement can also be used as a Receipt and Payment statement across any kind of business dealings. At the same time, the </a:t>
            </a:r>
            <a:r>
              <a:rPr lang="en-US" sz="3600" b="1" dirty="0">
                <a:solidFill>
                  <a:srgbClr val="333333"/>
                </a:solidFill>
                <a:ea typeface="Roboto"/>
                <a:cs typeface="Roboto"/>
                <a:sym typeface="Roboto"/>
              </a:rPr>
              <a:t>Cash Flow Projection report helps you forecast the incoming and outgoing </a:t>
            </a:r>
            <a:r>
              <a:rPr lang="en-US" sz="3600" dirty="0">
                <a:solidFill>
                  <a:srgbClr val="333333"/>
                </a:solidFill>
                <a:ea typeface="Roboto"/>
                <a:cs typeface="Roboto"/>
                <a:sym typeface="Roboto"/>
              </a:rPr>
              <a:t>of money for your business. In TallyPrime, you can </a:t>
            </a:r>
            <a:r>
              <a:rPr lang="en-US" sz="3600" b="1" dirty="0">
                <a:solidFill>
                  <a:srgbClr val="333333"/>
                </a:solidFill>
                <a:ea typeface="Roboto"/>
                <a:cs typeface="Roboto"/>
                <a:sym typeface="Roboto"/>
              </a:rPr>
              <a:t>view the Cash Flow Statement to summarise</a:t>
            </a:r>
            <a:r>
              <a:rPr lang="en-US" sz="3600" dirty="0">
                <a:solidFill>
                  <a:srgbClr val="333333"/>
                </a:solidFill>
                <a:ea typeface="Roboto"/>
                <a:cs typeface="Roboto"/>
                <a:sym typeface="Roboto"/>
              </a:rPr>
              <a:t> and view the inflow and outflow of money for a </a:t>
            </a:r>
            <a:r>
              <a:rPr lang="en-US" sz="3600" b="1" dirty="0">
                <a:solidFill>
                  <a:srgbClr val="333333"/>
                </a:solidFill>
                <a:ea typeface="Roboto"/>
                <a:cs typeface="Roboto"/>
                <a:sym typeface="Roboto"/>
              </a:rPr>
              <a:t>particular financial period</a:t>
            </a:r>
            <a:r>
              <a:rPr lang="en-US" sz="3600" dirty="0">
                <a:solidFill>
                  <a:srgbClr val="333333"/>
                </a:solidFill>
                <a:ea typeface="Roboto"/>
                <a:cs typeface="Roboto"/>
                <a:sym typeface="Roboto"/>
              </a:rPr>
              <a:t> or for a </a:t>
            </a:r>
            <a:r>
              <a:rPr lang="en-US" sz="3600" b="1" dirty="0">
                <a:solidFill>
                  <a:srgbClr val="333333"/>
                </a:solidFill>
                <a:ea typeface="Roboto"/>
                <a:cs typeface="Roboto"/>
                <a:sym typeface="Roboto"/>
              </a:rPr>
              <a:t>particular month.</a:t>
            </a:r>
            <a:endParaRPr lang="en-US" sz="3600" b="1" dirty="0">
              <a:solidFill>
                <a:schemeClr val="dk1"/>
              </a:solidFil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7803023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88" y="-685083"/>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smtClean="0">
                <a:solidFill>
                  <a:schemeClr val="dk1"/>
                </a:solidFill>
                <a:latin typeface="Open Sans"/>
                <a:ea typeface="Open Sans"/>
                <a:cs typeface="Open Sans"/>
                <a:sym typeface="Open Sans"/>
              </a:rPr>
              <a:t>VIEW CASH FLOW</a:t>
            </a:r>
            <a:endParaRPr lang="en-US" sz="4000" dirty="0"/>
          </a:p>
        </p:txBody>
      </p:sp>
      <p:sp>
        <p:nvSpPr>
          <p:cNvPr id="2" name="Rectangle 1"/>
          <p:cNvSpPr/>
          <p:nvPr/>
        </p:nvSpPr>
        <p:spPr>
          <a:xfrm>
            <a:off x="722786" y="1898690"/>
            <a:ext cx="16854053" cy="3077766"/>
          </a:xfrm>
          <a:prstGeom prst="rect">
            <a:avLst/>
          </a:prstGeom>
        </p:spPr>
        <p:txBody>
          <a:bodyPr wrap="square">
            <a:spAutoFit/>
          </a:bodyPr>
          <a:lstStyle/>
          <a:p>
            <a:pPr lvl="0" algn="just">
              <a:lnSpc>
                <a:spcPct val="150000"/>
              </a:lnSpc>
            </a:pPr>
            <a:r>
              <a:rPr lang="en-US" sz="3600" dirty="0" smtClean="0">
                <a:solidFill>
                  <a:schemeClr val="dk1"/>
                </a:solidFill>
                <a:ea typeface="Calibri"/>
                <a:cs typeface="Calibri"/>
                <a:sym typeface="Calibri"/>
              </a:rPr>
              <a:t>From Gateway of Tally &gt; Display More Reports &gt; Cash Flow</a:t>
            </a:r>
            <a:endParaRPr lang="en-US" sz="3600" b="1" dirty="0" smtClean="0">
              <a:solidFill>
                <a:schemeClr val="dk1"/>
              </a:solidFill>
              <a:latin typeface="Arial"/>
              <a:ea typeface="Arial"/>
              <a:cs typeface="Arial"/>
              <a:sym typeface="Arial"/>
            </a:endParaRPr>
          </a:p>
          <a:p>
            <a:pPr lvl="0"/>
            <a:r>
              <a:rPr lang="en-US" sz="3600" dirty="0" smtClean="0">
                <a:solidFill>
                  <a:schemeClr val="dk1"/>
                </a:solidFill>
                <a:ea typeface="Calibri"/>
                <a:cs typeface="Calibri"/>
                <a:sym typeface="Calibri"/>
              </a:rPr>
              <a:t>Press F12 &gt; Set Show Percentages to </a:t>
            </a:r>
            <a:r>
              <a:rPr lang="en-US" sz="3600" b="1" dirty="0" smtClean="0">
                <a:solidFill>
                  <a:schemeClr val="dk1"/>
                </a:solidFill>
                <a:ea typeface="Calibri"/>
                <a:cs typeface="Calibri"/>
                <a:sym typeface="Calibri"/>
              </a:rPr>
              <a:t>Yes</a:t>
            </a:r>
            <a:endParaRPr lang="en-US" sz="3600" b="1" dirty="0" smtClean="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8" name="Google Shape;849;p57"/>
          <p:cNvPicPr preferRelativeResize="0"/>
          <p:nvPr/>
        </p:nvPicPr>
        <p:blipFill rotWithShape="1">
          <a:blip r:embed="rId2">
            <a:alphaModFix/>
          </a:blip>
          <a:srcRect t="-38"/>
          <a:stretch/>
        </p:blipFill>
        <p:spPr>
          <a:xfrm>
            <a:off x="776486" y="3601229"/>
            <a:ext cx="16471880" cy="6290915"/>
          </a:xfrm>
          <a:prstGeom prst="rect">
            <a:avLst/>
          </a:prstGeom>
          <a:noFill/>
          <a:ln>
            <a:noFill/>
          </a:ln>
        </p:spPr>
      </p:pic>
    </p:spTree>
    <p:extLst>
      <p:ext uri="{BB962C8B-B14F-4D97-AF65-F5344CB8AC3E}">
        <p14:creationId xmlns:p14="http://schemas.microsoft.com/office/powerpoint/2010/main" val="36605979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88" y="-685083"/>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VIEW CASH FLOW PROJECTION</a:t>
            </a:r>
            <a:endParaRPr lang="en-US" sz="4000" dirty="0"/>
          </a:p>
        </p:txBody>
      </p:sp>
      <p:sp>
        <p:nvSpPr>
          <p:cNvPr id="2" name="Rectangle 1"/>
          <p:cNvSpPr/>
          <p:nvPr/>
        </p:nvSpPr>
        <p:spPr>
          <a:xfrm>
            <a:off x="722786" y="1898690"/>
            <a:ext cx="16854053" cy="2800767"/>
          </a:xfrm>
          <a:prstGeom prst="rect">
            <a:avLst/>
          </a:prstGeom>
        </p:spPr>
        <p:txBody>
          <a:bodyPr wrap="square">
            <a:spAutoFit/>
          </a:bodyPr>
          <a:lstStyle/>
          <a:p>
            <a:pPr lvl="0" algn="just"/>
            <a:r>
              <a:rPr lang="en-US" sz="3600" dirty="0">
                <a:solidFill>
                  <a:schemeClr val="dk1"/>
                </a:solidFill>
                <a:ea typeface="Calibri"/>
                <a:cs typeface="Calibri"/>
                <a:sym typeface="Calibri"/>
              </a:rPr>
              <a:t>Go to Gateway of Tally </a:t>
            </a:r>
            <a:r>
              <a:rPr lang="en-US" sz="3600" b="1" dirty="0">
                <a:solidFill>
                  <a:schemeClr val="dk1"/>
                </a:solidFill>
                <a:ea typeface="Calibri"/>
                <a:cs typeface="Calibri"/>
                <a:sym typeface="Calibri"/>
              </a:rPr>
              <a:t>&gt;</a:t>
            </a:r>
            <a:r>
              <a:rPr lang="en-US" sz="3600" dirty="0">
                <a:solidFill>
                  <a:schemeClr val="dk1"/>
                </a:solidFill>
                <a:ea typeface="Calibri"/>
                <a:cs typeface="Calibri"/>
                <a:sym typeface="Calibri"/>
              </a:rPr>
              <a:t> Click </a:t>
            </a:r>
            <a:r>
              <a:rPr lang="en-US" sz="3600" b="1" dirty="0">
                <a:solidFill>
                  <a:schemeClr val="dk1"/>
                </a:solidFill>
                <a:ea typeface="Calibri"/>
                <a:cs typeface="Calibri"/>
                <a:sym typeface="Calibri"/>
              </a:rPr>
              <a:t>G: Go To &gt;</a:t>
            </a:r>
            <a:r>
              <a:rPr lang="en-US" sz="3600" dirty="0">
                <a:solidFill>
                  <a:schemeClr val="dk1"/>
                </a:solidFill>
                <a:ea typeface="Calibri"/>
                <a:cs typeface="Calibri"/>
                <a:sym typeface="Calibri"/>
              </a:rPr>
              <a:t> In the Search field, type as </a:t>
            </a:r>
            <a:r>
              <a:rPr lang="en-US" sz="3600" b="1" dirty="0">
                <a:solidFill>
                  <a:schemeClr val="dk1"/>
                </a:solidFill>
                <a:ea typeface="Calibri"/>
                <a:cs typeface="Calibri"/>
                <a:sym typeface="Calibri"/>
              </a:rPr>
              <a:t>Projection &gt;</a:t>
            </a:r>
            <a:r>
              <a:rPr lang="en-US" sz="3600" dirty="0">
                <a:solidFill>
                  <a:schemeClr val="dk1"/>
                </a:solidFill>
                <a:ea typeface="Calibri"/>
                <a:cs typeface="Calibri"/>
                <a:sym typeface="Calibri"/>
              </a:rPr>
              <a:t> </a:t>
            </a:r>
            <a:endParaRPr lang="en-US" sz="3600" dirty="0"/>
          </a:p>
          <a:p>
            <a:pPr lvl="0" algn="just"/>
            <a:r>
              <a:rPr lang="en-US" sz="3600" dirty="0">
                <a:solidFill>
                  <a:schemeClr val="dk1"/>
                </a:solidFill>
                <a:ea typeface="Calibri"/>
                <a:cs typeface="Calibri"/>
                <a:sym typeface="Calibri"/>
              </a:rPr>
              <a:t>Select </a:t>
            </a:r>
            <a:r>
              <a:rPr lang="en-US" sz="3600" b="1" dirty="0">
                <a:solidFill>
                  <a:schemeClr val="dk1"/>
                </a:solidFill>
                <a:ea typeface="Calibri"/>
                <a:cs typeface="Calibri"/>
                <a:sym typeface="Calibri"/>
              </a:rPr>
              <a:t>Cash Flow Projection</a:t>
            </a:r>
            <a:r>
              <a:rPr lang="en-US" sz="3600" dirty="0">
                <a:solidFill>
                  <a:schemeClr val="dk1"/>
                </a:solidFill>
                <a:ea typeface="Calibri"/>
                <a:cs typeface="Calibri"/>
                <a:sym typeface="Calibri"/>
              </a:rPr>
              <a:t> </a:t>
            </a:r>
            <a:r>
              <a:rPr lang="en-US" sz="3600" b="1" dirty="0">
                <a:solidFill>
                  <a:schemeClr val="dk1"/>
                </a:solidFill>
                <a:ea typeface="Calibri"/>
                <a:cs typeface="Calibri"/>
                <a:sym typeface="Calibri"/>
              </a:rPr>
              <a:t>&gt;</a:t>
            </a:r>
            <a:r>
              <a:rPr lang="en-US" sz="3600" dirty="0">
                <a:solidFill>
                  <a:schemeClr val="dk1"/>
                </a:solidFill>
                <a:ea typeface="Calibri"/>
                <a:cs typeface="Calibri"/>
                <a:sym typeface="Calibri"/>
              </a:rPr>
              <a:t> Press </a:t>
            </a:r>
            <a:r>
              <a:rPr lang="en-US" sz="3600" b="1" dirty="0">
                <a:solidFill>
                  <a:schemeClr val="dk1"/>
                </a:solidFill>
                <a:ea typeface="Calibri"/>
                <a:cs typeface="Calibri"/>
                <a:sym typeface="Calibri"/>
              </a:rPr>
              <a:t>Alt+F5: Detailed</a:t>
            </a:r>
            <a:endParaRPr lang="en-US" sz="3600" b="1" dirty="0">
              <a:solidFill>
                <a:schemeClr val="dk1"/>
              </a:solidFill>
              <a:latin typeface="Arial"/>
              <a:ea typeface="Arial"/>
              <a:cs typeface="Arial"/>
              <a:sym typeface="Arial"/>
            </a:endParaRPr>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7" name="Google Shape;866;p58"/>
          <p:cNvPicPr preferRelativeResize="0"/>
          <p:nvPr/>
        </p:nvPicPr>
        <p:blipFill rotWithShape="1">
          <a:blip r:embed="rId2">
            <a:alphaModFix/>
          </a:blip>
          <a:srcRect l="2250" t="1664" r="31546" b="38195"/>
          <a:stretch/>
        </p:blipFill>
        <p:spPr>
          <a:xfrm>
            <a:off x="833547" y="3299073"/>
            <a:ext cx="16041289" cy="6530727"/>
          </a:xfrm>
          <a:prstGeom prst="rect">
            <a:avLst/>
          </a:prstGeom>
          <a:noFill/>
          <a:ln>
            <a:noFill/>
          </a:ln>
        </p:spPr>
      </p:pic>
    </p:spTree>
    <p:extLst>
      <p:ext uri="{BB962C8B-B14F-4D97-AF65-F5344CB8AC3E}">
        <p14:creationId xmlns:p14="http://schemas.microsoft.com/office/powerpoint/2010/main" val="3155765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76789" y="-913683"/>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RATIO ANALYSIS</a:t>
            </a:r>
            <a:endParaRPr lang="en-US" sz="4000" dirty="0"/>
          </a:p>
        </p:txBody>
      </p:sp>
      <p:sp>
        <p:nvSpPr>
          <p:cNvPr id="2" name="Rectangle 1"/>
          <p:cNvSpPr/>
          <p:nvPr/>
        </p:nvSpPr>
        <p:spPr>
          <a:xfrm>
            <a:off x="833547" y="1690871"/>
            <a:ext cx="16854053" cy="2616101"/>
          </a:xfrm>
          <a:prstGeom prst="rect">
            <a:avLst/>
          </a:prstGeom>
        </p:spPr>
        <p:txBody>
          <a:bodyPr wrap="square">
            <a:spAutoFit/>
          </a:bodyPr>
          <a:lstStyle/>
          <a:p>
            <a:pPr lvl="0" algn="just">
              <a:lnSpc>
                <a:spcPct val="150000"/>
              </a:lnSpc>
            </a:pPr>
            <a:r>
              <a:rPr lang="en-US" sz="4000" dirty="0">
                <a:solidFill>
                  <a:schemeClr val="dk1"/>
                </a:solidFill>
                <a:ea typeface="Calibri"/>
                <a:cs typeface="Calibri"/>
                <a:sym typeface="Calibri"/>
              </a:rPr>
              <a:t>Click </a:t>
            </a:r>
            <a:r>
              <a:rPr lang="en-US" sz="4000" b="1" dirty="0">
                <a:solidFill>
                  <a:schemeClr val="dk1"/>
                </a:solidFill>
                <a:ea typeface="Calibri"/>
                <a:cs typeface="Calibri"/>
                <a:sym typeface="Calibri"/>
              </a:rPr>
              <a:t>G: Go To &gt;</a:t>
            </a:r>
            <a:r>
              <a:rPr lang="en-US" sz="4000" dirty="0">
                <a:solidFill>
                  <a:schemeClr val="dk1"/>
                </a:solidFill>
                <a:ea typeface="Calibri"/>
                <a:cs typeface="Calibri"/>
                <a:sym typeface="Calibri"/>
              </a:rPr>
              <a:t> In the Search field, type as </a:t>
            </a:r>
            <a:r>
              <a:rPr lang="en-US" sz="4000" b="1" dirty="0">
                <a:solidFill>
                  <a:schemeClr val="dk1"/>
                </a:solidFill>
                <a:ea typeface="Calibri"/>
                <a:cs typeface="Calibri"/>
                <a:sym typeface="Calibri"/>
              </a:rPr>
              <a:t>Ratio Analysis &gt;</a:t>
            </a:r>
            <a:r>
              <a:rPr lang="en-US" sz="4000" dirty="0">
                <a:solidFill>
                  <a:schemeClr val="dk1"/>
                </a:solidFill>
                <a:ea typeface="Calibri"/>
                <a:cs typeface="Calibri"/>
                <a:sym typeface="Calibri"/>
              </a:rPr>
              <a:t> </a:t>
            </a:r>
            <a:endParaRPr lang="en-US" sz="4000" dirty="0"/>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8" name="Google Shape;882;p59"/>
          <p:cNvPicPr preferRelativeResize="0"/>
          <p:nvPr/>
        </p:nvPicPr>
        <p:blipFill rotWithShape="1">
          <a:blip r:embed="rId2">
            <a:alphaModFix/>
          </a:blip>
          <a:srcRect/>
          <a:stretch/>
        </p:blipFill>
        <p:spPr>
          <a:xfrm>
            <a:off x="833547" y="2822656"/>
            <a:ext cx="16560835" cy="6965580"/>
          </a:xfrm>
          <a:prstGeom prst="rect">
            <a:avLst/>
          </a:prstGeom>
          <a:noFill/>
          <a:ln>
            <a:noFill/>
          </a:ln>
        </p:spPr>
      </p:pic>
    </p:spTree>
    <p:extLst>
      <p:ext uri="{BB962C8B-B14F-4D97-AF65-F5344CB8AC3E}">
        <p14:creationId xmlns:p14="http://schemas.microsoft.com/office/powerpoint/2010/main" val="2765400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76789" y="-913683"/>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Open Sans"/>
                <a:ea typeface="Open Sans"/>
                <a:cs typeface="Open Sans"/>
                <a:sym typeface="Open Sans"/>
              </a:rPr>
              <a:t>STOCK SUMMARY</a:t>
            </a:r>
            <a:endParaRPr lang="en-US" sz="4000" dirty="0"/>
          </a:p>
        </p:txBody>
      </p:sp>
      <p:sp>
        <p:nvSpPr>
          <p:cNvPr id="2" name="Rectangle 1"/>
          <p:cNvSpPr/>
          <p:nvPr/>
        </p:nvSpPr>
        <p:spPr>
          <a:xfrm>
            <a:off x="835821" y="1475984"/>
            <a:ext cx="16854053" cy="2616101"/>
          </a:xfrm>
          <a:prstGeom prst="rect">
            <a:avLst/>
          </a:prstGeom>
        </p:spPr>
        <p:txBody>
          <a:bodyPr wrap="square">
            <a:spAutoFit/>
          </a:bodyPr>
          <a:lstStyle/>
          <a:p>
            <a:pPr lvl="0" algn="just">
              <a:lnSpc>
                <a:spcPct val="150000"/>
              </a:lnSpc>
            </a:pPr>
            <a:r>
              <a:rPr lang="en-US" sz="4000" dirty="0">
                <a:solidFill>
                  <a:schemeClr val="dk1"/>
                </a:solidFill>
                <a:ea typeface="Calibri"/>
                <a:cs typeface="Calibri"/>
                <a:sym typeface="Calibri"/>
              </a:rPr>
              <a:t>From Gateway of Tally &gt; Select </a:t>
            </a:r>
            <a:r>
              <a:rPr lang="en-US" sz="4000" b="1" dirty="0">
                <a:solidFill>
                  <a:schemeClr val="dk1"/>
                </a:solidFill>
                <a:ea typeface="Calibri"/>
                <a:cs typeface="Calibri"/>
                <a:sym typeface="Calibri"/>
              </a:rPr>
              <a:t>Stock Summary</a:t>
            </a:r>
            <a:endParaRPr lang="en-US" sz="4000" dirty="0"/>
          </a:p>
          <a:p>
            <a:endParaRPr lang="en-US" sz="3200" dirty="0" smtClean="0">
              <a:solidFill>
                <a:schemeClr val="dk1"/>
              </a:solidFill>
              <a:latin typeface="Arial"/>
              <a:ea typeface="Arial"/>
              <a:cs typeface="Arial"/>
              <a:sym typeface="Arial"/>
            </a:endParaRPr>
          </a:p>
          <a:p>
            <a:r>
              <a:rPr lang="en-US" dirty="0" smtClean="0"/>
              <a:t/>
            </a:r>
            <a:br>
              <a:rPr lang="en-US" dirty="0" smtClean="0"/>
            </a:br>
            <a:endParaRPr lang="en-US" dirty="0" smtClean="0"/>
          </a:p>
          <a:p>
            <a:r>
              <a:rPr lang="en-US" dirty="0"/>
              <a:t/>
            </a:r>
            <a:br>
              <a:rPr lang="en-US" dirty="0"/>
            </a:br>
            <a:endParaRPr lang="en-IN" dirty="0"/>
          </a:p>
        </p:txBody>
      </p:sp>
      <p:pic>
        <p:nvPicPr>
          <p:cNvPr id="7" name="Google Shape;898;p60"/>
          <p:cNvPicPr preferRelativeResize="0"/>
          <p:nvPr/>
        </p:nvPicPr>
        <p:blipFill rotWithShape="1">
          <a:blip r:embed="rId2">
            <a:alphaModFix/>
          </a:blip>
          <a:srcRect/>
          <a:stretch/>
        </p:blipFill>
        <p:spPr>
          <a:xfrm>
            <a:off x="1014695" y="2784035"/>
            <a:ext cx="15714667" cy="7128892"/>
          </a:xfrm>
          <a:prstGeom prst="rect">
            <a:avLst/>
          </a:prstGeom>
          <a:noFill/>
          <a:ln>
            <a:noFill/>
          </a:ln>
        </p:spPr>
      </p:pic>
    </p:spTree>
    <p:extLst>
      <p:ext uri="{BB962C8B-B14F-4D97-AF65-F5344CB8AC3E}">
        <p14:creationId xmlns:p14="http://schemas.microsoft.com/office/powerpoint/2010/main" val="1198170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56675" y="5963231"/>
            <a:ext cx="7345560" cy="2409245"/>
          </a:xfrm>
          <a:prstGeom prst="rect">
            <a:avLst/>
          </a:prstGeom>
        </p:spPr>
        <p:txBody>
          <a:bodyPr vert="horz" lIns="91440" tIns="45720" rIns="91440" bIns="45720" rtlCol="0" anchor="b">
            <a:normAutofit fontScale="90000"/>
          </a:bodyPr>
          <a:lstStyle/>
          <a:p>
            <a:pPr rtl="0"/>
            <a:r>
              <a:rPr lang="en-IN" sz="4800" dirty="0"/>
              <a:t>Inventory and </a:t>
            </a:r>
            <a:r>
              <a:rPr lang="en-IN" sz="4800" dirty="0" smtClean="0"/>
              <a:t>Taxation</a:t>
            </a:r>
            <a:r>
              <a:rPr lang="en-US" sz="4800" dirty="0"/>
              <a:t/>
            </a:r>
            <a:br>
              <a:rPr lang="en-US" sz="48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107924" y="490381"/>
            <a:ext cx="10307240" cy="738664"/>
          </a:xfrm>
          <a:prstGeom prst="rect">
            <a:avLst/>
          </a:prstGeom>
          <a:noFill/>
        </p:spPr>
        <p:txBody>
          <a:bodyPr wrap="square" rtlCol="0">
            <a:spAutoFit/>
          </a:bodyPr>
          <a:lstStyle/>
          <a:p>
            <a:r>
              <a:rPr lang="en-US" sz="2400" dirty="0"/>
              <a:t/>
            </a:r>
            <a:br>
              <a:rPr lang="en-US" sz="2400" dirty="0"/>
            </a:br>
            <a:endParaRPr lang="en-IN" dirty="0"/>
          </a:p>
        </p:txBody>
      </p:sp>
      <p:sp>
        <p:nvSpPr>
          <p:cNvPr id="7" name="TextBox 6"/>
          <p:cNvSpPr txBox="1"/>
          <p:nvPr/>
        </p:nvSpPr>
        <p:spPr>
          <a:xfrm>
            <a:off x="12261544" y="5709012"/>
            <a:ext cx="4905593" cy="4493538"/>
          </a:xfrm>
          <a:prstGeom prst="rect">
            <a:avLst/>
          </a:prstGeom>
          <a:noFill/>
        </p:spPr>
        <p:txBody>
          <a:bodyPr wrap="square" rtlCol="0">
            <a:spAutoFit/>
          </a:bodyPr>
          <a:lstStyle/>
          <a:p>
            <a:r>
              <a:rPr lang="en-IN" sz="2800" b="1" dirty="0"/>
              <a:t>Tax Planning and Optimization</a:t>
            </a:r>
            <a:endParaRPr lang="en-IN" sz="2800" dirty="0"/>
          </a:p>
          <a:p>
            <a:pPr algn="just"/>
            <a:r>
              <a:rPr lang="en-US" sz="2400" dirty="0" smtClean="0"/>
              <a:t>Tally's </a:t>
            </a:r>
            <a:r>
              <a:rPr lang="en-US" sz="2400" dirty="0"/>
              <a:t>comprehensive tax features allow businesses to plan and optimize their tax liabilities. This includes features like tax rate calculations, deduction management, and tax-efficient reporting, which help companies minimize their tax burdens and improve their overall profitability.</a:t>
            </a:r>
          </a:p>
          <a:p>
            <a:r>
              <a:rPr lang="en-US" sz="2400" dirty="0"/>
              <a:t/>
            </a:r>
            <a:br>
              <a:rPr lang="en-US" sz="2400" dirty="0"/>
            </a:br>
            <a:r>
              <a:rPr lang="en-US" sz="2400" dirty="0"/>
              <a:t/>
            </a:r>
            <a:br>
              <a:rPr lang="en-US" sz="2400" dirty="0"/>
            </a:br>
            <a:endParaRPr lang="en-IN" dirty="0"/>
          </a:p>
        </p:txBody>
      </p:sp>
      <p:sp>
        <p:nvSpPr>
          <p:cNvPr id="8" name="TextBox 7"/>
          <p:cNvSpPr txBox="1"/>
          <p:nvPr/>
        </p:nvSpPr>
        <p:spPr>
          <a:xfrm>
            <a:off x="6793368" y="5709012"/>
            <a:ext cx="5197741" cy="4124206"/>
          </a:xfrm>
          <a:prstGeom prst="rect">
            <a:avLst/>
          </a:prstGeom>
          <a:noFill/>
        </p:spPr>
        <p:txBody>
          <a:bodyPr wrap="square" rtlCol="0">
            <a:spAutoFit/>
          </a:bodyPr>
          <a:lstStyle/>
          <a:p>
            <a:r>
              <a:rPr lang="en-US" sz="2800" b="1" dirty="0"/>
              <a:t>Goods and Services Tax (GST)</a:t>
            </a:r>
            <a:endParaRPr lang="en-US" sz="2800" dirty="0"/>
          </a:p>
          <a:p>
            <a:pPr algn="just"/>
            <a:r>
              <a:rPr lang="en-US" sz="2400" dirty="0" smtClean="0"/>
              <a:t>Tally's </a:t>
            </a:r>
            <a:r>
              <a:rPr lang="en-US" sz="2400" dirty="0"/>
              <a:t>GST module helps businesses seamlessly manage their GST-related tasks, including invoice generation, input tax credit tracking, and GST return filing. This ensures that companies remain compliant with the GST regulations and avoid any penalties or legal issues.</a:t>
            </a:r>
          </a:p>
          <a:p>
            <a:r>
              <a:rPr lang="en-US" sz="2400" dirty="0"/>
              <a:t/>
            </a:r>
            <a:br>
              <a:rPr lang="en-US" sz="2400" dirty="0"/>
            </a:br>
            <a:endParaRPr lang="en-IN" dirty="0"/>
          </a:p>
        </p:txBody>
      </p:sp>
      <p:sp>
        <p:nvSpPr>
          <p:cNvPr id="9" name="TextBox 8"/>
          <p:cNvSpPr txBox="1"/>
          <p:nvPr/>
        </p:nvSpPr>
        <p:spPr>
          <a:xfrm>
            <a:off x="6793368" y="859713"/>
            <a:ext cx="4572000" cy="5693866"/>
          </a:xfrm>
          <a:prstGeom prst="rect">
            <a:avLst/>
          </a:prstGeom>
          <a:noFill/>
        </p:spPr>
        <p:txBody>
          <a:bodyPr wrap="square" rtlCol="0">
            <a:spAutoFit/>
          </a:bodyPr>
          <a:lstStyle/>
          <a:p>
            <a:pPr algn="just"/>
            <a:r>
              <a:rPr lang="en-IN" sz="2800" b="1" dirty="0" smtClean="0"/>
              <a:t>Inventory </a:t>
            </a:r>
            <a:r>
              <a:rPr lang="en-IN" sz="2800" b="1" dirty="0"/>
              <a:t>Management</a:t>
            </a:r>
            <a:r>
              <a:rPr lang="en-IN" sz="2800" dirty="0" smtClean="0"/>
              <a:t/>
            </a:r>
            <a:br>
              <a:rPr lang="en-IN" sz="2800" dirty="0" smtClean="0"/>
            </a:br>
            <a:r>
              <a:rPr lang="en-US" sz="2400" dirty="0"/>
              <a:t>Tally's comprehensive inventory management module allows businesses to track and manage their stock levels, monitor sales and purchases, and generate detailed reports on inventory turnover and valuation. This helps companies optimize their supply chain, reduce waste, and make informed decisions about their inventory.</a:t>
            </a:r>
          </a:p>
          <a:p>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12344401" y="859713"/>
            <a:ext cx="4655127" cy="5139869"/>
          </a:xfrm>
          <a:prstGeom prst="rect">
            <a:avLst/>
          </a:prstGeom>
          <a:noFill/>
        </p:spPr>
        <p:txBody>
          <a:bodyPr wrap="square" rtlCol="0">
            <a:spAutoFit/>
          </a:bodyPr>
          <a:lstStyle/>
          <a:p>
            <a:r>
              <a:rPr lang="en-IN" sz="2800" b="1" dirty="0"/>
              <a:t>Taxation </a:t>
            </a:r>
            <a:r>
              <a:rPr lang="en-IN" sz="2800" b="1" dirty="0" smtClean="0"/>
              <a:t>Compliance</a:t>
            </a:r>
          </a:p>
          <a:p>
            <a:pPr algn="just"/>
            <a:r>
              <a:rPr lang="en-US" sz="2400" dirty="0"/>
              <a:t>Tally's built-in tax and compliance features ensure that businesses can fulfill their statutory obligations with ease. It automatically calculates and generates GST returns, TDS reports, and other tax-related documents, helping companies stay compliant with the ever-changing regulatory landscape.</a:t>
            </a:r>
          </a:p>
          <a:p>
            <a:r>
              <a:rPr lang="en-US" sz="2400" dirty="0"/>
              <a:t/>
            </a:r>
            <a:br>
              <a:rPr lang="en-US" sz="2400" dirty="0"/>
            </a:br>
            <a:r>
              <a:rPr lang="en-US" dirty="0" smtClean="0"/>
              <a:t/>
            </a:r>
            <a:br>
              <a:rPr lang="en-US" dirty="0" smtClean="0"/>
            </a:br>
            <a:endParaRPr lang="en-IN" dirty="0"/>
          </a:p>
        </p:txBody>
      </p:sp>
    </p:spTree>
    <p:extLst>
      <p:ext uri="{BB962C8B-B14F-4D97-AF65-F5344CB8AC3E}">
        <p14:creationId xmlns:p14="http://schemas.microsoft.com/office/powerpoint/2010/main" val="306053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89824" y="-394137"/>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SAVE VIEW OF BUSINESS REPORTS</a:t>
            </a:r>
            <a:endParaRPr lang="en-US" sz="4000" dirty="0"/>
          </a:p>
        </p:txBody>
      </p:sp>
      <p:sp>
        <p:nvSpPr>
          <p:cNvPr id="2" name="Rectangle 1"/>
          <p:cNvSpPr/>
          <p:nvPr/>
        </p:nvSpPr>
        <p:spPr>
          <a:xfrm>
            <a:off x="835821" y="2826802"/>
            <a:ext cx="16854053" cy="3970318"/>
          </a:xfrm>
          <a:prstGeom prst="rect">
            <a:avLst/>
          </a:prstGeom>
        </p:spPr>
        <p:txBody>
          <a:bodyPr wrap="square">
            <a:spAutoFit/>
          </a:bodyPr>
          <a:lstStyle/>
          <a:p>
            <a:pPr lvl="0" algn="just">
              <a:lnSpc>
                <a:spcPct val="150000"/>
              </a:lnSpc>
            </a:pPr>
            <a:r>
              <a:rPr lang="en-US" sz="4000" dirty="0">
                <a:solidFill>
                  <a:schemeClr val="dk1"/>
                </a:solidFill>
                <a:ea typeface="Calibri"/>
                <a:cs typeface="Calibri"/>
                <a:sym typeface="Calibri"/>
              </a:rPr>
              <a:t>The </a:t>
            </a:r>
            <a:r>
              <a:rPr lang="en-US" sz="4000" b="1" dirty="0">
                <a:solidFill>
                  <a:schemeClr val="dk1"/>
                </a:solidFill>
                <a:ea typeface="Calibri"/>
                <a:cs typeface="Calibri"/>
                <a:sym typeface="Calibri"/>
              </a:rPr>
              <a:t>Save View</a:t>
            </a:r>
            <a:r>
              <a:rPr lang="en-US" sz="4000" dirty="0">
                <a:solidFill>
                  <a:schemeClr val="dk1"/>
                </a:solidFill>
                <a:ea typeface="Calibri"/>
                <a:cs typeface="Calibri"/>
                <a:sym typeface="Calibri"/>
              </a:rPr>
              <a:t> feature in TallyPrime enables one to save the view of a report for future reference. It provides flexibility to build the different views and data by setting up the configurations of the reports as per the need.</a:t>
            </a:r>
            <a:endParaRPr lang="en-US" sz="4000" dirty="0"/>
          </a:p>
          <a:p>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29085797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89824" y="-394137"/>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CREATING THE SAVE VIEW OF THE BALANCE SHEET REPORT</a:t>
            </a:r>
            <a:endParaRPr lang="en-US" sz="4000" dirty="0"/>
          </a:p>
        </p:txBody>
      </p:sp>
      <p:sp>
        <p:nvSpPr>
          <p:cNvPr id="2" name="Rectangle 1"/>
          <p:cNvSpPr/>
          <p:nvPr/>
        </p:nvSpPr>
        <p:spPr>
          <a:xfrm>
            <a:off x="1895693" y="2739854"/>
            <a:ext cx="16854053" cy="5262979"/>
          </a:xfrm>
          <a:prstGeom prst="rect">
            <a:avLst/>
          </a:prstGeom>
        </p:spPr>
        <p:txBody>
          <a:bodyPr wrap="square">
            <a:spAutoFit/>
          </a:bodyPr>
          <a:lstStyle/>
          <a:p>
            <a:pPr lvl="0" algn="just">
              <a:lnSpc>
                <a:spcPct val="150000"/>
              </a:lnSpc>
            </a:pPr>
            <a:r>
              <a:rPr lang="en-US" sz="4000" dirty="0">
                <a:solidFill>
                  <a:schemeClr val="dk1"/>
                </a:solidFill>
                <a:ea typeface="Calibri"/>
                <a:cs typeface="Calibri"/>
                <a:sym typeface="Calibri"/>
              </a:rPr>
              <a:t>From Gateway of Tally &gt; Select </a:t>
            </a:r>
            <a:r>
              <a:rPr lang="en-US" sz="4000" b="1" dirty="0">
                <a:solidFill>
                  <a:schemeClr val="dk1"/>
                </a:solidFill>
                <a:ea typeface="Calibri"/>
                <a:cs typeface="Calibri"/>
                <a:sym typeface="Calibri"/>
              </a:rPr>
              <a:t>Balance Sheet</a:t>
            </a:r>
            <a:endParaRPr lang="en-US" sz="4000" dirty="0"/>
          </a:p>
          <a:p>
            <a:pPr lvl="0" algn="just">
              <a:lnSpc>
                <a:spcPct val="150000"/>
              </a:lnSpc>
            </a:pPr>
            <a:r>
              <a:rPr lang="en-US" sz="4000" dirty="0">
                <a:solidFill>
                  <a:schemeClr val="dk1"/>
                </a:solidFill>
                <a:ea typeface="Calibri"/>
                <a:cs typeface="Calibri"/>
                <a:sym typeface="Calibri"/>
              </a:rPr>
              <a:t>Press F12: Configure &gt; Set the following options to </a:t>
            </a:r>
            <a:r>
              <a:rPr lang="en-US" sz="4000" b="1" dirty="0">
                <a:solidFill>
                  <a:schemeClr val="dk1"/>
                </a:solidFill>
                <a:ea typeface="Calibri"/>
                <a:cs typeface="Calibri"/>
                <a:sym typeface="Calibri"/>
              </a:rPr>
              <a:t>Yes</a:t>
            </a:r>
            <a:r>
              <a:rPr lang="en-US" sz="4000" dirty="0">
                <a:solidFill>
                  <a:schemeClr val="dk1"/>
                </a:solidFill>
                <a:ea typeface="Calibri"/>
                <a:cs typeface="Calibri"/>
                <a:sym typeface="Calibri"/>
              </a:rPr>
              <a:t>. </a:t>
            </a:r>
            <a:endParaRPr lang="en-US" sz="4000" dirty="0"/>
          </a:p>
          <a:p>
            <a:pPr marL="548640" lvl="0" indent="-548640" algn="just">
              <a:lnSpc>
                <a:spcPct val="150000"/>
              </a:lnSpc>
              <a:buClr>
                <a:schemeClr val="dk1"/>
              </a:buClr>
              <a:buSzPts val="3359"/>
              <a:buFont typeface="Arial"/>
              <a:buChar char="•"/>
            </a:pPr>
            <a:r>
              <a:rPr lang="en-US" sz="4000" dirty="0">
                <a:solidFill>
                  <a:schemeClr val="dk1"/>
                </a:solidFill>
                <a:ea typeface="Calibri"/>
                <a:cs typeface="Calibri"/>
                <a:sym typeface="Calibri"/>
              </a:rPr>
              <a:t> Set Show Percentages to </a:t>
            </a:r>
            <a:r>
              <a:rPr lang="en-US" sz="4000" b="1" dirty="0">
                <a:solidFill>
                  <a:schemeClr val="dk1"/>
                </a:solidFill>
                <a:ea typeface="Calibri"/>
                <a:cs typeface="Calibri"/>
                <a:sym typeface="Calibri"/>
              </a:rPr>
              <a:t>Yes</a:t>
            </a:r>
            <a:r>
              <a:rPr lang="en-US" sz="4000" dirty="0">
                <a:solidFill>
                  <a:schemeClr val="dk1"/>
                </a:solidFill>
                <a:ea typeface="Calibri"/>
                <a:cs typeface="Calibri"/>
                <a:sym typeface="Calibri"/>
              </a:rPr>
              <a:t> </a:t>
            </a:r>
            <a:endParaRPr lang="en-US" sz="4000" dirty="0"/>
          </a:p>
          <a:p>
            <a:pPr marL="548640" lvl="0" indent="-548640" algn="just">
              <a:lnSpc>
                <a:spcPct val="150000"/>
              </a:lnSpc>
              <a:buClr>
                <a:schemeClr val="dk1"/>
              </a:buClr>
              <a:buSzPts val="3359"/>
              <a:buFont typeface="Arial"/>
              <a:buChar char="•"/>
            </a:pPr>
            <a:r>
              <a:rPr lang="en-US" sz="4000" dirty="0">
                <a:solidFill>
                  <a:schemeClr val="dk1"/>
                </a:solidFill>
                <a:ea typeface="Calibri"/>
                <a:cs typeface="Calibri"/>
                <a:sym typeface="Calibri"/>
              </a:rPr>
              <a:t> Set Exclude Accounts with zero Closing Balance to </a:t>
            </a:r>
            <a:r>
              <a:rPr lang="en-US" sz="4000" b="1" dirty="0">
                <a:solidFill>
                  <a:schemeClr val="dk1"/>
                </a:solidFill>
                <a:ea typeface="Calibri"/>
                <a:cs typeface="Calibri"/>
                <a:sym typeface="Calibri"/>
              </a:rPr>
              <a:t>Yes </a:t>
            </a:r>
            <a:endParaRPr lang="en-US" sz="4000" dirty="0"/>
          </a:p>
          <a:p>
            <a:pPr marL="548640" lvl="0" indent="-548640" algn="just">
              <a:lnSpc>
                <a:spcPct val="150000"/>
              </a:lnSpc>
              <a:buClr>
                <a:schemeClr val="dk1"/>
              </a:buClr>
              <a:buSzPts val="3359"/>
              <a:buFont typeface="Arial"/>
              <a:buChar char="•"/>
            </a:pPr>
            <a:r>
              <a:rPr lang="en-US" sz="4000" dirty="0">
                <a:solidFill>
                  <a:schemeClr val="dk1"/>
                </a:solidFill>
                <a:ea typeface="Calibri"/>
                <a:cs typeface="Calibri"/>
                <a:sym typeface="Calibri"/>
              </a:rPr>
              <a:t> Select Format of Report as </a:t>
            </a:r>
            <a:r>
              <a:rPr lang="en-US" sz="4000" b="1" dirty="0">
                <a:solidFill>
                  <a:schemeClr val="dk1"/>
                </a:solidFill>
                <a:ea typeface="Calibri"/>
                <a:cs typeface="Calibri"/>
                <a:sym typeface="Calibri"/>
              </a:rPr>
              <a:t>Detailed &gt;</a:t>
            </a:r>
            <a:r>
              <a:rPr lang="en-US" sz="4000" dirty="0">
                <a:solidFill>
                  <a:schemeClr val="dk1"/>
                </a:solidFill>
                <a:ea typeface="Calibri"/>
                <a:cs typeface="Calibri"/>
                <a:sym typeface="Calibri"/>
              </a:rPr>
              <a:t> </a:t>
            </a:r>
            <a:r>
              <a:rPr lang="en-US" sz="4000" b="1" dirty="0">
                <a:solidFill>
                  <a:schemeClr val="dk1"/>
                </a:solidFill>
                <a:ea typeface="Calibri"/>
                <a:cs typeface="Calibri"/>
                <a:sym typeface="Calibri"/>
              </a:rPr>
              <a:t>Accept </a:t>
            </a:r>
            <a:r>
              <a:rPr lang="en-US" sz="4000" dirty="0">
                <a:solidFill>
                  <a:schemeClr val="dk1"/>
                </a:solidFill>
                <a:ea typeface="Calibri"/>
                <a:cs typeface="Calibri"/>
                <a:sym typeface="Calibri"/>
              </a:rPr>
              <a:t>the screen</a:t>
            </a:r>
            <a:endParaRPr lang="en-US" sz="4000" b="1" dirty="0">
              <a:solidFill>
                <a:schemeClr val="dk1"/>
              </a:solidFill>
              <a:ea typeface="Calibri"/>
              <a:cs typeface="Calibri"/>
              <a:sym typeface="Calibri"/>
            </a:endParaRPr>
          </a:p>
          <a:p>
            <a:r>
              <a:rPr lang="en-US" dirty="0"/>
              <a:t/>
            </a:r>
            <a:br>
              <a:rPr lang="en-US" dirty="0"/>
            </a:br>
            <a:endParaRPr lang="en-IN" dirty="0"/>
          </a:p>
        </p:txBody>
      </p:sp>
    </p:spTree>
    <p:extLst>
      <p:ext uri="{BB962C8B-B14F-4D97-AF65-F5344CB8AC3E}">
        <p14:creationId xmlns:p14="http://schemas.microsoft.com/office/powerpoint/2010/main" val="4101708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491689" y="-788992"/>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CREATING THE SAVE VIEW OF THE BALANCE SHEET REPORT</a:t>
            </a:r>
            <a:endParaRPr lang="en-US" sz="4000" dirty="0"/>
          </a:p>
        </p:txBody>
      </p:sp>
      <p:sp>
        <p:nvSpPr>
          <p:cNvPr id="2" name="Rectangle 1"/>
          <p:cNvSpPr/>
          <p:nvPr/>
        </p:nvSpPr>
        <p:spPr>
          <a:xfrm>
            <a:off x="1895693" y="2739854"/>
            <a:ext cx="16854053" cy="646331"/>
          </a:xfrm>
          <a:prstGeom prst="rect">
            <a:avLst/>
          </a:prstGeom>
        </p:spPr>
        <p:txBody>
          <a:bodyPr wrap="square">
            <a:spAutoFit/>
          </a:bodyPr>
          <a:lstStyle/>
          <a:p>
            <a:r>
              <a:rPr lang="en-US" dirty="0"/>
              <a:t/>
            </a:r>
            <a:br>
              <a:rPr lang="en-US" dirty="0"/>
            </a:br>
            <a:endParaRPr lang="en-IN" dirty="0"/>
          </a:p>
        </p:txBody>
      </p:sp>
      <p:pic>
        <p:nvPicPr>
          <p:cNvPr id="6" name="Google Shape;943;p63"/>
          <p:cNvPicPr preferRelativeResize="0"/>
          <p:nvPr/>
        </p:nvPicPr>
        <p:blipFill rotWithShape="1">
          <a:blip r:embed="rId2">
            <a:alphaModFix/>
          </a:blip>
          <a:srcRect/>
          <a:stretch/>
        </p:blipFill>
        <p:spPr>
          <a:xfrm>
            <a:off x="853134" y="1878283"/>
            <a:ext cx="16562030" cy="7847607"/>
          </a:xfrm>
          <a:prstGeom prst="rect">
            <a:avLst/>
          </a:prstGeom>
          <a:noFill/>
          <a:ln>
            <a:noFill/>
          </a:ln>
        </p:spPr>
      </p:pic>
    </p:spTree>
    <p:extLst>
      <p:ext uri="{BB962C8B-B14F-4D97-AF65-F5344CB8AC3E}">
        <p14:creationId xmlns:p14="http://schemas.microsoft.com/office/powerpoint/2010/main" val="13979469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7577" y="-498047"/>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REPORT FILTERS TO QUICKLY ACCESS BUSINESS INFORMATION</a:t>
            </a:r>
            <a:endParaRPr lang="en-US" sz="4000" dirty="0"/>
          </a:p>
        </p:txBody>
      </p:sp>
      <p:sp>
        <p:nvSpPr>
          <p:cNvPr id="2" name="Rectangle 1"/>
          <p:cNvSpPr/>
          <p:nvPr/>
        </p:nvSpPr>
        <p:spPr>
          <a:xfrm>
            <a:off x="743574" y="2254032"/>
            <a:ext cx="16854053" cy="8032968"/>
          </a:xfrm>
          <a:prstGeom prst="rect">
            <a:avLst/>
          </a:prstGeom>
        </p:spPr>
        <p:txBody>
          <a:bodyPr wrap="square">
            <a:spAutoFit/>
          </a:bodyPr>
          <a:lstStyle/>
          <a:p>
            <a:pPr lvl="0" algn="just">
              <a:lnSpc>
                <a:spcPct val="120000"/>
              </a:lnSpc>
            </a:pPr>
            <a:r>
              <a:rPr lang="en-US" sz="4000" dirty="0">
                <a:solidFill>
                  <a:schemeClr val="dk1"/>
                </a:solidFill>
                <a:ea typeface="Calibri"/>
                <a:cs typeface="Calibri"/>
                <a:sym typeface="Calibri"/>
              </a:rPr>
              <a:t>Depending on your business requirements, you might need to view transactions of a </a:t>
            </a:r>
            <a:r>
              <a:rPr lang="en-US" sz="4000" b="1" dirty="0">
                <a:solidFill>
                  <a:schemeClr val="dk1"/>
                </a:solidFill>
                <a:ea typeface="Calibri"/>
                <a:cs typeface="Calibri"/>
                <a:sym typeface="Calibri"/>
              </a:rPr>
              <a:t>common nature, like transactions made to a specific party</a:t>
            </a:r>
            <a:r>
              <a:rPr lang="en-US" sz="4000" dirty="0">
                <a:solidFill>
                  <a:schemeClr val="dk1"/>
                </a:solidFill>
                <a:ea typeface="Calibri"/>
                <a:cs typeface="Calibri"/>
                <a:sym typeface="Calibri"/>
              </a:rPr>
              <a:t>, </a:t>
            </a:r>
            <a:r>
              <a:rPr lang="en-US" sz="4000" b="1" dirty="0">
                <a:solidFill>
                  <a:schemeClr val="dk1"/>
                </a:solidFill>
                <a:ea typeface="Calibri"/>
                <a:cs typeface="Calibri"/>
                <a:sym typeface="Calibri"/>
              </a:rPr>
              <a:t>payments done above a certain amount</a:t>
            </a:r>
            <a:r>
              <a:rPr lang="en-US" sz="4000" dirty="0">
                <a:solidFill>
                  <a:schemeClr val="dk1"/>
                </a:solidFill>
                <a:ea typeface="Calibri"/>
                <a:cs typeface="Calibri"/>
                <a:sym typeface="Calibri"/>
              </a:rPr>
              <a:t>, or cash transactions. The Filter option in TallyPrime enables you to apply filters in reports by entering any value or text used in the masters and vouchers. </a:t>
            </a:r>
            <a:endParaRPr lang="en-US" sz="4000" dirty="0"/>
          </a:p>
          <a:p>
            <a:pPr lvl="0" algn="just">
              <a:lnSpc>
                <a:spcPct val="120000"/>
              </a:lnSpc>
            </a:pPr>
            <a:endParaRPr lang="en-US" sz="4000" dirty="0">
              <a:solidFill>
                <a:schemeClr val="dk1"/>
              </a:solidFill>
              <a:ea typeface="Calibri"/>
              <a:cs typeface="Calibri"/>
              <a:sym typeface="Calibri"/>
            </a:endParaRPr>
          </a:p>
          <a:p>
            <a:pPr lvl="0" algn="just">
              <a:lnSpc>
                <a:spcPct val="120000"/>
              </a:lnSpc>
            </a:pPr>
            <a:r>
              <a:rPr lang="en-US" sz="4000" dirty="0">
                <a:solidFill>
                  <a:schemeClr val="dk1"/>
                </a:solidFill>
                <a:ea typeface="Calibri"/>
                <a:cs typeface="Calibri"/>
                <a:sym typeface="Calibri"/>
              </a:rPr>
              <a:t>You can apply filters in the financial reports and summary reports not only on the details displayed but also on the masters and vouchers that contribute to the values in the report. This flexibility makes your filter results much more precise and effective.</a:t>
            </a:r>
            <a:endParaRPr lang="en-US" sz="4000" b="1" dirty="0">
              <a:solidFill>
                <a:schemeClr val="dk1"/>
              </a:solidFill>
              <a:ea typeface="Calibri"/>
              <a:cs typeface="Calibri"/>
              <a:sym typeface="Calibri"/>
            </a:endParaRPr>
          </a:p>
          <a:p>
            <a:r>
              <a:rPr lang="en-US" dirty="0"/>
              <a:t/>
            </a:r>
            <a:br>
              <a:rPr lang="en-US" dirty="0"/>
            </a:br>
            <a:endParaRPr lang="en-IN" dirty="0"/>
          </a:p>
        </p:txBody>
      </p:sp>
    </p:spTree>
    <p:extLst>
      <p:ext uri="{BB962C8B-B14F-4D97-AF65-F5344CB8AC3E}">
        <p14:creationId xmlns:p14="http://schemas.microsoft.com/office/powerpoint/2010/main" val="14766313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7577" y="-498047"/>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REPORT FILTERS TO QUICKLY ACCESS BUSINESS INFORMATION</a:t>
            </a:r>
            <a:endParaRPr lang="en-US" sz="4000" dirty="0"/>
          </a:p>
        </p:txBody>
      </p:sp>
      <p:sp>
        <p:nvSpPr>
          <p:cNvPr id="2" name="Rectangle 1"/>
          <p:cNvSpPr/>
          <p:nvPr/>
        </p:nvSpPr>
        <p:spPr>
          <a:xfrm>
            <a:off x="1013738" y="2596999"/>
            <a:ext cx="16854053" cy="4339650"/>
          </a:xfrm>
          <a:prstGeom prst="rect">
            <a:avLst/>
          </a:prstGeom>
        </p:spPr>
        <p:txBody>
          <a:bodyPr wrap="square">
            <a:spAutoFit/>
          </a:bodyPr>
          <a:lstStyle/>
          <a:p>
            <a:pPr lvl="0" algn="just">
              <a:lnSpc>
                <a:spcPct val="150000"/>
              </a:lnSpc>
            </a:pPr>
            <a:r>
              <a:rPr lang="en-US" sz="4000" dirty="0">
                <a:solidFill>
                  <a:schemeClr val="dk1"/>
                </a:solidFill>
                <a:ea typeface="Calibri"/>
                <a:cs typeface="Calibri"/>
                <a:sym typeface="Calibri"/>
              </a:rPr>
              <a:t>There are three types of Filters available in TallyPrime</a:t>
            </a:r>
          </a:p>
          <a:p>
            <a:pPr marL="617220" lvl="0" indent="-617220" algn="just">
              <a:lnSpc>
                <a:spcPct val="150000"/>
              </a:lnSpc>
              <a:buClr>
                <a:schemeClr val="dk1"/>
              </a:buClr>
              <a:buSzPts val="3840"/>
              <a:buFont typeface="Calibri"/>
              <a:buAutoNum type="arabicPeriod"/>
            </a:pPr>
            <a:r>
              <a:rPr lang="en-US" sz="4000" dirty="0">
                <a:solidFill>
                  <a:schemeClr val="dk1"/>
                </a:solidFill>
                <a:ea typeface="Calibri"/>
                <a:cs typeface="Calibri"/>
                <a:sym typeface="Calibri"/>
              </a:rPr>
              <a:t>Basic Filter</a:t>
            </a:r>
            <a:endParaRPr lang="en-US" sz="4000" dirty="0"/>
          </a:p>
          <a:p>
            <a:pPr marL="617220" lvl="0" indent="-617220" algn="just">
              <a:lnSpc>
                <a:spcPct val="150000"/>
              </a:lnSpc>
              <a:buClr>
                <a:schemeClr val="dk1"/>
              </a:buClr>
              <a:buSzPts val="3840"/>
              <a:buFont typeface="Calibri"/>
              <a:buAutoNum type="arabicPeriod"/>
            </a:pPr>
            <a:r>
              <a:rPr lang="en-US" sz="4000" dirty="0">
                <a:solidFill>
                  <a:schemeClr val="dk1"/>
                </a:solidFill>
                <a:ea typeface="Calibri"/>
                <a:cs typeface="Calibri"/>
                <a:sym typeface="Calibri"/>
              </a:rPr>
              <a:t>Multi Filter</a:t>
            </a:r>
            <a:endParaRPr lang="en-US" sz="4000" dirty="0"/>
          </a:p>
          <a:p>
            <a:pPr marL="617220" lvl="0" indent="-617220" algn="just">
              <a:lnSpc>
                <a:spcPct val="150000"/>
              </a:lnSpc>
              <a:buClr>
                <a:schemeClr val="dk1"/>
              </a:buClr>
              <a:buSzPts val="3840"/>
              <a:buFont typeface="Calibri"/>
              <a:buAutoNum type="arabicPeriod"/>
            </a:pPr>
            <a:r>
              <a:rPr lang="en-US" sz="4000" dirty="0">
                <a:solidFill>
                  <a:schemeClr val="dk1"/>
                </a:solidFill>
                <a:ea typeface="Calibri"/>
                <a:cs typeface="Calibri"/>
                <a:sym typeface="Calibri"/>
              </a:rPr>
              <a:t>Advanced Filter</a:t>
            </a:r>
          </a:p>
          <a:p>
            <a:r>
              <a:rPr lang="en-US" dirty="0"/>
              <a:t/>
            </a:r>
            <a:br>
              <a:rPr lang="en-US" dirty="0"/>
            </a:br>
            <a:endParaRPr lang="en-IN" dirty="0"/>
          </a:p>
        </p:txBody>
      </p:sp>
    </p:spTree>
    <p:extLst>
      <p:ext uri="{BB962C8B-B14F-4D97-AF65-F5344CB8AC3E}">
        <p14:creationId xmlns:p14="http://schemas.microsoft.com/office/powerpoint/2010/main" val="1056790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90" y="0"/>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BASIC FILTER</a:t>
            </a:r>
            <a:endParaRPr lang="en-US" sz="4000" dirty="0"/>
          </a:p>
        </p:txBody>
      </p:sp>
      <p:sp>
        <p:nvSpPr>
          <p:cNvPr id="2" name="Rectangle 1"/>
          <p:cNvSpPr/>
          <p:nvPr/>
        </p:nvSpPr>
        <p:spPr>
          <a:xfrm>
            <a:off x="714687" y="3095763"/>
            <a:ext cx="16854053" cy="3416320"/>
          </a:xfrm>
          <a:prstGeom prst="rect">
            <a:avLst/>
          </a:prstGeom>
        </p:spPr>
        <p:txBody>
          <a:bodyPr wrap="square">
            <a:spAutoFit/>
          </a:bodyPr>
          <a:lstStyle/>
          <a:p>
            <a:pPr lvl="0" algn="just">
              <a:lnSpc>
                <a:spcPct val="150000"/>
              </a:lnSpc>
            </a:pPr>
            <a:r>
              <a:rPr lang="en-US" sz="4000" dirty="0">
                <a:solidFill>
                  <a:schemeClr val="dk1"/>
                </a:solidFill>
                <a:ea typeface="Calibri"/>
                <a:cs typeface="Calibri"/>
                <a:sym typeface="Calibri"/>
              </a:rPr>
              <a:t>If you are looking for all vouchers, stock items, or groups that share a single, common condition, you can use this filter mode. In the Basic Filter mode, you can use any single value or text as the condition to apply the filter in the report.</a:t>
            </a:r>
          </a:p>
          <a:p>
            <a:r>
              <a:rPr lang="en-US" dirty="0"/>
              <a:t/>
            </a:r>
            <a:br>
              <a:rPr lang="en-US" dirty="0"/>
            </a:br>
            <a:endParaRPr lang="en-IN" dirty="0"/>
          </a:p>
        </p:txBody>
      </p:sp>
    </p:spTree>
    <p:extLst>
      <p:ext uri="{BB962C8B-B14F-4D97-AF65-F5344CB8AC3E}">
        <p14:creationId xmlns:p14="http://schemas.microsoft.com/office/powerpoint/2010/main" val="4153885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90" y="-436418"/>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BASIC FILTER</a:t>
            </a:r>
            <a:endParaRPr lang="en-US" sz="4000" dirty="0"/>
          </a:p>
        </p:txBody>
      </p:sp>
      <p:sp>
        <p:nvSpPr>
          <p:cNvPr id="2" name="Rectangle 1"/>
          <p:cNvSpPr/>
          <p:nvPr/>
        </p:nvSpPr>
        <p:spPr>
          <a:xfrm>
            <a:off x="714686" y="2285272"/>
            <a:ext cx="16854053" cy="2492990"/>
          </a:xfrm>
          <a:prstGeom prst="rect">
            <a:avLst/>
          </a:prstGeom>
        </p:spPr>
        <p:txBody>
          <a:bodyPr wrap="square">
            <a:spAutoFit/>
          </a:bodyPr>
          <a:lstStyle/>
          <a:p>
            <a:pPr marL="617220" lvl="0" indent="-617220" algn="just">
              <a:buClr>
                <a:schemeClr val="dk1"/>
              </a:buClr>
              <a:buSzPts val="3359"/>
              <a:buFont typeface="Calibri"/>
              <a:buAutoNum type="arabicPeriod"/>
            </a:pPr>
            <a:r>
              <a:rPr lang="en-US" sz="4000" dirty="0">
                <a:solidFill>
                  <a:schemeClr val="dk1"/>
                </a:solidFill>
                <a:ea typeface="Calibri"/>
                <a:cs typeface="Calibri"/>
                <a:sym typeface="Calibri"/>
              </a:rPr>
              <a:t>From </a:t>
            </a:r>
            <a:r>
              <a:rPr lang="en-US" sz="4000" b="1" dirty="0">
                <a:solidFill>
                  <a:schemeClr val="dk1"/>
                </a:solidFill>
                <a:ea typeface="Calibri"/>
                <a:cs typeface="Calibri"/>
                <a:sym typeface="Calibri"/>
              </a:rPr>
              <a:t>Gateway of Tally &gt;</a:t>
            </a:r>
            <a:r>
              <a:rPr lang="en-US" sz="4000" dirty="0">
                <a:solidFill>
                  <a:schemeClr val="dk1"/>
                </a:solidFill>
                <a:ea typeface="Calibri"/>
                <a:cs typeface="Calibri"/>
                <a:sym typeface="Calibri"/>
              </a:rPr>
              <a:t> </a:t>
            </a:r>
            <a:r>
              <a:rPr lang="en-US" sz="4000" b="1" dirty="0">
                <a:solidFill>
                  <a:schemeClr val="dk1"/>
                </a:solidFill>
                <a:ea typeface="Calibri"/>
                <a:cs typeface="Calibri"/>
                <a:sym typeface="Calibri"/>
              </a:rPr>
              <a:t>Display More Reports</a:t>
            </a:r>
            <a:r>
              <a:rPr lang="en-US" sz="4000" dirty="0">
                <a:solidFill>
                  <a:schemeClr val="dk1"/>
                </a:solidFill>
                <a:ea typeface="Calibri"/>
                <a:cs typeface="Calibri"/>
                <a:sym typeface="Calibri"/>
              </a:rPr>
              <a:t> &gt; </a:t>
            </a:r>
            <a:r>
              <a:rPr lang="en-US" sz="4000" b="1" dirty="0">
                <a:solidFill>
                  <a:schemeClr val="dk1"/>
                </a:solidFill>
                <a:ea typeface="Calibri"/>
                <a:cs typeface="Calibri"/>
                <a:sym typeface="Calibri"/>
              </a:rPr>
              <a:t>Day Book</a:t>
            </a:r>
            <a:r>
              <a:rPr lang="en-US" sz="4000" dirty="0">
                <a:solidFill>
                  <a:schemeClr val="dk1"/>
                </a:solidFill>
                <a:ea typeface="Calibri"/>
                <a:cs typeface="Calibri"/>
                <a:sym typeface="Calibri"/>
              </a:rPr>
              <a:t>. </a:t>
            </a:r>
            <a:endParaRPr lang="en-US" sz="4000" dirty="0"/>
          </a:p>
          <a:p>
            <a:pPr marL="617220" lvl="0" indent="-617220" algn="just">
              <a:buClr>
                <a:schemeClr val="dk1"/>
              </a:buClr>
              <a:buSzPts val="3359"/>
              <a:buFont typeface="Calibri"/>
              <a:buAutoNum type="arabicPeriod"/>
            </a:pPr>
            <a:r>
              <a:rPr lang="en-US" sz="4000" dirty="0">
                <a:solidFill>
                  <a:schemeClr val="dk1"/>
                </a:solidFill>
                <a:ea typeface="Calibri"/>
                <a:cs typeface="Calibri"/>
                <a:sym typeface="Calibri"/>
              </a:rPr>
              <a:t> Press </a:t>
            </a:r>
            <a:r>
              <a:rPr lang="en-US" sz="4000" b="1" dirty="0">
                <a:solidFill>
                  <a:schemeClr val="dk1"/>
                </a:solidFill>
                <a:ea typeface="Calibri"/>
                <a:cs typeface="Calibri"/>
                <a:sym typeface="Calibri"/>
              </a:rPr>
              <a:t>Alt+F2: Period</a:t>
            </a:r>
            <a:r>
              <a:rPr lang="en-US" sz="4000" dirty="0">
                <a:solidFill>
                  <a:schemeClr val="dk1"/>
                </a:solidFill>
                <a:ea typeface="Calibri"/>
                <a:cs typeface="Calibri"/>
                <a:sym typeface="Calibri"/>
              </a:rPr>
              <a:t> and mention From </a:t>
            </a:r>
            <a:r>
              <a:rPr lang="en-US" sz="4000" b="1" dirty="0">
                <a:solidFill>
                  <a:schemeClr val="dk1"/>
                </a:solidFill>
                <a:ea typeface="Calibri"/>
                <a:cs typeface="Calibri"/>
                <a:sym typeface="Calibri"/>
              </a:rPr>
              <a:t>1-4-23 To 31-10-23</a:t>
            </a:r>
            <a:r>
              <a:rPr lang="en-US" sz="4000" dirty="0">
                <a:solidFill>
                  <a:schemeClr val="dk1"/>
                </a:solidFill>
                <a:ea typeface="Calibri"/>
                <a:cs typeface="Calibri"/>
                <a:sym typeface="Calibri"/>
              </a:rPr>
              <a:t> </a:t>
            </a:r>
            <a:endParaRPr lang="en-US" sz="4000" dirty="0"/>
          </a:p>
          <a:p>
            <a:pPr marL="617220" lvl="0" indent="-617220" algn="just">
              <a:buClr>
                <a:schemeClr val="dk1"/>
              </a:buClr>
              <a:buSzPts val="3359"/>
              <a:buFont typeface="Calibri"/>
              <a:buAutoNum type="arabicPeriod"/>
            </a:pPr>
            <a:r>
              <a:rPr lang="en-US" sz="4000" dirty="0">
                <a:solidFill>
                  <a:schemeClr val="dk1"/>
                </a:solidFill>
                <a:ea typeface="Calibri"/>
                <a:cs typeface="Calibri"/>
                <a:sym typeface="Calibri"/>
              </a:rPr>
              <a:t> Click </a:t>
            </a:r>
            <a:r>
              <a:rPr lang="en-US" sz="4000" b="1" dirty="0">
                <a:solidFill>
                  <a:schemeClr val="dk1"/>
                </a:solidFill>
                <a:ea typeface="Calibri"/>
                <a:cs typeface="Calibri"/>
                <a:sym typeface="Calibri"/>
              </a:rPr>
              <a:t>F: Apply Filter &gt;</a:t>
            </a:r>
            <a:r>
              <a:rPr lang="en-US" sz="4000" dirty="0">
                <a:solidFill>
                  <a:schemeClr val="dk1"/>
                </a:solidFill>
                <a:ea typeface="Calibri"/>
                <a:cs typeface="Calibri"/>
                <a:sym typeface="Calibri"/>
              </a:rPr>
              <a:t> The Basic Filter screen appears as shown</a:t>
            </a:r>
          </a:p>
          <a:p>
            <a:r>
              <a:rPr lang="en-US" dirty="0"/>
              <a:t/>
            </a:r>
            <a:br>
              <a:rPr lang="en-US" dirty="0"/>
            </a:br>
            <a:endParaRPr lang="en-IN" dirty="0"/>
          </a:p>
        </p:txBody>
      </p:sp>
      <p:pic>
        <p:nvPicPr>
          <p:cNvPr id="6" name="Google Shape;1004;p67"/>
          <p:cNvPicPr preferRelativeResize="0"/>
          <p:nvPr/>
        </p:nvPicPr>
        <p:blipFill rotWithShape="1">
          <a:blip r:embed="rId2">
            <a:alphaModFix/>
          </a:blip>
          <a:srcRect/>
          <a:stretch/>
        </p:blipFill>
        <p:spPr>
          <a:xfrm>
            <a:off x="2615220" y="4454120"/>
            <a:ext cx="10778490" cy="4996817"/>
          </a:xfrm>
          <a:prstGeom prst="rect">
            <a:avLst/>
          </a:prstGeom>
          <a:noFill/>
          <a:ln>
            <a:noFill/>
          </a:ln>
        </p:spPr>
      </p:pic>
    </p:spTree>
    <p:extLst>
      <p:ext uri="{BB962C8B-B14F-4D97-AF65-F5344CB8AC3E}">
        <p14:creationId xmlns:p14="http://schemas.microsoft.com/office/powerpoint/2010/main" val="30802061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90" y="-1018309"/>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MULTI FILTER</a:t>
            </a:r>
            <a:endParaRPr lang="en-US" sz="4000" dirty="0"/>
          </a:p>
        </p:txBody>
      </p:sp>
      <p:sp>
        <p:nvSpPr>
          <p:cNvPr id="2" name="Rectangle 1"/>
          <p:cNvSpPr/>
          <p:nvPr/>
        </p:nvSpPr>
        <p:spPr>
          <a:xfrm>
            <a:off x="714687" y="1471939"/>
            <a:ext cx="16854053" cy="8025595"/>
          </a:xfrm>
          <a:prstGeom prst="rect">
            <a:avLst/>
          </a:prstGeom>
        </p:spPr>
        <p:txBody>
          <a:bodyPr wrap="square">
            <a:spAutoFit/>
          </a:bodyPr>
          <a:lstStyle/>
          <a:p>
            <a:pPr lvl="0" algn="just">
              <a:lnSpc>
                <a:spcPct val="120000"/>
              </a:lnSpc>
            </a:pPr>
            <a:r>
              <a:rPr lang="en-US" sz="3600" dirty="0">
                <a:solidFill>
                  <a:schemeClr val="dk1"/>
                </a:solidFill>
                <a:ea typeface="Calibri"/>
                <a:cs typeface="Calibri"/>
                <a:sym typeface="Calibri"/>
              </a:rPr>
              <a:t>There are situations when you need to see details in a report according to the masters or vouchers matching more than one condition. It can be a combination of conditions, such as Ledger Name and Voucher Date, or Voucher Date, Effective Date, and Name of Tax Ledger, and so on. The Multi-Filter mode in TallyPrime comes in handy in such situations. This filter mode enables you to apply a filter by entering multiple conditions in one go.</a:t>
            </a:r>
            <a:endParaRPr lang="en-US" sz="3600" dirty="0"/>
          </a:p>
          <a:p>
            <a:pPr lvl="0" algn="just">
              <a:lnSpc>
                <a:spcPct val="120000"/>
              </a:lnSpc>
            </a:pPr>
            <a:endParaRPr lang="en-US" sz="3600" dirty="0">
              <a:solidFill>
                <a:schemeClr val="dk1"/>
              </a:solidFill>
              <a:ea typeface="Calibri"/>
              <a:cs typeface="Calibri"/>
              <a:sym typeface="Calibri"/>
            </a:endParaRPr>
          </a:p>
          <a:p>
            <a:pPr lvl="0" algn="just">
              <a:lnSpc>
                <a:spcPct val="120000"/>
              </a:lnSpc>
            </a:pPr>
            <a:r>
              <a:rPr lang="en-US" sz="3600" dirty="0">
                <a:solidFill>
                  <a:schemeClr val="dk1"/>
                </a:solidFill>
                <a:ea typeface="Calibri"/>
                <a:cs typeface="Calibri"/>
                <a:sym typeface="Calibri"/>
              </a:rPr>
              <a:t>In Multi-Filter, you can apply a filter to match a combination of two or more conditions or one among a set of conditions, by using the </a:t>
            </a:r>
            <a:r>
              <a:rPr lang="en-US" sz="3600" b="1" dirty="0">
                <a:solidFill>
                  <a:schemeClr val="dk1"/>
                </a:solidFill>
                <a:ea typeface="Calibri"/>
                <a:cs typeface="Calibri"/>
                <a:sym typeface="Calibri"/>
              </a:rPr>
              <a:t>‘and’</a:t>
            </a:r>
            <a:r>
              <a:rPr lang="en-US" sz="3600" dirty="0">
                <a:solidFill>
                  <a:schemeClr val="dk1"/>
                </a:solidFill>
                <a:ea typeface="Calibri"/>
                <a:cs typeface="Calibri"/>
                <a:sym typeface="Calibri"/>
              </a:rPr>
              <a:t> and </a:t>
            </a:r>
            <a:r>
              <a:rPr lang="en-US" sz="3600" b="1" dirty="0">
                <a:solidFill>
                  <a:schemeClr val="dk1"/>
                </a:solidFill>
                <a:ea typeface="Calibri"/>
                <a:cs typeface="Calibri"/>
                <a:sym typeface="Calibri"/>
              </a:rPr>
              <a:t>‘or’</a:t>
            </a:r>
            <a:r>
              <a:rPr lang="en-US" sz="3600" dirty="0">
                <a:solidFill>
                  <a:schemeClr val="dk1"/>
                </a:solidFill>
                <a:ea typeface="Calibri"/>
                <a:cs typeface="Calibri"/>
                <a:sym typeface="Calibri"/>
              </a:rPr>
              <a:t> options. That means: </a:t>
            </a:r>
            <a:endParaRPr lang="en-US" sz="3600" dirty="0"/>
          </a:p>
          <a:p>
            <a:pPr marL="411480" lvl="0" indent="-411480" algn="just">
              <a:lnSpc>
                <a:spcPct val="120000"/>
              </a:lnSpc>
              <a:buClr>
                <a:schemeClr val="dk1"/>
              </a:buClr>
              <a:buSzPts val="2880"/>
              <a:buFont typeface="Arial"/>
              <a:buChar char="•"/>
            </a:pPr>
            <a:r>
              <a:rPr lang="en-US" sz="3600" dirty="0">
                <a:solidFill>
                  <a:schemeClr val="dk1"/>
                </a:solidFill>
                <a:ea typeface="Calibri"/>
                <a:cs typeface="Calibri"/>
                <a:sym typeface="Calibri"/>
              </a:rPr>
              <a:t>Using the option </a:t>
            </a:r>
            <a:r>
              <a:rPr lang="en-US" sz="3600" b="1" dirty="0">
                <a:solidFill>
                  <a:schemeClr val="dk1"/>
                </a:solidFill>
                <a:ea typeface="Calibri"/>
                <a:cs typeface="Calibri"/>
                <a:sym typeface="Calibri"/>
              </a:rPr>
              <a:t>‘and’</a:t>
            </a:r>
            <a:r>
              <a:rPr lang="en-US" sz="3600" dirty="0">
                <a:solidFill>
                  <a:schemeClr val="dk1"/>
                </a:solidFill>
                <a:ea typeface="Calibri"/>
                <a:cs typeface="Calibri"/>
                <a:sym typeface="Calibri"/>
              </a:rPr>
              <a:t> between two conditions ensures that the results are displayed only when the data meets both conditions. </a:t>
            </a:r>
            <a:endParaRPr lang="en-US" sz="3600" dirty="0"/>
          </a:p>
          <a:p>
            <a:pPr marL="411480" lvl="0" indent="-411480" algn="just">
              <a:lnSpc>
                <a:spcPct val="120000"/>
              </a:lnSpc>
              <a:buClr>
                <a:schemeClr val="dk1"/>
              </a:buClr>
              <a:buSzPts val="2880"/>
              <a:buFont typeface="Arial"/>
              <a:buChar char="•"/>
            </a:pPr>
            <a:r>
              <a:rPr lang="en-US" sz="3600" dirty="0">
                <a:solidFill>
                  <a:schemeClr val="dk1"/>
                </a:solidFill>
                <a:ea typeface="Calibri"/>
                <a:cs typeface="Calibri"/>
                <a:sym typeface="Calibri"/>
              </a:rPr>
              <a:t>Using the option </a:t>
            </a:r>
            <a:r>
              <a:rPr lang="en-US" sz="3600" b="1" dirty="0">
                <a:solidFill>
                  <a:schemeClr val="dk1"/>
                </a:solidFill>
                <a:ea typeface="Calibri"/>
                <a:cs typeface="Calibri"/>
                <a:sym typeface="Calibri"/>
              </a:rPr>
              <a:t>‘or’</a:t>
            </a:r>
            <a:r>
              <a:rPr lang="en-US" sz="3600" dirty="0">
                <a:solidFill>
                  <a:schemeClr val="dk1"/>
                </a:solidFill>
                <a:ea typeface="Calibri"/>
                <a:cs typeface="Calibri"/>
                <a:sym typeface="Calibri"/>
              </a:rPr>
              <a:t> between two conditions ensures that the results are displayed when the data meets either of the conditions.</a:t>
            </a:r>
          </a:p>
        </p:txBody>
      </p:sp>
    </p:spTree>
    <p:extLst>
      <p:ext uri="{BB962C8B-B14F-4D97-AF65-F5344CB8AC3E}">
        <p14:creationId xmlns:p14="http://schemas.microsoft.com/office/powerpoint/2010/main" val="4779440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89" y="-914400"/>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MULTI FILTER</a:t>
            </a:r>
            <a:endParaRPr lang="en-US" sz="4000" dirty="0"/>
          </a:p>
        </p:txBody>
      </p:sp>
      <p:sp>
        <p:nvSpPr>
          <p:cNvPr id="2" name="Rectangle 1"/>
          <p:cNvSpPr/>
          <p:nvPr/>
        </p:nvSpPr>
        <p:spPr>
          <a:xfrm>
            <a:off x="901723" y="1765727"/>
            <a:ext cx="16854053" cy="3108543"/>
          </a:xfrm>
          <a:prstGeom prst="rect">
            <a:avLst/>
          </a:prstGeom>
        </p:spPr>
        <p:txBody>
          <a:bodyPr wrap="square">
            <a:spAutoFit/>
          </a:bodyPr>
          <a:lstStyle/>
          <a:p>
            <a:pPr marL="617220" lvl="0" indent="-617220" algn="just">
              <a:buClr>
                <a:schemeClr val="dk1"/>
              </a:buClr>
              <a:buSzPts val="2880"/>
              <a:buFont typeface="Calibri"/>
              <a:buAutoNum type="arabicPeriod"/>
            </a:pPr>
            <a:r>
              <a:rPr lang="en-US" sz="4000" dirty="0">
                <a:solidFill>
                  <a:schemeClr val="dk1"/>
                </a:solidFill>
                <a:ea typeface="Calibri"/>
                <a:cs typeface="Calibri"/>
                <a:sym typeface="Calibri"/>
              </a:rPr>
              <a:t>From </a:t>
            </a:r>
            <a:r>
              <a:rPr lang="en-US" sz="4000" b="1" dirty="0">
                <a:solidFill>
                  <a:schemeClr val="dk1"/>
                </a:solidFill>
                <a:ea typeface="Calibri"/>
                <a:cs typeface="Calibri"/>
                <a:sym typeface="Calibri"/>
              </a:rPr>
              <a:t>Gateway of Tally &gt;</a:t>
            </a:r>
            <a:r>
              <a:rPr lang="en-US" sz="4000" dirty="0">
                <a:solidFill>
                  <a:schemeClr val="dk1"/>
                </a:solidFill>
                <a:ea typeface="Calibri"/>
                <a:cs typeface="Calibri"/>
                <a:sym typeface="Calibri"/>
              </a:rPr>
              <a:t> </a:t>
            </a:r>
            <a:r>
              <a:rPr lang="en-US" sz="4000" b="1" dirty="0">
                <a:solidFill>
                  <a:schemeClr val="dk1"/>
                </a:solidFill>
                <a:ea typeface="Calibri"/>
                <a:cs typeface="Calibri"/>
                <a:sym typeface="Calibri"/>
              </a:rPr>
              <a:t>Display More Reports</a:t>
            </a:r>
            <a:r>
              <a:rPr lang="en-US" sz="4000" dirty="0">
                <a:solidFill>
                  <a:schemeClr val="dk1"/>
                </a:solidFill>
                <a:ea typeface="Calibri"/>
                <a:cs typeface="Calibri"/>
                <a:sym typeface="Calibri"/>
              </a:rPr>
              <a:t> &gt; </a:t>
            </a:r>
            <a:r>
              <a:rPr lang="en-US" sz="4000" b="1" dirty="0">
                <a:solidFill>
                  <a:schemeClr val="dk1"/>
                </a:solidFill>
                <a:ea typeface="Calibri"/>
                <a:cs typeface="Calibri"/>
                <a:sym typeface="Calibri"/>
              </a:rPr>
              <a:t>Day Book</a:t>
            </a:r>
            <a:r>
              <a:rPr lang="en-US" sz="4000" dirty="0">
                <a:solidFill>
                  <a:schemeClr val="dk1"/>
                </a:solidFill>
                <a:ea typeface="Calibri"/>
                <a:cs typeface="Calibri"/>
                <a:sym typeface="Calibri"/>
              </a:rPr>
              <a:t>. </a:t>
            </a:r>
            <a:endParaRPr lang="en-US" sz="4000" dirty="0"/>
          </a:p>
          <a:p>
            <a:pPr marL="617220" lvl="0" indent="-617220" algn="just">
              <a:buClr>
                <a:schemeClr val="dk1"/>
              </a:buClr>
              <a:buSzPts val="2880"/>
              <a:buFont typeface="Calibri"/>
              <a:buAutoNum type="arabicPeriod"/>
            </a:pPr>
            <a:r>
              <a:rPr lang="en-US" sz="4000" dirty="0">
                <a:solidFill>
                  <a:schemeClr val="dk1"/>
                </a:solidFill>
                <a:ea typeface="Calibri"/>
                <a:cs typeface="Calibri"/>
                <a:sym typeface="Calibri"/>
              </a:rPr>
              <a:t> Press </a:t>
            </a:r>
            <a:r>
              <a:rPr lang="en-US" sz="4000" b="1" dirty="0">
                <a:solidFill>
                  <a:schemeClr val="dk1"/>
                </a:solidFill>
                <a:ea typeface="Calibri"/>
                <a:cs typeface="Calibri"/>
                <a:sym typeface="Calibri"/>
              </a:rPr>
              <a:t>Alt+F2: Period</a:t>
            </a:r>
            <a:r>
              <a:rPr lang="en-US" sz="4000" dirty="0">
                <a:solidFill>
                  <a:schemeClr val="dk1"/>
                </a:solidFill>
                <a:ea typeface="Calibri"/>
                <a:cs typeface="Calibri"/>
                <a:sym typeface="Calibri"/>
              </a:rPr>
              <a:t> and mention From </a:t>
            </a:r>
            <a:r>
              <a:rPr lang="en-US" sz="4000" b="1" dirty="0">
                <a:solidFill>
                  <a:schemeClr val="dk1"/>
                </a:solidFill>
                <a:ea typeface="Calibri"/>
                <a:cs typeface="Calibri"/>
                <a:sym typeface="Calibri"/>
              </a:rPr>
              <a:t>1-4-23 To 31-10-23</a:t>
            </a:r>
            <a:r>
              <a:rPr lang="en-US" sz="4000" dirty="0">
                <a:solidFill>
                  <a:schemeClr val="dk1"/>
                </a:solidFill>
                <a:ea typeface="Calibri"/>
                <a:cs typeface="Calibri"/>
                <a:sym typeface="Calibri"/>
              </a:rPr>
              <a:t> </a:t>
            </a:r>
            <a:endParaRPr lang="en-US" sz="4000" dirty="0"/>
          </a:p>
          <a:p>
            <a:pPr marL="617220" lvl="0" indent="-617220" algn="just">
              <a:buClr>
                <a:schemeClr val="dk1"/>
              </a:buClr>
              <a:buSzPts val="2880"/>
              <a:buFont typeface="Calibri"/>
              <a:buAutoNum type="arabicPeriod"/>
            </a:pPr>
            <a:r>
              <a:rPr lang="en-US" sz="4000" dirty="0">
                <a:solidFill>
                  <a:schemeClr val="dk1"/>
                </a:solidFill>
                <a:ea typeface="Calibri"/>
                <a:cs typeface="Calibri"/>
                <a:sym typeface="Calibri"/>
              </a:rPr>
              <a:t> Click </a:t>
            </a:r>
            <a:r>
              <a:rPr lang="en-US" sz="4000" b="1" dirty="0">
                <a:solidFill>
                  <a:schemeClr val="dk1"/>
                </a:solidFill>
                <a:ea typeface="Calibri"/>
                <a:cs typeface="Calibri"/>
                <a:sym typeface="Calibri"/>
              </a:rPr>
              <a:t>F: Apply Filter &gt;</a:t>
            </a:r>
            <a:r>
              <a:rPr lang="en-US" sz="4000" dirty="0">
                <a:solidFill>
                  <a:schemeClr val="dk1"/>
                </a:solidFill>
                <a:ea typeface="Calibri"/>
                <a:cs typeface="Calibri"/>
                <a:sym typeface="Calibri"/>
              </a:rPr>
              <a:t> The Basic Filter screen appears &gt; Press </a:t>
            </a:r>
            <a:r>
              <a:rPr lang="en-US" sz="4000" b="1" dirty="0">
                <a:solidFill>
                  <a:schemeClr val="dk1"/>
                </a:solidFill>
                <a:ea typeface="Calibri"/>
                <a:cs typeface="Calibri"/>
                <a:sym typeface="Calibri"/>
              </a:rPr>
              <a:t>F6 : Multi Filter </a:t>
            </a:r>
            <a:r>
              <a:rPr lang="en-US" sz="4000" dirty="0">
                <a:solidFill>
                  <a:schemeClr val="dk1"/>
                </a:solidFill>
                <a:ea typeface="Calibri"/>
                <a:cs typeface="Calibri"/>
                <a:sym typeface="Calibri"/>
              </a:rPr>
              <a:t>Screen Appears as shown</a:t>
            </a:r>
          </a:p>
          <a:p>
            <a:r>
              <a:rPr lang="en-US" dirty="0"/>
              <a:t/>
            </a:r>
            <a:br>
              <a:rPr lang="en-US" dirty="0"/>
            </a:br>
            <a:endParaRPr lang="en-IN" dirty="0"/>
          </a:p>
        </p:txBody>
      </p:sp>
      <p:pic>
        <p:nvPicPr>
          <p:cNvPr id="7" name="Google Shape;1035;p69"/>
          <p:cNvPicPr preferRelativeResize="0"/>
          <p:nvPr/>
        </p:nvPicPr>
        <p:blipFill rotWithShape="1">
          <a:blip r:embed="rId2">
            <a:alphaModFix/>
          </a:blip>
          <a:srcRect/>
          <a:stretch/>
        </p:blipFill>
        <p:spPr>
          <a:xfrm>
            <a:off x="4172452" y="4588363"/>
            <a:ext cx="9120986" cy="4836154"/>
          </a:xfrm>
          <a:prstGeom prst="rect">
            <a:avLst/>
          </a:prstGeom>
          <a:noFill/>
          <a:ln>
            <a:noFill/>
          </a:ln>
        </p:spPr>
      </p:pic>
    </p:spTree>
    <p:extLst>
      <p:ext uri="{BB962C8B-B14F-4D97-AF65-F5344CB8AC3E}">
        <p14:creationId xmlns:p14="http://schemas.microsoft.com/office/powerpoint/2010/main" val="381996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7908" y="-374072"/>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ADVANCE FILTER</a:t>
            </a:r>
            <a:endParaRPr lang="en-US" sz="4000" dirty="0"/>
          </a:p>
        </p:txBody>
      </p:sp>
      <p:sp>
        <p:nvSpPr>
          <p:cNvPr id="2" name="Rectangle 1"/>
          <p:cNvSpPr/>
          <p:nvPr/>
        </p:nvSpPr>
        <p:spPr>
          <a:xfrm>
            <a:off x="714687" y="2604343"/>
            <a:ext cx="16854053" cy="5078313"/>
          </a:xfrm>
          <a:prstGeom prst="rect">
            <a:avLst/>
          </a:prstGeom>
        </p:spPr>
        <p:txBody>
          <a:bodyPr wrap="square">
            <a:spAutoFit/>
          </a:bodyPr>
          <a:lstStyle/>
          <a:p>
            <a:pPr lvl="0" algn="just">
              <a:lnSpc>
                <a:spcPct val="120000"/>
              </a:lnSpc>
            </a:pPr>
            <a:r>
              <a:rPr lang="en-US" sz="4000" dirty="0">
                <a:solidFill>
                  <a:schemeClr val="dk1"/>
                </a:solidFill>
                <a:ea typeface="Calibri"/>
                <a:cs typeface="Calibri"/>
                <a:sym typeface="Calibri"/>
              </a:rPr>
              <a:t>In a business, there might be situations when reporting needs are very specific for analyzing business in depth. In case a business has made a profit in a month, you would want to know the parties with whom you have transacted with high-volume sales. While looking for such details, you will want to view the values in your report based on the vouchers that match one or more specific conditions. You can also Save a view of the report with Filters applied.</a:t>
            </a:r>
          </a:p>
          <a:p>
            <a:r>
              <a:rPr lang="en-US" dirty="0"/>
              <a:t/>
            </a:r>
            <a:br>
              <a:rPr lang="en-US" dirty="0"/>
            </a:br>
            <a:endParaRPr lang="en-IN" dirty="0"/>
          </a:p>
        </p:txBody>
      </p:sp>
    </p:spTree>
    <p:extLst>
      <p:ext uri="{BB962C8B-B14F-4D97-AF65-F5344CB8AC3E}">
        <p14:creationId xmlns:p14="http://schemas.microsoft.com/office/powerpoint/2010/main" val="3019319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45473" y="3771200"/>
            <a:ext cx="7345560" cy="6515800"/>
          </a:xfrm>
          <a:prstGeom prst="rect">
            <a:avLst/>
          </a:prstGeom>
        </p:spPr>
        <p:txBody>
          <a:bodyPr vert="horz" lIns="91440" tIns="45720" rIns="91440" bIns="45720" rtlCol="0" anchor="b">
            <a:normAutofit fontScale="90000"/>
          </a:bodyPr>
          <a:lstStyle/>
          <a:p>
            <a:pPr rtl="0"/>
            <a:r>
              <a:rPr lang="en-IN" sz="4400" dirty="0"/>
              <a:t>Payroll and HR Management</a:t>
            </a:r>
            <a:r>
              <a:rPr lang="en-IN" sz="4400" b="0" dirty="0"/>
              <a:t/>
            </a:r>
            <a:br>
              <a:rPr lang="en-IN" sz="4400" b="0" dirty="0"/>
            </a:br>
            <a:r>
              <a:rPr lang="en-IN" sz="4400" dirty="0"/>
              <a:t/>
            </a:r>
            <a:br>
              <a:rPr lang="en-IN" sz="4400" dirty="0"/>
            </a:br>
            <a:r>
              <a:rPr lang="en-IN" sz="4800" b="0" dirty="0"/>
              <a:t/>
            </a:r>
            <a:br>
              <a:rPr lang="en-IN" sz="4800" b="0" dirty="0"/>
            </a:br>
            <a:r>
              <a:rPr lang="en-IN" sz="4800" dirty="0"/>
              <a:t/>
            </a:r>
            <a:br>
              <a:rPr lang="en-IN" sz="4800" dirty="0"/>
            </a:b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094763" y="1262407"/>
            <a:ext cx="2950476" cy="8256106"/>
          </a:xfrm>
          <a:prstGeom prst="rect">
            <a:avLst/>
          </a:prstGeom>
          <a:noFill/>
        </p:spPr>
        <p:txBody>
          <a:bodyPr wrap="square" rtlCol="0">
            <a:spAutoFit/>
          </a:bodyPr>
          <a:lstStyle/>
          <a:p>
            <a:r>
              <a:rPr lang="en-IN" sz="3200" b="1" dirty="0"/>
              <a:t>Payroll </a:t>
            </a:r>
            <a:r>
              <a:rPr lang="en-IN" sz="3200" b="1" dirty="0" smtClean="0"/>
              <a:t>Processing</a:t>
            </a:r>
          </a:p>
          <a:p>
            <a:endParaRPr lang="en-IN" sz="1050" b="1" dirty="0"/>
          </a:p>
          <a:p>
            <a:pPr algn="just"/>
            <a:r>
              <a:rPr lang="en-US" sz="2400" dirty="0"/>
              <a:t>Tally's payroll module streamlines the process of employee compensation management. It automatically calculates salaries, deductions, and other payroll-related components, ensuring accurate and timely payments. This module also generates </a:t>
            </a:r>
            <a:r>
              <a:rPr lang="en-US" sz="2400" dirty="0" err="1"/>
              <a:t>payslips</a:t>
            </a:r>
            <a:r>
              <a:rPr lang="en-US" sz="2400" dirty="0"/>
              <a:t>, maintains employee records, and integrates seamlessly with the accounting system.</a:t>
            </a:r>
            <a:endParaRPr lang="en-IN" dirty="0"/>
          </a:p>
        </p:txBody>
      </p:sp>
      <p:sp>
        <p:nvSpPr>
          <p:cNvPr id="9" name="TextBox 8"/>
          <p:cNvSpPr txBox="1"/>
          <p:nvPr/>
        </p:nvSpPr>
        <p:spPr>
          <a:xfrm>
            <a:off x="14422581" y="1262407"/>
            <a:ext cx="3491346" cy="7417415"/>
          </a:xfrm>
          <a:prstGeom prst="rect">
            <a:avLst/>
          </a:prstGeom>
          <a:noFill/>
        </p:spPr>
        <p:txBody>
          <a:bodyPr wrap="square" rtlCol="0">
            <a:spAutoFit/>
          </a:bodyPr>
          <a:lstStyle/>
          <a:p>
            <a:r>
              <a:rPr lang="en-IN" sz="3200" b="1" dirty="0"/>
              <a:t>Statutory </a:t>
            </a:r>
            <a:r>
              <a:rPr lang="en-IN" sz="3200" b="1" dirty="0" smtClean="0"/>
              <a:t>Compliance</a:t>
            </a:r>
          </a:p>
          <a:p>
            <a:endParaRPr lang="en-IN" sz="2800" dirty="0"/>
          </a:p>
          <a:p>
            <a:pPr algn="just"/>
            <a:r>
              <a:rPr lang="en-US" sz="2400" dirty="0"/>
              <a:t>Tally's payroll and HR modules ensure that businesses remain compliant with relevant labor laws and regulations. It automatically calculates and generates reports for statutory deductions, such as PF, ESI, and TDS, and helps companies stay up-to-date with the latest compliance requirements.</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10551970" y="1262407"/>
            <a:ext cx="3418608" cy="8002191"/>
          </a:xfrm>
          <a:prstGeom prst="rect">
            <a:avLst/>
          </a:prstGeom>
          <a:noFill/>
        </p:spPr>
        <p:txBody>
          <a:bodyPr wrap="square" rtlCol="0">
            <a:spAutoFit/>
          </a:bodyPr>
          <a:lstStyle/>
          <a:p>
            <a:r>
              <a:rPr lang="en-IN" sz="3200" b="1" dirty="0"/>
              <a:t>HR </a:t>
            </a:r>
            <a:r>
              <a:rPr lang="en-IN" sz="3200" b="1" dirty="0" smtClean="0"/>
              <a:t>Management</a:t>
            </a:r>
          </a:p>
          <a:p>
            <a:endParaRPr lang="en-IN" sz="2800" dirty="0"/>
          </a:p>
          <a:p>
            <a:pPr algn="just"/>
            <a:r>
              <a:rPr lang="en-US" sz="2400" dirty="0"/>
              <a:t>Tally's HR management features allow businesses to efficiently manage their human resources. This includes tracking employee details, managing leave and attendance, and generating reports on employee productivity and performance. The module also supports features like employee self-service and HR policy management, enhancing overall organizational efficiency.</a:t>
            </a:r>
          </a:p>
          <a:p>
            <a:r>
              <a:rPr lang="en-US" sz="2400" dirty="0"/>
              <a:t/>
            </a:r>
            <a:br>
              <a:rPr lang="en-US" sz="2400" dirty="0"/>
            </a:br>
            <a:endParaRPr lang="en-IN" dirty="0"/>
          </a:p>
        </p:txBody>
      </p:sp>
    </p:spTree>
    <p:extLst>
      <p:ext uri="{BB962C8B-B14F-4D97-AF65-F5344CB8AC3E}">
        <p14:creationId xmlns:p14="http://schemas.microsoft.com/office/powerpoint/2010/main" val="30294880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68690" y="-768927"/>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000" dirty="0">
                <a:solidFill>
                  <a:schemeClr val="dk1"/>
                </a:solidFill>
                <a:latin typeface="Calibri"/>
                <a:ea typeface="Calibri"/>
                <a:cs typeface="Calibri"/>
                <a:sym typeface="Calibri"/>
              </a:rPr>
              <a:t>ADVANCE FILTER</a:t>
            </a:r>
            <a:endParaRPr lang="en-US" sz="4000" dirty="0"/>
          </a:p>
        </p:txBody>
      </p:sp>
      <p:sp>
        <p:nvSpPr>
          <p:cNvPr id="2" name="Rectangle 1"/>
          <p:cNvSpPr/>
          <p:nvPr/>
        </p:nvSpPr>
        <p:spPr>
          <a:xfrm>
            <a:off x="714687" y="1793852"/>
            <a:ext cx="16854053" cy="3108543"/>
          </a:xfrm>
          <a:prstGeom prst="rect">
            <a:avLst/>
          </a:prstGeom>
        </p:spPr>
        <p:txBody>
          <a:bodyPr wrap="square">
            <a:spAutoFit/>
          </a:bodyPr>
          <a:lstStyle/>
          <a:p>
            <a:pPr marL="617220" lvl="0" indent="-617220" algn="just">
              <a:buClr>
                <a:schemeClr val="dk1"/>
              </a:buClr>
              <a:buSzPts val="2880"/>
              <a:buFont typeface="Calibri"/>
              <a:buAutoNum type="arabicPeriod"/>
            </a:pPr>
            <a:r>
              <a:rPr lang="en-US" sz="4000" dirty="0">
                <a:solidFill>
                  <a:schemeClr val="dk1"/>
                </a:solidFill>
                <a:ea typeface="Calibri"/>
                <a:cs typeface="Calibri"/>
                <a:sym typeface="Calibri"/>
              </a:rPr>
              <a:t>From </a:t>
            </a:r>
            <a:r>
              <a:rPr lang="en-US" sz="4000" b="1" dirty="0">
                <a:solidFill>
                  <a:schemeClr val="dk1"/>
                </a:solidFill>
                <a:ea typeface="Calibri"/>
                <a:cs typeface="Calibri"/>
                <a:sym typeface="Calibri"/>
              </a:rPr>
              <a:t>Gateway of Tally </a:t>
            </a:r>
            <a:r>
              <a:rPr lang="en-US" sz="4000" dirty="0">
                <a:solidFill>
                  <a:schemeClr val="dk1"/>
                </a:solidFill>
                <a:ea typeface="Calibri"/>
                <a:cs typeface="Calibri"/>
                <a:sym typeface="Calibri"/>
              </a:rPr>
              <a:t>&gt; </a:t>
            </a:r>
            <a:r>
              <a:rPr lang="en-US" sz="4000" b="1" dirty="0">
                <a:solidFill>
                  <a:schemeClr val="dk1"/>
                </a:solidFill>
                <a:ea typeface="Calibri"/>
                <a:cs typeface="Calibri"/>
                <a:sym typeface="Calibri"/>
              </a:rPr>
              <a:t>Stock Summary</a:t>
            </a:r>
            <a:r>
              <a:rPr lang="en-US" sz="4000" dirty="0">
                <a:solidFill>
                  <a:schemeClr val="dk1"/>
                </a:solidFill>
                <a:ea typeface="Calibri"/>
                <a:cs typeface="Calibri"/>
                <a:sym typeface="Calibri"/>
              </a:rPr>
              <a:t>&gt; Click </a:t>
            </a:r>
            <a:r>
              <a:rPr lang="en-US" sz="4000" b="1" dirty="0">
                <a:solidFill>
                  <a:schemeClr val="dk1"/>
                </a:solidFill>
                <a:ea typeface="Calibri"/>
                <a:cs typeface="Calibri"/>
                <a:sym typeface="Calibri"/>
              </a:rPr>
              <a:t>F5: Stock Item-wise</a:t>
            </a:r>
            <a:endParaRPr lang="en-US" sz="4000" dirty="0"/>
          </a:p>
          <a:p>
            <a:pPr marL="617220" lvl="0" indent="-617220" algn="just">
              <a:buClr>
                <a:schemeClr val="dk1"/>
              </a:buClr>
              <a:buSzPts val="2880"/>
              <a:buFont typeface="Calibri"/>
              <a:buAutoNum type="arabicPeriod"/>
            </a:pPr>
            <a:r>
              <a:rPr lang="en-US" sz="4000" dirty="0">
                <a:solidFill>
                  <a:schemeClr val="dk1"/>
                </a:solidFill>
                <a:ea typeface="Calibri"/>
                <a:cs typeface="Calibri"/>
                <a:sym typeface="Calibri"/>
              </a:rPr>
              <a:t>Press </a:t>
            </a:r>
            <a:r>
              <a:rPr lang="en-US" sz="4000" b="1" dirty="0">
                <a:solidFill>
                  <a:schemeClr val="dk1"/>
                </a:solidFill>
                <a:ea typeface="Calibri"/>
                <a:cs typeface="Calibri"/>
                <a:sym typeface="Calibri"/>
              </a:rPr>
              <a:t>F12: Configure</a:t>
            </a:r>
            <a:r>
              <a:rPr lang="en-US" sz="4000" dirty="0">
                <a:solidFill>
                  <a:schemeClr val="dk1"/>
                </a:solidFill>
                <a:ea typeface="Calibri"/>
                <a:cs typeface="Calibri"/>
                <a:sym typeface="Calibri"/>
              </a:rPr>
              <a:t> &gt; Set Show Goods Outwards to </a:t>
            </a:r>
            <a:r>
              <a:rPr lang="en-US" sz="4000" b="1" dirty="0">
                <a:solidFill>
                  <a:schemeClr val="dk1"/>
                </a:solidFill>
                <a:ea typeface="Calibri"/>
                <a:cs typeface="Calibri"/>
                <a:sym typeface="Calibri"/>
              </a:rPr>
              <a:t>Yes &gt;</a:t>
            </a:r>
            <a:r>
              <a:rPr lang="en-US" sz="4000" dirty="0">
                <a:solidFill>
                  <a:schemeClr val="dk1"/>
                </a:solidFill>
                <a:ea typeface="Calibri"/>
                <a:cs typeface="Calibri"/>
                <a:sym typeface="Calibri"/>
              </a:rPr>
              <a:t> Set Show Closing Balance </a:t>
            </a:r>
            <a:r>
              <a:rPr lang="en-US" sz="4000" b="1" dirty="0">
                <a:solidFill>
                  <a:schemeClr val="dk1"/>
                </a:solidFill>
                <a:ea typeface="Calibri"/>
                <a:cs typeface="Calibri"/>
                <a:sym typeface="Calibri"/>
              </a:rPr>
              <a:t>No &gt;</a:t>
            </a:r>
            <a:r>
              <a:rPr lang="en-US" sz="4000" dirty="0">
                <a:solidFill>
                  <a:schemeClr val="dk1"/>
                </a:solidFill>
                <a:ea typeface="Calibri"/>
                <a:cs typeface="Calibri"/>
                <a:sym typeface="Calibri"/>
              </a:rPr>
              <a:t> </a:t>
            </a:r>
            <a:r>
              <a:rPr lang="en-US" sz="4000" b="1" dirty="0">
                <a:solidFill>
                  <a:schemeClr val="dk1"/>
                </a:solidFill>
                <a:ea typeface="Calibri"/>
                <a:cs typeface="Calibri"/>
                <a:sym typeface="Calibri"/>
              </a:rPr>
              <a:t>Accept </a:t>
            </a:r>
            <a:r>
              <a:rPr lang="en-US" sz="4000" dirty="0">
                <a:solidFill>
                  <a:schemeClr val="dk1"/>
                </a:solidFill>
                <a:ea typeface="Calibri"/>
                <a:cs typeface="Calibri"/>
                <a:sym typeface="Calibri"/>
              </a:rPr>
              <a:t>the screen. </a:t>
            </a:r>
            <a:endParaRPr lang="en-US" sz="4000" dirty="0"/>
          </a:p>
          <a:p>
            <a:pPr marL="617220" lvl="0" indent="-617220" algn="just">
              <a:buClr>
                <a:schemeClr val="dk1"/>
              </a:buClr>
              <a:buSzPts val="2880"/>
              <a:buFont typeface="Calibri"/>
              <a:buAutoNum type="arabicPeriod"/>
            </a:pPr>
            <a:r>
              <a:rPr lang="en-US" sz="4000" dirty="0">
                <a:solidFill>
                  <a:schemeClr val="dk1"/>
                </a:solidFill>
                <a:ea typeface="Calibri"/>
                <a:cs typeface="Calibri"/>
                <a:sym typeface="Calibri"/>
              </a:rPr>
              <a:t>Click </a:t>
            </a:r>
            <a:r>
              <a:rPr lang="en-US" sz="4000" b="1" dirty="0">
                <a:solidFill>
                  <a:schemeClr val="dk1"/>
                </a:solidFill>
                <a:ea typeface="Calibri"/>
                <a:cs typeface="Calibri"/>
                <a:sym typeface="Calibri"/>
              </a:rPr>
              <a:t>F: Apply Filter &gt;</a:t>
            </a:r>
            <a:r>
              <a:rPr lang="en-US" sz="4000" dirty="0">
                <a:solidFill>
                  <a:schemeClr val="dk1"/>
                </a:solidFill>
                <a:ea typeface="Calibri"/>
                <a:cs typeface="Calibri"/>
                <a:sym typeface="Calibri"/>
              </a:rPr>
              <a:t> </a:t>
            </a:r>
            <a:r>
              <a:rPr lang="en-US" sz="4000" b="1" dirty="0">
                <a:solidFill>
                  <a:schemeClr val="dk1"/>
                </a:solidFill>
                <a:ea typeface="Calibri"/>
                <a:cs typeface="Calibri"/>
                <a:sym typeface="Calibri"/>
              </a:rPr>
              <a:t>F7: Advanced Filter</a:t>
            </a:r>
            <a:r>
              <a:rPr lang="en-US" sz="4000" dirty="0">
                <a:solidFill>
                  <a:schemeClr val="dk1"/>
                </a:solidFill>
                <a:ea typeface="Calibri"/>
                <a:cs typeface="Calibri"/>
                <a:sym typeface="Calibri"/>
              </a:rPr>
              <a:t> to view the </a:t>
            </a:r>
            <a:r>
              <a:rPr lang="en-US" sz="4000" b="1" dirty="0">
                <a:solidFill>
                  <a:schemeClr val="dk1"/>
                </a:solidFill>
                <a:ea typeface="Calibri"/>
                <a:cs typeface="Calibri"/>
                <a:sym typeface="Calibri"/>
              </a:rPr>
              <a:t>Advanced Filter screen</a:t>
            </a:r>
          </a:p>
          <a:p>
            <a:r>
              <a:rPr lang="en-US" dirty="0"/>
              <a:t/>
            </a:r>
            <a:br>
              <a:rPr lang="en-US" dirty="0"/>
            </a:br>
            <a:endParaRPr lang="en-IN" dirty="0"/>
          </a:p>
        </p:txBody>
      </p:sp>
      <p:pic>
        <p:nvPicPr>
          <p:cNvPr id="6" name="Google Shape;1066;p71"/>
          <p:cNvPicPr preferRelativeResize="0"/>
          <p:nvPr/>
        </p:nvPicPr>
        <p:blipFill rotWithShape="1">
          <a:blip r:embed="rId2">
            <a:alphaModFix/>
          </a:blip>
          <a:srcRect l="5044" t="15475" r="15278" b="8474"/>
          <a:stretch/>
        </p:blipFill>
        <p:spPr>
          <a:xfrm>
            <a:off x="3656510" y="4606789"/>
            <a:ext cx="9381809" cy="4747948"/>
          </a:xfrm>
          <a:prstGeom prst="rect">
            <a:avLst/>
          </a:prstGeom>
          <a:noFill/>
          <a:ln>
            <a:noFill/>
          </a:ln>
        </p:spPr>
      </p:pic>
    </p:spTree>
    <p:extLst>
      <p:ext uri="{BB962C8B-B14F-4D97-AF65-F5344CB8AC3E}">
        <p14:creationId xmlns:p14="http://schemas.microsoft.com/office/powerpoint/2010/main" val="16990009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0" y="4972699"/>
            <a:ext cx="7827009" cy="3059812"/>
          </a:xfrm>
          <a:prstGeom prst="rect">
            <a:avLst/>
          </a:prstGeom>
        </p:spPr>
        <p:txBody>
          <a:bodyPr vert="horz" wrap="square" lIns="0" tIns="12700" rIns="0" bIns="0" rtlCol="0" anchor="t">
            <a:spAutoFit/>
          </a:bodyPr>
          <a:lstStyle/>
          <a:p>
            <a:pPr algn="ctr"/>
            <a:r>
              <a:rPr lang="en-US" sz="6600" dirty="0">
                <a:solidFill>
                  <a:schemeClr val="bg1"/>
                </a:solidFill>
              </a:rPr>
              <a:t>ACCOUNTING AND INDIRECT TAXATION - GST</a:t>
            </a:r>
            <a:endParaRPr spc="65" dirty="0">
              <a:solidFill>
                <a:schemeClr val="bg1"/>
              </a:solidFill>
              <a:latin typeface="Verdana"/>
              <a:ea typeface="Verdana"/>
              <a:cs typeface="Verdana"/>
            </a:endParaRPr>
          </a:p>
        </p:txBody>
      </p:sp>
    </p:spTree>
    <p:extLst>
      <p:ext uri="{BB962C8B-B14F-4D97-AF65-F5344CB8AC3E}">
        <p14:creationId xmlns:p14="http://schemas.microsoft.com/office/powerpoint/2010/main" val="32593610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7908" y="-374072"/>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latin typeface="Roboto"/>
                <a:ea typeface="Roboto"/>
                <a:cs typeface="Roboto"/>
                <a:sym typeface="Roboto"/>
              </a:rPr>
              <a:t>GST </a:t>
            </a:r>
            <a:r>
              <a:rPr lang="en-US" sz="5400" dirty="0" smtClean="0">
                <a:latin typeface="Roboto"/>
                <a:ea typeface="Roboto"/>
                <a:cs typeface="Roboto"/>
                <a:sym typeface="Roboto"/>
              </a:rPr>
              <a:t>Compliance </a:t>
            </a:r>
            <a:r>
              <a:rPr lang="en-US" sz="5400" dirty="0">
                <a:latin typeface="Roboto"/>
                <a:ea typeface="Roboto"/>
                <a:cs typeface="Roboto"/>
                <a:sym typeface="Roboto"/>
              </a:rPr>
              <a:t>and </a:t>
            </a:r>
            <a:r>
              <a:rPr lang="en-US" sz="5400" dirty="0" smtClean="0">
                <a:latin typeface="Roboto"/>
                <a:ea typeface="Roboto"/>
                <a:cs typeface="Roboto"/>
                <a:sym typeface="Roboto"/>
              </a:rPr>
              <a:t>Filing</a:t>
            </a:r>
            <a:endParaRPr lang="en-US" sz="5400" dirty="0">
              <a:latin typeface="+mn-lt"/>
            </a:endParaRPr>
          </a:p>
        </p:txBody>
      </p:sp>
      <p:sp>
        <p:nvSpPr>
          <p:cNvPr id="2" name="Rectangle 1"/>
          <p:cNvSpPr/>
          <p:nvPr/>
        </p:nvSpPr>
        <p:spPr>
          <a:xfrm>
            <a:off x="690452" y="3499578"/>
            <a:ext cx="8427027" cy="3970318"/>
          </a:xfrm>
          <a:prstGeom prst="rect">
            <a:avLst/>
          </a:prstGeom>
        </p:spPr>
        <p:txBody>
          <a:bodyPr wrap="square">
            <a:spAutoFit/>
          </a:bodyPr>
          <a:lstStyle/>
          <a:p>
            <a:pPr lvl="0" algn="just">
              <a:lnSpc>
                <a:spcPct val="90000"/>
              </a:lnSpc>
              <a:buClr>
                <a:schemeClr val="dk1"/>
              </a:buClr>
              <a:buSzPts val="2400"/>
            </a:pPr>
            <a:r>
              <a:rPr lang="en-US" sz="4000" dirty="0">
                <a:ea typeface="Roboto"/>
                <a:cs typeface="Roboto"/>
                <a:sym typeface="Roboto"/>
              </a:rPr>
              <a:t>Whether you file GST returns yourself or share the data with your tax consultant, TallyPrime makes GST filing simpler for you. The built-in capability of error detection and correction ensures that you file your GST returns correctly.</a:t>
            </a:r>
            <a:endParaRPr lang="en-US" sz="4000" dirty="0"/>
          </a:p>
        </p:txBody>
      </p:sp>
      <p:pic>
        <p:nvPicPr>
          <p:cNvPr id="6" name="Google Shape;1089;p74"/>
          <p:cNvPicPr preferRelativeResize="0"/>
          <p:nvPr/>
        </p:nvPicPr>
        <p:blipFill rotWithShape="1">
          <a:blip r:embed="rId2">
            <a:alphaModFix/>
          </a:blip>
          <a:srcRect/>
          <a:stretch/>
        </p:blipFill>
        <p:spPr>
          <a:xfrm>
            <a:off x="9462966" y="3499577"/>
            <a:ext cx="8347052" cy="4605331"/>
          </a:xfrm>
          <a:prstGeom prst="rect">
            <a:avLst/>
          </a:prstGeom>
          <a:noFill/>
          <a:ln>
            <a:noFill/>
          </a:ln>
        </p:spPr>
      </p:pic>
    </p:spTree>
    <p:extLst>
      <p:ext uri="{BB962C8B-B14F-4D97-AF65-F5344CB8AC3E}">
        <p14:creationId xmlns:p14="http://schemas.microsoft.com/office/powerpoint/2010/main" val="34466700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7908" y="-374072"/>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latin typeface="Roboto"/>
                <a:ea typeface="Roboto"/>
                <a:cs typeface="Roboto"/>
                <a:sym typeface="Roboto"/>
              </a:rPr>
              <a:t>e-Invoice</a:t>
            </a:r>
            <a:endParaRPr lang="en-US" sz="5400" dirty="0">
              <a:latin typeface="+mn-lt"/>
            </a:endParaRPr>
          </a:p>
        </p:txBody>
      </p:sp>
      <p:sp>
        <p:nvSpPr>
          <p:cNvPr id="2" name="Rectangle 1"/>
          <p:cNvSpPr/>
          <p:nvPr/>
        </p:nvSpPr>
        <p:spPr>
          <a:xfrm>
            <a:off x="506869" y="2876124"/>
            <a:ext cx="8427027" cy="6186309"/>
          </a:xfrm>
          <a:prstGeom prst="rect">
            <a:avLst/>
          </a:prstGeom>
        </p:spPr>
        <p:txBody>
          <a:bodyPr wrap="square">
            <a:spAutoFit/>
          </a:bodyPr>
          <a:lstStyle/>
          <a:p>
            <a:pPr lvl="0" algn="just">
              <a:lnSpc>
                <a:spcPct val="90000"/>
              </a:lnSpc>
              <a:buClr>
                <a:schemeClr val="dk1"/>
              </a:buClr>
              <a:buSzPts val="2400"/>
            </a:pPr>
            <a:r>
              <a:rPr lang="en-US" sz="4000" dirty="0">
                <a:ea typeface="Roboto"/>
                <a:cs typeface="Roboto"/>
                <a:sym typeface="Roboto"/>
              </a:rPr>
              <a:t>With TallyPrime, you can generate e-invoice instantly with no changes to invoicing process that you follow. With TallyPrime’s connected services, you can automatically generate e-invoice and print IRN &amp; QR code on the invoices without manual intervention. TallyPrime also supports the bulk generation of e-invoices and offline generation e-invoice file (JSON) to handle exigency scenarios</a:t>
            </a:r>
            <a:r>
              <a:rPr lang="en-US" sz="4000" dirty="0">
                <a:latin typeface="Roboto"/>
                <a:ea typeface="Roboto"/>
                <a:cs typeface="Roboto"/>
                <a:sym typeface="Roboto"/>
              </a:rPr>
              <a:t>.</a:t>
            </a:r>
            <a:endParaRPr lang="en-US" sz="4000" dirty="0"/>
          </a:p>
        </p:txBody>
      </p:sp>
      <p:pic>
        <p:nvPicPr>
          <p:cNvPr id="7" name="Google Shape;1101;p75"/>
          <p:cNvPicPr preferRelativeResize="0"/>
          <p:nvPr/>
        </p:nvPicPr>
        <p:blipFill rotWithShape="1">
          <a:blip r:embed="rId2">
            <a:alphaModFix/>
          </a:blip>
          <a:srcRect l="8005" r="14341" b="-3"/>
          <a:stretch/>
        </p:blipFill>
        <p:spPr>
          <a:xfrm>
            <a:off x="9379839" y="3027590"/>
            <a:ext cx="8305488" cy="5576083"/>
          </a:xfrm>
          <a:prstGeom prst="rect">
            <a:avLst/>
          </a:prstGeom>
          <a:noFill/>
          <a:ln>
            <a:noFill/>
          </a:ln>
        </p:spPr>
      </p:pic>
    </p:spTree>
    <p:extLst>
      <p:ext uri="{BB962C8B-B14F-4D97-AF65-F5344CB8AC3E}">
        <p14:creationId xmlns:p14="http://schemas.microsoft.com/office/powerpoint/2010/main" val="19130323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7908" y="-374072"/>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latin typeface="Roboto"/>
                <a:ea typeface="Roboto"/>
                <a:cs typeface="Roboto"/>
                <a:sym typeface="Roboto"/>
              </a:rPr>
              <a:t>GST </a:t>
            </a:r>
            <a:r>
              <a:rPr lang="en-US" sz="5400" dirty="0" smtClean="0">
                <a:latin typeface="Roboto"/>
                <a:ea typeface="Roboto"/>
                <a:cs typeface="Roboto"/>
                <a:sym typeface="Roboto"/>
              </a:rPr>
              <a:t>Reports </a:t>
            </a:r>
            <a:r>
              <a:rPr lang="en-US" sz="5400" dirty="0">
                <a:latin typeface="Roboto"/>
                <a:ea typeface="Roboto"/>
                <a:cs typeface="Roboto"/>
                <a:sym typeface="Roboto"/>
              </a:rPr>
              <a:t>and </a:t>
            </a:r>
            <a:r>
              <a:rPr lang="en-US" sz="5400" dirty="0" smtClean="0">
                <a:latin typeface="Roboto"/>
                <a:ea typeface="Roboto"/>
                <a:cs typeface="Roboto"/>
                <a:sym typeface="Roboto"/>
              </a:rPr>
              <a:t>Statements</a:t>
            </a:r>
            <a:endParaRPr lang="en-US" sz="5400" dirty="0">
              <a:latin typeface="+mn-lt"/>
            </a:endParaRPr>
          </a:p>
        </p:txBody>
      </p:sp>
      <p:sp>
        <p:nvSpPr>
          <p:cNvPr id="2" name="Rectangle 1"/>
          <p:cNvSpPr/>
          <p:nvPr/>
        </p:nvSpPr>
        <p:spPr>
          <a:xfrm>
            <a:off x="690452" y="2398142"/>
            <a:ext cx="8427027" cy="7017306"/>
          </a:xfrm>
          <a:prstGeom prst="rect">
            <a:avLst/>
          </a:prstGeom>
        </p:spPr>
        <p:txBody>
          <a:bodyPr wrap="square">
            <a:spAutoFit/>
          </a:bodyPr>
          <a:lstStyle/>
          <a:p>
            <a:pPr marL="274320" lvl="0" indent="-274320">
              <a:lnSpc>
                <a:spcPct val="90000"/>
              </a:lnSpc>
              <a:buClr>
                <a:schemeClr val="dk1"/>
              </a:buClr>
              <a:buSzPts val="2000"/>
              <a:buFont typeface="Arial"/>
              <a:buChar char="•"/>
            </a:pPr>
            <a:r>
              <a:rPr lang="en-US" sz="4000" dirty="0">
                <a:ea typeface="Roboto"/>
                <a:cs typeface="Roboto"/>
                <a:sym typeface="Roboto"/>
              </a:rPr>
              <a:t>Incomplete/Mismatch summary</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Input Tax credit summary</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Advance receipt tax liability</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Revere charge tax summary</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HSN/HAC summary</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Document summary</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Track GST return activities</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Challan Reconciliation report</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e-Invoice status report and registers</a:t>
            </a:r>
            <a:endParaRPr lang="en-US" sz="4000" dirty="0"/>
          </a:p>
          <a:p>
            <a:pPr marL="274320" lvl="0" indent="-274320">
              <a:lnSpc>
                <a:spcPct val="90000"/>
              </a:lnSpc>
              <a:spcBef>
                <a:spcPts val="1200"/>
              </a:spcBef>
              <a:buClr>
                <a:schemeClr val="dk1"/>
              </a:buClr>
              <a:buSzPts val="2000"/>
              <a:buFont typeface="Arial"/>
              <a:buChar char="•"/>
            </a:pPr>
            <a:r>
              <a:rPr lang="en-US" sz="4000" dirty="0">
                <a:ea typeface="Roboto"/>
                <a:cs typeface="Roboto"/>
                <a:sym typeface="Roboto"/>
              </a:rPr>
              <a:t>e-Way bill report and register</a:t>
            </a:r>
            <a:endParaRPr lang="en-US" sz="4000" dirty="0"/>
          </a:p>
        </p:txBody>
      </p:sp>
      <p:pic>
        <p:nvPicPr>
          <p:cNvPr id="8" name="Google Shape;1113;p76"/>
          <p:cNvPicPr preferRelativeResize="0"/>
          <p:nvPr/>
        </p:nvPicPr>
        <p:blipFill rotWithShape="1">
          <a:blip r:embed="rId2">
            <a:alphaModFix/>
          </a:blip>
          <a:srcRect/>
          <a:stretch/>
        </p:blipFill>
        <p:spPr>
          <a:xfrm>
            <a:off x="8236839" y="3117059"/>
            <a:ext cx="8762688" cy="4780032"/>
          </a:xfrm>
          <a:prstGeom prst="rect">
            <a:avLst/>
          </a:prstGeom>
          <a:noFill/>
          <a:ln>
            <a:noFill/>
          </a:ln>
        </p:spPr>
      </p:pic>
    </p:spTree>
    <p:extLst>
      <p:ext uri="{BB962C8B-B14F-4D97-AF65-F5344CB8AC3E}">
        <p14:creationId xmlns:p14="http://schemas.microsoft.com/office/powerpoint/2010/main" val="425936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544979" y="6315798"/>
            <a:ext cx="7398328"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latin typeface="Roboto"/>
                <a:ea typeface="Roboto"/>
                <a:cs typeface="Roboto"/>
                <a:sym typeface="Roboto"/>
              </a:rPr>
              <a:t>Fully </a:t>
            </a:r>
            <a:r>
              <a:rPr lang="en-US" sz="5400" dirty="0" smtClean="0">
                <a:latin typeface="Roboto"/>
                <a:ea typeface="Roboto"/>
                <a:cs typeface="Roboto"/>
                <a:sym typeface="Roboto"/>
              </a:rPr>
              <a:t>Connected </a:t>
            </a:r>
            <a:r>
              <a:rPr lang="en-US" sz="5400" dirty="0">
                <a:latin typeface="Roboto"/>
                <a:ea typeface="Roboto"/>
                <a:cs typeface="Roboto"/>
                <a:sym typeface="Roboto"/>
              </a:rPr>
              <a:t>e-way </a:t>
            </a:r>
            <a:r>
              <a:rPr lang="en-US" sz="5400" dirty="0" smtClean="0">
                <a:latin typeface="Roboto"/>
                <a:ea typeface="Roboto"/>
                <a:cs typeface="Roboto"/>
                <a:sym typeface="Roboto"/>
              </a:rPr>
              <a:t>Bill Solution</a:t>
            </a:r>
            <a:endParaRPr lang="en-US" sz="5400" dirty="0">
              <a:latin typeface="+mn-lt"/>
            </a:endParaRPr>
          </a:p>
        </p:txBody>
      </p:sp>
      <p:sp>
        <p:nvSpPr>
          <p:cNvPr id="2" name="Rectangle 1"/>
          <p:cNvSpPr/>
          <p:nvPr/>
        </p:nvSpPr>
        <p:spPr>
          <a:xfrm>
            <a:off x="7943307" y="6490022"/>
            <a:ext cx="9970620" cy="3194721"/>
          </a:xfrm>
          <a:prstGeom prst="rect">
            <a:avLst/>
          </a:prstGeom>
        </p:spPr>
        <p:txBody>
          <a:bodyPr wrap="square">
            <a:spAutoFit/>
          </a:bodyPr>
          <a:lstStyle/>
          <a:p>
            <a:pPr marL="411480" lvl="0" indent="-411480" algn="just">
              <a:lnSpc>
                <a:spcPct val="90000"/>
              </a:lnSpc>
              <a:buClr>
                <a:schemeClr val="dk1"/>
              </a:buClr>
              <a:buSzPts val="1000"/>
              <a:buFont typeface="Noto Sans Symbols"/>
              <a:buChar char="∙"/>
            </a:pPr>
            <a:r>
              <a:rPr lang="en-US" sz="2800" dirty="0"/>
              <a:t>An Electronic Waybill (e-Way bill) is an electronic document generated on the GST portal for evidencing the movement of goods. It is a unique reference number generated for the specific consignment which involves the movement of goods. If the invoice value is ₹ 50,000 or above, all registered dealers must generate an e-Way Bill for the interstate movement of goods. The e-Way bill needs to be generated for all types of movement of goods interstate and intrastate.</a:t>
            </a:r>
          </a:p>
        </p:txBody>
      </p:sp>
      <p:pic>
        <p:nvPicPr>
          <p:cNvPr id="7" name="Google Shape;1121;p77"/>
          <p:cNvPicPr preferRelativeResize="0"/>
          <p:nvPr/>
        </p:nvPicPr>
        <p:blipFill rotWithShape="1">
          <a:blip r:embed="rId2">
            <a:alphaModFix/>
          </a:blip>
          <a:srcRect t="7761" b="45053"/>
          <a:stretch/>
        </p:blipFill>
        <p:spPr>
          <a:xfrm>
            <a:off x="72748" y="41576"/>
            <a:ext cx="18137931" cy="5714988"/>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Tree>
    <p:extLst>
      <p:ext uri="{BB962C8B-B14F-4D97-AF65-F5344CB8AC3E}">
        <p14:creationId xmlns:p14="http://schemas.microsoft.com/office/powerpoint/2010/main" val="1904496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06582" y="1018303"/>
            <a:ext cx="7356763" cy="2409245"/>
          </a:xfrm>
          <a:prstGeom prst="rect">
            <a:avLst/>
          </a:prstGeom>
        </p:spPr>
        <p:txBody>
          <a:bodyPr vert="horz" lIns="91440" tIns="45720" rIns="91440" bIns="45720" rtlCol="0" anchor="b">
            <a:normAutofit fontScale="90000"/>
          </a:bodyPr>
          <a:lstStyle/>
          <a:p>
            <a:pPr marL="0" marR="0" lvl="0" indent="0" algn="ctr" rtl="0">
              <a:spcBef>
                <a:spcPts val="0"/>
              </a:spcBef>
              <a:spcAft>
                <a:spcPts val="0"/>
              </a:spcAft>
            </a:pPr>
            <a:r>
              <a:rPr lang="en-US" sz="5400" dirty="0">
                <a:latin typeface="Roboto"/>
                <a:ea typeface="Roboto"/>
                <a:cs typeface="Roboto"/>
                <a:sym typeface="Roboto"/>
              </a:rPr>
              <a:t>Audit </a:t>
            </a:r>
            <a:r>
              <a:rPr lang="en-US" sz="5400" dirty="0" smtClean="0">
                <a:latin typeface="Roboto"/>
                <a:ea typeface="Roboto"/>
                <a:cs typeface="Roboto"/>
                <a:sym typeface="Roboto"/>
              </a:rPr>
              <a:t>Trail Compliant </a:t>
            </a:r>
            <a:r>
              <a:rPr lang="en-US" sz="5400" dirty="0">
                <a:latin typeface="Roboto"/>
                <a:ea typeface="Roboto"/>
                <a:cs typeface="Roboto"/>
                <a:sym typeface="Roboto"/>
              </a:rPr>
              <a:t>as per MCA’s </a:t>
            </a:r>
            <a:r>
              <a:rPr lang="en-US" sz="5400" dirty="0" smtClean="0">
                <a:latin typeface="Roboto"/>
                <a:ea typeface="Roboto"/>
                <a:cs typeface="Roboto"/>
                <a:sym typeface="Roboto"/>
              </a:rPr>
              <a:t>Guidelines</a:t>
            </a:r>
            <a:endParaRPr lang="en-US" sz="5400" dirty="0">
              <a:latin typeface="+mn-lt"/>
            </a:endParaRPr>
          </a:p>
        </p:txBody>
      </p:sp>
      <p:sp>
        <p:nvSpPr>
          <p:cNvPr id="2" name="Rectangle 1"/>
          <p:cNvSpPr/>
          <p:nvPr/>
        </p:nvSpPr>
        <p:spPr>
          <a:xfrm>
            <a:off x="8624454" y="556440"/>
            <a:ext cx="9152103" cy="4081117"/>
          </a:xfrm>
          <a:prstGeom prst="rect">
            <a:avLst/>
          </a:prstGeom>
        </p:spPr>
        <p:txBody>
          <a:bodyPr wrap="square">
            <a:spAutoFit/>
          </a:bodyPr>
          <a:lstStyle/>
          <a:p>
            <a:pPr lvl="0" algn="just">
              <a:lnSpc>
                <a:spcPct val="90000"/>
              </a:lnSpc>
              <a:buClr>
                <a:schemeClr val="dk1"/>
              </a:buClr>
              <a:buSzPts val="1000"/>
            </a:pPr>
            <a:r>
              <a:rPr lang="en-US" sz="3600" dirty="0">
                <a:ea typeface="Roboto"/>
                <a:cs typeface="Roboto"/>
                <a:sym typeface="Roboto"/>
              </a:rPr>
              <a:t>Stay audit trail (edit log) compliant using TallyPrime EL release from day one. You can maintain the necessary edit logs, as required, for each transaction/master, along with the date &amp; time, including the details of users and deleted transactions. The best part is that you can get to know the modified elements by comparing them quickly with a previous version.</a:t>
            </a:r>
            <a:endParaRPr lang="en-US" sz="3600" dirty="0"/>
          </a:p>
        </p:txBody>
      </p:sp>
      <p:pic>
        <p:nvPicPr>
          <p:cNvPr id="7" name="Google Shape;1132;p78"/>
          <p:cNvPicPr preferRelativeResize="0"/>
          <p:nvPr/>
        </p:nvPicPr>
        <p:blipFill rotWithShape="1">
          <a:blip r:embed="rId2">
            <a:alphaModFix/>
          </a:blip>
          <a:srcRect b="19161"/>
          <a:stretch/>
        </p:blipFill>
        <p:spPr>
          <a:xfrm>
            <a:off x="249382" y="4637557"/>
            <a:ext cx="17527175" cy="5296152"/>
          </a:xfrm>
          <a:prstGeom prst="rect">
            <a:avLst/>
          </a:prstGeom>
          <a:noFill/>
          <a:ln>
            <a:noFill/>
          </a:ln>
        </p:spPr>
      </p:pic>
    </p:spTree>
    <p:extLst>
      <p:ext uri="{BB962C8B-B14F-4D97-AF65-F5344CB8AC3E}">
        <p14:creationId xmlns:p14="http://schemas.microsoft.com/office/powerpoint/2010/main" val="40366306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7908" y="-374072"/>
            <a:ext cx="17300050"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latin typeface="Roboto"/>
                <a:ea typeface="Roboto"/>
                <a:cs typeface="Roboto"/>
                <a:sym typeface="Roboto"/>
              </a:rPr>
              <a:t>Multi-GSTIN </a:t>
            </a:r>
            <a:r>
              <a:rPr lang="en-US" sz="5400" dirty="0" smtClean="0">
                <a:latin typeface="Roboto"/>
                <a:ea typeface="Roboto"/>
                <a:cs typeface="Roboto"/>
                <a:sym typeface="Roboto"/>
              </a:rPr>
              <a:t>Support </a:t>
            </a:r>
            <a:r>
              <a:rPr lang="en-US" sz="5400" dirty="0">
                <a:latin typeface="Roboto"/>
                <a:ea typeface="Roboto"/>
                <a:cs typeface="Roboto"/>
                <a:sym typeface="Roboto"/>
              </a:rPr>
              <a:t>in a </a:t>
            </a:r>
            <a:r>
              <a:rPr lang="en-US" sz="5400" dirty="0" smtClean="0">
                <a:latin typeface="Roboto"/>
                <a:ea typeface="Roboto"/>
                <a:cs typeface="Roboto"/>
                <a:sym typeface="Roboto"/>
              </a:rPr>
              <a:t>Single Company</a:t>
            </a:r>
            <a:endParaRPr lang="en-US" sz="5400" dirty="0">
              <a:latin typeface="+mn-lt"/>
            </a:endParaRPr>
          </a:p>
        </p:txBody>
      </p:sp>
      <p:sp>
        <p:nvSpPr>
          <p:cNvPr id="2" name="Rectangle 1"/>
          <p:cNvSpPr/>
          <p:nvPr/>
        </p:nvSpPr>
        <p:spPr>
          <a:xfrm>
            <a:off x="690451" y="3222579"/>
            <a:ext cx="8427027" cy="4524315"/>
          </a:xfrm>
          <a:prstGeom prst="rect">
            <a:avLst/>
          </a:prstGeom>
        </p:spPr>
        <p:txBody>
          <a:bodyPr wrap="square">
            <a:spAutoFit/>
          </a:bodyPr>
          <a:lstStyle/>
          <a:p>
            <a:pPr lvl="0" algn="just">
              <a:lnSpc>
                <a:spcPct val="90000"/>
              </a:lnSpc>
              <a:buClr>
                <a:schemeClr val="dk1"/>
              </a:buClr>
              <a:buSzPts val="1000"/>
            </a:pPr>
            <a:r>
              <a:rPr lang="en-US" sz="4000" dirty="0">
                <a:ea typeface="Roboto"/>
                <a:cs typeface="Roboto"/>
                <a:sym typeface="Roboto"/>
              </a:rPr>
              <a:t>Create multiple GST registrations and manage transactions and returns related to all the GSTINs in a single company. Easy to </a:t>
            </a:r>
            <a:r>
              <a:rPr lang="en-US" sz="4000" dirty="0" smtClean="0">
                <a:ea typeface="Roboto"/>
                <a:cs typeface="Roboto"/>
                <a:sym typeface="Roboto"/>
              </a:rPr>
              <a:t>categories </a:t>
            </a:r>
            <a:r>
              <a:rPr lang="en-US" sz="4000" dirty="0">
                <a:ea typeface="Roboto"/>
                <a:cs typeface="Roboto"/>
                <a:sym typeface="Roboto"/>
              </a:rPr>
              <a:t>or identify transactions GSTN-wise and flexible to view/export GST returns and reports for a single GSTIN or a combined report for all GSTINs.</a:t>
            </a:r>
            <a:endParaRPr lang="en-US" sz="4000" dirty="0"/>
          </a:p>
        </p:txBody>
      </p:sp>
      <p:pic>
        <p:nvPicPr>
          <p:cNvPr id="7" name="Google Shape;1143;p79"/>
          <p:cNvPicPr preferRelativeResize="0"/>
          <p:nvPr/>
        </p:nvPicPr>
        <p:blipFill rotWithShape="1">
          <a:blip r:embed="rId2">
            <a:alphaModFix/>
          </a:blip>
          <a:srcRect/>
          <a:stretch/>
        </p:blipFill>
        <p:spPr>
          <a:xfrm>
            <a:off x="9442183" y="3222579"/>
            <a:ext cx="8243143" cy="4524315"/>
          </a:xfrm>
          <a:prstGeom prst="rect">
            <a:avLst/>
          </a:prstGeom>
          <a:noFill/>
          <a:ln>
            <a:noFill/>
          </a:ln>
        </p:spPr>
      </p:pic>
    </p:spTree>
    <p:extLst>
      <p:ext uri="{BB962C8B-B14F-4D97-AF65-F5344CB8AC3E}">
        <p14:creationId xmlns:p14="http://schemas.microsoft.com/office/powerpoint/2010/main" val="32016374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0" y="4649755"/>
            <a:ext cx="7827009" cy="4052391"/>
          </a:xfrm>
          <a:prstGeom prst="rect">
            <a:avLst/>
          </a:prstGeom>
        </p:spPr>
        <p:txBody>
          <a:bodyPr vert="horz" wrap="square" lIns="0" tIns="12700" rIns="0" bIns="0" rtlCol="0" anchor="t">
            <a:spAutoFit/>
          </a:bodyPr>
          <a:lstStyle/>
          <a:p>
            <a:r>
              <a:rPr lang="en-US" sz="8000" dirty="0">
                <a:solidFill>
                  <a:schemeClr val="bg1"/>
                </a:solidFill>
              </a:rPr>
              <a:t>ACCOUNTING AND INDIRECT TAXATION - TDS</a:t>
            </a:r>
            <a:r>
              <a:rPr lang="en-IN" sz="8000" dirty="0"/>
              <a:t/>
            </a:r>
            <a:br>
              <a:rPr lang="en-IN" sz="8000" dirty="0"/>
            </a:b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12166892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477983" y="2451320"/>
            <a:ext cx="17539855" cy="3033417"/>
          </a:xfrm>
          <a:prstGeom prst="rect">
            <a:avLst/>
          </a:prstGeom>
        </p:spPr>
        <p:txBody>
          <a:bodyPr vert="horz" lIns="91440" tIns="45720" rIns="91440" bIns="45720" rtlCol="0" anchor="b">
            <a:normAutofit fontScale="90000"/>
          </a:bodyPr>
          <a:lstStyle/>
          <a:p>
            <a:pPr algn="l" rtl="0"/>
            <a:r>
              <a:rPr lang="en-US" sz="4800" dirty="0" smtClean="0"/>
              <a:t/>
            </a:r>
            <a:br>
              <a:rPr lang="en-US" sz="4800" dirty="0" smtClean="0"/>
            </a:br>
            <a:r>
              <a:rPr lang="en-US" sz="4900" dirty="0">
                <a:solidFill>
                  <a:srgbClr val="000000"/>
                </a:solidFill>
                <a:latin typeface="Poppins"/>
                <a:ea typeface="Poppins"/>
                <a:cs typeface="Poppins"/>
                <a:sym typeface="Poppins"/>
              </a:rPr>
              <a:t>TDS Implementation in TallyPrime: A Comprehensive Guide</a:t>
            </a:r>
            <a:r>
              <a:rPr lang="en-US" sz="4800" dirty="0"/>
              <a:t/>
            </a:r>
            <a:br>
              <a:rPr lang="en-US" sz="4800" dirty="0"/>
            </a:br>
            <a:r>
              <a:rPr lang="en-IN" sz="4400" b="0" dirty="0"/>
              <a:t/>
            </a:r>
            <a:br>
              <a:rPr lang="en-IN" sz="44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477983" y="2596999"/>
            <a:ext cx="16750146" cy="8790099"/>
          </a:xfrm>
          <a:prstGeom prst="rect">
            <a:avLst/>
          </a:prstGeom>
        </p:spPr>
        <p:txBody>
          <a:bodyPr wrap="square">
            <a:spAutoFit/>
          </a:bodyPr>
          <a:lstStyle/>
          <a:p>
            <a:pPr marL="274320" lvl="0" indent="-274320">
              <a:lnSpc>
                <a:spcPct val="90000"/>
              </a:lnSpc>
              <a:spcBef>
                <a:spcPts val="1200"/>
              </a:spcBef>
              <a:buClr>
                <a:srgbClr val="000000"/>
              </a:buClr>
              <a:buSzPts val="3300"/>
              <a:buFont typeface="Arial"/>
              <a:buChar char="•"/>
            </a:pPr>
            <a:r>
              <a:rPr lang="en-US" sz="4400" dirty="0">
                <a:solidFill>
                  <a:srgbClr val="000000"/>
                </a:solidFill>
                <a:ea typeface="Poppins"/>
                <a:cs typeface="Poppins"/>
                <a:sym typeface="Poppins"/>
              </a:rPr>
              <a:t>Section 1: Understanding Tax Deducted at Source (TDS)</a:t>
            </a:r>
            <a:endParaRPr lang="en-US" sz="4400" dirty="0"/>
          </a:p>
          <a:p>
            <a:pPr marL="274320" lvl="0" indent="-60960">
              <a:lnSpc>
                <a:spcPct val="90000"/>
              </a:lnSpc>
              <a:spcBef>
                <a:spcPts val="1200"/>
              </a:spcBef>
              <a:buClr>
                <a:schemeClr val="dk1"/>
              </a:buClr>
              <a:buSzPts val="3360"/>
            </a:pPr>
            <a:endParaRPr lang="en-US" sz="4400" dirty="0">
              <a:solidFill>
                <a:srgbClr val="000000"/>
              </a:solidFill>
              <a:ea typeface="Poppins"/>
              <a:cs typeface="Poppins"/>
              <a:sym typeface="Poppins"/>
            </a:endParaRPr>
          </a:p>
          <a:p>
            <a:pPr marL="274320" lvl="0" indent="-274320">
              <a:lnSpc>
                <a:spcPct val="90000"/>
              </a:lnSpc>
              <a:spcBef>
                <a:spcPts val="1200"/>
              </a:spcBef>
              <a:buClr>
                <a:srgbClr val="000000"/>
              </a:buClr>
              <a:buSzPts val="3300"/>
              <a:buFont typeface="Arial"/>
              <a:buChar char="•"/>
            </a:pPr>
            <a:r>
              <a:rPr lang="en-US" sz="4400" dirty="0">
                <a:solidFill>
                  <a:srgbClr val="000000"/>
                </a:solidFill>
                <a:ea typeface="Poppins"/>
                <a:cs typeface="Poppins"/>
                <a:sym typeface="Poppins"/>
              </a:rPr>
              <a:t>Section 2: Activating TDS in TallyPrime</a:t>
            </a:r>
          </a:p>
          <a:p>
            <a:pPr marL="274320" lvl="0" indent="-60960">
              <a:lnSpc>
                <a:spcPct val="90000"/>
              </a:lnSpc>
              <a:spcBef>
                <a:spcPts val="1200"/>
              </a:spcBef>
              <a:buClr>
                <a:schemeClr val="dk1"/>
              </a:buClr>
              <a:buSzPts val="3360"/>
            </a:pPr>
            <a:endParaRPr lang="en-US" sz="4400" dirty="0">
              <a:solidFill>
                <a:srgbClr val="000000"/>
              </a:solidFill>
              <a:ea typeface="Poppins"/>
              <a:cs typeface="Poppins"/>
              <a:sym typeface="Poppins"/>
            </a:endParaRPr>
          </a:p>
          <a:p>
            <a:pPr marL="274320" lvl="0" indent="-274320">
              <a:lnSpc>
                <a:spcPct val="90000"/>
              </a:lnSpc>
              <a:spcBef>
                <a:spcPts val="1200"/>
              </a:spcBef>
              <a:buClr>
                <a:srgbClr val="000000"/>
              </a:buClr>
              <a:buSzPts val="3300"/>
              <a:buFont typeface="Arial"/>
              <a:buChar char="•"/>
            </a:pPr>
            <a:r>
              <a:rPr lang="en-US" sz="4400" dirty="0">
                <a:solidFill>
                  <a:srgbClr val="000000"/>
                </a:solidFill>
                <a:ea typeface="Poppins"/>
                <a:cs typeface="Poppins"/>
                <a:sym typeface="Poppins"/>
              </a:rPr>
              <a:t>Section 3: Recording Transactions and Generating Reports</a:t>
            </a:r>
            <a:endParaRPr lang="en-US" sz="4400" dirty="0"/>
          </a:p>
          <a:p>
            <a:pPr marL="274320" lvl="0" indent="-60960">
              <a:lnSpc>
                <a:spcPct val="90000"/>
              </a:lnSpc>
              <a:spcBef>
                <a:spcPts val="1200"/>
              </a:spcBef>
              <a:buClr>
                <a:schemeClr val="dk1"/>
              </a:buClr>
              <a:buSzPts val="3360"/>
            </a:pPr>
            <a:endParaRPr lang="en-US" sz="4400" dirty="0">
              <a:solidFill>
                <a:srgbClr val="000000"/>
              </a:solidFill>
              <a:ea typeface="Poppins"/>
              <a:cs typeface="Poppins"/>
              <a:sym typeface="Poppins"/>
            </a:endParaRPr>
          </a:p>
          <a:p>
            <a:pPr marL="274320" lvl="0" indent="-274320">
              <a:lnSpc>
                <a:spcPct val="90000"/>
              </a:lnSpc>
              <a:spcBef>
                <a:spcPts val="1200"/>
              </a:spcBef>
              <a:buClr>
                <a:srgbClr val="000000"/>
              </a:buClr>
              <a:buSzPts val="3300"/>
              <a:buFont typeface="Arial"/>
              <a:buChar char="•"/>
            </a:pPr>
            <a:r>
              <a:rPr lang="en-US" sz="4400" dirty="0">
                <a:solidFill>
                  <a:srgbClr val="000000"/>
                </a:solidFill>
                <a:ea typeface="Poppins"/>
                <a:cs typeface="Poppins"/>
                <a:sym typeface="Poppins"/>
              </a:rPr>
              <a:t>Section 4: TDS Reconciliation and Validation</a:t>
            </a:r>
            <a:endParaRPr lang="en-US" sz="4400" dirty="0"/>
          </a:p>
          <a:p>
            <a:r>
              <a:rPr lang="en-US" sz="3200" dirty="0"/>
              <a:t/>
            </a:r>
            <a:br>
              <a:rPr lang="en-US" sz="32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253059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07818" y="7167853"/>
            <a:ext cx="7345560" cy="2409245"/>
          </a:xfrm>
          <a:prstGeom prst="rect">
            <a:avLst/>
          </a:prstGeom>
        </p:spPr>
        <p:txBody>
          <a:bodyPr vert="horz" lIns="91440" tIns="45720" rIns="91440" bIns="45720" rtlCol="0" anchor="b">
            <a:normAutofit fontScale="90000"/>
          </a:bodyPr>
          <a:lstStyle/>
          <a:p>
            <a:pPr rtl="0"/>
            <a:r>
              <a:rPr lang="en-IN" sz="4400" dirty="0"/>
              <a:t>Tally Customization and Reporting</a:t>
            </a:r>
            <a:r>
              <a:rPr lang="en-IN" sz="4400" b="0" dirty="0"/>
              <a:t/>
            </a:r>
            <a:br>
              <a:rPr lang="en-IN" sz="4400" b="0" dirty="0"/>
            </a:br>
            <a:r>
              <a:rPr lang="en-IN" sz="4400" dirty="0"/>
              <a:t/>
            </a:r>
            <a:br>
              <a:rPr lang="en-IN" sz="4400" dirty="0"/>
            </a:br>
            <a:r>
              <a:rPr lang="en-US" sz="4800" dirty="0"/>
              <a:t/>
            </a:r>
            <a:br>
              <a:rPr lang="en-US" sz="48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107924" y="490381"/>
            <a:ext cx="10307240" cy="738664"/>
          </a:xfrm>
          <a:prstGeom prst="rect">
            <a:avLst/>
          </a:prstGeom>
          <a:noFill/>
        </p:spPr>
        <p:txBody>
          <a:bodyPr wrap="square" rtlCol="0">
            <a:spAutoFit/>
          </a:bodyPr>
          <a:lstStyle/>
          <a:p>
            <a:r>
              <a:rPr lang="en-US" sz="2400" dirty="0"/>
              <a:t/>
            </a:r>
            <a:br>
              <a:rPr lang="en-US" sz="2400" dirty="0"/>
            </a:br>
            <a:endParaRPr lang="en-IN" dirty="0"/>
          </a:p>
        </p:txBody>
      </p:sp>
      <p:sp>
        <p:nvSpPr>
          <p:cNvPr id="7" name="TextBox 6"/>
          <p:cNvSpPr txBox="1"/>
          <p:nvPr/>
        </p:nvSpPr>
        <p:spPr>
          <a:xfrm>
            <a:off x="12261544" y="5709012"/>
            <a:ext cx="4905593" cy="5232202"/>
          </a:xfrm>
          <a:prstGeom prst="rect">
            <a:avLst/>
          </a:prstGeom>
          <a:noFill/>
        </p:spPr>
        <p:txBody>
          <a:bodyPr wrap="square" rtlCol="0">
            <a:spAutoFit/>
          </a:bodyPr>
          <a:lstStyle/>
          <a:p>
            <a:r>
              <a:rPr lang="en-IN" sz="2800" b="1" dirty="0"/>
              <a:t>Audit Trail and Security</a:t>
            </a:r>
            <a:endParaRPr lang="en-IN" sz="2800" dirty="0"/>
          </a:p>
          <a:p>
            <a:pPr algn="just"/>
            <a:r>
              <a:rPr lang="en-US" sz="2400" dirty="0"/>
              <a:t>Tally's robust security features and audit trail capabilities help businesses maintain the integrity of their financial data. This includes the ability to restrict user access, track changes, and generate detailed audit reports, ensuring compliance with accounting standards and safeguarding sensitive information.</a:t>
            </a:r>
          </a:p>
          <a:p>
            <a:r>
              <a:rPr lang="en-US" sz="2400" dirty="0"/>
              <a:t/>
            </a:r>
            <a:br>
              <a:rPr lang="en-US" sz="2400" dirty="0"/>
            </a:br>
            <a:r>
              <a:rPr lang="en-US" sz="2400" dirty="0"/>
              <a:t/>
            </a:r>
            <a:br>
              <a:rPr lang="en-US" sz="2400" dirty="0"/>
            </a:br>
            <a:r>
              <a:rPr lang="en-US" sz="2400" dirty="0"/>
              <a:t/>
            </a:r>
            <a:br>
              <a:rPr lang="en-US" sz="2400" dirty="0"/>
            </a:br>
            <a:endParaRPr lang="en-IN" dirty="0"/>
          </a:p>
        </p:txBody>
      </p:sp>
      <p:sp>
        <p:nvSpPr>
          <p:cNvPr id="8" name="TextBox 7"/>
          <p:cNvSpPr txBox="1"/>
          <p:nvPr/>
        </p:nvSpPr>
        <p:spPr>
          <a:xfrm>
            <a:off x="6793368" y="5709012"/>
            <a:ext cx="5197741" cy="4862870"/>
          </a:xfrm>
          <a:prstGeom prst="rect">
            <a:avLst/>
          </a:prstGeom>
          <a:noFill/>
        </p:spPr>
        <p:txBody>
          <a:bodyPr wrap="square" rtlCol="0">
            <a:spAutoFit/>
          </a:bodyPr>
          <a:lstStyle/>
          <a:p>
            <a:r>
              <a:rPr lang="en-IN" sz="2800" b="1" dirty="0"/>
              <a:t>Flexible Configurations</a:t>
            </a:r>
            <a:endParaRPr lang="en-IN" sz="2800" dirty="0"/>
          </a:p>
          <a:p>
            <a:pPr algn="just"/>
            <a:r>
              <a:rPr lang="en-US" sz="2400" dirty="0"/>
              <a:t>Tally's modular design and customization options allow businesses to tailor the software to their specific needs. This includes the ability to create custom accounting heads, define user roles and permissions, and integrate Tally with other business applications, ensuring a seamless and efficient workflow.</a:t>
            </a:r>
          </a:p>
          <a:p>
            <a:r>
              <a:rPr lang="en-US" sz="2400" dirty="0"/>
              <a:t/>
            </a:r>
            <a:br>
              <a:rPr lang="en-US" sz="2400" dirty="0"/>
            </a:br>
            <a:r>
              <a:rPr lang="en-US" sz="2400" dirty="0"/>
              <a:t/>
            </a:r>
            <a:br>
              <a:rPr lang="en-US" sz="2400" dirty="0"/>
            </a:br>
            <a:endParaRPr lang="en-IN" dirty="0"/>
          </a:p>
        </p:txBody>
      </p:sp>
      <p:sp>
        <p:nvSpPr>
          <p:cNvPr id="9" name="TextBox 8"/>
          <p:cNvSpPr txBox="1"/>
          <p:nvPr/>
        </p:nvSpPr>
        <p:spPr>
          <a:xfrm>
            <a:off x="6793368" y="859713"/>
            <a:ext cx="4572000" cy="6063198"/>
          </a:xfrm>
          <a:prstGeom prst="rect">
            <a:avLst/>
          </a:prstGeom>
          <a:noFill/>
        </p:spPr>
        <p:txBody>
          <a:bodyPr wrap="square" rtlCol="0">
            <a:spAutoFit/>
          </a:bodyPr>
          <a:lstStyle/>
          <a:p>
            <a:pPr algn="just"/>
            <a:r>
              <a:rPr lang="en-IN" sz="2800" b="1" dirty="0"/>
              <a:t>Customizable Reports</a:t>
            </a:r>
            <a:r>
              <a:rPr lang="en-IN" sz="2800" dirty="0" smtClean="0"/>
              <a:t/>
            </a:r>
            <a:br>
              <a:rPr lang="en-IN" sz="2800" dirty="0" smtClean="0"/>
            </a:br>
            <a:r>
              <a:rPr lang="en-US" sz="2400" dirty="0"/>
              <a:t>Tally's robust reporting capabilities allow businesses to generate a wide range of financial and operational reports, which can be customized to suit their specific requirements. This includes the ability to create custom layouts, filters, and parameters, enabling companies to access the precise information they need to make informed decisions.</a:t>
            </a:r>
          </a:p>
          <a:p>
            <a:r>
              <a:rPr lang="en-US" sz="2400" dirty="0"/>
              <a:t/>
            </a:r>
            <a:br>
              <a:rPr lang="en-US" sz="2400" dirty="0"/>
            </a:br>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12344401" y="859713"/>
            <a:ext cx="4655127" cy="5878532"/>
          </a:xfrm>
          <a:prstGeom prst="rect">
            <a:avLst/>
          </a:prstGeom>
          <a:noFill/>
        </p:spPr>
        <p:txBody>
          <a:bodyPr wrap="square" rtlCol="0">
            <a:spAutoFit/>
          </a:bodyPr>
          <a:lstStyle/>
          <a:p>
            <a:r>
              <a:rPr lang="en-IN" sz="2800" b="1" dirty="0"/>
              <a:t>Dashboard and </a:t>
            </a:r>
            <a:r>
              <a:rPr lang="en-IN" sz="2800" b="1" dirty="0" smtClean="0"/>
              <a:t>Analytics</a:t>
            </a:r>
          </a:p>
          <a:p>
            <a:pPr algn="just"/>
            <a:r>
              <a:rPr lang="en-US" sz="2400" dirty="0"/>
              <a:t>Tally's dashboard and analytics features provide business owners and managers with a comprehensive view of their company's performance. These visual tools display key financial and operational metrics, allowing users to quickly identify trends, spot anomalies, and make data-driven decisions.</a:t>
            </a:r>
          </a:p>
          <a:p>
            <a:r>
              <a:rPr lang="en-US" sz="2400" dirty="0"/>
              <a:t/>
            </a:r>
            <a:br>
              <a:rPr lang="en-US" sz="2400" dirty="0"/>
            </a:br>
            <a:endParaRPr lang="en-US" sz="2400" dirty="0"/>
          </a:p>
          <a:p>
            <a:r>
              <a:rPr lang="en-US" sz="2400" dirty="0"/>
              <a:t/>
            </a:r>
            <a:br>
              <a:rPr lang="en-US" sz="2400" dirty="0"/>
            </a:br>
            <a:r>
              <a:rPr lang="en-US" dirty="0" smtClean="0"/>
              <a:t/>
            </a:r>
            <a:br>
              <a:rPr lang="en-US" dirty="0" smtClean="0"/>
            </a:br>
            <a:endParaRPr lang="en-IN" dirty="0"/>
          </a:p>
        </p:txBody>
      </p:sp>
    </p:spTree>
    <p:extLst>
      <p:ext uri="{BB962C8B-B14F-4D97-AF65-F5344CB8AC3E}">
        <p14:creationId xmlns:p14="http://schemas.microsoft.com/office/powerpoint/2010/main" val="5868684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7908" y="-374072"/>
            <a:ext cx="16460674"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solidFill>
                  <a:srgbClr val="000000"/>
                </a:solidFill>
                <a:latin typeface="Poppins"/>
                <a:ea typeface="Poppins"/>
                <a:cs typeface="Poppins"/>
                <a:sym typeface="Poppins"/>
              </a:rPr>
              <a:t>Section 1: Understanding Tax Deducted at Source (TDS)</a:t>
            </a:r>
            <a:endParaRPr lang="en-US" sz="5400" dirty="0">
              <a:latin typeface="+mn-lt"/>
            </a:endParaRPr>
          </a:p>
        </p:txBody>
      </p:sp>
      <p:sp>
        <p:nvSpPr>
          <p:cNvPr id="2" name="Rectangle 1"/>
          <p:cNvSpPr/>
          <p:nvPr/>
        </p:nvSpPr>
        <p:spPr>
          <a:xfrm>
            <a:off x="690450" y="2596999"/>
            <a:ext cx="16890967" cy="5958554"/>
          </a:xfrm>
          <a:prstGeom prst="rect">
            <a:avLst/>
          </a:prstGeom>
        </p:spPr>
        <p:txBody>
          <a:bodyPr wrap="square">
            <a:spAutoFit/>
          </a:bodyPr>
          <a:lstStyle/>
          <a:p>
            <a:pPr lvl="0" algn="just">
              <a:lnSpc>
                <a:spcPct val="90000"/>
              </a:lnSpc>
              <a:buClr>
                <a:srgbClr val="000000"/>
              </a:buClr>
              <a:buSzPct val="98214"/>
            </a:pPr>
            <a:r>
              <a:rPr lang="en-US" sz="4000" b="1" dirty="0">
                <a:solidFill>
                  <a:srgbClr val="000000"/>
                </a:solidFill>
                <a:ea typeface="Poppins"/>
                <a:cs typeface="Poppins"/>
                <a:sym typeface="Poppins"/>
              </a:rPr>
              <a:t>Introduction to TDS</a:t>
            </a:r>
            <a:endParaRPr lang="en-US" sz="40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Conceptual Overview</a:t>
            </a:r>
            <a:r>
              <a:rPr lang="en-US" sz="3600" dirty="0">
                <a:solidFill>
                  <a:srgbClr val="000000"/>
                </a:solidFill>
                <a:ea typeface="Poppins"/>
                <a:cs typeface="Poppins"/>
                <a:sym typeface="Poppins"/>
              </a:rPr>
              <a:t>: Exploring the concept of TDS as a mechanism for deducting tax at the source of income, as per the Income Tax Act of 1961.</a:t>
            </a:r>
            <a:endParaRPr lang="en-US" sz="36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Significance in Accounting</a:t>
            </a:r>
            <a:r>
              <a:rPr lang="en-US" sz="3600" dirty="0">
                <a:solidFill>
                  <a:srgbClr val="000000"/>
                </a:solidFill>
                <a:ea typeface="Poppins"/>
                <a:cs typeface="Poppins"/>
                <a:sym typeface="Poppins"/>
              </a:rPr>
              <a:t>: Understanding the relevance of TDS in the context of accounting and indirect taxation.</a:t>
            </a:r>
            <a:endParaRPr lang="en-US" sz="3600" dirty="0"/>
          </a:p>
          <a:p>
            <a:pPr lvl="0" algn="just">
              <a:lnSpc>
                <a:spcPct val="90000"/>
              </a:lnSpc>
              <a:spcBef>
                <a:spcPts val="1200"/>
              </a:spcBef>
              <a:buClr>
                <a:srgbClr val="000000"/>
              </a:buClr>
              <a:buSzPct val="98214"/>
            </a:pPr>
            <a:r>
              <a:rPr lang="en-US" sz="4000" b="1" dirty="0">
                <a:solidFill>
                  <a:srgbClr val="000000"/>
                </a:solidFill>
                <a:ea typeface="Poppins"/>
                <a:cs typeface="Poppins"/>
                <a:sym typeface="Poppins"/>
              </a:rPr>
              <a:t>Configuring TDS in TallyPrime</a:t>
            </a:r>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Activation Process</a:t>
            </a:r>
            <a:r>
              <a:rPr lang="en-US" sz="3600" dirty="0">
                <a:solidFill>
                  <a:srgbClr val="000000"/>
                </a:solidFill>
                <a:ea typeface="Poppins"/>
                <a:cs typeface="Poppins"/>
                <a:sym typeface="Poppins"/>
              </a:rPr>
              <a:t>: Step-by-step guide to activating the TDS feature for a company in TallyPrime.</a:t>
            </a:r>
            <a:endParaRPr lang="en-US" sz="36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TDS Nature of Payment</a:t>
            </a:r>
            <a:r>
              <a:rPr lang="en-US" sz="3600" dirty="0">
                <a:solidFill>
                  <a:srgbClr val="000000"/>
                </a:solidFill>
                <a:ea typeface="Poppins"/>
                <a:cs typeface="Poppins"/>
                <a:sym typeface="Poppins"/>
              </a:rPr>
              <a:t>: Creating and configuring TDS nature of payment for accurate accounting.</a:t>
            </a:r>
            <a:endParaRPr lang="en-US" sz="3600" dirty="0"/>
          </a:p>
        </p:txBody>
      </p:sp>
    </p:spTree>
    <p:extLst>
      <p:ext uri="{BB962C8B-B14F-4D97-AF65-F5344CB8AC3E}">
        <p14:creationId xmlns:p14="http://schemas.microsoft.com/office/powerpoint/2010/main" val="29500769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7908" y="-374072"/>
            <a:ext cx="16460674"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solidFill>
                  <a:srgbClr val="000000"/>
                </a:solidFill>
                <a:latin typeface="Poppins"/>
                <a:ea typeface="Poppins"/>
                <a:cs typeface="Poppins"/>
                <a:sym typeface="Poppins"/>
              </a:rPr>
              <a:t>Section 2: Activating TDS in TallyPrime</a:t>
            </a:r>
            <a:endParaRPr lang="en-US" sz="5400" dirty="0">
              <a:latin typeface="+mn-lt"/>
            </a:endParaRPr>
          </a:p>
        </p:txBody>
      </p:sp>
      <p:sp>
        <p:nvSpPr>
          <p:cNvPr id="2" name="Rectangle 1"/>
          <p:cNvSpPr/>
          <p:nvPr/>
        </p:nvSpPr>
        <p:spPr>
          <a:xfrm>
            <a:off x="690450" y="2596999"/>
            <a:ext cx="16890967" cy="5958554"/>
          </a:xfrm>
          <a:prstGeom prst="rect">
            <a:avLst/>
          </a:prstGeom>
        </p:spPr>
        <p:txBody>
          <a:bodyPr wrap="square">
            <a:spAutoFit/>
          </a:bodyPr>
          <a:lstStyle/>
          <a:p>
            <a:pPr lvl="0" algn="just">
              <a:lnSpc>
                <a:spcPct val="90000"/>
              </a:lnSpc>
              <a:buClr>
                <a:srgbClr val="000000"/>
              </a:buClr>
              <a:buSzPct val="98214"/>
            </a:pPr>
            <a:r>
              <a:rPr lang="en-US" sz="4000" b="1" dirty="0">
                <a:solidFill>
                  <a:srgbClr val="000000"/>
                </a:solidFill>
                <a:ea typeface="Poppins"/>
                <a:cs typeface="Poppins"/>
                <a:sym typeface="Poppins"/>
              </a:rPr>
              <a:t>Setting Up TDS Deductor Details</a:t>
            </a:r>
            <a:endParaRPr lang="en-US" sz="40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Configuration Steps</a:t>
            </a:r>
            <a:r>
              <a:rPr lang="en-US" sz="3600" dirty="0">
                <a:solidFill>
                  <a:srgbClr val="000000"/>
                </a:solidFill>
                <a:ea typeface="Poppins"/>
                <a:cs typeface="Poppins"/>
                <a:sym typeface="Poppins"/>
              </a:rPr>
              <a:t>: Detailed instructions for setting up TDS deductor details in TallyPrime.</a:t>
            </a:r>
            <a:endParaRPr lang="en-US" sz="36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Statutory Masters</a:t>
            </a:r>
            <a:r>
              <a:rPr lang="en-US" sz="3600" dirty="0">
                <a:solidFill>
                  <a:srgbClr val="000000"/>
                </a:solidFill>
                <a:ea typeface="Poppins"/>
                <a:cs typeface="Poppins"/>
                <a:sym typeface="Poppins"/>
              </a:rPr>
              <a:t>: Understanding the process of configuring statutory masters for TDS nature of payments.</a:t>
            </a:r>
            <a:endParaRPr lang="en-US" sz="3600" dirty="0"/>
          </a:p>
          <a:p>
            <a:pPr lvl="0" algn="just">
              <a:lnSpc>
                <a:spcPct val="90000"/>
              </a:lnSpc>
              <a:spcBef>
                <a:spcPts val="1200"/>
              </a:spcBef>
              <a:buClr>
                <a:srgbClr val="000000"/>
              </a:buClr>
              <a:buSzPct val="98214"/>
            </a:pPr>
            <a:r>
              <a:rPr lang="en-US" sz="4000" b="1" dirty="0">
                <a:solidFill>
                  <a:srgbClr val="000000"/>
                </a:solidFill>
                <a:ea typeface="Poppins"/>
                <a:cs typeface="Poppins"/>
                <a:sym typeface="Poppins"/>
              </a:rPr>
              <a:t>Ledger Creation and Voucher Recording</a:t>
            </a:r>
            <a:endParaRPr lang="en-US" sz="40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Expense Ledger Creation</a:t>
            </a:r>
            <a:r>
              <a:rPr lang="en-US" sz="3600" dirty="0">
                <a:solidFill>
                  <a:srgbClr val="000000"/>
                </a:solidFill>
                <a:ea typeface="Poppins"/>
                <a:cs typeface="Poppins"/>
                <a:sym typeface="Poppins"/>
              </a:rPr>
              <a:t>: Step-by-step guide for creating an expenses ledger, such as "Rent on Building," with TDS applicability.</a:t>
            </a:r>
            <a:endParaRPr lang="en-US" sz="36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Voucher Recording</a:t>
            </a:r>
            <a:r>
              <a:rPr lang="en-US" sz="3600" dirty="0">
                <a:solidFill>
                  <a:srgbClr val="000000"/>
                </a:solidFill>
                <a:ea typeface="Poppins"/>
                <a:cs typeface="Poppins"/>
                <a:sym typeface="Poppins"/>
              </a:rPr>
              <a:t>: Illustrative examples of recording journal vouchers to book expenses and deduct TDS.</a:t>
            </a:r>
            <a:endParaRPr lang="en-US" sz="3600" dirty="0"/>
          </a:p>
        </p:txBody>
      </p:sp>
    </p:spTree>
    <p:extLst>
      <p:ext uri="{BB962C8B-B14F-4D97-AF65-F5344CB8AC3E}">
        <p14:creationId xmlns:p14="http://schemas.microsoft.com/office/powerpoint/2010/main" val="39064943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0252" y="0"/>
            <a:ext cx="17973175" cy="2409245"/>
          </a:xfrm>
          <a:prstGeom prst="rect">
            <a:avLst/>
          </a:prstGeom>
        </p:spPr>
        <p:txBody>
          <a:bodyPr vert="horz" lIns="91440" tIns="45720" rIns="91440" bIns="45720" rtlCol="0" anchor="b">
            <a:normAutofit/>
          </a:bodyPr>
          <a:lstStyle/>
          <a:p>
            <a:pPr marL="0" marR="0" lvl="0" indent="0" algn="l" rtl="0">
              <a:spcBef>
                <a:spcPts val="0"/>
              </a:spcBef>
              <a:spcAft>
                <a:spcPts val="0"/>
              </a:spcAft>
            </a:pPr>
            <a:r>
              <a:rPr lang="en-US" sz="5400" dirty="0">
                <a:solidFill>
                  <a:srgbClr val="000000"/>
                </a:solidFill>
                <a:latin typeface="Poppins"/>
                <a:ea typeface="Poppins"/>
                <a:cs typeface="Poppins"/>
                <a:sym typeface="Poppins"/>
              </a:rPr>
              <a:t>Section 3: Recording Transactions and Generating Reports</a:t>
            </a:r>
            <a:endParaRPr lang="en-US" sz="5400" dirty="0">
              <a:latin typeface="+mn-lt"/>
            </a:endParaRPr>
          </a:p>
        </p:txBody>
      </p:sp>
      <p:sp>
        <p:nvSpPr>
          <p:cNvPr id="2" name="Rectangle 1"/>
          <p:cNvSpPr/>
          <p:nvPr/>
        </p:nvSpPr>
        <p:spPr>
          <a:xfrm>
            <a:off x="696230" y="2825599"/>
            <a:ext cx="16890967" cy="5958554"/>
          </a:xfrm>
          <a:prstGeom prst="rect">
            <a:avLst/>
          </a:prstGeom>
        </p:spPr>
        <p:txBody>
          <a:bodyPr wrap="square">
            <a:spAutoFit/>
          </a:bodyPr>
          <a:lstStyle/>
          <a:p>
            <a:pPr lvl="0" algn="just">
              <a:lnSpc>
                <a:spcPct val="90000"/>
              </a:lnSpc>
              <a:buClr>
                <a:srgbClr val="000000"/>
              </a:buClr>
              <a:buSzPct val="98214"/>
            </a:pPr>
            <a:r>
              <a:rPr lang="en-US" sz="4000" b="1" dirty="0">
                <a:solidFill>
                  <a:srgbClr val="000000"/>
                </a:solidFill>
                <a:ea typeface="Poppins"/>
                <a:cs typeface="Poppins"/>
                <a:sym typeface="Poppins"/>
              </a:rPr>
              <a:t>Booking Expenses and Deducting TDS</a:t>
            </a:r>
            <a:endParaRPr lang="en-US" sz="40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Journal Voucher Configuration</a:t>
            </a:r>
            <a:r>
              <a:rPr lang="en-US" sz="3600" dirty="0">
                <a:solidFill>
                  <a:srgbClr val="000000"/>
                </a:solidFill>
                <a:ea typeface="Poppins"/>
                <a:cs typeface="Poppins"/>
                <a:sym typeface="Poppins"/>
              </a:rPr>
              <a:t>: Detailed instructions for booking expenses in journal vouchers and deducting TDS in the same voucher.</a:t>
            </a:r>
            <a:endParaRPr lang="en-US" sz="36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Practical Examples</a:t>
            </a:r>
            <a:r>
              <a:rPr lang="en-US" sz="3600" dirty="0">
                <a:solidFill>
                  <a:srgbClr val="000000"/>
                </a:solidFill>
                <a:ea typeface="Poppins"/>
                <a:cs typeface="Poppins"/>
                <a:sym typeface="Poppins"/>
              </a:rPr>
              <a:t>: Illustrations of configuring TDS at the ledger level and recording transactions for accurate TDS deduction.</a:t>
            </a:r>
            <a:endParaRPr lang="en-US" sz="4000" dirty="0"/>
          </a:p>
          <a:p>
            <a:pPr lvl="0" algn="just">
              <a:lnSpc>
                <a:spcPct val="90000"/>
              </a:lnSpc>
              <a:spcBef>
                <a:spcPts val="1200"/>
              </a:spcBef>
              <a:buClr>
                <a:srgbClr val="000000"/>
              </a:buClr>
              <a:buSzPct val="98214"/>
            </a:pPr>
            <a:r>
              <a:rPr lang="en-US" sz="4000" b="1" dirty="0">
                <a:solidFill>
                  <a:srgbClr val="000000"/>
                </a:solidFill>
                <a:ea typeface="Poppins"/>
                <a:cs typeface="Poppins"/>
                <a:sym typeface="Poppins"/>
              </a:rPr>
              <a:t>TDS Report Generation</a:t>
            </a:r>
            <a:endParaRPr lang="en-US" sz="40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Importance of TDS Reports</a:t>
            </a:r>
            <a:r>
              <a:rPr lang="en-US" sz="3600" dirty="0">
                <a:solidFill>
                  <a:srgbClr val="000000"/>
                </a:solidFill>
                <a:ea typeface="Poppins"/>
                <a:cs typeface="Poppins"/>
                <a:sym typeface="Poppins"/>
              </a:rPr>
              <a:t>: Understanding the significance of generating TDS reports, such as Form 26Q, to capture the tax implications of transactions.</a:t>
            </a:r>
            <a:endParaRPr lang="en-US" sz="3600" dirty="0"/>
          </a:p>
          <a:p>
            <a:pPr marL="274320" lvl="0" indent="-274351" algn="just">
              <a:lnSpc>
                <a:spcPct val="90000"/>
              </a:lnSpc>
              <a:spcBef>
                <a:spcPts val="1200"/>
              </a:spcBef>
              <a:buClr>
                <a:srgbClr val="000000"/>
              </a:buClr>
              <a:buSzPct val="98214"/>
              <a:buFont typeface="Arial"/>
              <a:buChar char="•"/>
            </a:pPr>
            <a:r>
              <a:rPr lang="en-US" sz="3600" b="1" dirty="0">
                <a:solidFill>
                  <a:srgbClr val="000000"/>
                </a:solidFill>
                <a:ea typeface="Poppins"/>
                <a:cs typeface="Poppins"/>
                <a:sym typeface="Poppins"/>
              </a:rPr>
              <a:t>Efficiency in Transaction Processing</a:t>
            </a:r>
            <a:r>
              <a:rPr lang="en-US" sz="3600" dirty="0">
                <a:solidFill>
                  <a:srgbClr val="000000"/>
                </a:solidFill>
                <a:ea typeface="Poppins"/>
                <a:cs typeface="Poppins"/>
                <a:sym typeface="Poppins"/>
              </a:rPr>
              <a:t>: Highlighting the importance of accuracy and efficiency in TDS payment and report generation.</a:t>
            </a:r>
            <a:endParaRPr lang="en-US" sz="3600" dirty="0"/>
          </a:p>
        </p:txBody>
      </p:sp>
    </p:spTree>
    <p:extLst>
      <p:ext uri="{BB962C8B-B14F-4D97-AF65-F5344CB8AC3E}">
        <p14:creationId xmlns:p14="http://schemas.microsoft.com/office/powerpoint/2010/main" val="15239749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623454"/>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5400" dirty="0">
                <a:solidFill>
                  <a:srgbClr val="000000"/>
                </a:solidFill>
                <a:latin typeface="Poppins"/>
                <a:ea typeface="Poppins"/>
                <a:cs typeface="Poppins"/>
                <a:sym typeface="Poppins"/>
              </a:rPr>
              <a:t>Section 4: TDS Reconciliation and Validation</a:t>
            </a:r>
            <a:endParaRPr lang="en-US" sz="5400" dirty="0">
              <a:latin typeface="+mn-lt"/>
            </a:endParaRPr>
          </a:p>
        </p:txBody>
      </p:sp>
      <p:sp>
        <p:nvSpPr>
          <p:cNvPr id="2" name="Rectangle 1"/>
          <p:cNvSpPr/>
          <p:nvPr/>
        </p:nvSpPr>
        <p:spPr>
          <a:xfrm>
            <a:off x="696230" y="2202145"/>
            <a:ext cx="16890967" cy="7331238"/>
          </a:xfrm>
          <a:prstGeom prst="rect">
            <a:avLst/>
          </a:prstGeom>
        </p:spPr>
        <p:txBody>
          <a:bodyPr wrap="square">
            <a:spAutoFit/>
          </a:bodyPr>
          <a:lstStyle/>
          <a:p>
            <a:pPr lvl="0" algn="just">
              <a:lnSpc>
                <a:spcPct val="90000"/>
              </a:lnSpc>
              <a:buClr>
                <a:srgbClr val="000000"/>
              </a:buClr>
              <a:buSzPct val="98214"/>
            </a:pPr>
            <a:r>
              <a:rPr lang="en-US" sz="3600" b="1" dirty="0">
                <a:solidFill>
                  <a:srgbClr val="000000"/>
                </a:solidFill>
                <a:ea typeface="Poppins"/>
                <a:cs typeface="Poppins"/>
                <a:sym typeface="Poppins"/>
              </a:rPr>
              <a:t>TRACES Portal and TDS Reconciliation</a:t>
            </a:r>
            <a:endParaRPr lang="en-US" sz="3600" dirty="0"/>
          </a:p>
          <a:p>
            <a:pPr marL="274320" lvl="0" indent="-274351" algn="just">
              <a:lnSpc>
                <a:spcPct val="90000"/>
              </a:lnSpc>
              <a:spcBef>
                <a:spcPts val="1200"/>
              </a:spcBef>
              <a:buClr>
                <a:srgbClr val="000000"/>
              </a:buClr>
              <a:buSzPct val="98214"/>
              <a:buFont typeface="Arial"/>
              <a:buChar char="•"/>
            </a:pPr>
            <a:r>
              <a:rPr lang="en-US" sz="3200" b="1" dirty="0">
                <a:solidFill>
                  <a:srgbClr val="000000"/>
                </a:solidFill>
                <a:ea typeface="Poppins"/>
                <a:cs typeface="Poppins"/>
                <a:sym typeface="Poppins"/>
              </a:rPr>
              <a:t>Role of TRACES Portal</a:t>
            </a:r>
            <a:r>
              <a:rPr lang="en-US" sz="3200" dirty="0">
                <a:solidFill>
                  <a:srgbClr val="000000"/>
                </a:solidFill>
                <a:ea typeface="Poppins"/>
                <a:cs typeface="Poppins"/>
                <a:sym typeface="Poppins"/>
              </a:rPr>
              <a:t>: Exploring the role of the TRACES portal in facilitating TDS reconciliation and validation.</a:t>
            </a:r>
            <a:endParaRPr lang="en-US" sz="3200" dirty="0"/>
          </a:p>
          <a:p>
            <a:pPr marL="274320" lvl="0" indent="-274351" algn="just">
              <a:lnSpc>
                <a:spcPct val="90000"/>
              </a:lnSpc>
              <a:spcBef>
                <a:spcPts val="1200"/>
              </a:spcBef>
              <a:buClr>
                <a:srgbClr val="000000"/>
              </a:buClr>
              <a:buSzPct val="98214"/>
              <a:buFont typeface="Arial"/>
              <a:buChar char="•"/>
            </a:pPr>
            <a:r>
              <a:rPr lang="en-US" sz="3200" b="1" dirty="0">
                <a:solidFill>
                  <a:srgbClr val="000000"/>
                </a:solidFill>
                <a:ea typeface="Poppins"/>
                <a:cs typeface="Poppins"/>
                <a:sym typeface="Poppins"/>
              </a:rPr>
              <a:t>Comparison of TDS Details</a:t>
            </a:r>
            <a:r>
              <a:rPr lang="en-US" sz="3200" dirty="0">
                <a:solidFill>
                  <a:srgbClr val="000000"/>
                </a:solidFill>
                <a:ea typeface="Poppins"/>
                <a:cs typeface="Poppins"/>
                <a:sym typeface="Poppins"/>
              </a:rPr>
              <a:t>: Insights into the issuance of Form 16A and the comparison of TDS details with Form 26AS for accurate reconciliation.</a:t>
            </a:r>
            <a:endParaRPr lang="en-US" sz="3200" dirty="0"/>
          </a:p>
          <a:p>
            <a:pPr lvl="0" algn="just">
              <a:lnSpc>
                <a:spcPct val="90000"/>
              </a:lnSpc>
              <a:spcBef>
                <a:spcPts val="1200"/>
              </a:spcBef>
              <a:buClr>
                <a:srgbClr val="000000"/>
              </a:buClr>
              <a:buSzPct val="98214"/>
            </a:pPr>
            <a:r>
              <a:rPr lang="en-US" sz="3600" b="1" dirty="0">
                <a:solidFill>
                  <a:srgbClr val="000000"/>
                </a:solidFill>
                <a:ea typeface="Poppins"/>
                <a:cs typeface="Poppins"/>
                <a:sym typeface="Poppins"/>
              </a:rPr>
              <a:t>E-Filing of TDS Returns</a:t>
            </a:r>
            <a:endParaRPr lang="en-US" sz="3600" dirty="0"/>
          </a:p>
          <a:p>
            <a:pPr marL="274320" lvl="0" indent="-274351" algn="just">
              <a:lnSpc>
                <a:spcPct val="90000"/>
              </a:lnSpc>
              <a:spcBef>
                <a:spcPts val="1200"/>
              </a:spcBef>
              <a:buClr>
                <a:srgbClr val="000000"/>
              </a:buClr>
              <a:buSzPct val="98214"/>
              <a:buFont typeface="Arial"/>
              <a:buChar char="•"/>
            </a:pPr>
            <a:r>
              <a:rPr lang="en-US" sz="3200" b="1" dirty="0">
                <a:solidFill>
                  <a:srgbClr val="000000"/>
                </a:solidFill>
                <a:ea typeface="Poppins"/>
                <a:cs typeface="Poppins"/>
                <a:sym typeface="Poppins"/>
              </a:rPr>
              <a:t>Validation Process</a:t>
            </a:r>
            <a:r>
              <a:rPr lang="en-US" sz="3200" dirty="0">
                <a:solidFill>
                  <a:srgbClr val="000000"/>
                </a:solidFill>
                <a:ea typeface="Poppins"/>
                <a:cs typeface="Poppins"/>
                <a:sym typeface="Poppins"/>
              </a:rPr>
              <a:t>: Step-by-step guide for validating TDS returns using the File Validation Utility (FVU) for e-filing.</a:t>
            </a:r>
            <a:endParaRPr lang="en-US" sz="3200" dirty="0"/>
          </a:p>
          <a:p>
            <a:pPr marL="274320" lvl="0" indent="-274351" algn="just">
              <a:lnSpc>
                <a:spcPct val="90000"/>
              </a:lnSpc>
              <a:spcBef>
                <a:spcPts val="1200"/>
              </a:spcBef>
              <a:buClr>
                <a:srgbClr val="000000"/>
              </a:buClr>
              <a:buSzPct val="98214"/>
              <a:buFont typeface="Arial"/>
              <a:buChar char="•"/>
            </a:pPr>
            <a:r>
              <a:rPr lang="en-US" sz="3200" b="1" dirty="0">
                <a:solidFill>
                  <a:srgbClr val="000000"/>
                </a:solidFill>
                <a:ea typeface="Poppins"/>
                <a:cs typeface="Poppins"/>
                <a:sym typeface="Poppins"/>
              </a:rPr>
              <a:t>Submission to the Department</a:t>
            </a:r>
            <a:r>
              <a:rPr lang="en-US" sz="3200" dirty="0">
                <a:solidFill>
                  <a:srgbClr val="000000"/>
                </a:solidFill>
                <a:ea typeface="Poppins"/>
                <a:cs typeface="Poppins"/>
                <a:sym typeface="Poppins"/>
              </a:rPr>
              <a:t>: Understanding the process of submitting TDS returns to the department, emphasizing accuracy and adherence to statutory requirements.</a:t>
            </a:r>
            <a:endParaRPr lang="en-US" sz="3200" dirty="0"/>
          </a:p>
          <a:p>
            <a:pPr marL="274320" lvl="0" indent="-274351" algn="just">
              <a:lnSpc>
                <a:spcPct val="90000"/>
              </a:lnSpc>
              <a:spcBef>
                <a:spcPts val="1200"/>
              </a:spcBef>
              <a:buClr>
                <a:srgbClr val="000000"/>
              </a:buClr>
              <a:buSzPct val="98214"/>
              <a:buChar char="•"/>
            </a:pPr>
            <a:r>
              <a:rPr lang="en-US" sz="3200" dirty="0">
                <a:solidFill>
                  <a:srgbClr val="000000"/>
                </a:solidFill>
                <a:ea typeface="Poppins"/>
                <a:cs typeface="Poppins"/>
                <a:sym typeface="Poppins"/>
              </a:rPr>
              <a:t>This educational training presentation provides a comprehensive guide to understanding and implementing Tax Deducted at Source (TDS) in TallyPrime, covering conceptual understanding, practical application, and the significance of accurate TDS processing in the context of accounting and indirect taxation.</a:t>
            </a:r>
            <a:endParaRPr lang="en-US" sz="3200" dirty="0"/>
          </a:p>
        </p:txBody>
      </p:sp>
    </p:spTree>
    <p:extLst>
      <p:ext uri="{BB962C8B-B14F-4D97-AF65-F5344CB8AC3E}">
        <p14:creationId xmlns:p14="http://schemas.microsoft.com/office/powerpoint/2010/main" val="32990861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0" y="4649755"/>
            <a:ext cx="7827009" cy="4052391"/>
          </a:xfrm>
          <a:prstGeom prst="rect">
            <a:avLst/>
          </a:prstGeom>
        </p:spPr>
        <p:txBody>
          <a:bodyPr vert="horz" wrap="square" lIns="0" tIns="12700" rIns="0" bIns="0" rtlCol="0" anchor="t">
            <a:spAutoFit/>
          </a:bodyPr>
          <a:lstStyle/>
          <a:p>
            <a:pPr algn="ctr"/>
            <a:r>
              <a:rPr lang="en-US" sz="8000" b="1" dirty="0">
                <a:solidFill>
                  <a:schemeClr val="bg1"/>
                </a:solidFill>
                <a:ea typeface="Calibri"/>
                <a:cs typeface="Calibri"/>
                <a:sym typeface="Calibri"/>
              </a:rPr>
              <a:t>MANAGEMENT OF BUSNINESS DATA</a:t>
            </a:r>
            <a:r>
              <a:rPr lang="en-IN" sz="8000" dirty="0"/>
              <a:t/>
            </a:r>
            <a:br>
              <a:rPr lang="en-IN" sz="8000" dirty="0"/>
            </a:b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35901063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1043073" y="3030469"/>
            <a:ext cx="5087563" cy="4949750"/>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3982462"/>
            <a:ext cx="10371485" cy="3962915"/>
          </a:xfrm>
          <a:prstGeom prst="rect">
            <a:avLst/>
          </a:prstGeom>
        </p:spPr>
        <p:txBody>
          <a:bodyPr vert="horz" wrap="square" lIns="0" tIns="381670" rIns="0" bIns="0" rtlCol="0" anchor="t">
            <a:spAutoFit/>
          </a:bodyPr>
          <a:lstStyle/>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Creation of Security Levels</a:t>
            </a:r>
            <a:endParaRPr lang="en-US" sz="2400" dirty="0"/>
          </a:p>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Data Backup of Company</a:t>
            </a:r>
            <a:endParaRPr lang="en-US" sz="2400" dirty="0"/>
          </a:p>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Restoring Company data from a Backup File</a:t>
            </a:r>
            <a:endParaRPr lang="en-US" sz="2400" dirty="0"/>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1" y="4497535"/>
            <a:ext cx="6819181"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Clr>
                <a:schemeClr val="dk1"/>
              </a:buClr>
              <a:buSzPts val="3400"/>
            </a:pPr>
            <a:r>
              <a:rPr lang="en-US" sz="6600" b="1" dirty="0" smtClean="0">
                <a:solidFill>
                  <a:schemeClr val="bg1"/>
                </a:solidFill>
                <a:ea typeface="Calibri"/>
                <a:cs typeface="Calibri"/>
                <a:sym typeface="Calibri"/>
              </a:rPr>
              <a:t>Learning Objectives</a:t>
            </a:r>
            <a:endParaRPr lang="en-US" sz="6600" dirty="0">
              <a:solidFill>
                <a:schemeClr val="bg1"/>
              </a:solidFill>
            </a:endParaRPr>
          </a:p>
          <a:p>
            <a:pPr algn="ctr"/>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6502059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623454"/>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400" dirty="0">
                <a:solidFill>
                  <a:schemeClr val="dk1"/>
                </a:solidFill>
                <a:latin typeface="Calibri"/>
                <a:ea typeface="Calibri"/>
                <a:cs typeface="Calibri"/>
                <a:sym typeface="Calibri"/>
              </a:rPr>
              <a:t>ACTIVATION OF SECURITY CONTROL AND CREATION OF SECURITY LEVELS</a:t>
            </a:r>
            <a:endParaRPr lang="en-US" sz="4400" dirty="0"/>
          </a:p>
        </p:txBody>
      </p:sp>
      <p:sp>
        <p:nvSpPr>
          <p:cNvPr id="2" name="Rectangle 1"/>
          <p:cNvSpPr/>
          <p:nvPr/>
        </p:nvSpPr>
        <p:spPr>
          <a:xfrm>
            <a:off x="696230" y="2596999"/>
            <a:ext cx="16890967" cy="6740307"/>
          </a:xfrm>
          <a:prstGeom prst="rect">
            <a:avLst/>
          </a:prstGeom>
        </p:spPr>
        <p:txBody>
          <a:bodyPr wrap="square">
            <a:spAutoFit/>
          </a:bodyPr>
          <a:lstStyle/>
          <a:p>
            <a:pPr marL="408193" lvl="0" indent="-408193" algn="just">
              <a:buClr>
                <a:schemeClr val="dk1"/>
              </a:buClr>
              <a:buSzPts val="1800"/>
              <a:buFont typeface="Noto Sans Symbols"/>
              <a:buChar char="❖"/>
            </a:pPr>
            <a:r>
              <a:rPr lang="en-US" sz="3600" dirty="0">
                <a:solidFill>
                  <a:schemeClr val="dk1"/>
                </a:solidFill>
                <a:ea typeface="Calibri"/>
                <a:cs typeface="Calibri"/>
                <a:sym typeface="Calibri"/>
              </a:rPr>
              <a:t>Security controls need to be defined  based on the work profile of an employee.</a:t>
            </a:r>
            <a:endParaRPr lang="en-US" sz="3600" dirty="0"/>
          </a:p>
          <a:p>
            <a:pPr marL="408193" lvl="0" indent="-408193" algn="just">
              <a:buClr>
                <a:schemeClr val="dk1"/>
              </a:buClr>
              <a:buSzPts val="1800"/>
              <a:buFont typeface="Noto Sans Symbols"/>
              <a:buChar char="❖"/>
            </a:pPr>
            <a:r>
              <a:rPr lang="en-US" sz="3600" dirty="0">
                <a:solidFill>
                  <a:schemeClr val="dk1"/>
                </a:solidFill>
                <a:ea typeface="Calibri"/>
                <a:cs typeface="Calibri"/>
                <a:sym typeface="Calibri"/>
              </a:rPr>
              <a:t>The administration will have full access rights to the system, whereas the employees are given access on their work profile. </a:t>
            </a:r>
            <a:endParaRPr lang="en-US" sz="3600" dirty="0"/>
          </a:p>
          <a:p>
            <a:pPr marL="408193" lvl="0" indent="-408193" algn="just">
              <a:buClr>
                <a:schemeClr val="dk1"/>
              </a:buClr>
              <a:buSzPts val="1800"/>
              <a:buFont typeface="Noto Sans Symbols"/>
              <a:buChar char="❖"/>
            </a:pPr>
            <a:r>
              <a:rPr lang="en-US" sz="3600" dirty="0">
                <a:solidFill>
                  <a:schemeClr val="dk1"/>
                </a:solidFill>
                <a:ea typeface="Calibri"/>
                <a:cs typeface="Calibri"/>
                <a:sym typeface="Calibri"/>
              </a:rPr>
              <a:t>There are two levels of security-namely Owner and Data Entry.</a:t>
            </a:r>
            <a:endParaRPr lang="en-US" sz="3600" dirty="0"/>
          </a:p>
          <a:p>
            <a:pPr marL="408193" lvl="0" indent="-408193" algn="just">
              <a:buClr>
                <a:schemeClr val="dk1"/>
              </a:buClr>
              <a:buSzPts val="1800"/>
              <a:buFont typeface="Noto Sans Symbols"/>
              <a:buChar char="❖"/>
            </a:pPr>
            <a:r>
              <a:rPr lang="en-US" sz="3600" dirty="0">
                <a:solidFill>
                  <a:schemeClr val="dk1"/>
                </a:solidFill>
                <a:ea typeface="Calibri"/>
                <a:cs typeface="Calibri"/>
                <a:sym typeface="Calibri"/>
              </a:rPr>
              <a:t>Owner has full access rights which will enable him to work with all the features of Tally Prime.</a:t>
            </a:r>
            <a:endParaRPr lang="en-US" sz="3600" dirty="0"/>
          </a:p>
          <a:p>
            <a:pPr marL="408193" lvl="0" indent="-408193" algn="just">
              <a:buClr>
                <a:schemeClr val="dk1"/>
              </a:buClr>
              <a:buSzPts val="1800"/>
              <a:buFont typeface="Noto Sans Symbols"/>
              <a:buChar char="❖"/>
            </a:pPr>
            <a:r>
              <a:rPr lang="en-US" sz="3600" dirty="0">
                <a:solidFill>
                  <a:schemeClr val="dk1"/>
                </a:solidFill>
                <a:ea typeface="Calibri"/>
                <a:cs typeface="Calibri"/>
                <a:sym typeface="Calibri"/>
              </a:rPr>
              <a:t>Data Entry has restricted access, but the administration  can assign the access based on the requirement. </a:t>
            </a:r>
            <a:endParaRPr lang="en-US" sz="3600" dirty="0" smtClean="0">
              <a:solidFill>
                <a:schemeClr val="dk1"/>
              </a:solidFill>
              <a:ea typeface="Calibri"/>
              <a:cs typeface="Calibri"/>
              <a:sym typeface="Calibri"/>
            </a:endParaRPr>
          </a:p>
          <a:p>
            <a:pPr marL="408193" indent="-408193" algn="just">
              <a:buClr>
                <a:schemeClr val="dk1"/>
              </a:buClr>
              <a:buSzPts val="1800"/>
              <a:buFont typeface="Noto Sans Symbols"/>
              <a:buChar char="❖"/>
            </a:pPr>
            <a:r>
              <a:rPr lang="en-US" sz="3600" dirty="0">
                <a:solidFill>
                  <a:schemeClr val="dk1"/>
                </a:solidFill>
                <a:ea typeface="Calibri"/>
                <a:cs typeface="Calibri"/>
                <a:sym typeface="Calibri"/>
              </a:rPr>
              <a:t>In Business Scenario the accounting and inventory master’s will be created by the  accountant and day to day transaction will be recorded by the data entry operators based on their roles  which are provided by Owner.</a:t>
            </a:r>
            <a:endParaRPr lang="en-US" sz="3600" dirty="0"/>
          </a:p>
          <a:p>
            <a:pPr lvl="0">
              <a:buClr>
                <a:schemeClr val="dk1"/>
              </a:buClr>
              <a:buSzPts val="1800"/>
            </a:pPr>
            <a:endParaRPr lang="en-US" sz="3600" dirty="0"/>
          </a:p>
        </p:txBody>
      </p:sp>
    </p:spTree>
    <p:extLst>
      <p:ext uri="{BB962C8B-B14F-4D97-AF65-F5344CB8AC3E}">
        <p14:creationId xmlns:p14="http://schemas.microsoft.com/office/powerpoint/2010/main" val="41321214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997527"/>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400" dirty="0">
                <a:solidFill>
                  <a:schemeClr val="dk1"/>
                </a:solidFill>
                <a:latin typeface="Calibri"/>
                <a:ea typeface="Calibri"/>
                <a:cs typeface="Calibri"/>
                <a:sym typeface="Calibri"/>
              </a:rPr>
              <a:t>ACTIVATION OF SECURITY CONTROL AND CREATION OF SECURITY LEVELS</a:t>
            </a:r>
            <a:endParaRPr lang="en-US" sz="4400" dirty="0"/>
          </a:p>
        </p:txBody>
      </p:sp>
      <p:sp>
        <p:nvSpPr>
          <p:cNvPr id="2" name="Rectangle 1"/>
          <p:cNvSpPr/>
          <p:nvPr/>
        </p:nvSpPr>
        <p:spPr>
          <a:xfrm>
            <a:off x="1132105" y="1703882"/>
            <a:ext cx="16890967" cy="5078313"/>
          </a:xfrm>
          <a:prstGeom prst="rect">
            <a:avLst/>
          </a:prstGeom>
        </p:spPr>
        <p:txBody>
          <a:bodyPr wrap="square">
            <a:spAutoFit/>
          </a:bodyPr>
          <a:lstStyle/>
          <a:p>
            <a:pPr marL="408193" lvl="0" indent="-408193" algn="just">
              <a:buClr>
                <a:schemeClr val="dk1"/>
              </a:buClr>
              <a:buSzPts val="1800"/>
              <a:buFont typeface="Noto Sans Symbols"/>
              <a:buChar char="❑"/>
            </a:pPr>
            <a:r>
              <a:rPr lang="en-US" sz="3600" dirty="0">
                <a:solidFill>
                  <a:schemeClr val="dk1"/>
                </a:solidFill>
                <a:ea typeface="Calibri"/>
                <a:cs typeface="Calibri"/>
                <a:sym typeface="Calibri"/>
              </a:rPr>
              <a:t>Accountant is allowed to enter back –dated voucher for up to 15 days and </a:t>
            </a:r>
            <a:endParaRPr lang="en-US" sz="3600" dirty="0"/>
          </a:p>
          <a:p>
            <a:pPr lvl="0" algn="just"/>
            <a:r>
              <a:rPr lang="en-US" sz="3600" dirty="0">
                <a:solidFill>
                  <a:schemeClr val="dk1"/>
                </a:solidFill>
                <a:ea typeface="Calibri"/>
                <a:cs typeface="Calibri"/>
                <a:sym typeface="Calibri"/>
              </a:rPr>
              <a:t>has right to create masters and access all MIS reports</a:t>
            </a:r>
            <a:endParaRPr lang="en-US" sz="3600" dirty="0"/>
          </a:p>
          <a:p>
            <a:pPr marL="408193" lvl="0" indent="-408193" algn="just">
              <a:buClr>
                <a:schemeClr val="dk1"/>
              </a:buClr>
              <a:buSzPts val="1800"/>
              <a:buFont typeface="Noto Sans Symbols"/>
              <a:buChar char="❑"/>
            </a:pPr>
            <a:r>
              <a:rPr lang="en-US" sz="3600" dirty="0">
                <a:solidFill>
                  <a:schemeClr val="dk1"/>
                </a:solidFill>
                <a:ea typeface="Calibri"/>
                <a:cs typeface="Calibri"/>
                <a:sym typeface="Calibri"/>
              </a:rPr>
              <a:t>Data Entry is allowed to record only payment and Receipt Vouchers.</a:t>
            </a:r>
            <a:endParaRPr lang="en-US" sz="3600" dirty="0"/>
          </a:p>
          <a:p>
            <a:pPr lvl="0" algn="just">
              <a:buClr>
                <a:schemeClr val="dk1"/>
              </a:buClr>
              <a:buSzPts val="1800"/>
            </a:pPr>
            <a:endParaRPr lang="en-US" sz="3600" dirty="0" smtClean="0"/>
          </a:p>
          <a:p>
            <a:pPr lvl="0" algn="just">
              <a:buClr>
                <a:schemeClr val="dk1"/>
              </a:buClr>
              <a:buSzPts val="1800"/>
            </a:pPr>
            <a:endParaRPr lang="en-US" sz="3600" dirty="0"/>
          </a:p>
          <a:p>
            <a:pPr lvl="0" algn="just"/>
            <a:r>
              <a:rPr lang="en-US" sz="3600" dirty="0">
                <a:solidFill>
                  <a:schemeClr val="dk1"/>
                </a:solidFill>
                <a:ea typeface="Calibri"/>
                <a:cs typeface="Calibri"/>
                <a:sym typeface="Calibri"/>
              </a:rPr>
              <a:t>To create Security levels for on Accountant and Data Entry Operators</a:t>
            </a:r>
            <a:endParaRPr lang="en-US" sz="3600" dirty="0"/>
          </a:p>
          <a:p>
            <a:pPr marL="571500" lvl="0" indent="-571500" algn="just">
              <a:buClr>
                <a:schemeClr val="dk1"/>
              </a:buClr>
              <a:buSzPts val="1800"/>
              <a:buFont typeface="Wingdings" pitchFamily="2" charset="2"/>
              <a:buChar char="v"/>
            </a:pPr>
            <a:r>
              <a:rPr lang="en-US" sz="3600" dirty="0">
                <a:solidFill>
                  <a:schemeClr val="dk1"/>
                </a:solidFill>
                <a:ea typeface="Calibri"/>
                <a:cs typeface="Calibri"/>
                <a:sym typeface="Calibri"/>
              </a:rPr>
              <a:t>From Gateway of Tally&gt; </a:t>
            </a:r>
            <a:r>
              <a:rPr lang="en-US" sz="3600" u="sng" dirty="0" smtClean="0">
                <a:solidFill>
                  <a:schemeClr val="dk1"/>
                </a:solidFill>
                <a:ea typeface="Calibri"/>
                <a:cs typeface="Calibri"/>
                <a:sym typeface="Calibri"/>
              </a:rPr>
              <a:t>K</a:t>
            </a:r>
            <a:r>
              <a:rPr lang="en-US" sz="3600" dirty="0" smtClean="0">
                <a:solidFill>
                  <a:schemeClr val="dk1"/>
                </a:solidFill>
                <a:ea typeface="Calibri"/>
                <a:cs typeface="Calibri"/>
                <a:sym typeface="Calibri"/>
              </a:rPr>
              <a:t>(</a:t>
            </a:r>
            <a:r>
              <a:rPr lang="en-US" sz="3600" dirty="0" err="1" smtClean="0">
                <a:solidFill>
                  <a:schemeClr val="dk1"/>
                </a:solidFill>
                <a:ea typeface="Calibri"/>
                <a:cs typeface="Calibri"/>
                <a:sym typeface="Calibri"/>
              </a:rPr>
              <a:t>Alt+K</a:t>
            </a:r>
            <a:r>
              <a:rPr lang="en-US" sz="3600" dirty="0">
                <a:solidFill>
                  <a:schemeClr val="dk1"/>
                </a:solidFill>
                <a:ea typeface="Calibri"/>
                <a:cs typeface="Calibri"/>
                <a:sym typeface="Calibri"/>
              </a:rPr>
              <a:t>)-Company&gt;Enter on User Roles.</a:t>
            </a:r>
            <a:endParaRPr lang="en-US" sz="3600" dirty="0"/>
          </a:p>
          <a:p>
            <a:pPr marL="571500" lvl="0" indent="-571500" algn="just">
              <a:buClr>
                <a:schemeClr val="dk1"/>
              </a:buClr>
              <a:buSzPts val="1800"/>
              <a:buFont typeface="Wingdings" pitchFamily="2" charset="2"/>
              <a:buChar char="v"/>
            </a:pPr>
            <a:r>
              <a:rPr lang="en-US" sz="3600" dirty="0">
                <a:solidFill>
                  <a:schemeClr val="dk1"/>
                </a:solidFill>
                <a:ea typeface="Calibri"/>
                <a:cs typeface="Calibri"/>
                <a:sym typeface="Calibri"/>
              </a:rPr>
              <a:t>Enter as Accountant 🡪</a:t>
            </a:r>
          </a:p>
          <a:p>
            <a:pPr lvl="0">
              <a:buClr>
                <a:schemeClr val="dk1"/>
              </a:buClr>
              <a:buSzPts val="1800"/>
            </a:pPr>
            <a:endParaRPr lang="en-US" sz="3600" dirty="0"/>
          </a:p>
        </p:txBody>
      </p:sp>
      <p:pic>
        <p:nvPicPr>
          <p:cNvPr id="6" name="Google Shape;1209;p88" descr="C:\Users\user\Downloads\WhatsApp Image 2024-04-05 at 10.09.29 PM.jpeg"/>
          <p:cNvPicPr preferRelativeResize="0"/>
          <p:nvPr/>
        </p:nvPicPr>
        <p:blipFill rotWithShape="1">
          <a:blip r:embed="rId2">
            <a:alphaModFix/>
          </a:blip>
          <a:srcRect/>
          <a:stretch/>
        </p:blipFill>
        <p:spPr>
          <a:xfrm>
            <a:off x="1309254" y="6490058"/>
            <a:ext cx="16713817" cy="3131923"/>
          </a:xfrm>
          <a:prstGeom prst="rect">
            <a:avLst/>
          </a:prstGeom>
          <a:noFill/>
          <a:ln>
            <a:noFill/>
          </a:ln>
        </p:spPr>
      </p:pic>
    </p:spTree>
    <p:extLst>
      <p:ext uri="{BB962C8B-B14F-4D97-AF65-F5344CB8AC3E}">
        <p14:creationId xmlns:p14="http://schemas.microsoft.com/office/powerpoint/2010/main" val="19914281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623454"/>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400" dirty="0">
                <a:solidFill>
                  <a:schemeClr val="dk1"/>
                </a:solidFill>
                <a:latin typeface="Calibri"/>
                <a:ea typeface="Calibri"/>
                <a:cs typeface="Calibri"/>
                <a:sym typeface="Calibri"/>
              </a:rPr>
              <a:t>ACTIVATION OF SECURITY CONTROL AND CREATION OF SECURITY LEVELS</a:t>
            </a:r>
            <a:endParaRPr lang="en-US" sz="4400" dirty="0"/>
          </a:p>
        </p:txBody>
      </p:sp>
      <p:sp>
        <p:nvSpPr>
          <p:cNvPr id="2" name="Rectangle 1"/>
          <p:cNvSpPr/>
          <p:nvPr/>
        </p:nvSpPr>
        <p:spPr>
          <a:xfrm>
            <a:off x="696230" y="2202144"/>
            <a:ext cx="16890967" cy="7294305"/>
          </a:xfrm>
          <a:prstGeom prst="rect">
            <a:avLst/>
          </a:prstGeom>
        </p:spPr>
        <p:txBody>
          <a:bodyPr wrap="square">
            <a:spAutoFit/>
          </a:bodyPr>
          <a:lstStyle/>
          <a:p>
            <a:pPr marL="285750" lvl="0" indent="-285750" algn="just">
              <a:buClr>
                <a:schemeClr val="dk1"/>
              </a:buClr>
              <a:buSzPts val="1800"/>
              <a:buFont typeface="Arial"/>
              <a:buChar char="•"/>
            </a:pPr>
            <a:r>
              <a:rPr lang="en-US" sz="3600" dirty="0" smtClean="0">
                <a:solidFill>
                  <a:schemeClr val="dk1"/>
                </a:solidFill>
                <a:ea typeface="Calibri"/>
                <a:cs typeface="Calibri"/>
                <a:sym typeface="Calibri"/>
              </a:rPr>
              <a:t> Press </a:t>
            </a:r>
            <a:r>
              <a:rPr lang="en-US" sz="3600" dirty="0">
                <a:solidFill>
                  <a:schemeClr val="dk1"/>
                </a:solidFill>
                <a:ea typeface="Calibri"/>
                <a:cs typeface="Calibri"/>
                <a:sym typeface="Calibri"/>
              </a:rPr>
              <a:t>Enter Accountant &gt; The Security Levels for Accountant appears.</a:t>
            </a:r>
            <a:endParaRPr lang="en-US" sz="3600" dirty="0"/>
          </a:p>
          <a:p>
            <a:pPr marL="285750" lvl="0" indent="-285750" algn="just">
              <a:buClr>
                <a:schemeClr val="dk1"/>
              </a:buClr>
              <a:buSzPts val="1800"/>
              <a:buFont typeface="Arial"/>
              <a:buChar char="•"/>
            </a:pPr>
            <a:r>
              <a:rPr lang="en-US" sz="3600" dirty="0" smtClean="0">
                <a:solidFill>
                  <a:schemeClr val="dk1"/>
                </a:solidFill>
                <a:ea typeface="Calibri"/>
                <a:cs typeface="Calibri"/>
                <a:sym typeface="Calibri"/>
              </a:rPr>
              <a:t> Use </a:t>
            </a:r>
            <a:r>
              <a:rPr lang="en-US" sz="3600" dirty="0">
                <a:solidFill>
                  <a:schemeClr val="dk1"/>
                </a:solidFill>
                <a:ea typeface="Calibri"/>
                <a:cs typeface="Calibri"/>
                <a:sym typeface="Calibri"/>
              </a:rPr>
              <a:t>Basic Facilities of-  By press Space Bar &gt; The Security List appears </a:t>
            </a:r>
            <a:r>
              <a:rPr lang="en-US" sz="3600" dirty="0" smtClean="0">
                <a:solidFill>
                  <a:schemeClr val="dk1"/>
                </a:solidFill>
                <a:ea typeface="Calibri"/>
                <a:cs typeface="Calibri"/>
                <a:sym typeface="Calibri"/>
              </a:rPr>
              <a:t>and </a:t>
            </a:r>
            <a:r>
              <a:rPr lang="en-US" sz="3600" dirty="0">
                <a:solidFill>
                  <a:schemeClr val="dk1"/>
                </a:solidFill>
                <a:ea typeface="Calibri"/>
                <a:cs typeface="Calibri"/>
                <a:sym typeface="Calibri"/>
              </a:rPr>
              <a:t>choose Data </a:t>
            </a:r>
            <a:r>
              <a:rPr lang="en-US" sz="3600" dirty="0" smtClean="0">
                <a:solidFill>
                  <a:schemeClr val="dk1"/>
                </a:solidFill>
                <a:ea typeface="Calibri"/>
                <a:cs typeface="Calibri"/>
                <a:sym typeface="Calibri"/>
              </a:rPr>
              <a:t>  Entry</a:t>
            </a:r>
            <a:r>
              <a:rPr lang="en-US" sz="3600" dirty="0">
                <a:solidFill>
                  <a:schemeClr val="dk1"/>
                </a:solidFill>
                <a:ea typeface="Calibri"/>
                <a:cs typeface="Calibri"/>
                <a:sym typeface="Calibri"/>
              </a:rPr>
              <a:t>.</a:t>
            </a:r>
            <a:endParaRPr lang="en-US" sz="3600" dirty="0"/>
          </a:p>
          <a:p>
            <a:pPr marL="285750" lvl="0" indent="-285750" algn="just">
              <a:buClr>
                <a:schemeClr val="dk1"/>
              </a:buClr>
              <a:buSzPts val="1800"/>
              <a:buFont typeface="Arial"/>
              <a:buChar char="•"/>
            </a:pPr>
            <a:r>
              <a:rPr lang="en-US" sz="3600" dirty="0" smtClean="0">
                <a:solidFill>
                  <a:schemeClr val="dk1"/>
                </a:solidFill>
                <a:ea typeface="Calibri"/>
                <a:cs typeface="Calibri"/>
                <a:sym typeface="Calibri"/>
              </a:rPr>
              <a:t> Days </a:t>
            </a:r>
            <a:r>
              <a:rPr lang="en-US" sz="3600" dirty="0">
                <a:solidFill>
                  <a:schemeClr val="dk1"/>
                </a:solidFill>
                <a:ea typeface="Calibri"/>
                <a:cs typeface="Calibri"/>
                <a:sym typeface="Calibri"/>
              </a:rPr>
              <a:t>allowed for Back Dated vouchers- To as 15 Days.</a:t>
            </a:r>
            <a:endParaRPr lang="en-US" sz="3600" dirty="0"/>
          </a:p>
          <a:p>
            <a:pPr marL="285750" lvl="0" indent="-285750" algn="just">
              <a:buClr>
                <a:schemeClr val="dk1"/>
              </a:buClr>
              <a:buSzPts val="1800"/>
              <a:buFont typeface="Arial"/>
              <a:buChar char="•"/>
            </a:pPr>
            <a:r>
              <a:rPr lang="en-US" sz="3600" dirty="0" smtClean="0">
                <a:solidFill>
                  <a:schemeClr val="dk1"/>
                </a:solidFill>
                <a:ea typeface="Calibri"/>
                <a:cs typeface="Calibri"/>
                <a:sym typeface="Calibri"/>
              </a:rPr>
              <a:t> Cut-Off </a:t>
            </a:r>
            <a:r>
              <a:rPr lang="en-US" sz="3600" dirty="0">
                <a:solidFill>
                  <a:schemeClr val="dk1"/>
                </a:solidFill>
                <a:ea typeface="Calibri"/>
                <a:cs typeface="Calibri"/>
                <a:sym typeface="Calibri"/>
              </a:rPr>
              <a:t>date for Back dated vouchers- The user can specify the required date.</a:t>
            </a:r>
            <a:endParaRPr lang="en-US" sz="3600" dirty="0"/>
          </a:p>
          <a:p>
            <a:pPr marL="408193" lvl="0" indent="-408193" algn="just">
              <a:buClr>
                <a:schemeClr val="dk1"/>
              </a:buClr>
              <a:buSzPts val="1800"/>
              <a:buFont typeface="Arial"/>
              <a:buChar char="•"/>
            </a:pPr>
            <a:r>
              <a:rPr lang="en-US" sz="3600" dirty="0">
                <a:solidFill>
                  <a:schemeClr val="dk1"/>
                </a:solidFill>
                <a:ea typeface="Calibri"/>
                <a:cs typeface="Calibri"/>
                <a:sym typeface="Calibri"/>
              </a:rPr>
              <a:t>Allow to save report views for This  Company: set the option yes</a:t>
            </a:r>
            <a:endParaRPr lang="en-US" sz="3600" dirty="0"/>
          </a:p>
          <a:p>
            <a:pPr marL="408193" lvl="0" indent="-408193" algn="just">
              <a:buClr>
                <a:schemeClr val="dk1"/>
              </a:buClr>
              <a:buSzPts val="1800"/>
              <a:buFont typeface="Arial"/>
              <a:buChar char="•"/>
            </a:pPr>
            <a:r>
              <a:rPr lang="en-US" sz="3600" dirty="0">
                <a:solidFill>
                  <a:schemeClr val="dk1"/>
                </a:solidFill>
                <a:ea typeface="Calibri"/>
                <a:cs typeface="Calibri"/>
                <a:sym typeface="Calibri"/>
              </a:rPr>
              <a:t>Allow to delete saved views for This Company: Set the option to Yes</a:t>
            </a:r>
            <a:endParaRPr lang="en-US" sz="3600" dirty="0"/>
          </a:p>
          <a:p>
            <a:pPr marL="408193" lvl="0" indent="-408193" algn="just">
              <a:buClr>
                <a:schemeClr val="dk1"/>
              </a:buClr>
              <a:buSzPts val="1800"/>
              <a:buFont typeface="Arial"/>
              <a:buChar char="•"/>
            </a:pPr>
            <a:r>
              <a:rPr lang="en-US" sz="3600" dirty="0">
                <a:solidFill>
                  <a:schemeClr val="dk1"/>
                </a:solidFill>
                <a:ea typeface="Calibri"/>
                <a:cs typeface="Calibri"/>
                <a:sym typeface="Calibri"/>
              </a:rPr>
              <a:t>Set/Alter rules for Print Before Save: Set the option to No</a:t>
            </a:r>
            <a:endParaRPr lang="en-US" sz="3600" dirty="0"/>
          </a:p>
          <a:p>
            <a:pPr marL="408193" lvl="0" indent="-408193" algn="just">
              <a:buClr>
                <a:schemeClr val="dk1"/>
              </a:buClr>
              <a:buSzPts val="1800"/>
              <a:buFont typeface="Arial"/>
              <a:buChar char="•"/>
            </a:pPr>
            <a:r>
              <a:rPr lang="en-US" sz="3600" dirty="0">
                <a:solidFill>
                  <a:schemeClr val="dk1"/>
                </a:solidFill>
                <a:ea typeface="Calibri"/>
                <a:cs typeface="Calibri"/>
                <a:sym typeface="Calibri"/>
              </a:rPr>
              <a:t>Exclude On Account from Bill Allocations: Set the option to No</a:t>
            </a:r>
            <a:endParaRPr lang="en-US" sz="3600" dirty="0"/>
          </a:p>
          <a:p>
            <a:pPr marL="408193" lvl="0" indent="-408193" algn="just">
              <a:buClr>
                <a:schemeClr val="dk1"/>
              </a:buClr>
              <a:buSzPts val="1800"/>
              <a:buFont typeface="Arial"/>
              <a:buChar char="•"/>
            </a:pPr>
            <a:r>
              <a:rPr lang="en-US" sz="3600" dirty="0">
                <a:solidFill>
                  <a:schemeClr val="dk1"/>
                </a:solidFill>
                <a:ea typeface="Calibri"/>
                <a:cs typeface="Calibri"/>
                <a:sym typeface="Calibri"/>
              </a:rPr>
              <a:t>Allow company to connect: Set the option to No</a:t>
            </a:r>
            <a:endParaRPr lang="en-US" sz="3600" dirty="0"/>
          </a:p>
          <a:p>
            <a:pPr marL="408193" lvl="0" indent="-408193" algn="just">
              <a:buClr>
                <a:schemeClr val="dk1"/>
              </a:buClr>
              <a:buSzPts val="1800"/>
              <a:buFont typeface="Arial"/>
              <a:buChar char="•"/>
            </a:pPr>
            <a:r>
              <a:rPr lang="en-US" sz="3600" dirty="0">
                <a:solidFill>
                  <a:schemeClr val="dk1"/>
                </a:solidFill>
                <a:ea typeface="Calibri"/>
                <a:cs typeface="Calibri"/>
                <a:sym typeface="Calibri"/>
              </a:rPr>
              <a:t>Use Tally. Net Authentication: Set the option to No</a:t>
            </a:r>
            <a:endParaRPr lang="en-US" sz="3600" dirty="0"/>
          </a:p>
          <a:p>
            <a:pPr marL="408193" lvl="0" indent="-408193" algn="just">
              <a:buClr>
                <a:schemeClr val="dk1"/>
              </a:buClr>
              <a:buSzPts val="1800"/>
              <a:buFont typeface="Arial"/>
              <a:buChar char="•"/>
            </a:pPr>
            <a:r>
              <a:rPr lang="en-US" sz="3600" dirty="0">
                <a:solidFill>
                  <a:schemeClr val="dk1"/>
                </a:solidFill>
                <a:ea typeface="Calibri"/>
                <a:cs typeface="Calibri"/>
                <a:sym typeface="Calibri"/>
              </a:rPr>
              <a:t>Disallow the following Facilities: In this field the Type of Access list will appear </a:t>
            </a:r>
            <a:endParaRPr lang="en-US" sz="3600" dirty="0"/>
          </a:p>
          <a:p>
            <a:pPr lvl="0">
              <a:buClr>
                <a:schemeClr val="dk1"/>
              </a:buClr>
              <a:buSzPts val="1800"/>
            </a:pPr>
            <a:endParaRPr lang="en-US" sz="3600" dirty="0"/>
          </a:p>
        </p:txBody>
      </p:sp>
    </p:spTree>
    <p:extLst>
      <p:ext uri="{BB962C8B-B14F-4D97-AF65-F5344CB8AC3E}">
        <p14:creationId xmlns:p14="http://schemas.microsoft.com/office/powerpoint/2010/main" val="9657295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204623"/>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Security Levels – Types of Access</a:t>
            </a:r>
            <a:endParaRPr lang="en-US" sz="4800" dirty="0"/>
          </a:p>
        </p:txBody>
      </p:sp>
      <p:sp>
        <p:nvSpPr>
          <p:cNvPr id="2" name="Rectangle 1"/>
          <p:cNvSpPr/>
          <p:nvPr/>
        </p:nvSpPr>
        <p:spPr>
          <a:xfrm>
            <a:off x="841703" y="5143500"/>
            <a:ext cx="16890967" cy="1200329"/>
          </a:xfrm>
          <a:prstGeom prst="rect">
            <a:avLst/>
          </a:prstGeom>
        </p:spPr>
        <p:txBody>
          <a:bodyPr wrap="square">
            <a:spAutoFit/>
          </a:bodyPr>
          <a:lstStyle/>
          <a:p>
            <a:pPr marL="285750" lvl="0" indent="-285750">
              <a:buClr>
                <a:schemeClr val="dk1"/>
              </a:buClr>
              <a:buSzPts val="1800"/>
              <a:buFont typeface="Noto Sans Symbols"/>
              <a:buChar char="❖"/>
            </a:pPr>
            <a:r>
              <a:rPr lang="en-US" sz="3600" dirty="0" smtClean="0">
                <a:solidFill>
                  <a:schemeClr val="dk1"/>
                </a:solidFill>
                <a:ea typeface="Calibri"/>
                <a:cs typeface="Calibri"/>
                <a:sym typeface="Calibri"/>
              </a:rPr>
              <a:t> </a:t>
            </a:r>
            <a:r>
              <a:rPr lang="en-US" sz="3200" dirty="0">
                <a:solidFill>
                  <a:schemeClr val="dk1"/>
                </a:solidFill>
                <a:ea typeface="Calibri"/>
                <a:cs typeface="Calibri"/>
                <a:sym typeface="Calibri"/>
              </a:rPr>
              <a:t>The Security Levels screen of Accountant appears as -</a:t>
            </a:r>
            <a:endParaRPr lang="en-US" sz="3200" dirty="0"/>
          </a:p>
          <a:p>
            <a:pPr lvl="0">
              <a:buClr>
                <a:schemeClr val="dk1"/>
              </a:buClr>
              <a:buSzPts val="1800"/>
            </a:pPr>
            <a:endParaRPr lang="en-US" sz="3600" dirty="0"/>
          </a:p>
        </p:txBody>
      </p:sp>
      <p:pic>
        <p:nvPicPr>
          <p:cNvPr id="6" name="Google Shape;1223;p90" descr="C:\Users\user\Downloads\WhatsApp Image 2024-04-05 at 10.54.15 PM.jpeg"/>
          <p:cNvPicPr preferRelativeResize="0"/>
          <p:nvPr/>
        </p:nvPicPr>
        <p:blipFill rotWithShape="1">
          <a:blip r:embed="rId2">
            <a:alphaModFix/>
          </a:blip>
          <a:srcRect/>
          <a:stretch/>
        </p:blipFill>
        <p:spPr>
          <a:xfrm>
            <a:off x="841702" y="1354432"/>
            <a:ext cx="16890967" cy="3581249"/>
          </a:xfrm>
          <a:prstGeom prst="rect">
            <a:avLst/>
          </a:prstGeom>
          <a:noFill/>
          <a:ln>
            <a:noFill/>
          </a:ln>
        </p:spPr>
      </p:pic>
      <p:pic>
        <p:nvPicPr>
          <p:cNvPr id="7" name="Google Shape;1225;p90" descr="C:\Users\user\Downloads\WhatsApp Image 2024-04-05 at 11.13.18 PM.jpeg"/>
          <p:cNvPicPr preferRelativeResize="0"/>
          <p:nvPr/>
        </p:nvPicPr>
        <p:blipFill rotWithShape="1">
          <a:blip r:embed="rId3">
            <a:alphaModFix/>
          </a:blip>
          <a:srcRect/>
          <a:stretch/>
        </p:blipFill>
        <p:spPr>
          <a:xfrm>
            <a:off x="841703" y="6066759"/>
            <a:ext cx="16890967" cy="4033206"/>
          </a:xfrm>
          <a:prstGeom prst="rect">
            <a:avLst/>
          </a:prstGeom>
          <a:noFill/>
          <a:ln>
            <a:noFill/>
          </a:ln>
        </p:spPr>
      </p:pic>
    </p:spTree>
    <p:extLst>
      <p:ext uri="{BB962C8B-B14F-4D97-AF65-F5344CB8AC3E}">
        <p14:creationId xmlns:p14="http://schemas.microsoft.com/office/powerpoint/2010/main" val="3994218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5114576"/>
            <a:ext cx="7345560" cy="6515800"/>
          </a:xfrm>
          <a:prstGeom prst="rect">
            <a:avLst/>
          </a:prstGeom>
        </p:spPr>
        <p:txBody>
          <a:bodyPr vert="horz" lIns="91440" tIns="45720" rIns="91440" bIns="45720" rtlCol="0" anchor="b">
            <a:normAutofit fontScale="90000"/>
          </a:bodyPr>
          <a:lstStyle/>
          <a:p>
            <a:pPr rtl="0"/>
            <a:r>
              <a:rPr lang="en-IN" sz="4000" dirty="0"/>
              <a:t>Tally Integration and Automation</a:t>
            </a:r>
            <a:r>
              <a:rPr lang="en-IN" sz="3600" b="0" dirty="0"/>
              <a:t/>
            </a:r>
            <a:br>
              <a:rPr lang="en-IN" sz="3600" b="0" dirty="0"/>
            </a:br>
            <a:r>
              <a:rPr lang="en-IN" sz="3600" dirty="0"/>
              <a:t/>
            </a:r>
            <a:br>
              <a:rPr lang="en-IN" sz="3600" dirty="0"/>
            </a:br>
            <a:r>
              <a:rPr lang="en-IN" sz="4400" b="0" dirty="0"/>
              <a:t/>
            </a:r>
            <a:br>
              <a:rPr lang="en-IN" sz="4400" b="0" dirty="0"/>
            </a:br>
            <a:r>
              <a:rPr lang="en-IN" sz="4400" dirty="0"/>
              <a:t/>
            </a:r>
            <a:br>
              <a:rPr lang="en-IN" sz="4400" dirty="0"/>
            </a:br>
            <a:r>
              <a:rPr lang="en-IN" sz="4800" b="0" dirty="0"/>
              <a:t/>
            </a:r>
            <a:br>
              <a:rPr lang="en-IN" sz="4800" b="0" dirty="0"/>
            </a:br>
            <a:r>
              <a:rPr lang="en-IN" sz="4800" dirty="0"/>
              <a:t/>
            </a:r>
            <a:br>
              <a:rPr lang="en-IN" sz="4800" dirty="0"/>
            </a:b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240236" y="1262407"/>
            <a:ext cx="2950476" cy="8040663"/>
          </a:xfrm>
          <a:prstGeom prst="rect">
            <a:avLst/>
          </a:prstGeom>
          <a:noFill/>
        </p:spPr>
        <p:txBody>
          <a:bodyPr wrap="square" rtlCol="0">
            <a:spAutoFit/>
          </a:bodyPr>
          <a:lstStyle/>
          <a:p>
            <a:r>
              <a:rPr lang="en-IN" sz="3200" b="1" dirty="0"/>
              <a:t>ERP </a:t>
            </a:r>
            <a:r>
              <a:rPr lang="en-IN" sz="3200" b="1" dirty="0" smtClean="0"/>
              <a:t>Integration</a:t>
            </a:r>
          </a:p>
          <a:p>
            <a:endParaRPr lang="en-IN" sz="1050" b="1" dirty="0"/>
          </a:p>
          <a:p>
            <a:pPr algn="just"/>
            <a:r>
              <a:rPr lang="en-US" sz="2400" dirty="0"/>
              <a:t>Tally's seamless integration with enterprise resource planning (ERP) systems allows businesses to streamline their operations and maintain a unified view of their financial and operational data. This integration enables real-time data sharing, process automation, and improved decision-making across the organization.</a:t>
            </a:r>
          </a:p>
          <a:p>
            <a:r>
              <a:rPr lang="en-US" sz="2400" dirty="0"/>
              <a:t/>
            </a:r>
            <a:br>
              <a:rPr lang="en-US" sz="2400" dirty="0"/>
            </a:br>
            <a:endParaRPr lang="en-IN" dirty="0"/>
          </a:p>
        </p:txBody>
      </p:sp>
      <p:sp>
        <p:nvSpPr>
          <p:cNvPr id="9" name="TextBox 8"/>
          <p:cNvSpPr txBox="1"/>
          <p:nvPr/>
        </p:nvSpPr>
        <p:spPr>
          <a:xfrm>
            <a:off x="14422581" y="1262407"/>
            <a:ext cx="3491346" cy="7786747"/>
          </a:xfrm>
          <a:prstGeom prst="rect">
            <a:avLst/>
          </a:prstGeom>
          <a:noFill/>
        </p:spPr>
        <p:txBody>
          <a:bodyPr wrap="square" rtlCol="0">
            <a:spAutoFit/>
          </a:bodyPr>
          <a:lstStyle/>
          <a:p>
            <a:r>
              <a:rPr lang="en-IN" sz="3200" b="1" dirty="0"/>
              <a:t>Third-Party </a:t>
            </a:r>
            <a:r>
              <a:rPr lang="en-IN" sz="3200" b="1" dirty="0" smtClean="0"/>
              <a:t>Integrations</a:t>
            </a:r>
          </a:p>
          <a:p>
            <a:endParaRPr lang="en-IN" sz="2800" dirty="0"/>
          </a:p>
          <a:p>
            <a:pPr algn="just"/>
            <a:r>
              <a:rPr lang="en-US" sz="2400" dirty="0"/>
              <a:t>Tally's open architecture allows for seamless integration with a wide range of third-party applications, such as e-commerce platforms, payment gateways, and banking software. This enables businesses to create a comprehensive, end-to-end solution that streamlines their operations and enhances overall productivity.</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10551970" y="1262407"/>
            <a:ext cx="3418608" cy="7325082"/>
          </a:xfrm>
          <a:prstGeom prst="rect">
            <a:avLst/>
          </a:prstGeom>
          <a:noFill/>
        </p:spPr>
        <p:txBody>
          <a:bodyPr wrap="square" rtlCol="0">
            <a:spAutoFit/>
          </a:bodyPr>
          <a:lstStyle/>
          <a:p>
            <a:r>
              <a:rPr lang="en-IN" sz="3200" b="1" dirty="0"/>
              <a:t>Automation and </a:t>
            </a:r>
            <a:r>
              <a:rPr lang="en-IN" sz="3200" b="1" dirty="0" smtClean="0"/>
              <a:t>Workflows</a:t>
            </a:r>
          </a:p>
          <a:p>
            <a:endParaRPr lang="en-IN" sz="1600" dirty="0"/>
          </a:p>
          <a:p>
            <a:pPr algn="just"/>
            <a:r>
              <a:rPr lang="en-US" sz="2400" dirty="0"/>
              <a:t>Tally's automation features help businesses reduce manual tasks and improve efficiency. This includes the ability to create custom workflows, automate repetitive processes, and set up automatic alerts and notifications. These features help companies save time, reduce errors, and focus on strategic initiatives.</a:t>
            </a:r>
          </a:p>
          <a:p>
            <a:r>
              <a:rPr lang="en-US" sz="2400" dirty="0"/>
              <a:t/>
            </a:r>
            <a:br>
              <a:rPr lang="en-US" sz="2400" dirty="0"/>
            </a:br>
            <a:endParaRPr lang="en-IN" dirty="0"/>
          </a:p>
        </p:txBody>
      </p:sp>
    </p:spTree>
    <p:extLst>
      <p:ext uri="{BB962C8B-B14F-4D97-AF65-F5344CB8AC3E}">
        <p14:creationId xmlns:p14="http://schemas.microsoft.com/office/powerpoint/2010/main" val="33542868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350096"/>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Security Levels – Types of Access</a:t>
            </a:r>
            <a:endParaRPr lang="en-US" sz="4800" dirty="0"/>
          </a:p>
        </p:txBody>
      </p:sp>
      <p:sp>
        <p:nvSpPr>
          <p:cNvPr id="2" name="Rectangle 1"/>
          <p:cNvSpPr/>
          <p:nvPr/>
        </p:nvSpPr>
        <p:spPr>
          <a:xfrm>
            <a:off x="1392461" y="1198872"/>
            <a:ext cx="16890967" cy="1200329"/>
          </a:xfrm>
          <a:prstGeom prst="rect">
            <a:avLst/>
          </a:prstGeom>
        </p:spPr>
        <p:txBody>
          <a:bodyPr wrap="square">
            <a:spAutoFit/>
          </a:bodyPr>
          <a:lstStyle/>
          <a:p>
            <a:pPr marL="408193" lvl="0" indent="-408193">
              <a:buClr>
                <a:schemeClr val="dk1"/>
              </a:buClr>
              <a:buSzPts val="1800"/>
              <a:buFont typeface="Noto Sans Symbols"/>
              <a:buChar char="❖"/>
            </a:pPr>
            <a:r>
              <a:rPr lang="en-US" sz="3600" dirty="0" smtClean="0">
                <a:solidFill>
                  <a:schemeClr val="dk1"/>
                </a:solidFill>
                <a:ea typeface="Calibri"/>
                <a:cs typeface="Calibri"/>
                <a:sym typeface="Calibri"/>
              </a:rPr>
              <a:t> </a:t>
            </a:r>
            <a:r>
              <a:rPr lang="en-US" sz="3200" dirty="0" smtClean="0">
                <a:solidFill>
                  <a:schemeClr val="dk1"/>
                </a:solidFill>
                <a:ea typeface="Calibri"/>
                <a:cs typeface="Calibri"/>
                <a:sym typeface="Calibri"/>
              </a:rPr>
              <a:t>Create the security role for Data Operator  1 referring to</a:t>
            </a:r>
            <a:endParaRPr lang="en-US" sz="3200" dirty="0" smtClean="0"/>
          </a:p>
          <a:p>
            <a:pPr lvl="0">
              <a:buClr>
                <a:schemeClr val="dk1"/>
              </a:buClr>
              <a:buSzPts val="1800"/>
            </a:pPr>
            <a:endParaRPr lang="en-US" sz="3600" dirty="0"/>
          </a:p>
        </p:txBody>
      </p:sp>
      <p:sp>
        <p:nvSpPr>
          <p:cNvPr id="9" name="Rectangle 8"/>
          <p:cNvSpPr/>
          <p:nvPr/>
        </p:nvSpPr>
        <p:spPr>
          <a:xfrm>
            <a:off x="1362450" y="5484737"/>
            <a:ext cx="16890967" cy="1692771"/>
          </a:xfrm>
          <a:prstGeom prst="rect">
            <a:avLst/>
          </a:prstGeom>
        </p:spPr>
        <p:txBody>
          <a:bodyPr wrap="square">
            <a:spAutoFit/>
          </a:bodyPr>
          <a:lstStyle/>
          <a:p>
            <a:pPr marL="408193" indent="-408193">
              <a:buClr>
                <a:schemeClr val="dk1"/>
              </a:buClr>
              <a:buSzPts val="1800"/>
              <a:buFont typeface="Noto Sans Symbols"/>
              <a:buChar char="❖"/>
            </a:pPr>
            <a:r>
              <a:rPr lang="en-US" sz="3200" dirty="0">
                <a:solidFill>
                  <a:schemeClr val="dk1"/>
                </a:solidFill>
                <a:ea typeface="Calibri"/>
                <a:cs typeface="Calibri"/>
                <a:sym typeface="Calibri"/>
              </a:rPr>
              <a:t>In the Print Vouchers Before Save Rules screen enter the details as shown</a:t>
            </a:r>
            <a:endParaRPr lang="en-US" sz="3200" dirty="0"/>
          </a:p>
          <a:p>
            <a:pPr lvl="0">
              <a:buClr>
                <a:schemeClr val="dk1"/>
              </a:buClr>
              <a:buSzPts val="1800"/>
            </a:pPr>
            <a:endParaRPr lang="en-US" sz="3200" dirty="0" smtClean="0"/>
          </a:p>
          <a:p>
            <a:pPr lvl="0">
              <a:buClr>
                <a:schemeClr val="dk1"/>
              </a:buClr>
              <a:buSzPts val="1800"/>
            </a:pPr>
            <a:endParaRPr lang="en-US" sz="3600" dirty="0"/>
          </a:p>
        </p:txBody>
      </p:sp>
      <p:pic>
        <p:nvPicPr>
          <p:cNvPr id="10" name="Google Shape;1233;p91" descr="C:\Users\user\Downloads\WhatsApp Image 2024-04-05 at 11.18.08 PM.jpeg"/>
          <p:cNvPicPr preferRelativeResize="0"/>
          <p:nvPr/>
        </p:nvPicPr>
        <p:blipFill rotWithShape="1">
          <a:blip r:embed="rId2">
            <a:alphaModFix/>
          </a:blip>
          <a:srcRect/>
          <a:stretch/>
        </p:blipFill>
        <p:spPr>
          <a:xfrm>
            <a:off x="1828800" y="2062644"/>
            <a:ext cx="14214764" cy="3080855"/>
          </a:xfrm>
          <a:prstGeom prst="rect">
            <a:avLst/>
          </a:prstGeom>
          <a:solidFill>
            <a:srgbClr val="EDEDED"/>
          </a:solidFill>
          <a:ln>
            <a:noFill/>
          </a:ln>
        </p:spPr>
      </p:pic>
      <p:pic>
        <p:nvPicPr>
          <p:cNvPr id="11" name="Google Shape;1234;p91" descr="C:\Users\user\Downloads\WhatsApp Image 2024-04-05 at 11.22.21 PM.jpeg"/>
          <p:cNvPicPr preferRelativeResize="0"/>
          <p:nvPr/>
        </p:nvPicPr>
        <p:blipFill rotWithShape="1">
          <a:blip r:embed="rId3">
            <a:alphaModFix/>
          </a:blip>
          <a:srcRect/>
          <a:stretch/>
        </p:blipFill>
        <p:spPr>
          <a:xfrm>
            <a:off x="1828799" y="6331122"/>
            <a:ext cx="14027727" cy="3644151"/>
          </a:xfrm>
          <a:prstGeom prst="rect">
            <a:avLst/>
          </a:prstGeom>
          <a:noFill/>
          <a:ln>
            <a:noFill/>
          </a:ln>
        </p:spPr>
      </p:pic>
    </p:spTree>
    <p:extLst>
      <p:ext uri="{BB962C8B-B14F-4D97-AF65-F5344CB8AC3E}">
        <p14:creationId xmlns:p14="http://schemas.microsoft.com/office/powerpoint/2010/main" val="19526102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350096"/>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Security Levels – Types of Access</a:t>
            </a:r>
            <a:endParaRPr lang="en-US" sz="4800" dirty="0"/>
          </a:p>
        </p:txBody>
      </p:sp>
      <p:sp>
        <p:nvSpPr>
          <p:cNvPr id="2" name="Rectangle 1"/>
          <p:cNvSpPr/>
          <p:nvPr/>
        </p:nvSpPr>
        <p:spPr>
          <a:xfrm>
            <a:off x="1362450" y="1198872"/>
            <a:ext cx="16224747" cy="1631216"/>
          </a:xfrm>
          <a:prstGeom prst="rect">
            <a:avLst/>
          </a:prstGeom>
        </p:spPr>
        <p:txBody>
          <a:bodyPr wrap="square">
            <a:spAutoFit/>
          </a:bodyPr>
          <a:lstStyle/>
          <a:p>
            <a:pPr marL="408193" lvl="0" indent="-408193">
              <a:buClr>
                <a:schemeClr val="dk1"/>
              </a:buClr>
              <a:buSzPts val="1800"/>
              <a:buFont typeface="Noto Sans Symbols"/>
              <a:buChar char="❖"/>
            </a:pPr>
            <a:r>
              <a:rPr lang="en-US" sz="3600" dirty="0" smtClean="0">
                <a:solidFill>
                  <a:schemeClr val="dk1"/>
                </a:solidFill>
                <a:ea typeface="Calibri"/>
                <a:cs typeface="Calibri"/>
                <a:sym typeface="Calibri"/>
              </a:rPr>
              <a:t> </a:t>
            </a:r>
            <a:r>
              <a:rPr lang="en-US" sz="2800" dirty="0">
                <a:solidFill>
                  <a:schemeClr val="dk1"/>
                </a:solidFill>
                <a:ea typeface="Calibri"/>
                <a:cs typeface="Calibri"/>
                <a:sym typeface="Calibri"/>
              </a:rPr>
              <a:t>By configuring the print Vouchers Before Save, under Disallow the following Vouchers Types. All Accounting and Inventory Voucher typed are restricted to print before saving the voucher &gt; Accept the screen</a:t>
            </a:r>
            <a:endParaRPr lang="en-US" sz="2800" dirty="0"/>
          </a:p>
          <a:p>
            <a:pPr lvl="0">
              <a:buClr>
                <a:schemeClr val="dk1"/>
              </a:buClr>
              <a:buSzPts val="1800"/>
            </a:pPr>
            <a:endParaRPr lang="en-US" sz="3600" dirty="0"/>
          </a:p>
        </p:txBody>
      </p:sp>
      <p:sp>
        <p:nvSpPr>
          <p:cNvPr id="9" name="Rectangle 8"/>
          <p:cNvSpPr/>
          <p:nvPr/>
        </p:nvSpPr>
        <p:spPr>
          <a:xfrm>
            <a:off x="1362449" y="5515513"/>
            <a:ext cx="16890967" cy="1631216"/>
          </a:xfrm>
          <a:prstGeom prst="rect">
            <a:avLst/>
          </a:prstGeom>
        </p:spPr>
        <p:txBody>
          <a:bodyPr wrap="square">
            <a:spAutoFit/>
          </a:bodyPr>
          <a:lstStyle/>
          <a:p>
            <a:pPr marL="408193" lvl="0" indent="-408193">
              <a:buClr>
                <a:schemeClr val="dk1"/>
              </a:buClr>
              <a:buSzPts val="1800"/>
              <a:buFont typeface="Noto Sans Symbols"/>
              <a:buChar char="❖"/>
            </a:pPr>
            <a:r>
              <a:rPr lang="en-US" sz="2800" dirty="0">
                <a:solidFill>
                  <a:schemeClr val="dk1"/>
                </a:solidFill>
                <a:ea typeface="Calibri"/>
                <a:cs typeface="Calibri"/>
                <a:sym typeface="Calibri"/>
              </a:rPr>
              <a:t>Accept the Security Levels screen of Data Entry 1</a:t>
            </a:r>
            <a:endParaRPr lang="en-US" sz="2800" dirty="0"/>
          </a:p>
          <a:p>
            <a:pPr lvl="0">
              <a:buClr>
                <a:schemeClr val="dk1"/>
              </a:buClr>
              <a:buSzPts val="1800"/>
            </a:pPr>
            <a:endParaRPr lang="en-US" sz="3200" dirty="0" smtClean="0"/>
          </a:p>
          <a:p>
            <a:pPr lvl="0">
              <a:buClr>
                <a:schemeClr val="dk1"/>
              </a:buClr>
              <a:buSzPts val="1800"/>
            </a:pPr>
            <a:endParaRPr lang="en-US" sz="3600" dirty="0"/>
          </a:p>
        </p:txBody>
      </p:sp>
      <p:pic>
        <p:nvPicPr>
          <p:cNvPr id="12" name="Google Shape;1242;p92" descr="C:\Users\user\Downloads\WhatsApp Image 2024-04-05 at 11.30.00 PM.jpeg"/>
          <p:cNvPicPr preferRelativeResize="0"/>
          <p:nvPr/>
        </p:nvPicPr>
        <p:blipFill rotWithShape="1">
          <a:blip r:embed="rId2">
            <a:alphaModFix/>
          </a:blip>
          <a:srcRect/>
          <a:stretch/>
        </p:blipFill>
        <p:spPr>
          <a:xfrm>
            <a:off x="1569058" y="2764397"/>
            <a:ext cx="15534378" cy="2720340"/>
          </a:xfrm>
          <a:prstGeom prst="rect">
            <a:avLst/>
          </a:prstGeom>
          <a:noFill/>
          <a:ln>
            <a:noFill/>
          </a:ln>
        </p:spPr>
      </p:pic>
      <p:pic>
        <p:nvPicPr>
          <p:cNvPr id="13" name="Google Shape;1243;p92" descr="C:\Users\user\Downloads\WhatsApp Image 2024-04-05 at 11.32.26 PM.jpeg"/>
          <p:cNvPicPr preferRelativeResize="0"/>
          <p:nvPr/>
        </p:nvPicPr>
        <p:blipFill rotWithShape="1">
          <a:blip r:embed="rId3">
            <a:alphaModFix/>
          </a:blip>
          <a:srcRect/>
          <a:stretch/>
        </p:blipFill>
        <p:spPr>
          <a:xfrm>
            <a:off x="1569058" y="6331121"/>
            <a:ext cx="15534377" cy="3332423"/>
          </a:xfrm>
          <a:prstGeom prst="rect">
            <a:avLst/>
          </a:prstGeom>
          <a:noFill/>
          <a:ln>
            <a:noFill/>
          </a:ln>
        </p:spPr>
      </p:pic>
    </p:spTree>
    <p:extLst>
      <p:ext uri="{BB962C8B-B14F-4D97-AF65-F5344CB8AC3E}">
        <p14:creationId xmlns:p14="http://schemas.microsoft.com/office/powerpoint/2010/main" val="25343592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350096"/>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CREATION OF USERS AND PASSWORDS FOR COMPANY</a:t>
            </a:r>
            <a:endParaRPr lang="en-US" sz="4800" dirty="0"/>
          </a:p>
        </p:txBody>
      </p:sp>
      <p:sp>
        <p:nvSpPr>
          <p:cNvPr id="2" name="Rectangle 1"/>
          <p:cNvSpPr/>
          <p:nvPr/>
        </p:nvSpPr>
        <p:spPr>
          <a:xfrm>
            <a:off x="759777" y="1273001"/>
            <a:ext cx="16224747" cy="3231654"/>
          </a:xfrm>
          <a:prstGeom prst="rect">
            <a:avLst/>
          </a:prstGeom>
        </p:spPr>
        <p:txBody>
          <a:bodyPr wrap="square">
            <a:spAutoFit/>
          </a:bodyPr>
          <a:lstStyle/>
          <a:p>
            <a:pPr marL="457200" lvl="0" indent="-457200" algn="just">
              <a:buClr>
                <a:schemeClr val="dk1"/>
              </a:buClr>
              <a:buSzPts val="1800"/>
              <a:buFont typeface="Wingdings" pitchFamily="2" charset="2"/>
              <a:buChar char="v"/>
            </a:pPr>
            <a:r>
              <a:rPr lang="en-US" sz="2800" dirty="0" smtClean="0">
                <a:solidFill>
                  <a:schemeClr val="dk1"/>
                </a:solidFill>
                <a:ea typeface="Calibri"/>
                <a:cs typeface="Calibri"/>
                <a:sym typeface="Calibri"/>
              </a:rPr>
              <a:t>Once </a:t>
            </a:r>
            <a:r>
              <a:rPr lang="en-US" sz="2800" dirty="0">
                <a:solidFill>
                  <a:schemeClr val="dk1"/>
                </a:solidFill>
                <a:ea typeface="Calibri"/>
                <a:cs typeface="Calibri"/>
                <a:sym typeface="Calibri"/>
              </a:rPr>
              <a:t>after creating the security Levels the next step is to create the users  and assign the passwords for the users, who will be accessing the company data</a:t>
            </a:r>
            <a:r>
              <a:rPr lang="en-US" sz="2800" dirty="0" smtClean="0">
                <a:solidFill>
                  <a:schemeClr val="dk1"/>
                </a:solidFill>
                <a:ea typeface="Calibri"/>
                <a:cs typeface="Calibri"/>
                <a:sym typeface="Calibri"/>
              </a:rPr>
              <a:t>.</a:t>
            </a:r>
          </a:p>
          <a:p>
            <a:pPr marL="457200" lvl="0" indent="-457200" algn="just">
              <a:buClr>
                <a:schemeClr val="dk1"/>
              </a:buClr>
              <a:buSzPts val="1800"/>
              <a:buFont typeface="Wingdings" pitchFamily="2" charset="2"/>
              <a:buChar char="v"/>
            </a:pPr>
            <a:r>
              <a:rPr lang="en-US" sz="2800" dirty="0" smtClean="0">
                <a:solidFill>
                  <a:schemeClr val="dk1"/>
                </a:solidFill>
                <a:ea typeface="Calibri"/>
                <a:cs typeface="Calibri"/>
                <a:sym typeface="Calibri"/>
              </a:rPr>
              <a:t>To </a:t>
            </a:r>
            <a:r>
              <a:rPr lang="en-US" sz="2800" dirty="0">
                <a:solidFill>
                  <a:schemeClr val="dk1"/>
                </a:solidFill>
                <a:ea typeface="Calibri"/>
                <a:cs typeface="Calibri"/>
                <a:sym typeface="Calibri"/>
              </a:rPr>
              <a:t>create the Users and enter the Passwords,</a:t>
            </a:r>
            <a:endParaRPr lang="en-US" sz="2800" dirty="0"/>
          </a:p>
          <a:p>
            <a:pPr marL="457200" lvl="0" indent="-457200" algn="just">
              <a:buClr>
                <a:schemeClr val="dk1"/>
              </a:buClr>
              <a:buSzPts val="1800"/>
              <a:buFont typeface="Wingdings" pitchFamily="2" charset="2"/>
              <a:buChar char="v"/>
            </a:pPr>
            <a:r>
              <a:rPr lang="en-US" sz="2800" dirty="0" smtClean="0">
                <a:solidFill>
                  <a:schemeClr val="dk1"/>
                </a:solidFill>
                <a:ea typeface="Calibri"/>
                <a:cs typeface="Calibri"/>
                <a:sym typeface="Calibri"/>
              </a:rPr>
              <a:t> From </a:t>
            </a:r>
            <a:r>
              <a:rPr lang="en-US" sz="2800" dirty="0">
                <a:solidFill>
                  <a:schemeClr val="dk1"/>
                </a:solidFill>
                <a:ea typeface="Calibri"/>
                <a:cs typeface="Calibri"/>
                <a:sym typeface="Calibri"/>
              </a:rPr>
              <a:t>Gateway of Tally &gt; Click K (alt+k) &gt; Enter on Users and Passwords</a:t>
            </a:r>
            <a:endParaRPr lang="en-US" sz="2800" dirty="0"/>
          </a:p>
          <a:p>
            <a:pPr marL="457200" lvl="0" indent="-457200" algn="just">
              <a:buClr>
                <a:schemeClr val="dk1"/>
              </a:buClr>
              <a:buSzPts val="1800"/>
              <a:buFont typeface="Wingdings" pitchFamily="2" charset="2"/>
              <a:buChar char="v"/>
            </a:pPr>
            <a:r>
              <a:rPr lang="en-US" sz="2800" dirty="0" smtClean="0">
                <a:solidFill>
                  <a:schemeClr val="dk1"/>
                </a:solidFill>
                <a:ea typeface="Calibri"/>
                <a:cs typeface="Calibri"/>
                <a:sym typeface="Calibri"/>
              </a:rPr>
              <a:t> In </a:t>
            </a:r>
            <a:r>
              <a:rPr lang="en-US" sz="2800" dirty="0">
                <a:solidFill>
                  <a:schemeClr val="dk1"/>
                </a:solidFill>
                <a:ea typeface="Calibri"/>
                <a:cs typeface="Calibri"/>
                <a:sym typeface="Calibri"/>
              </a:rPr>
              <a:t>the Users Roles field, select Account &gt; under Username field, enter as </a:t>
            </a:r>
            <a:endParaRPr lang="en-US" sz="2800" dirty="0"/>
          </a:p>
          <a:p>
            <a:pPr marL="457200" lvl="0" indent="-457200" algn="just">
              <a:buClr>
                <a:schemeClr val="dk1"/>
              </a:buClr>
              <a:buSzPts val="1800"/>
              <a:buFont typeface="Wingdings" pitchFamily="2" charset="2"/>
              <a:buChar char="v"/>
            </a:pPr>
            <a:r>
              <a:rPr lang="en-US" sz="2800" dirty="0" smtClean="0">
                <a:solidFill>
                  <a:schemeClr val="dk1"/>
                </a:solidFill>
                <a:ea typeface="Calibri"/>
                <a:cs typeface="Calibri"/>
                <a:sym typeface="Calibri"/>
              </a:rPr>
              <a:t> a run </a:t>
            </a:r>
            <a:r>
              <a:rPr lang="en-US" sz="2800" dirty="0">
                <a:solidFill>
                  <a:schemeClr val="dk1"/>
                </a:solidFill>
                <a:ea typeface="Calibri"/>
                <a:cs typeface="Calibri"/>
                <a:sym typeface="Calibri"/>
              </a:rPr>
              <a:t>&gt; under Password(if ant) field</a:t>
            </a:r>
            <a:r>
              <a:rPr lang="en-US" sz="2800" dirty="0" smtClean="0">
                <a:solidFill>
                  <a:schemeClr val="dk1"/>
                </a:solidFill>
                <a:ea typeface="Calibri"/>
                <a:cs typeface="Calibri"/>
                <a:sym typeface="Calibri"/>
              </a:rPr>
              <a:t>, enter </a:t>
            </a:r>
            <a:r>
              <a:rPr lang="en-US" sz="2800" dirty="0">
                <a:solidFill>
                  <a:schemeClr val="dk1"/>
                </a:solidFill>
                <a:ea typeface="Calibri"/>
                <a:cs typeface="Calibri"/>
                <a:sym typeface="Calibri"/>
              </a:rPr>
              <a:t>as arun123.</a:t>
            </a:r>
            <a:endParaRPr lang="en-US" sz="2800" dirty="0"/>
          </a:p>
          <a:p>
            <a:pPr lvl="0">
              <a:buClr>
                <a:schemeClr val="dk1"/>
              </a:buClr>
              <a:buSzPts val="1800"/>
            </a:pPr>
            <a:endParaRPr lang="en-US" sz="2800" dirty="0"/>
          </a:p>
        </p:txBody>
      </p:sp>
      <p:sp>
        <p:nvSpPr>
          <p:cNvPr id="9" name="Rectangle 8"/>
          <p:cNvSpPr/>
          <p:nvPr/>
        </p:nvSpPr>
        <p:spPr>
          <a:xfrm>
            <a:off x="1397033" y="4209711"/>
            <a:ext cx="16890967" cy="2554545"/>
          </a:xfrm>
          <a:prstGeom prst="rect">
            <a:avLst/>
          </a:prstGeom>
        </p:spPr>
        <p:txBody>
          <a:bodyPr wrap="square">
            <a:spAutoFit/>
          </a:bodyPr>
          <a:lstStyle/>
          <a:p>
            <a:pPr marL="408193" lvl="0" indent="-408193">
              <a:buClr>
                <a:schemeClr val="dk1"/>
              </a:buClr>
              <a:buSzPts val="1800"/>
              <a:buFont typeface="Noto Sans Symbols"/>
              <a:buChar char="⮚"/>
            </a:pPr>
            <a:r>
              <a:rPr lang="en-US" sz="3200" dirty="0">
                <a:solidFill>
                  <a:schemeClr val="dk1"/>
                </a:solidFill>
                <a:ea typeface="Calibri"/>
                <a:cs typeface="Calibri"/>
                <a:sym typeface="Calibri"/>
              </a:rPr>
              <a:t>The Users for Company screen appears </a:t>
            </a:r>
            <a:r>
              <a:rPr lang="en-US" sz="3200" dirty="0" smtClean="0">
                <a:solidFill>
                  <a:schemeClr val="dk1"/>
                </a:solidFill>
                <a:ea typeface="Calibri"/>
                <a:cs typeface="Calibri"/>
                <a:sym typeface="Calibri"/>
              </a:rPr>
              <a:t>as-</a:t>
            </a:r>
          </a:p>
          <a:p>
            <a:pPr marL="408193" indent="-408193">
              <a:buClr>
                <a:schemeClr val="dk1"/>
              </a:buClr>
              <a:buSzPts val="1800"/>
              <a:buFont typeface="Noto Sans Symbols"/>
              <a:buChar char="⮚"/>
            </a:pPr>
            <a:r>
              <a:rPr lang="en-US" sz="3200" dirty="0">
                <a:solidFill>
                  <a:schemeClr val="dk1"/>
                </a:solidFill>
                <a:ea typeface="Calibri"/>
                <a:cs typeface="Calibri"/>
                <a:sym typeface="Calibri"/>
              </a:rPr>
              <a:t>Accept the screen &gt; Gateway of tally will appear</a:t>
            </a:r>
            <a:endParaRPr lang="en-US" sz="3200" dirty="0"/>
          </a:p>
          <a:p>
            <a:pPr marL="408193" lvl="0" indent="-408193">
              <a:buClr>
                <a:schemeClr val="dk1"/>
              </a:buClr>
              <a:buSzPts val="1800"/>
              <a:buFont typeface="Noto Sans Symbols"/>
              <a:buChar char="⮚"/>
            </a:pPr>
            <a:endParaRPr lang="en-US" sz="2800" dirty="0"/>
          </a:p>
          <a:p>
            <a:pPr lvl="0">
              <a:buClr>
                <a:schemeClr val="dk1"/>
              </a:buClr>
              <a:buSzPts val="1800"/>
            </a:pPr>
            <a:endParaRPr lang="en-US" sz="3200" dirty="0" smtClean="0"/>
          </a:p>
          <a:p>
            <a:pPr lvl="0">
              <a:buClr>
                <a:schemeClr val="dk1"/>
              </a:buClr>
              <a:buSzPts val="1800"/>
            </a:pPr>
            <a:endParaRPr lang="en-US" sz="3600" dirty="0"/>
          </a:p>
        </p:txBody>
      </p:sp>
      <p:pic>
        <p:nvPicPr>
          <p:cNvPr id="11" name="Google Shape;1254;p93" descr="C:\Users\user\Downloads\WhatsApp Image 2024-04-06 at 12.02.23 AM.jpeg"/>
          <p:cNvPicPr preferRelativeResize="0"/>
          <p:nvPr/>
        </p:nvPicPr>
        <p:blipFill rotWithShape="1">
          <a:blip r:embed="rId2">
            <a:alphaModFix/>
          </a:blip>
          <a:srcRect/>
          <a:stretch/>
        </p:blipFill>
        <p:spPr>
          <a:xfrm>
            <a:off x="1397032" y="5542518"/>
            <a:ext cx="16018131" cy="4266499"/>
          </a:xfrm>
          <a:prstGeom prst="rect">
            <a:avLst/>
          </a:prstGeom>
          <a:noFill/>
          <a:ln>
            <a:noFill/>
          </a:ln>
        </p:spPr>
      </p:pic>
    </p:spTree>
    <p:extLst>
      <p:ext uri="{BB962C8B-B14F-4D97-AF65-F5344CB8AC3E}">
        <p14:creationId xmlns:p14="http://schemas.microsoft.com/office/powerpoint/2010/main" val="23830108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4825" y="-1350096"/>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PASSWORD POLICY</a:t>
            </a:r>
            <a:endParaRPr lang="en-US" sz="4800" dirty="0"/>
          </a:p>
        </p:txBody>
      </p:sp>
      <p:sp>
        <p:nvSpPr>
          <p:cNvPr id="2" name="Rectangle 1"/>
          <p:cNvSpPr/>
          <p:nvPr/>
        </p:nvSpPr>
        <p:spPr>
          <a:xfrm>
            <a:off x="759777" y="1273001"/>
            <a:ext cx="16224747" cy="6801862"/>
          </a:xfrm>
          <a:prstGeom prst="rect">
            <a:avLst/>
          </a:prstGeom>
        </p:spPr>
        <p:txBody>
          <a:bodyPr wrap="square">
            <a:spAutoFit/>
          </a:bodyPr>
          <a:lstStyle/>
          <a:p>
            <a:pPr lvl="0" algn="just"/>
            <a:r>
              <a:rPr lang="en-US" sz="3200" dirty="0">
                <a:solidFill>
                  <a:schemeClr val="dk1"/>
                </a:solidFill>
                <a:ea typeface="Calibri"/>
                <a:cs typeface="Calibri"/>
                <a:sym typeface="Calibri"/>
              </a:rPr>
              <a:t>With Tally, an administrator can decide and set a strong password policy to ensure robust data security.</a:t>
            </a:r>
            <a:endParaRPr lang="en-US" sz="3200" dirty="0"/>
          </a:p>
          <a:p>
            <a:pPr marL="408193" lvl="0" indent="-408193" algn="just">
              <a:buClr>
                <a:schemeClr val="dk1"/>
              </a:buClr>
              <a:buSzPts val="1800"/>
              <a:buFont typeface="Arial"/>
              <a:buChar char="•"/>
            </a:pPr>
            <a:r>
              <a:rPr lang="en-US" sz="3200" dirty="0">
                <a:solidFill>
                  <a:schemeClr val="dk1"/>
                </a:solidFill>
                <a:ea typeface="Calibri"/>
                <a:cs typeface="Calibri"/>
                <a:sym typeface="Calibri"/>
              </a:rPr>
              <a:t>Password Strength:- Tally enables the administration  to set the required password length.</a:t>
            </a:r>
            <a:endParaRPr lang="en-US" sz="3200" dirty="0"/>
          </a:p>
          <a:p>
            <a:pPr marL="408193" lvl="0" indent="-408193" algn="just">
              <a:buClr>
                <a:schemeClr val="dk1"/>
              </a:buClr>
              <a:buSzPts val="1800"/>
              <a:buFont typeface="Arial"/>
              <a:buChar char="•"/>
            </a:pPr>
            <a:r>
              <a:rPr lang="en-US" sz="3200" dirty="0">
                <a:solidFill>
                  <a:schemeClr val="dk1"/>
                </a:solidFill>
                <a:ea typeface="Calibri"/>
                <a:cs typeface="Calibri"/>
                <a:sym typeface="Calibri"/>
              </a:rPr>
              <a:t>Password Expiry:- To ensure that the secrecy of a user’s password is not compromised. Users will be noticed before a password expires.</a:t>
            </a:r>
            <a:endParaRPr lang="en-US" sz="3200" dirty="0"/>
          </a:p>
          <a:p>
            <a:pPr marL="408193" lvl="0" indent="-408193" algn="just">
              <a:buClr>
                <a:schemeClr val="dk1"/>
              </a:buClr>
              <a:buSzPts val="1800"/>
              <a:buFont typeface="Arial"/>
              <a:buChar char="•"/>
            </a:pPr>
            <a:r>
              <a:rPr lang="en-US" sz="3200" dirty="0">
                <a:solidFill>
                  <a:schemeClr val="dk1"/>
                </a:solidFill>
                <a:ea typeface="Calibri"/>
                <a:cs typeface="Calibri"/>
                <a:sym typeface="Calibri"/>
              </a:rPr>
              <a:t>Password Change:- The administration can provide users with the right to change their password wherever necessary.  </a:t>
            </a:r>
            <a:endParaRPr lang="en-US" sz="3200" dirty="0" smtClean="0">
              <a:solidFill>
                <a:schemeClr val="dk1"/>
              </a:solidFill>
              <a:ea typeface="Calibri"/>
              <a:cs typeface="Calibri"/>
              <a:sym typeface="Calibri"/>
            </a:endParaRPr>
          </a:p>
          <a:p>
            <a:pPr marL="408193" lvl="0" indent="-408193" algn="just">
              <a:buClr>
                <a:schemeClr val="dk1"/>
              </a:buClr>
              <a:buSzPts val="1800"/>
              <a:buFont typeface="Arial"/>
              <a:buChar char="•"/>
            </a:pPr>
            <a:endParaRPr lang="en-US" sz="3200" dirty="0">
              <a:solidFill>
                <a:schemeClr val="dk1"/>
              </a:solidFill>
              <a:ea typeface="Calibri"/>
              <a:cs typeface="Calibri"/>
              <a:sym typeface="Calibri"/>
            </a:endParaRPr>
          </a:p>
          <a:p>
            <a:pPr lvl="0" algn="just"/>
            <a:r>
              <a:rPr lang="en-US" sz="3200" dirty="0">
                <a:solidFill>
                  <a:schemeClr val="dk1"/>
                </a:solidFill>
                <a:ea typeface="Calibri"/>
                <a:cs typeface="Calibri"/>
                <a:sym typeface="Calibri"/>
              </a:rPr>
              <a:t>To set a Password Policy for the company follow the steps as-</a:t>
            </a:r>
            <a:endParaRPr lang="en-US" sz="3200" dirty="0"/>
          </a:p>
          <a:p>
            <a:pPr marL="408193" lvl="0" indent="-408193" algn="just">
              <a:buClr>
                <a:schemeClr val="dk1"/>
              </a:buClr>
              <a:buSzPts val="1800"/>
              <a:buFont typeface="Arial"/>
              <a:buChar char="•"/>
            </a:pPr>
            <a:r>
              <a:rPr lang="en-US" sz="3200" dirty="0">
                <a:solidFill>
                  <a:schemeClr val="dk1"/>
                </a:solidFill>
                <a:ea typeface="Calibri"/>
                <a:cs typeface="Calibri"/>
                <a:sym typeface="Calibri"/>
              </a:rPr>
              <a:t>From Gateway of Tally &gt; </a:t>
            </a:r>
            <a:r>
              <a:rPr lang="en-US" sz="3200" u="sng" dirty="0">
                <a:solidFill>
                  <a:schemeClr val="dk1"/>
                </a:solidFill>
                <a:ea typeface="Calibri"/>
                <a:cs typeface="Calibri"/>
                <a:sym typeface="Calibri"/>
              </a:rPr>
              <a:t>K </a:t>
            </a:r>
            <a:r>
              <a:rPr lang="en-US" sz="3200" dirty="0">
                <a:solidFill>
                  <a:schemeClr val="dk1"/>
                </a:solidFill>
                <a:ea typeface="Calibri"/>
                <a:cs typeface="Calibri"/>
                <a:sym typeface="Calibri"/>
              </a:rPr>
              <a:t>:-Company &gt; Password policy</a:t>
            </a:r>
            <a:endParaRPr lang="en-US" sz="3200" dirty="0"/>
          </a:p>
          <a:p>
            <a:pPr marL="408193" lvl="0" indent="-408193" algn="just">
              <a:buClr>
                <a:schemeClr val="dk1"/>
              </a:buClr>
              <a:buSzPts val="1800"/>
              <a:buFont typeface="Arial"/>
              <a:buChar char="•"/>
            </a:pPr>
            <a:r>
              <a:rPr lang="en-US" sz="3200" dirty="0">
                <a:solidFill>
                  <a:schemeClr val="dk1"/>
                </a:solidFill>
                <a:ea typeface="Calibri"/>
                <a:cs typeface="Calibri"/>
                <a:sym typeface="Calibri"/>
              </a:rPr>
              <a:t>Set Activate Password Policy to Yes</a:t>
            </a:r>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pic>
        <p:nvPicPr>
          <p:cNvPr id="8" name="Google Shape;1264;p94" descr="C:\Users\user\Downloads\WhatsApp Image 2024-04-06 at 12.24.14 AM.jpeg"/>
          <p:cNvPicPr preferRelativeResize="0"/>
          <p:nvPr/>
        </p:nvPicPr>
        <p:blipFill rotWithShape="1">
          <a:blip r:embed="rId2">
            <a:alphaModFix/>
          </a:blip>
          <a:srcRect/>
          <a:stretch/>
        </p:blipFill>
        <p:spPr>
          <a:xfrm>
            <a:off x="1006262" y="6956924"/>
            <a:ext cx="16429683" cy="3101475"/>
          </a:xfrm>
          <a:prstGeom prst="rect">
            <a:avLst/>
          </a:prstGeom>
          <a:noFill/>
          <a:ln>
            <a:noFill/>
          </a:ln>
        </p:spPr>
      </p:pic>
    </p:spTree>
    <p:extLst>
      <p:ext uri="{BB962C8B-B14F-4D97-AF65-F5344CB8AC3E}">
        <p14:creationId xmlns:p14="http://schemas.microsoft.com/office/powerpoint/2010/main" val="32153723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0253" y="-1017587"/>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BACKUP AND RESTORE</a:t>
            </a:r>
            <a:endParaRPr lang="en-US" sz="4800" dirty="0"/>
          </a:p>
        </p:txBody>
      </p:sp>
      <p:sp>
        <p:nvSpPr>
          <p:cNvPr id="2" name="Rectangle 1"/>
          <p:cNvSpPr/>
          <p:nvPr/>
        </p:nvSpPr>
        <p:spPr>
          <a:xfrm>
            <a:off x="1029340" y="1792547"/>
            <a:ext cx="16224747" cy="7786747"/>
          </a:xfrm>
          <a:prstGeom prst="rect">
            <a:avLst/>
          </a:prstGeom>
        </p:spPr>
        <p:txBody>
          <a:bodyPr wrap="square">
            <a:spAutoFit/>
          </a:bodyPr>
          <a:lstStyle/>
          <a:p>
            <a:pPr lvl="0" algn="just"/>
            <a:r>
              <a:rPr lang="en-US" sz="3200" dirty="0">
                <a:solidFill>
                  <a:schemeClr val="dk1"/>
                </a:solidFill>
                <a:ea typeface="Calibri"/>
                <a:cs typeface="Calibri"/>
                <a:sym typeface="Calibri"/>
              </a:rPr>
              <a:t>Using Tally Prime we can easily take a backup of company data and restore the company data when required, the reason for taking a company backup is to safeguard the company against the hard drive crash</a:t>
            </a:r>
            <a:r>
              <a:rPr lang="en-US" sz="3200" dirty="0" smtClean="0">
                <a:solidFill>
                  <a:schemeClr val="dk1"/>
                </a:solidFill>
                <a:ea typeface="Calibri"/>
                <a:cs typeface="Calibri"/>
                <a:sym typeface="Calibri"/>
              </a:rPr>
              <a:t>, and </a:t>
            </a:r>
            <a:r>
              <a:rPr lang="en-US" sz="3200" dirty="0">
                <a:solidFill>
                  <a:schemeClr val="dk1"/>
                </a:solidFill>
                <a:ea typeface="Calibri"/>
                <a:cs typeface="Calibri"/>
                <a:sym typeface="Calibri"/>
              </a:rPr>
              <a:t>virus attack  etc</a:t>
            </a:r>
            <a:r>
              <a:rPr lang="en-US" sz="3200" dirty="0" smtClean="0">
                <a:solidFill>
                  <a:schemeClr val="dk1"/>
                </a:solidFill>
                <a:ea typeface="Calibri"/>
                <a:cs typeface="Calibri"/>
                <a:sym typeface="Calibri"/>
              </a:rPr>
              <a:t>.</a:t>
            </a:r>
            <a:endParaRPr lang="en-US" sz="3200" dirty="0">
              <a:solidFill>
                <a:schemeClr val="dk1"/>
              </a:solidFill>
              <a:ea typeface="Calibri"/>
              <a:cs typeface="Calibri"/>
              <a:sym typeface="Calibri"/>
            </a:endParaRPr>
          </a:p>
          <a:p>
            <a:pPr lvl="0" algn="just"/>
            <a:endParaRPr lang="en-US" sz="3200" dirty="0" smtClean="0">
              <a:solidFill>
                <a:schemeClr val="dk1"/>
              </a:solidFill>
              <a:ea typeface="Calibri"/>
              <a:cs typeface="Calibri"/>
              <a:sym typeface="Calibri"/>
            </a:endParaRPr>
          </a:p>
          <a:p>
            <a:pPr marL="408193" lvl="0" indent="-408193" algn="just">
              <a:buClr>
                <a:schemeClr val="dk1"/>
              </a:buClr>
              <a:buSzPts val="1800"/>
              <a:buFont typeface="Noto Sans Symbols"/>
              <a:buChar char="❖"/>
            </a:pPr>
            <a:r>
              <a:rPr lang="en-US" sz="3200" dirty="0">
                <a:solidFill>
                  <a:schemeClr val="dk1"/>
                </a:solidFill>
                <a:ea typeface="Calibri"/>
                <a:cs typeface="Calibri"/>
                <a:sym typeface="Calibri"/>
              </a:rPr>
              <a:t>BACKUP OF COMPANY DATA</a:t>
            </a:r>
            <a:endParaRPr lang="en-US" sz="3200" dirty="0"/>
          </a:p>
          <a:p>
            <a:pPr lvl="0" algn="just"/>
            <a:r>
              <a:rPr lang="en-US" sz="3200" dirty="0">
                <a:solidFill>
                  <a:schemeClr val="dk1"/>
                </a:solidFill>
                <a:ea typeface="Calibri"/>
                <a:cs typeface="Calibri"/>
                <a:sym typeface="Calibri"/>
              </a:rPr>
              <a:t>Tally Prime helps users to take the backup of one or more companies in a single directory. </a:t>
            </a:r>
            <a:endParaRPr lang="en-US" sz="3200" dirty="0"/>
          </a:p>
          <a:p>
            <a:pPr marL="489833" lvl="0" indent="-489833" algn="just">
              <a:buClr>
                <a:schemeClr val="dk1"/>
              </a:buClr>
              <a:buSzPts val="1800"/>
              <a:buFont typeface="Calibri"/>
              <a:buAutoNum type="arabicParenR"/>
            </a:pPr>
            <a:r>
              <a:rPr lang="en-US" sz="3200" dirty="0">
                <a:solidFill>
                  <a:schemeClr val="dk1"/>
                </a:solidFill>
                <a:ea typeface="Calibri"/>
                <a:cs typeface="Calibri"/>
                <a:sym typeface="Calibri"/>
              </a:rPr>
              <a:t>Open Tally Prime &gt; Select Company &gt; Select Vijay Enterprises Pvt. Ltd(10000)</a:t>
            </a:r>
            <a:endParaRPr lang="en-US" sz="3200" dirty="0"/>
          </a:p>
          <a:p>
            <a:pPr marL="489833" lvl="0" indent="-489833" algn="just">
              <a:buClr>
                <a:schemeClr val="dk1"/>
              </a:buClr>
              <a:buSzPts val="1800"/>
              <a:buFont typeface="Calibri"/>
              <a:buAutoNum type="arabicParenR"/>
            </a:pPr>
            <a:r>
              <a:rPr lang="en-US" sz="3200" dirty="0">
                <a:solidFill>
                  <a:schemeClr val="dk1"/>
                </a:solidFill>
                <a:ea typeface="Calibri"/>
                <a:cs typeface="Calibri"/>
                <a:sym typeface="Calibri"/>
              </a:rPr>
              <a:t>Enter Tally vault Password (</a:t>
            </a:r>
            <a:r>
              <a:rPr lang="en-US" sz="3200" dirty="0" err="1">
                <a:solidFill>
                  <a:schemeClr val="dk1"/>
                </a:solidFill>
                <a:ea typeface="Calibri"/>
                <a:cs typeface="Calibri"/>
                <a:sym typeface="Calibri"/>
              </a:rPr>
              <a:t>vepl</a:t>
            </a:r>
            <a:r>
              <a:rPr lang="en-US" sz="3200" dirty="0">
                <a:solidFill>
                  <a:schemeClr val="dk1"/>
                </a:solidFill>
                <a:ea typeface="Calibri"/>
                <a:cs typeface="Calibri"/>
                <a:sym typeface="Calibri"/>
              </a:rPr>
              <a:t>) &gt; Enter Username admin &gt; Password (admin999)</a:t>
            </a:r>
            <a:endParaRPr lang="en-US" sz="3200" dirty="0"/>
          </a:p>
          <a:p>
            <a:pPr marL="489833" lvl="0" indent="-489833" algn="just">
              <a:buClr>
                <a:schemeClr val="dk1"/>
              </a:buClr>
              <a:buSzPts val="1800"/>
              <a:buFont typeface="Calibri"/>
              <a:buAutoNum type="arabicParenR"/>
            </a:pPr>
            <a:r>
              <a:rPr lang="en-US" sz="3200" dirty="0">
                <a:solidFill>
                  <a:schemeClr val="dk1"/>
                </a:solidFill>
                <a:ea typeface="Calibri"/>
                <a:cs typeface="Calibri"/>
                <a:sym typeface="Calibri"/>
              </a:rPr>
              <a:t>Click F3: Company &gt; Select Company &gt; Select Ajay Enterprises Pvt. Ltd(10001)</a:t>
            </a:r>
            <a:endParaRPr lang="en-US" sz="3200" dirty="0"/>
          </a:p>
          <a:p>
            <a:pPr lvl="0" algn="just"/>
            <a:r>
              <a:rPr lang="en-US" sz="3200" dirty="0">
                <a:solidFill>
                  <a:schemeClr val="dk1"/>
                </a:solidFill>
                <a:ea typeface="Calibri"/>
                <a:cs typeface="Calibri"/>
                <a:sym typeface="Calibri"/>
              </a:rPr>
              <a:t>Procedures to take a data backup of a single company.</a:t>
            </a:r>
            <a:endParaRPr lang="en-US" sz="3200" dirty="0"/>
          </a:p>
          <a:p>
            <a:pPr marL="489833" lvl="0" indent="-489833" algn="just">
              <a:buClr>
                <a:schemeClr val="dk1"/>
              </a:buClr>
              <a:buSzPts val="1800"/>
              <a:buFont typeface="Calibri"/>
              <a:buAutoNum type="arabicParenR"/>
            </a:pPr>
            <a:r>
              <a:rPr lang="en-US" sz="3200" dirty="0">
                <a:solidFill>
                  <a:schemeClr val="dk1"/>
                </a:solidFill>
                <a:ea typeface="Calibri"/>
                <a:cs typeface="Calibri"/>
                <a:sym typeface="Calibri"/>
              </a:rPr>
              <a:t>From Gateway of Tally &gt; press </a:t>
            </a:r>
            <a:r>
              <a:rPr lang="en-US" sz="3200" u="sng" dirty="0">
                <a:solidFill>
                  <a:schemeClr val="dk1"/>
                </a:solidFill>
                <a:ea typeface="Calibri"/>
                <a:cs typeface="Calibri"/>
                <a:sym typeface="Calibri"/>
              </a:rPr>
              <a:t>Y</a:t>
            </a:r>
            <a:r>
              <a:rPr lang="en-US" sz="3200" dirty="0">
                <a:solidFill>
                  <a:schemeClr val="dk1"/>
                </a:solidFill>
                <a:ea typeface="Calibri"/>
                <a:cs typeface="Calibri"/>
                <a:sym typeface="Calibri"/>
              </a:rPr>
              <a:t> : Data &gt; choose Backup</a:t>
            </a:r>
            <a:endParaRPr lang="en-US" sz="3200" dirty="0"/>
          </a:p>
          <a:p>
            <a:pPr marL="489833" lvl="0" indent="-489833" algn="just">
              <a:buClr>
                <a:schemeClr val="dk1"/>
              </a:buClr>
              <a:buSzPts val="1800"/>
              <a:buFont typeface="Calibri"/>
              <a:buAutoNum type="arabicParenR"/>
            </a:pPr>
            <a:r>
              <a:rPr lang="en-US" sz="3200" dirty="0">
                <a:solidFill>
                  <a:schemeClr val="dk1"/>
                </a:solidFill>
                <a:ea typeface="Calibri"/>
                <a:cs typeface="Calibri"/>
                <a:sym typeface="Calibri"/>
              </a:rPr>
              <a:t>The Backup Companies screen appears as</a:t>
            </a:r>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spTree>
    <p:extLst>
      <p:ext uri="{BB962C8B-B14F-4D97-AF65-F5344CB8AC3E}">
        <p14:creationId xmlns:p14="http://schemas.microsoft.com/office/powerpoint/2010/main" val="18489883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0253" y="-1017587"/>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BACKUP AND RESTORE</a:t>
            </a:r>
            <a:endParaRPr lang="en-US" sz="4800" dirty="0"/>
          </a:p>
        </p:txBody>
      </p:sp>
      <p:sp>
        <p:nvSpPr>
          <p:cNvPr id="2" name="Rectangle 1"/>
          <p:cNvSpPr/>
          <p:nvPr/>
        </p:nvSpPr>
        <p:spPr>
          <a:xfrm>
            <a:off x="1029340" y="5143500"/>
            <a:ext cx="16224747" cy="2369880"/>
          </a:xfrm>
          <a:prstGeom prst="rect">
            <a:avLst/>
          </a:prstGeom>
        </p:spPr>
        <p:txBody>
          <a:bodyPr wrap="square">
            <a:spAutoFit/>
          </a:bodyPr>
          <a:lstStyle/>
          <a:p>
            <a:pPr lvl="0"/>
            <a:r>
              <a:rPr lang="en-US" sz="3200" dirty="0">
                <a:solidFill>
                  <a:schemeClr val="dk1"/>
                </a:solidFill>
                <a:ea typeface="Calibri"/>
                <a:cs typeface="Calibri"/>
                <a:sym typeface="Calibri"/>
              </a:rPr>
              <a:t>The Backup Companies screen appears as-</a:t>
            </a:r>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pic>
        <p:nvPicPr>
          <p:cNvPr id="7" name="Google Shape;1278;p96" descr="C:\Users\user\Downloads\WhatsApp Image 2024-04-06 at 12.41.08 AM (1).jpeg"/>
          <p:cNvPicPr preferRelativeResize="0"/>
          <p:nvPr/>
        </p:nvPicPr>
        <p:blipFill rotWithShape="1">
          <a:blip r:embed="rId2">
            <a:alphaModFix/>
          </a:blip>
          <a:srcRect/>
          <a:stretch/>
        </p:blipFill>
        <p:spPr>
          <a:xfrm>
            <a:off x="1397034" y="1689187"/>
            <a:ext cx="15857054" cy="3089910"/>
          </a:xfrm>
          <a:prstGeom prst="rect">
            <a:avLst/>
          </a:prstGeom>
          <a:noFill/>
          <a:ln>
            <a:noFill/>
          </a:ln>
        </p:spPr>
      </p:pic>
      <p:pic>
        <p:nvPicPr>
          <p:cNvPr id="8" name="Google Shape;1279;p96" descr="C:\Users\user\Downloads\WhatsApp Image 2024-04-06 at 12.47.12 AM.jpeg"/>
          <p:cNvPicPr preferRelativeResize="0"/>
          <p:nvPr/>
        </p:nvPicPr>
        <p:blipFill rotWithShape="1">
          <a:blip r:embed="rId3">
            <a:alphaModFix/>
          </a:blip>
          <a:srcRect/>
          <a:stretch/>
        </p:blipFill>
        <p:spPr>
          <a:xfrm>
            <a:off x="1397033" y="6177233"/>
            <a:ext cx="16267512" cy="3818821"/>
          </a:xfrm>
          <a:prstGeom prst="rect">
            <a:avLst/>
          </a:prstGeom>
          <a:noFill/>
          <a:ln>
            <a:noFill/>
          </a:ln>
        </p:spPr>
      </p:pic>
    </p:spTree>
    <p:extLst>
      <p:ext uri="{BB962C8B-B14F-4D97-AF65-F5344CB8AC3E}">
        <p14:creationId xmlns:p14="http://schemas.microsoft.com/office/powerpoint/2010/main" val="41598447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0253" y="-1017587"/>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4800" dirty="0">
                <a:solidFill>
                  <a:schemeClr val="dk1"/>
                </a:solidFill>
                <a:latin typeface="Calibri"/>
                <a:ea typeface="Calibri"/>
                <a:cs typeface="Calibri"/>
                <a:sym typeface="Calibri"/>
              </a:rPr>
              <a:t>RESTORING COMPANY DATA</a:t>
            </a:r>
            <a:endParaRPr lang="en-US" sz="4800" dirty="0"/>
          </a:p>
        </p:txBody>
      </p:sp>
      <p:sp>
        <p:nvSpPr>
          <p:cNvPr id="2" name="Rectangle 1"/>
          <p:cNvSpPr/>
          <p:nvPr/>
        </p:nvSpPr>
        <p:spPr>
          <a:xfrm>
            <a:off x="1029340" y="1839831"/>
            <a:ext cx="16224747" cy="5816977"/>
          </a:xfrm>
          <a:prstGeom prst="rect">
            <a:avLst/>
          </a:prstGeom>
        </p:spPr>
        <p:txBody>
          <a:bodyPr wrap="square">
            <a:spAutoFit/>
          </a:bodyPr>
          <a:lstStyle/>
          <a:p>
            <a:pPr marL="408193" lvl="0" indent="-408193">
              <a:buClr>
                <a:schemeClr val="dk1"/>
              </a:buClr>
              <a:buSzPts val="1800"/>
              <a:buFont typeface="Noto Sans Symbols"/>
              <a:buChar char="❖"/>
            </a:pPr>
            <a:r>
              <a:rPr lang="en-US" sz="3200" dirty="0">
                <a:solidFill>
                  <a:schemeClr val="dk1"/>
                </a:solidFill>
                <a:ea typeface="Calibri"/>
                <a:cs typeface="Calibri"/>
                <a:sym typeface="Calibri"/>
              </a:rPr>
              <a:t>Tally Prime helps users to Restore the company data from the backup file</a:t>
            </a:r>
            <a:r>
              <a:rPr lang="en-US" sz="3200" dirty="0" smtClean="0">
                <a:solidFill>
                  <a:schemeClr val="dk1"/>
                </a:solidFill>
                <a:ea typeface="Calibri"/>
                <a:cs typeface="Calibri"/>
                <a:sym typeface="Calibri"/>
              </a:rPr>
              <a:t>.</a:t>
            </a:r>
          </a:p>
          <a:p>
            <a:pPr lvl="0">
              <a:buClr>
                <a:schemeClr val="dk1"/>
              </a:buClr>
              <a:buSzPts val="1800"/>
            </a:pPr>
            <a:endParaRPr lang="en-US" sz="3200" dirty="0"/>
          </a:p>
          <a:p>
            <a:pPr marL="408193" lvl="0" indent="-408193">
              <a:buClr>
                <a:schemeClr val="dk1"/>
              </a:buClr>
              <a:buSzPts val="1800"/>
              <a:buFont typeface="Arial"/>
              <a:buChar char="•"/>
            </a:pPr>
            <a:r>
              <a:rPr lang="en-US" sz="3200" dirty="0">
                <a:solidFill>
                  <a:schemeClr val="dk1"/>
                </a:solidFill>
                <a:ea typeface="Calibri"/>
                <a:cs typeface="Calibri"/>
                <a:sym typeface="Calibri"/>
              </a:rPr>
              <a:t>Procedure to Restore the backup of a company</a:t>
            </a:r>
            <a:r>
              <a:rPr lang="en-US" sz="3200" dirty="0" smtClean="0">
                <a:solidFill>
                  <a:schemeClr val="dk1"/>
                </a:solidFill>
                <a:ea typeface="Calibri"/>
                <a:cs typeface="Calibri"/>
                <a:sym typeface="Calibri"/>
              </a:rPr>
              <a:t>.</a:t>
            </a:r>
          </a:p>
          <a:p>
            <a:pPr lvl="0">
              <a:buClr>
                <a:schemeClr val="dk1"/>
              </a:buClr>
              <a:buSzPts val="1800"/>
            </a:pPr>
            <a:endParaRPr lang="en-US" sz="3200" dirty="0"/>
          </a:p>
          <a:p>
            <a:pPr lvl="0">
              <a:buClr>
                <a:schemeClr val="dk1"/>
              </a:buClr>
              <a:buSzPts val="1800"/>
            </a:pPr>
            <a:r>
              <a:rPr lang="en-US" sz="3200" dirty="0" smtClean="0">
                <a:solidFill>
                  <a:schemeClr val="dk1"/>
                </a:solidFill>
                <a:ea typeface="Calibri"/>
                <a:cs typeface="Calibri"/>
                <a:sym typeface="Calibri"/>
              </a:rPr>
              <a:t>1) From </a:t>
            </a:r>
            <a:r>
              <a:rPr lang="en-US" sz="3200" dirty="0">
                <a:solidFill>
                  <a:schemeClr val="dk1"/>
                </a:solidFill>
                <a:ea typeface="Calibri"/>
                <a:cs typeface="Calibri"/>
                <a:sym typeface="Calibri"/>
              </a:rPr>
              <a:t>Gateway of Tally &gt; Choose </a:t>
            </a:r>
            <a:r>
              <a:rPr lang="en-US" sz="3200" u="sng" dirty="0">
                <a:solidFill>
                  <a:schemeClr val="dk1"/>
                </a:solidFill>
                <a:ea typeface="Calibri"/>
                <a:cs typeface="Calibri"/>
                <a:sym typeface="Calibri"/>
              </a:rPr>
              <a:t>Y </a:t>
            </a:r>
            <a:r>
              <a:rPr lang="en-US" sz="3200" dirty="0">
                <a:solidFill>
                  <a:schemeClr val="dk1"/>
                </a:solidFill>
                <a:ea typeface="Calibri"/>
                <a:cs typeface="Calibri"/>
                <a:sym typeface="Calibri"/>
              </a:rPr>
              <a:t>: Data &gt; click restore &gt; press backspace to move the cursor to the Restore Destination Path</a:t>
            </a:r>
            <a:r>
              <a:rPr lang="en-US" sz="3200" dirty="0" smtClean="0">
                <a:solidFill>
                  <a:schemeClr val="dk1"/>
                </a:solidFill>
                <a:ea typeface="Calibri"/>
                <a:cs typeface="Calibri"/>
                <a:sym typeface="Calibri"/>
              </a:rPr>
              <a:t>.</a:t>
            </a:r>
          </a:p>
          <a:p>
            <a:pPr lvl="0">
              <a:buClr>
                <a:schemeClr val="dk1"/>
              </a:buClr>
              <a:buSzPts val="1800"/>
            </a:pPr>
            <a:endParaRPr lang="en-US" sz="3200" dirty="0"/>
          </a:p>
          <a:p>
            <a:pPr algn="just"/>
            <a:r>
              <a:rPr lang="en-US" sz="3200" dirty="0">
                <a:solidFill>
                  <a:schemeClr val="dk1"/>
                </a:solidFill>
                <a:ea typeface="Calibri"/>
                <a:cs typeface="Calibri"/>
                <a:sym typeface="Calibri"/>
              </a:rPr>
              <a:t>Restoring companies screen appears as.</a:t>
            </a:r>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pic>
        <p:nvPicPr>
          <p:cNvPr id="10" name="Google Shape;1289;p97" descr="C:\Users\user\Downloads\WhatsApp Image 2024-04-06 at 12.59.44 AM.jpeg"/>
          <p:cNvPicPr preferRelativeResize="0"/>
          <p:nvPr/>
        </p:nvPicPr>
        <p:blipFill rotWithShape="1">
          <a:blip r:embed="rId2">
            <a:alphaModFix/>
          </a:blip>
          <a:srcRect/>
          <a:stretch/>
        </p:blipFill>
        <p:spPr>
          <a:xfrm>
            <a:off x="1029340" y="5995737"/>
            <a:ext cx="16531296" cy="3543117"/>
          </a:xfrm>
          <a:prstGeom prst="rect">
            <a:avLst/>
          </a:prstGeom>
          <a:noFill/>
          <a:ln>
            <a:noFill/>
          </a:ln>
        </p:spPr>
      </p:pic>
    </p:spTree>
    <p:extLst>
      <p:ext uri="{BB962C8B-B14F-4D97-AF65-F5344CB8AC3E}">
        <p14:creationId xmlns:p14="http://schemas.microsoft.com/office/powerpoint/2010/main" val="19845843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0" y="4649755"/>
            <a:ext cx="7827009" cy="4914166"/>
          </a:xfrm>
          <a:prstGeom prst="rect">
            <a:avLst/>
          </a:prstGeom>
        </p:spPr>
        <p:txBody>
          <a:bodyPr vert="horz" wrap="square" lIns="0" tIns="12700" rIns="0" bIns="0" rtlCol="0" anchor="t">
            <a:spAutoFit/>
          </a:bodyPr>
          <a:lstStyle/>
          <a:p>
            <a:pPr lvl="0" algn="ctr"/>
            <a:r>
              <a:rPr lang="en-US" sz="5400" b="1" dirty="0">
                <a:solidFill>
                  <a:schemeClr val="bg1"/>
                </a:solidFill>
                <a:ea typeface="Calibri"/>
                <a:cs typeface="Calibri"/>
                <a:sym typeface="Calibri"/>
              </a:rPr>
              <a:t>QUICKLY CLOSE YOUR FINANCIAL YEAR BOOKS OF ACCOUNTS AND MOVE TO THE NEXT FINANCIAL YEAR</a:t>
            </a:r>
            <a:endParaRPr lang="en-US" sz="5400" dirty="0">
              <a:solidFill>
                <a:schemeClr val="bg1"/>
              </a:solidFill>
            </a:endParaRPr>
          </a:p>
          <a:p>
            <a:pPr algn="ctr"/>
            <a:r>
              <a:rPr lang="en-IN" sz="8000" dirty="0"/>
              <a:t/>
            </a:r>
            <a:br>
              <a:rPr lang="en-IN" sz="8000" dirty="0"/>
            </a:b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39289778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1043073" y="3030469"/>
            <a:ext cx="5087563" cy="4949750"/>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3030469"/>
            <a:ext cx="10371485" cy="5809574"/>
          </a:xfrm>
          <a:prstGeom prst="rect">
            <a:avLst/>
          </a:prstGeom>
        </p:spPr>
        <p:txBody>
          <a:bodyPr vert="horz" wrap="square" lIns="0" tIns="381670" rIns="0" bIns="0" rtlCol="0" anchor="t">
            <a:spAutoFit/>
          </a:bodyPr>
          <a:lstStyle/>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Changing Current Period</a:t>
            </a:r>
            <a:endParaRPr lang="en-US" sz="4000" dirty="0"/>
          </a:p>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Export and Import of Data</a:t>
            </a:r>
            <a:endParaRPr lang="en-US" sz="4000" dirty="0"/>
          </a:p>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Split Company Data</a:t>
            </a:r>
            <a:endParaRPr lang="en-US" sz="4000" dirty="0"/>
          </a:p>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Create New company</a:t>
            </a:r>
            <a:endParaRPr lang="en-US" sz="4000" dirty="0"/>
          </a:p>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Create Group Company</a:t>
            </a:r>
            <a:endParaRPr lang="en-US" sz="4000" dirty="0"/>
          </a:p>
          <a:p>
            <a:pPr marL="1110310" marR="0" lvl="1" indent="-653110" algn="l" rtl="0">
              <a:spcBef>
                <a:spcPts val="0"/>
              </a:spcBef>
              <a:spcAft>
                <a:spcPts val="0"/>
              </a:spcAft>
              <a:buClr>
                <a:schemeClr val="dk1"/>
              </a:buClr>
              <a:buSzPts val="3400"/>
              <a:buFont typeface="Noto Sans Symbols"/>
              <a:buChar char="⮚"/>
            </a:pPr>
            <a:r>
              <a:rPr lang="en-US" sz="4000" b="1" dirty="0">
                <a:solidFill>
                  <a:schemeClr val="dk1"/>
                </a:solidFill>
                <a:ea typeface="Calibri"/>
                <a:cs typeface="Calibri"/>
                <a:sym typeface="Calibri"/>
              </a:rPr>
              <a:t>Comparatively Reports of Two Companies</a:t>
            </a:r>
            <a:endParaRPr lang="en-US" sz="4000" dirty="0"/>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1" y="4497535"/>
            <a:ext cx="6819181"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Clr>
                <a:schemeClr val="dk1"/>
              </a:buClr>
              <a:buSzPts val="3400"/>
            </a:pPr>
            <a:r>
              <a:rPr lang="en-US" sz="6600" b="1" dirty="0" smtClean="0">
                <a:solidFill>
                  <a:schemeClr val="bg1"/>
                </a:solidFill>
                <a:ea typeface="Calibri"/>
                <a:cs typeface="Calibri"/>
                <a:sym typeface="Calibri"/>
              </a:rPr>
              <a:t>Learning Objectives</a:t>
            </a:r>
            <a:endParaRPr lang="en-US" sz="6600" dirty="0">
              <a:solidFill>
                <a:schemeClr val="bg1"/>
              </a:solidFill>
            </a:endParaRPr>
          </a:p>
          <a:p>
            <a:pPr algn="ctr"/>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28058352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08400" y="-1204623"/>
            <a:ext cx="17973175" cy="2409245"/>
          </a:xfrm>
          <a:prstGeom prst="rect">
            <a:avLst/>
          </a:prstGeom>
        </p:spPr>
        <p:txBody>
          <a:bodyPr vert="horz" lIns="91440" tIns="45720" rIns="91440" bIns="45720" rtlCol="0" anchor="b">
            <a:normAutofit/>
          </a:bodyPr>
          <a:lstStyle/>
          <a:p>
            <a:pPr marL="0" marR="0" lvl="0" indent="0" algn="ctr" rtl="0">
              <a:spcBef>
                <a:spcPts val="0"/>
              </a:spcBef>
              <a:spcAft>
                <a:spcPts val="0"/>
              </a:spcAft>
            </a:pPr>
            <a:r>
              <a:rPr lang="en-US" sz="3200" dirty="0">
                <a:solidFill>
                  <a:schemeClr val="dk1"/>
                </a:solidFill>
                <a:latin typeface="Calibri"/>
                <a:ea typeface="Calibri"/>
                <a:cs typeface="Calibri"/>
                <a:sym typeface="Calibri"/>
              </a:rPr>
              <a:t>CHANGING CURRENT PERIOD AND CONTINUE VOUCHER ENTRY IN THE SAME COMPANY DATA</a:t>
            </a:r>
            <a:endParaRPr lang="en-US" sz="3200" dirty="0"/>
          </a:p>
        </p:txBody>
      </p:sp>
      <p:sp>
        <p:nvSpPr>
          <p:cNvPr id="2" name="Rectangle 1"/>
          <p:cNvSpPr/>
          <p:nvPr/>
        </p:nvSpPr>
        <p:spPr>
          <a:xfrm>
            <a:off x="759176" y="1570614"/>
            <a:ext cx="16224747" cy="8402300"/>
          </a:xfrm>
          <a:prstGeom prst="rect">
            <a:avLst/>
          </a:prstGeom>
        </p:spPr>
        <p:txBody>
          <a:bodyPr wrap="square">
            <a:spAutoFit/>
          </a:bodyPr>
          <a:lstStyle/>
          <a:p>
            <a:pPr lvl="0"/>
            <a:r>
              <a:rPr lang="en-US" sz="2800" b="1" dirty="0">
                <a:solidFill>
                  <a:schemeClr val="dk1"/>
                </a:solidFill>
                <a:ea typeface="Calibri"/>
                <a:cs typeface="Calibri"/>
                <a:sym typeface="Calibri"/>
              </a:rPr>
              <a:t>The benefits of changing the current period from the existing company are:</a:t>
            </a:r>
            <a:endParaRPr lang="en-US" sz="2800" b="1" dirty="0"/>
          </a:p>
          <a:p>
            <a:pPr lvl="0"/>
            <a:r>
              <a:rPr lang="en-US" sz="2800" dirty="0">
                <a:solidFill>
                  <a:schemeClr val="dk1"/>
                </a:solidFill>
                <a:ea typeface="Calibri"/>
                <a:cs typeface="Calibri"/>
                <a:sym typeface="Calibri"/>
              </a:rPr>
              <a:t>• Continue the voucher entry in the same company data.</a:t>
            </a:r>
            <a:endParaRPr lang="en-US" sz="2800" dirty="0"/>
          </a:p>
          <a:p>
            <a:pPr lvl="0"/>
            <a:r>
              <a:rPr lang="en-US" sz="2800" dirty="0">
                <a:solidFill>
                  <a:schemeClr val="dk1"/>
                </a:solidFill>
                <a:ea typeface="Calibri"/>
                <a:cs typeface="Calibri"/>
                <a:sym typeface="Calibri"/>
              </a:rPr>
              <a:t>• Carry forward all ledger balances without creating a new company.</a:t>
            </a:r>
            <a:endParaRPr lang="en-US" sz="2800" dirty="0"/>
          </a:p>
          <a:p>
            <a:pPr lvl="0"/>
            <a:r>
              <a:rPr lang="en-US" sz="2800" dirty="0">
                <a:solidFill>
                  <a:schemeClr val="dk1"/>
                </a:solidFill>
                <a:ea typeface="Calibri"/>
                <a:cs typeface="Calibri"/>
                <a:sym typeface="Calibri"/>
              </a:rPr>
              <a:t>• Compare the reports from different financial years</a:t>
            </a:r>
            <a:r>
              <a:rPr lang="en-US" sz="2800" dirty="0" smtClean="0">
                <a:solidFill>
                  <a:schemeClr val="dk1"/>
                </a:solidFill>
                <a:ea typeface="Calibri"/>
                <a:cs typeface="Calibri"/>
                <a:sym typeface="Calibri"/>
              </a:rPr>
              <a:t>.</a:t>
            </a:r>
          </a:p>
          <a:p>
            <a:pPr lvl="0"/>
            <a:endParaRPr lang="en-US" sz="2800" dirty="0" smtClean="0">
              <a:solidFill>
                <a:schemeClr val="dk1"/>
              </a:solidFill>
              <a:ea typeface="Calibri"/>
              <a:cs typeface="Calibri"/>
              <a:sym typeface="Calibri"/>
            </a:endParaRPr>
          </a:p>
          <a:p>
            <a:pPr lvl="0"/>
            <a:r>
              <a:rPr lang="en-US" sz="2800" b="1" dirty="0">
                <a:solidFill>
                  <a:schemeClr val="dk1"/>
                </a:solidFill>
                <a:ea typeface="Calibri"/>
                <a:cs typeface="Calibri"/>
                <a:sym typeface="Calibri"/>
              </a:rPr>
              <a:t>Recording transactions in an existing company for Financial Year 23-24</a:t>
            </a:r>
            <a:endParaRPr lang="en-US" sz="2800" b="1" dirty="0"/>
          </a:p>
          <a:p>
            <a:pPr lvl="0"/>
            <a:r>
              <a:rPr lang="en-US" sz="2800" dirty="0">
                <a:solidFill>
                  <a:schemeClr val="dk1"/>
                </a:solidFill>
                <a:ea typeface="Calibri"/>
                <a:cs typeface="Calibri"/>
                <a:sym typeface="Calibri"/>
              </a:rPr>
              <a:t>1) Open Tally, Load Vijay Enterprises Pvt. Ltd.&gt; From Gateway of Tally&gt; Vouchers</a:t>
            </a:r>
            <a:endParaRPr lang="en-US" sz="2800" dirty="0"/>
          </a:p>
          <a:p>
            <a:pPr lvl="0"/>
            <a:r>
              <a:rPr lang="en-US" sz="2800" dirty="0">
                <a:solidFill>
                  <a:schemeClr val="dk1"/>
                </a:solidFill>
                <a:ea typeface="Calibri"/>
                <a:cs typeface="Calibri"/>
                <a:sym typeface="Calibri"/>
              </a:rPr>
              <a:t>2) In the Voucher Creation screen, Press F2: Date, and change the date to 1-4-24, we will get an error message as the Date cannot be above the current period.</a:t>
            </a:r>
            <a:endParaRPr lang="en-US" sz="2800" dirty="0"/>
          </a:p>
          <a:p>
            <a:pPr lvl="0"/>
            <a:r>
              <a:rPr lang="en-US" sz="2800" dirty="0">
                <a:solidFill>
                  <a:schemeClr val="dk1"/>
                </a:solidFill>
                <a:ea typeface="Calibri"/>
                <a:cs typeface="Calibri"/>
                <a:sym typeface="Calibri"/>
              </a:rPr>
              <a:t>3) Press Escape and come to Gateway of Tally</a:t>
            </a:r>
            <a:r>
              <a:rPr lang="en-US" sz="2800" dirty="0" smtClean="0">
                <a:solidFill>
                  <a:schemeClr val="dk1"/>
                </a:solidFill>
                <a:ea typeface="Calibri"/>
                <a:cs typeface="Calibri"/>
                <a:sym typeface="Calibri"/>
              </a:rPr>
              <a:t>.</a:t>
            </a:r>
          </a:p>
          <a:p>
            <a:pPr lvl="0"/>
            <a:endParaRPr lang="en-US" sz="2800" dirty="0"/>
          </a:p>
          <a:p>
            <a:pPr lvl="0"/>
            <a:r>
              <a:rPr lang="en-US" sz="2800" b="1" dirty="0">
                <a:solidFill>
                  <a:schemeClr val="dk1"/>
                </a:solidFill>
                <a:ea typeface="Calibri"/>
                <a:cs typeface="Calibri"/>
                <a:sym typeface="Calibri"/>
              </a:rPr>
              <a:t> Step 2: Change the Current Period (Financial Year)</a:t>
            </a:r>
            <a:endParaRPr lang="en-US" sz="2800" b="1" dirty="0"/>
          </a:p>
          <a:p>
            <a:pPr lvl="0"/>
            <a:r>
              <a:rPr lang="en-US" sz="2800" dirty="0">
                <a:solidFill>
                  <a:schemeClr val="dk1"/>
                </a:solidFill>
                <a:ea typeface="Calibri"/>
                <a:cs typeface="Calibri"/>
                <a:sym typeface="Calibri"/>
              </a:rPr>
              <a:t>1) From Gateway of Tally&gt; Press Alt+F2: Period&gt; Enter 1-4-24 to 31-3-25</a:t>
            </a:r>
            <a:endParaRPr lang="en-US" sz="2800" dirty="0"/>
          </a:p>
          <a:p>
            <a:pPr lvl="0"/>
            <a:r>
              <a:rPr lang="en-US" sz="2800" dirty="0">
                <a:solidFill>
                  <a:schemeClr val="dk1"/>
                </a:solidFill>
                <a:ea typeface="Calibri"/>
                <a:cs typeface="Calibri"/>
                <a:sym typeface="Calibri"/>
              </a:rPr>
              <a:t>2) The Gateway of Tally with the new Financial Year appears as</a:t>
            </a:r>
            <a:endParaRPr lang="en-US" sz="2800" dirty="0"/>
          </a:p>
          <a:p>
            <a:pPr lvl="0"/>
            <a:endParaRPr lang="en-US" sz="3200" dirty="0"/>
          </a:p>
          <a:p>
            <a:pPr lvl="0" algn="just"/>
            <a:endParaRPr lang="en-US" sz="3200" dirty="0"/>
          </a:p>
          <a:p>
            <a:pPr marL="408193" lvl="0" indent="-408193">
              <a:buClr>
                <a:schemeClr val="dk1"/>
              </a:buClr>
              <a:buSzPts val="1800"/>
              <a:buFont typeface="Arial"/>
              <a:buChar char="•"/>
            </a:pPr>
            <a:endParaRPr lang="en-US" sz="2800" dirty="0" smtClean="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solidFill>
                <a:schemeClr val="dk1"/>
              </a:solidFill>
              <a:ea typeface="Calibri"/>
              <a:cs typeface="Calibri"/>
              <a:sym typeface="Calibri"/>
            </a:endParaRPr>
          </a:p>
          <a:p>
            <a:pPr marL="408193" lvl="0" indent="-408193">
              <a:buClr>
                <a:schemeClr val="dk1"/>
              </a:buClr>
              <a:buSzPts val="1800"/>
              <a:buFont typeface="Arial"/>
              <a:buChar char="•"/>
            </a:pPr>
            <a:endParaRPr lang="en-US" sz="2800" dirty="0"/>
          </a:p>
        </p:txBody>
      </p:sp>
      <p:sp>
        <p:nvSpPr>
          <p:cNvPr id="9" name="Rectangle 8"/>
          <p:cNvSpPr/>
          <p:nvPr/>
        </p:nvSpPr>
        <p:spPr>
          <a:xfrm>
            <a:off x="1397033" y="4209711"/>
            <a:ext cx="16890967" cy="1138773"/>
          </a:xfrm>
          <a:prstGeom prst="rect">
            <a:avLst/>
          </a:prstGeom>
        </p:spPr>
        <p:txBody>
          <a:bodyPr wrap="square">
            <a:spAutoFit/>
          </a:bodyPr>
          <a:lstStyle/>
          <a:p>
            <a:pPr lvl="0">
              <a:buClr>
                <a:schemeClr val="dk1"/>
              </a:buClr>
              <a:buSzPts val="1800"/>
            </a:pPr>
            <a:endParaRPr lang="en-US" sz="3200" dirty="0" smtClean="0"/>
          </a:p>
          <a:p>
            <a:pPr lvl="0">
              <a:buClr>
                <a:schemeClr val="dk1"/>
              </a:buClr>
              <a:buSzPts val="1800"/>
            </a:pPr>
            <a:endParaRPr lang="en-US" sz="3600" dirty="0"/>
          </a:p>
        </p:txBody>
      </p:sp>
      <p:pic>
        <p:nvPicPr>
          <p:cNvPr id="8" name="Google Shape;1307;p99" descr="C:\Users\user\Downloads\WhatsApp Image 2024-04-06 at 1.14.30 AM.jpeg"/>
          <p:cNvPicPr preferRelativeResize="0"/>
          <p:nvPr/>
        </p:nvPicPr>
        <p:blipFill rotWithShape="1">
          <a:blip r:embed="rId2">
            <a:alphaModFix/>
          </a:blip>
          <a:srcRect/>
          <a:stretch/>
        </p:blipFill>
        <p:spPr>
          <a:xfrm>
            <a:off x="983674" y="7850832"/>
            <a:ext cx="16660090" cy="1791932"/>
          </a:xfrm>
          <a:prstGeom prst="rect">
            <a:avLst/>
          </a:prstGeom>
          <a:noFill/>
          <a:ln>
            <a:noFill/>
          </a:ln>
        </p:spPr>
      </p:pic>
    </p:spTree>
    <p:extLst>
      <p:ext uri="{BB962C8B-B14F-4D97-AF65-F5344CB8AC3E}">
        <p14:creationId xmlns:p14="http://schemas.microsoft.com/office/powerpoint/2010/main" val="251966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Austin</Template>
  <TotalTime>1182</TotalTime>
  <Words>7286</Words>
  <Application>Microsoft Office PowerPoint</Application>
  <PresentationFormat>Custom</PresentationFormat>
  <Paragraphs>1034</Paragraphs>
  <Slides>111</Slides>
  <Notes>0</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PowerPoint Presentation</vt:lpstr>
      <vt:lpstr>PowerPoint Presentation</vt:lpstr>
      <vt:lpstr>  Introduction to Tally</vt:lpstr>
      <vt:lpstr>Key Features of Tally      </vt:lpstr>
      <vt:lpstr>Accounting and Financial Management  </vt:lpstr>
      <vt:lpstr>Inventory and Taxation    </vt:lpstr>
      <vt:lpstr>Payroll and HR Management        </vt:lpstr>
      <vt:lpstr>Tally Customization and Reporting      </vt:lpstr>
      <vt:lpstr>Tally Integration and Automation          </vt:lpstr>
      <vt:lpstr>Tally Support and Training          </vt:lpstr>
      <vt:lpstr>  CHAPTER 1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vt:lpstr>
      <vt:lpstr>   COMPANY CREATION AND SETTING UP COMPANY FEATURES IN TALLY PRIME CASE-3           </vt:lpstr>
      <vt:lpstr>   COMPANY CREATION AND SETTING UP COMPANY FEATURES IN TALLY PRIME            </vt:lpstr>
      <vt:lpstr>   COMPANY CREATION AND SETTING UP COMPANY FEATURES IN TALLY PRIME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CENTRE – LEARNING OBJECTIVES</vt:lpstr>
      <vt:lpstr>COST CENTRE – INTRODUCTION</vt:lpstr>
      <vt:lpstr>COST CENTRE – BUSINESS SCENARIO</vt:lpstr>
      <vt:lpstr>ACTIVATION OF COST CENTRE</vt:lpstr>
      <vt:lpstr>CREATION OF ACCOUNTING MASTERS</vt:lpstr>
      <vt:lpstr>ALLOCATION OF EXPENSES AND INCOMES USING COST CENTRE</vt:lpstr>
      <vt:lpstr>ALLOCATION OF EXPENSES AND INCOMES USING COST CENTRE</vt:lpstr>
      <vt:lpstr>PAYMENT ENTRY WITH COST CENTRE</vt:lpstr>
      <vt:lpstr>COST CENTRE SUMMARY</vt:lpstr>
      <vt:lpstr>COST CENTRE CLASSES (AUTOMATIC ALLOCATION)</vt:lpstr>
      <vt:lpstr>COST CENTRE CLASSES (AUTOMATIC ALLOCATION)</vt:lpstr>
      <vt:lpstr>COST CENTRE CLASSES (AUTOMATIC ALLOCATION)</vt:lpstr>
      <vt:lpstr>PAYMENT ENTRY WITH AUTOMATIC ALLOCATION</vt:lpstr>
      <vt:lpstr>COST CATEGORY SUMMARY REPORT </vt:lpstr>
      <vt:lpstr>GENERATING MIS REPORTS – INTRODUCTION</vt:lpstr>
      <vt:lpstr>GENERATING MIS REPORTS</vt:lpstr>
      <vt:lpstr>CASH FLOW &amp; CASH FLOW PROJECTION</vt:lpstr>
      <vt:lpstr>CASH FLOW &amp; CASH FLOW PROJECTION</vt:lpstr>
      <vt:lpstr>VIEW CASH FLOW</vt:lpstr>
      <vt:lpstr>VIEW CASH FLOW PROJECTION</vt:lpstr>
      <vt:lpstr>RATIO ANALYSIS</vt:lpstr>
      <vt:lpstr>STOCK SUMMARY</vt:lpstr>
      <vt:lpstr>SAVE VIEW OF BUSINESS REPORTS</vt:lpstr>
      <vt:lpstr>CREATING THE SAVE VIEW OF THE BALANCE SHEET REPORT</vt:lpstr>
      <vt:lpstr>CREATING THE SAVE VIEW OF THE BALANCE SHEET REPORT</vt:lpstr>
      <vt:lpstr>REPORT FILTERS TO QUICKLY ACCESS BUSINESS INFORMATION</vt:lpstr>
      <vt:lpstr>REPORT FILTERS TO QUICKLY ACCESS BUSINESS INFORMATION</vt:lpstr>
      <vt:lpstr>BASIC FILTER</vt:lpstr>
      <vt:lpstr>BASIC FILTER</vt:lpstr>
      <vt:lpstr>MULTI FILTER</vt:lpstr>
      <vt:lpstr>MULTI FILTER</vt:lpstr>
      <vt:lpstr>ADVANCE FILTER</vt:lpstr>
      <vt:lpstr>ADVANCE FILTER</vt:lpstr>
      <vt:lpstr>PowerPoint Presentation</vt:lpstr>
      <vt:lpstr>GST Compliance and Filing</vt:lpstr>
      <vt:lpstr>e-Invoice</vt:lpstr>
      <vt:lpstr>GST Reports and Statements</vt:lpstr>
      <vt:lpstr>Fully Connected e-way Bill Solution</vt:lpstr>
      <vt:lpstr>Audit Trail Compliant as per MCA’s Guidelines</vt:lpstr>
      <vt:lpstr>Multi-GSTIN Support in a Single Company</vt:lpstr>
      <vt:lpstr>PowerPoint Presentation</vt:lpstr>
      <vt:lpstr> TDS Implementation in TallyPrime: A Comprehensive Guide      </vt:lpstr>
      <vt:lpstr>Section 1: Understanding Tax Deducted at Source (TDS)</vt:lpstr>
      <vt:lpstr>Section 2: Activating TDS in TallyPrime</vt:lpstr>
      <vt:lpstr>Section 3: Recording Transactions and Generating Reports</vt:lpstr>
      <vt:lpstr>Section 4: TDS Reconciliation and Validation</vt:lpstr>
      <vt:lpstr>PowerPoint Presentation</vt:lpstr>
      <vt:lpstr>PowerPoint Presentation</vt:lpstr>
      <vt:lpstr>ACTIVATION OF SECURITY CONTROL AND CREATION OF SECURITY LEVELS</vt:lpstr>
      <vt:lpstr>ACTIVATION OF SECURITY CONTROL AND CREATION OF SECURITY LEVELS</vt:lpstr>
      <vt:lpstr>ACTIVATION OF SECURITY CONTROL AND CREATION OF SECURITY LEVELS</vt:lpstr>
      <vt:lpstr>Security Levels – Types of Access</vt:lpstr>
      <vt:lpstr>Security Levels – Types of Access</vt:lpstr>
      <vt:lpstr>Security Levels – Types of Access</vt:lpstr>
      <vt:lpstr>CREATION OF USERS AND PASSWORDS FOR COMPANY</vt:lpstr>
      <vt:lpstr>PASSWORD POLICY</vt:lpstr>
      <vt:lpstr>BACKUP AND RESTORE</vt:lpstr>
      <vt:lpstr>BACKUP AND RESTORE</vt:lpstr>
      <vt:lpstr>RESTORING COMPANY DATA</vt:lpstr>
      <vt:lpstr>PowerPoint Presentation</vt:lpstr>
      <vt:lpstr>PowerPoint Presentation</vt:lpstr>
      <vt:lpstr>CHANGING CURRENT PERIOD AND CONTINUE VOUCHER ENTRY IN THE SAME COMPANY DATA</vt:lpstr>
      <vt:lpstr>COMPANY DATA HANDLING THROUGH EXPORT AND IMPORT OF DATA</vt:lpstr>
      <vt:lpstr>COMPANY DATA HANDLING THROUGH EXPORT AND IMPORT OF DATA</vt:lpstr>
      <vt:lpstr>VIEW STATISTICS AFTER IMPORTING THE MASTERS</vt:lpstr>
      <vt:lpstr>CREATE A NEW COMPANY AND MAINTAIN BOOKS OF ACCOUNTS FOR THE NEW FINANCIAL YEAR</vt:lpstr>
      <vt:lpstr>To Create a Group Company, follow the below steps:</vt:lpstr>
      <vt:lpstr>CONSOLIDATED BALANCE SHEET</vt:lpstr>
      <vt:lpstr>COMPARATIVE FINAL ACCOUNTS REPORTS OF TWO COMPANIES</vt:lpstr>
      <vt:lpstr>TALLY AUDIT TRAIL, DATA VERIFICATION AND ANALYSIS</vt:lpstr>
      <vt:lpstr>The Edit Log option appears under K: Company as shown in Figure</vt:lpstr>
      <vt:lpstr>The Differences Between Edit Log Versions screen will appear as shown in Figure</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Dell</cp:lastModifiedBy>
  <cp:revision>632</cp:revision>
  <dcterms:created xsi:type="dcterms:W3CDTF">2024-04-26T17:11:38Z</dcterms:created>
  <dcterms:modified xsi:type="dcterms:W3CDTF">2024-08-29T07:39:17Z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