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webextensions/taskpanes.xml" ContentType="application/vnd.ms-office.webextensiontaskpanes+xml"/>
  <Override PartName="/ppt/revisionInfo.xml" ContentType="application/vnd.ms-powerpoint.revisioninfo+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4"/>
  </p:notesMasterIdLst>
  <p:sldIdLst>
    <p:sldId id="256" r:id="rId2"/>
    <p:sldId id="481" r:id="rId3"/>
    <p:sldId id="265" r:id="rId4"/>
    <p:sldId id="483" r:id="rId5"/>
    <p:sldId id="371" r:id="rId6"/>
    <p:sldId id="373" r:id="rId7"/>
    <p:sldId id="484" r:id="rId8"/>
    <p:sldId id="485" r:id="rId9"/>
    <p:sldId id="382" r:id="rId10"/>
    <p:sldId id="486" r:id="rId11"/>
    <p:sldId id="487" r:id="rId12"/>
    <p:sldId id="384" r:id="rId13"/>
    <p:sldId id="488" r:id="rId14"/>
    <p:sldId id="489" r:id="rId15"/>
    <p:sldId id="490" r:id="rId16"/>
    <p:sldId id="491" r:id="rId17"/>
    <p:sldId id="492" r:id="rId18"/>
    <p:sldId id="493" r:id="rId19"/>
    <p:sldId id="494" r:id="rId20"/>
    <p:sldId id="495" r:id="rId21"/>
    <p:sldId id="496" r:id="rId22"/>
    <p:sldId id="497" r:id="rId23"/>
    <p:sldId id="498" r:id="rId24"/>
    <p:sldId id="499" r:id="rId25"/>
    <p:sldId id="500" r:id="rId26"/>
    <p:sldId id="501" r:id="rId27"/>
    <p:sldId id="502" r:id="rId28"/>
    <p:sldId id="503" r:id="rId29"/>
    <p:sldId id="504" r:id="rId30"/>
    <p:sldId id="505" r:id="rId31"/>
    <p:sldId id="507" r:id="rId32"/>
    <p:sldId id="508" r:id="rId33"/>
    <p:sldId id="509" r:id="rId34"/>
    <p:sldId id="510" r:id="rId35"/>
    <p:sldId id="511" r:id="rId36"/>
    <p:sldId id="512" r:id="rId37"/>
    <p:sldId id="513" r:id="rId38"/>
    <p:sldId id="514" r:id="rId39"/>
    <p:sldId id="515" r:id="rId40"/>
    <p:sldId id="516" r:id="rId41"/>
    <p:sldId id="517" r:id="rId42"/>
    <p:sldId id="518" r:id="rId43"/>
    <p:sldId id="519" r:id="rId44"/>
    <p:sldId id="520" r:id="rId45"/>
    <p:sldId id="521" r:id="rId46"/>
    <p:sldId id="522" r:id="rId47"/>
    <p:sldId id="524" r:id="rId48"/>
    <p:sldId id="523" r:id="rId49"/>
    <p:sldId id="525" r:id="rId50"/>
    <p:sldId id="526" r:id="rId51"/>
    <p:sldId id="527" r:id="rId52"/>
    <p:sldId id="528" r:id="rId53"/>
    <p:sldId id="529" r:id="rId54"/>
    <p:sldId id="530" r:id="rId55"/>
    <p:sldId id="531" r:id="rId56"/>
    <p:sldId id="532" r:id="rId57"/>
    <p:sldId id="533" r:id="rId58"/>
    <p:sldId id="534" r:id="rId59"/>
    <p:sldId id="535" r:id="rId60"/>
    <p:sldId id="536" r:id="rId61"/>
    <p:sldId id="537" r:id="rId62"/>
    <p:sldId id="538" r:id="rId63"/>
    <p:sldId id="539" r:id="rId64"/>
    <p:sldId id="540" r:id="rId65"/>
    <p:sldId id="541" r:id="rId66"/>
    <p:sldId id="542" r:id="rId67"/>
    <p:sldId id="544" r:id="rId68"/>
    <p:sldId id="545" r:id="rId69"/>
    <p:sldId id="546" r:id="rId70"/>
    <p:sldId id="547" r:id="rId71"/>
    <p:sldId id="548" r:id="rId72"/>
    <p:sldId id="549" r:id="rId73"/>
    <p:sldId id="550" r:id="rId74"/>
    <p:sldId id="551" r:id="rId75"/>
    <p:sldId id="552" r:id="rId76"/>
    <p:sldId id="553" r:id="rId77"/>
    <p:sldId id="554" r:id="rId78"/>
    <p:sldId id="555" r:id="rId79"/>
    <p:sldId id="556" r:id="rId80"/>
    <p:sldId id="557" r:id="rId81"/>
    <p:sldId id="558" r:id="rId82"/>
    <p:sldId id="559" r:id="rId83"/>
    <p:sldId id="560" r:id="rId84"/>
    <p:sldId id="561" r:id="rId85"/>
    <p:sldId id="562" r:id="rId86"/>
    <p:sldId id="563" r:id="rId87"/>
    <p:sldId id="564" r:id="rId88"/>
    <p:sldId id="565" r:id="rId89"/>
    <p:sldId id="566" r:id="rId90"/>
    <p:sldId id="567" r:id="rId91"/>
    <p:sldId id="568" r:id="rId92"/>
    <p:sldId id="569" r:id="rId93"/>
    <p:sldId id="570" r:id="rId94"/>
    <p:sldId id="571" r:id="rId95"/>
    <p:sldId id="572" r:id="rId96"/>
    <p:sldId id="573" r:id="rId97"/>
    <p:sldId id="574" r:id="rId98"/>
    <p:sldId id="575" r:id="rId99"/>
    <p:sldId id="576" r:id="rId100"/>
    <p:sldId id="577" r:id="rId101"/>
    <p:sldId id="578" r:id="rId102"/>
    <p:sldId id="579" r:id="rId103"/>
    <p:sldId id="580" r:id="rId104"/>
    <p:sldId id="581" r:id="rId105"/>
    <p:sldId id="582" r:id="rId106"/>
    <p:sldId id="583" r:id="rId107"/>
    <p:sldId id="584" r:id="rId108"/>
    <p:sldId id="585" r:id="rId109"/>
    <p:sldId id="586" r:id="rId110"/>
    <p:sldId id="587" r:id="rId111"/>
    <p:sldId id="588" r:id="rId112"/>
    <p:sldId id="589" r:id="rId113"/>
    <p:sldId id="590" r:id="rId114"/>
    <p:sldId id="591" r:id="rId115"/>
    <p:sldId id="592" r:id="rId116"/>
    <p:sldId id="593" r:id="rId117"/>
    <p:sldId id="594" r:id="rId118"/>
    <p:sldId id="595" r:id="rId119"/>
    <p:sldId id="596" r:id="rId120"/>
    <p:sldId id="597" r:id="rId121"/>
    <p:sldId id="598" r:id="rId122"/>
    <p:sldId id="263" r:id="rId123"/>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A5425"/>
    <a:srgbClr val="04381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D0AEDC-6AA5-B5FF-D60F-819B13F6CEC8}" v="31" dt="2024-05-29T09:42:42.937"/>
    <p1510:client id="{91DE4664-D60F-D9B8-9487-CE22199EE64C}" v="1236" dt="2024-05-29T11:52:21.6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585" autoAdjust="0"/>
  </p:normalViewPr>
  <p:slideViewPr>
    <p:cSldViewPr snapToGrid="0">
      <p:cViewPr>
        <p:scale>
          <a:sx n="46" d="100"/>
          <a:sy n="46" d="100"/>
        </p:scale>
        <p:origin x="-684" y="-72"/>
      </p:cViewPr>
      <p:guideLst>
        <p:guide orient="horz" pos="2880"/>
        <p:guide pos="2160"/>
      </p:guideLst>
    </p:cSldViewPr>
  </p:slideViewPr>
  <p:outlineViewPr>
    <p:cViewPr>
      <p:scale>
        <a:sx n="33" d="100"/>
        <a:sy n="33" d="100"/>
      </p:scale>
      <p:origin x="0" y="49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microsoft.com/office/2015/10/relationships/revisionInfo" Target="revisionInfo.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435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10358438" y="0"/>
            <a:ext cx="7924800" cy="514350"/>
          </a:xfrm>
          <a:prstGeom prst="rect">
            <a:avLst/>
          </a:prstGeom>
        </p:spPr>
        <p:txBody>
          <a:bodyPr vert="horz" lIns="91440" tIns="45720" rIns="91440" bIns="45720" rtlCol="0"/>
          <a:lstStyle>
            <a:lvl1pPr algn="r">
              <a:defRPr sz="1200"/>
            </a:lvl1pPr>
          </a:lstStyle>
          <a:p>
            <a:fld id="{48B2687C-2B04-4E9F-A416-DD2173FF2B8C}" type="datetimeFigureOut">
              <a:rPr lang="en-IN" smtClean="0"/>
              <a:t>27-09-2024</a:t>
            </a:fld>
            <a:endParaRPr lang="en-IN"/>
          </a:p>
        </p:txBody>
      </p:sp>
      <p:sp>
        <p:nvSpPr>
          <p:cNvPr id="4" name="Slide Image Placeholder 3"/>
          <p:cNvSpPr>
            <a:spLocks noGrp="1" noRot="1" noChangeAspect="1"/>
          </p:cNvSpPr>
          <p:nvPr>
            <p:ph type="sldImg" idx="2"/>
          </p:nvPr>
        </p:nvSpPr>
        <p:spPr>
          <a:xfrm>
            <a:off x="5715000" y="771525"/>
            <a:ext cx="6858000" cy="3857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828800" y="4886325"/>
            <a:ext cx="14630400" cy="46291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71063"/>
            <a:ext cx="7924800" cy="51435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10358438" y="9771063"/>
            <a:ext cx="7924800" cy="514350"/>
          </a:xfrm>
          <a:prstGeom prst="rect">
            <a:avLst/>
          </a:prstGeom>
        </p:spPr>
        <p:txBody>
          <a:bodyPr vert="horz" lIns="91440" tIns="45720" rIns="91440" bIns="45720" rtlCol="0" anchor="b"/>
          <a:lstStyle>
            <a:lvl1pPr algn="r">
              <a:defRPr sz="1200"/>
            </a:lvl1pPr>
          </a:lstStyle>
          <a:p>
            <a:fld id="{16CBEA6B-6173-4E5D-A9C7-8BE1830A1C02}" type="slidenum">
              <a:rPr lang="en-IN" smtClean="0"/>
              <a:t>‹#›</a:t>
            </a:fld>
            <a:endParaRPr lang="en-IN"/>
          </a:p>
        </p:txBody>
      </p:sp>
    </p:spTree>
    <p:extLst>
      <p:ext uri="{BB962C8B-B14F-4D97-AF65-F5344CB8AC3E}">
        <p14:creationId xmlns:p14="http://schemas.microsoft.com/office/powerpoint/2010/main" val="62529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DFAFA"/>
          </a:solidFill>
        </p:spPr>
        <p:txBody>
          <a:bodyPr wrap="square" lIns="0" tIns="0" rIns="0" bIns="0" rtlCol="0"/>
          <a:lstStyle/>
          <a:p>
            <a:endParaRPr/>
          </a:p>
        </p:txBody>
      </p:sp>
      <p:sp>
        <p:nvSpPr>
          <p:cNvPr id="2" name="Holder 2"/>
          <p:cNvSpPr>
            <a:spLocks noGrp="1"/>
          </p:cNvSpPr>
          <p:nvPr>
            <p:ph type="title"/>
          </p:nvPr>
        </p:nvSpPr>
        <p:spPr>
          <a:xfrm>
            <a:off x="615949" y="1896726"/>
            <a:ext cx="8041640" cy="3093720"/>
          </a:xfrm>
          <a:prstGeom prst="rect">
            <a:avLst/>
          </a:prstGeom>
        </p:spPr>
        <p:txBody>
          <a:bodyPr wrap="square" lIns="0" tIns="0" rIns="0" bIns="0">
            <a:spAutoFit/>
          </a:bodyPr>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a:xfrm>
            <a:off x="496907" y="3378917"/>
            <a:ext cx="17294185" cy="4368800"/>
          </a:xfrm>
          <a:prstGeom prst="rect">
            <a:avLst/>
          </a:prstGeom>
        </p:spPr>
        <p:txBody>
          <a:bodyPr wrap="square" lIns="0" tIns="0" rIns="0" bIns="0">
            <a:spAutoFit/>
          </a:bodyPr>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946437" y="429821"/>
            <a:ext cx="2227580" cy="10287000"/>
          </a:xfrm>
          <a:custGeom>
            <a:avLst/>
            <a:gdLst/>
            <a:ahLst/>
            <a:cxnLst/>
            <a:rect l="l" t="t" r="r" b="b"/>
            <a:pathLst>
              <a:path w="2227580" h="10287000">
                <a:moveTo>
                  <a:pt x="0" y="10286999"/>
                </a:moveTo>
                <a:lnTo>
                  <a:pt x="2227134" y="10286999"/>
                </a:lnTo>
                <a:lnTo>
                  <a:pt x="2227134" y="0"/>
                </a:lnTo>
                <a:lnTo>
                  <a:pt x="0" y="0"/>
                </a:lnTo>
                <a:lnTo>
                  <a:pt x="0" y="10286999"/>
                </a:lnTo>
                <a:close/>
              </a:path>
            </a:pathLst>
          </a:custGeom>
          <a:solidFill>
            <a:srgbClr val="FDFAFA"/>
          </a:solidFill>
        </p:spPr>
        <p:txBody>
          <a:bodyPr wrap="square" lIns="0" tIns="0" rIns="0" bIns="0" rtlCol="0"/>
          <a:lstStyle/>
          <a:p>
            <a:endParaRPr/>
          </a:p>
        </p:txBody>
      </p:sp>
      <p:sp>
        <p:nvSpPr>
          <p:cNvPr id="3" name="object 3"/>
          <p:cNvSpPr/>
          <p:nvPr/>
        </p:nvSpPr>
        <p:spPr>
          <a:xfrm>
            <a:off x="1543049" y="0"/>
            <a:ext cx="11431905" cy="10287000"/>
          </a:xfrm>
          <a:custGeom>
            <a:avLst/>
            <a:gdLst/>
            <a:ahLst/>
            <a:cxnLst/>
            <a:rect l="l" t="t" r="r" b="b"/>
            <a:pathLst>
              <a:path w="11431905" h="10287000">
                <a:moveTo>
                  <a:pt x="0" y="10286999"/>
                </a:moveTo>
                <a:lnTo>
                  <a:pt x="11431714" y="10286999"/>
                </a:lnTo>
                <a:lnTo>
                  <a:pt x="11431714" y="0"/>
                </a:lnTo>
                <a:lnTo>
                  <a:pt x="0" y="0"/>
                </a:lnTo>
                <a:lnTo>
                  <a:pt x="0" y="10286999"/>
                </a:lnTo>
                <a:close/>
              </a:path>
            </a:pathLst>
          </a:custGeom>
          <a:solidFill>
            <a:srgbClr val="FDFAFA"/>
          </a:solidFill>
        </p:spPr>
        <p:txBody>
          <a:bodyPr wrap="square" lIns="0" tIns="0" rIns="0" bIns="0" rtlCol="0"/>
          <a:lstStyle/>
          <a:p>
            <a:endParaRPr/>
          </a:p>
        </p:txBody>
      </p:sp>
      <p:sp>
        <p:nvSpPr>
          <p:cNvPr id="4" name="object 4"/>
          <p:cNvSpPr/>
          <p:nvPr/>
        </p:nvSpPr>
        <p:spPr>
          <a:xfrm>
            <a:off x="12974764" y="0"/>
            <a:ext cx="3086100" cy="10287000"/>
          </a:xfrm>
          <a:custGeom>
            <a:avLst/>
            <a:gdLst/>
            <a:ahLst/>
            <a:cxnLst/>
            <a:rect l="l" t="t" r="r" b="b"/>
            <a:pathLst>
              <a:path w="3086100" h="10287000">
                <a:moveTo>
                  <a:pt x="0" y="0"/>
                </a:moveTo>
                <a:lnTo>
                  <a:pt x="3086099" y="0"/>
                </a:lnTo>
                <a:lnTo>
                  <a:pt x="3086099" y="10287000"/>
                </a:lnTo>
                <a:lnTo>
                  <a:pt x="0" y="10287000"/>
                </a:lnTo>
                <a:lnTo>
                  <a:pt x="0" y="0"/>
                </a:lnTo>
                <a:close/>
              </a:path>
            </a:pathLst>
          </a:custGeom>
          <a:solidFill>
            <a:srgbClr val="1B5738"/>
          </a:solidFill>
        </p:spPr>
        <p:txBody>
          <a:bodyPr wrap="square" lIns="0" tIns="0" rIns="0" bIns="0" rtlCol="0"/>
          <a:lstStyle/>
          <a:p>
            <a:endParaRPr/>
          </a:p>
        </p:txBody>
      </p:sp>
      <p:grpSp>
        <p:nvGrpSpPr>
          <p:cNvPr id="8" name="object 8"/>
          <p:cNvGrpSpPr/>
          <p:nvPr/>
        </p:nvGrpSpPr>
        <p:grpSpPr>
          <a:xfrm>
            <a:off x="0" y="0"/>
            <a:ext cx="4055745" cy="10287000"/>
            <a:chOff x="0" y="0"/>
            <a:chExt cx="4055745" cy="10287000"/>
          </a:xfrm>
        </p:grpSpPr>
        <p:sp>
          <p:nvSpPr>
            <p:cNvPr id="9" name="object 9"/>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10" name="object 10"/>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11" name="object 11"/>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pic>
          <p:nvPicPr>
            <p:cNvPr id="12" name="object 12"/>
            <p:cNvPicPr/>
            <p:nvPr/>
          </p:nvPicPr>
          <p:blipFill>
            <a:blip r:embed="rId2" cstate="print"/>
            <a:stretch>
              <a:fillRect/>
            </a:stretch>
          </p:blipFill>
          <p:spPr>
            <a:xfrm>
              <a:off x="1578758" y="0"/>
              <a:ext cx="2476499" cy="2314482"/>
            </a:xfrm>
            <a:prstGeom prst="rect">
              <a:avLst/>
            </a:prstGeom>
          </p:spPr>
        </p:pic>
      </p:grpSp>
      <p:sp>
        <p:nvSpPr>
          <p:cNvPr id="13" name="object 13"/>
          <p:cNvSpPr txBox="1"/>
          <p:nvPr/>
        </p:nvSpPr>
        <p:spPr>
          <a:xfrm>
            <a:off x="2026856" y="2122078"/>
            <a:ext cx="9123093" cy="7681077"/>
          </a:xfrm>
          <a:prstGeom prst="rect">
            <a:avLst/>
          </a:prstGeom>
        </p:spPr>
        <p:txBody>
          <a:bodyPr vert="horz" wrap="square" lIns="0" tIns="259080" rIns="0" bIns="0" rtlCol="0" anchor="t">
            <a:spAutoFit/>
          </a:bodyPr>
          <a:lstStyle/>
          <a:p>
            <a:pPr algn="ctr"/>
            <a:endParaRPr lang="en-IN" sz="4800" b="1" dirty="0" smtClean="0"/>
          </a:p>
          <a:p>
            <a:pPr algn="ct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PART-A</a:t>
            </a:r>
          </a:p>
          <a:p>
            <a:pPr algn="ct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INFORMATION TECHNOLOGY</a:t>
            </a:r>
          </a:p>
          <a:p>
            <a:pPr algn="ct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MODULE 2</a:t>
            </a:r>
          </a:p>
          <a:p>
            <a:pPr algn="ctr"/>
            <a:endParaRPr lang="en-US" sz="4400" spc="370" dirty="0" smtClean="0">
              <a:solidFill>
                <a:srgbClr val="262626"/>
              </a:solidFill>
              <a:latin typeface="Aptos"/>
              <a:ea typeface="Calibri"/>
              <a:cs typeface="Calibri"/>
            </a:endParaRPr>
          </a:p>
          <a:p>
            <a:pPr algn="ctr"/>
            <a:r>
              <a:rPr lang="en-US" sz="4400" b="1" dirty="0" smtClean="0"/>
              <a:t>INTEGRATED </a:t>
            </a:r>
            <a:r>
              <a:rPr lang="en-US" sz="4400" b="1" dirty="0"/>
              <a:t>COURSE ON INFORMATION TECHNOLOGY AND SOFT SKILLS (ICITSS)</a:t>
            </a:r>
            <a:endParaRPr lang="en-US" sz="4400" spc="370" dirty="0" smtClean="0">
              <a:solidFill>
                <a:srgbClr val="262626"/>
              </a:solidFill>
              <a:latin typeface="Aptos"/>
              <a:ea typeface="Calibri"/>
              <a:cs typeface="Calibri"/>
            </a:endParaRPr>
          </a:p>
          <a:p>
            <a:pPr marL="12700" marR="1162685">
              <a:lnSpc>
                <a:spcPct val="79500"/>
              </a:lnSpc>
              <a:spcBef>
                <a:spcPts val="2039"/>
              </a:spcBef>
            </a:pPr>
            <a:r>
              <a:rPr lang="en-US" dirty="0"/>
              <a:t/>
            </a:r>
            <a:br>
              <a:rPr lang="en-US" dirty="0"/>
            </a:br>
            <a:endParaRPr lang="en-US" dirty="0"/>
          </a:p>
          <a:p>
            <a:pPr marL="12700" marR="1162685">
              <a:lnSpc>
                <a:spcPct val="79500"/>
              </a:lnSpc>
              <a:spcBef>
                <a:spcPts val="2039"/>
              </a:spcBef>
            </a:pPr>
            <a:endParaRPr lang="en-US" sz="8000" spc="370" dirty="0">
              <a:solidFill>
                <a:srgbClr val="262626"/>
              </a:solidFill>
              <a:cs typeface="Calibri"/>
            </a:endParaRPr>
          </a:p>
        </p:txBody>
      </p:sp>
      <p:pic>
        <p:nvPicPr>
          <p:cNvPr id="15" name="Picture 14">
            <a:extLst>
              <a:ext uri="{FF2B5EF4-FFF2-40B4-BE49-F238E27FC236}">
                <a16:creationId xmlns="" xmlns:a16="http://schemas.microsoft.com/office/drawing/2014/main" id="{9A11736A-9AEF-1FA2-0C98-B253684C9DF9}"/>
              </a:ext>
            </a:extLst>
          </p:cNvPr>
          <p:cNvPicPr>
            <a:picLocks noChangeAspect="1"/>
          </p:cNvPicPr>
          <p:nvPr/>
        </p:nvPicPr>
        <p:blipFill>
          <a:blip r:embed="rId3"/>
          <a:stretch>
            <a:fillRect/>
          </a:stretch>
        </p:blipFill>
        <p:spPr>
          <a:xfrm>
            <a:off x="11149950" y="2314482"/>
            <a:ext cx="7024067" cy="3848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350612" y="1930858"/>
            <a:ext cx="12602558" cy="1674176"/>
          </a:xfrm>
          <a:prstGeom prst="rect">
            <a:avLst/>
          </a:prstGeom>
        </p:spPr>
        <p:txBody>
          <a:bodyPr vert="horz" wrap="square" lIns="0" tIns="12065" rIns="0" bIns="0" rtlCol="0" anchor="t">
            <a:spAutoFit/>
          </a:bodyPr>
          <a:lstStyle/>
          <a:p>
            <a:pPr algn="ctr"/>
            <a:r>
              <a:rPr lang="en-IN" sz="6000" dirty="0" smtClean="0">
                <a:solidFill>
                  <a:schemeClr val="tx1"/>
                </a:solidFill>
              </a:rPr>
              <a:t>  </a:t>
            </a:r>
            <a:r>
              <a:rPr lang="en-IN" sz="6000" dirty="0" smtClean="0">
                <a:solidFill>
                  <a:schemeClr val="tx1"/>
                </a:solidFill>
                <a:latin typeface="+mn-lt"/>
              </a:rPr>
              <a:t>CHAPTER-2</a:t>
            </a:r>
            <a:br>
              <a:rPr lang="en-IN" sz="6000" dirty="0" smtClean="0">
                <a:solidFill>
                  <a:schemeClr val="tx1"/>
                </a:solidFill>
                <a:latin typeface="+mn-lt"/>
              </a:rPr>
            </a:br>
            <a:r>
              <a:rPr lang="en-IN" sz="4800" dirty="0">
                <a:solidFill>
                  <a:schemeClr val="tx1"/>
                </a:solidFill>
                <a:latin typeface="+mn-lt"/>
              </a:rPr>
              <a:t>Optimizing Business Processes –P2P,O2C,H2R</a:t>
            </a: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4931163"/>
            <a:ext cx="9144000" cy="3600986"/>
          </a:xfrm>
          <a:prstGeom prst="rect">
            <a:avLst/>
          </a:prstGeom>
        </p:spPr>
        <p:txBody>
          <a:bodyPr>
            <a:spAutoFit/>
          </a:bodyPr>
          <a:lstStyle/>
          <a:p>
            <a:pPr algn="just"/>
            <a:r>
              <a:rPr lang="en-US" sz="2400" dirty="0">
                <a:solidFill>
                  <a:schemeClr val="bg1"/>
                </a:solidFill>
                <a:latin typeface="Lato" pitchFamily="34" charset="0"/>
                <a:ea typeface="Lato" pitchFamily="34" charset="-122"/>
                <a:cs typeface="Lato" pitchFamily="34" charset="-120"/>
              </a:rPr>
              <a:t>Business processes are a series of activities and task that organization perform to achieve specific objectives. Three crucial business process are-</a:t>
            </a:r>
          </a:p>
          <a:p>
            <a:pPr marL="342900" indent="-342900" algn="just">
              <a:buFont typeface="Arial" panose="020B0604020202020204" pitchFamily="34" charset="0"/>
              <a:buChar char="•"/>
            </a:pPr>
            <a:r>
              <a:rPr lang="en-US" sz="2400" dirty="0">
                <a:solidFill>
                  <a:schemeClr val="bg1"/>
                </a:solidFill>
                <a:latin typeface="Lato" pitchFamily="34" charset="0"/>
                <a:ea typeface="Lato" pitchFamily="34" charset="-122"/>
                <a:cs typeface="Lato" pitchFamily="34" charset="-120"/>
              </a:rPr>
              <a:t>Procure –to-pay (P2P)</a:t>
            </a:r>
          </a:p>
          <a:p>
            <a:pPr marL="342900" indent="-342900" algn="just">
              <a:buFont typeface="Arial" panose="020B0604020202020204" pitchFamily="34" charset="0"/>
              <a:buChar char="•"/>
            </a:pPr>
            <a:r>
              <a:rPr lang="en-US" sz="2400" dirty="0">
                <a:solidFill>
                  <a:schemeClr val="bg1"/>
                </a:solidFill>
                <a:latin typeface="Lato" pitchFamily="34" charset="0"/>
                <a:ea typeface="Lato" pitchFamily="34" charset="-122"/>
                <a:cs typeface="Lato" pitchFamily="34" charset="-120"/>
              </a:rPr>
              <a:t>Order-to-cash (O2C)</a:t>
            </a:r>
          </a:p>
          <a:p>
            <a:pPr marL="342900" indent="-342900" algn="just">
              <a:buFont typeface="Arial" panose="020B0604020202020204" pitchFamily="34" charset="0"/>
              <a:buChar char="•"/>
            </a:pPr>
            <a:r>
              <a:rPr lang="en-US" sz="2400" dirty="0">
                <a:solidFill>
                  <a:schemeClr val="bg1"/>
                </a:solidFill>
                <a:latin typeface="Lato" pitchFamily="34" charset="0"/>
                <a:ea typeface="Lato" pitchFamily="34" charset="-122"/>
                <a:cs typeface="Lato" pitchFamily="34" charset="-120"/>
              </a:rPr>
              <a:t>Hire-to-retire (H2R)</a:t>
            </a:r>
          </a:p>
          <a:p>
            <a:r>
              <a:rPr lang="en-US" sz="2400" dirty="0">
                <a:solidFill>
                  <a:schemeClr val="bg1"/>
                </a:solidFill>
                <a:latin typeface="Lato" pitchFamily="34" charset="0"/>
                <a:ea typeface="Lato" pitchFamily="34" charset="-122"/>
                <a:cs typeface="Lato" pitchFamily="34" charset="-120"/>
              </a:rPr>
              <a:t>Each process plays a </a:t>
            </a:r>
            <a:r>
              <a:rPr lang="en-US" sz="2400" dirty="0" smtClean="0">
                <a:solidFill>
                  <a:schemeClr val="bg1"/>
                </a:solidFill>
                <a:latin typeface="Lato" pitchFamily="34" charset="0"/>
                <a:ea typeface="Lato" pitchFamily="34" charset="-122"/>
                <a:cs typeface="Lato" pitchFamily="34" charset="-120"/>
              </a:rPr>
              <a:t>distinct </a:t>
            </a:r>
            <a:r>
              <a:rPr lang="en-US" sz="2400" dirty="0">
                <a:solidFill>
                  <a:schemeClr val="bg1"/>
                </a:solidFill>
                <a:latin typeface="Lato" pitchFamily="34" charset="0"/>
                <a:ea typeface="Lato" pitchFamily="34" charset="-122"/>
                <a:cs typeface="Lato" pitchFamily="34" charset="-120"/>
              </a:rPr>
              <a:t>role in managing different aspects of </a:t>
            </a:r>
            <a:r>
              <a:rPr lang="en-US" sz="2400" dirty="0" smtClean="0">
                <a:solidFill>
                  <a:schemeClr val="bg1"/>
                </a:solidFill>
                <a:latin typeface="Lato" pitchFamily="34" charset="0"/>
                <a:ea typeface="Lato" pitchFamily="34" charset="-122"/>
                <a:cs typeface="Lato" pitchFamily="34" charset="-120"/>
              </a:rPr>
              <a:t>an organization’s operations</a:t>
            </a:r>
            <a:r>
              <a:rPr lang="en-US" sz="2400" dirty="0"/>
              <a:t/>
            </a:r>
            <a:br>
              <a:rPr lang="en-US" sz="2400" dirty="0"/>
            </a:br>
            <a:r>
              <a:rPr lang="en-US" dirty="0"/>
              <a:t/>
            </a:r>
            <a:br>
              <a:rPr lang="en-US" dirty="0"/>
            </a:br>
            <a:endParaRPr lang="en-IN" dirty="0"/>
          </a:p>
        </p:txBody>
      </p:sp>
    </p:spTree>
    <p:extLst>
      <p:ext uri="{BB962C8B-B14F-4D97-AF65-F5344CB8AC3E}">
        <p14:creationId xmlns:p14="http://schemas.microsoft.com/office/powerpoint/2010/main" val="14271846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47701"/>
            <a:ext cx="13503608" cy="8394898"/>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9.7 MOVEMENT OF </a:t>
            </a:r>
            <a:r>
              <a:rPr lang="en-US" sz="4400" b="1" dirty="0" smtClean="0">
                <a:latin typeface="+mn-lt"/>
              </a:rPr>
              <a:t>EQUITY</a:t>
            </a:r>
          </a:p>
          <a:p>
            <a:pPr algn="l"/>
            <a:endParaRPr lang="en-US" sz="4400" b="1" dirty="0" smtClean="0">
              <a:latin typeface="+mn-lt"/>
            </a:endParaRPr>
          </a:p>
          <a:p>
            <a:pPr marL="457200" indent="-457200" algn="l">
              <a:buFont typeface="Arial" pitchFamily="34" charset="0"/>
              <a:buChar char="•"/>
            </a:pPr>
            <a:r>
              <a:rPr lang="en-US" sz="4000" b="1" dirty="0">
                <a:latin typeface="+mn-lt"/>
              </a:rPr>
              <a:t>To view this report:</a:t>
            </a:r>
          </a:p>
          <a:p>
            <a:pPr algn="l"/>
            <a:r>
              <a:rPr lang="en-US" sz="4000" dirty="0">
                <a:latin typeface="+mn-lt"/>
              </a:rPr>
              <a:t>1. Go to Reports &gt; Movement of Equity.</a:t>
            </a:r>
          </a:p>
          <a:p>
            <a:pPr algn="l"/>
            <a:r>
              <a:rPr lang="en-US" sz="4000" dirty="0">
                <a:latin typeface="+mn-lt"/>
              </a:rPr>
              <a:t>2. Select the period you want to view.</a:t>
            </a:r>
          </a:p>
          <a:p>
            <a:pPr marL="457200" indent="-457200" algn="l">
              <a:buFont typeface="Arial" pitchFamily="34" charset="0"/>
              <a:buChar char="•"/>
            </a:pPr>
            <a:endParaRPr lang="en-US" sz="4000" b="1" dirty="0">
              <a:latin typeface="+mn-lt"/>
            </a:endParaRPr>
          </a:p>
          <a:p>
            <a:pPr marL="457200" indent="-457200" algn="l">
              <a:buFont typeface="Arial" pitchFamily="34" charset="0"/>
              <a:buChar char="•"/>
            </a:pPr>
            <a:r>
              <a:rPr lang="en-US" sz="4000" b="1" dirty="0">
                <a:latin typeface="+mn-lt"/>
              </a:rPr>
              <a:t>Sections in the Report:</a:t>
            </a:r>
          </a:p>
          <a:p>
            <a:pPr algn="l"/>
            <a:r>
              <a:rPr lang="en-US" sz="4000" dirty="0" smtClean="0">
                <a:latin typeface="+mn-lt"/>
              </a:rPr>
              <a:t>1. Opening </a:t>
            </a:r>
            <a:r>
              <a:rPr lang="en-US" sz="4000" dirty="0">
                <a:latin typeface="+mn-lt"/>
              </a:rPr>
              <a:t>Balance</a:t>
            </a:r>
          </a:p>
          <a:p>
            <a:pPr algn="l"/>
            <a:r>
              <a:rPr lang="en-US" sz="4000" dirty="0" smtClean="0">
                <a:latin typeface="+mn-lt"/>
              </a:rPr>
              <a:t>2. </a:t>
            </a:r>
            <a:r>
              <a:rPr lang="en-US" sz="4000" dirty="0">
                <a:latin typeface="+mn-lt"/>
              </a:rPr>
              <a:t>Changes in Equity (Capital Stock, Current Year Earnings, etc.)</a:t>
            </a:r>
          </a:p>
          <a:p>
            <a:pPr algn="l"/>
            <a:r>
              <a:rPr lang="en-US" sz="4000" dirty="0" smtClean="0">
                <a:latin typeface="+mn-lt"/>
              </a:rPr>
              <a:t>3. </a:t>
            </a:r>
            <a:r>
              <a:rPr lang="en-US" sz="4000" dirty="0">
                <a:latin typeface="+mn-lt"/>
              </a:rPr>
              <a:t>Closing Balance</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13678250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391801" y="2932957"/>
            <a:ext cx="12602558" cy="1674176"/>
          </a:xfrm>
          <a:prstGeom prst="rect">
            <a:avLst/>
          </a:prstGeom>
        </p:spPr>
        <p:txBody>
          <a:bodyPr vert="horz" wrap="square" lIns="0" tIns="12065" rIns="0" bIns="0" rtlCol="0" anchor="t">
            <a:spAutoFit/>
          </a:bodyPr>
          <a:lstStyle/>
          <a:p>
            <a:pPr algn="ctr"/>
            <a:r>
              <a:rPr lang="en-IN" sz="6000" dirty="0" smtClean="0">
                <a:solidFill>
                  <a:schemeClr val="tx1"/>
                </a:solidFill>
              </a:rPr>
              <a:t>  </a:t>
            </a:r>
            <a:r>
              <a:rPr lang="en-IN" sz="6000" dirty="0" smtClean="0">
                <a:solidFill>
                  <a:schemeClr val="tx1"/>
                </a:solidFill>
                <a:latin typeface="+mn-lt"/>
              </a:rPr>
              <a:t>CHAPTER-10</a:t>
            </a:r>
            <a:br>
              <a:rPr lang="en-IN" sz="6000" dirty="0" smtClean="0">
                <a:solidFill>
                  <a:schemeClr val="tx1"/>
                </a:solidFill>
                <a:latin typeface="+mn-lt"/>
              </a:rPr>
            </a:br>
            <a:endParaRPr lang="en-IN" sz="4800" dirty="0">
              <a:solidFill>
                <a:schemeClr val="tx1"/>
              </a:solidFill>
              <a:latin typeface="+mn-lt"/>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5143500"/>
            <a:ext cx="9144000" cy="1508105"/>
          </a:xfrm>
          <a:prstGeom prst="rect">
            <a:avLst/>
          </a:prstGeom>
        </p:spPr>
        <p:txBody>
          <a:bodyPr>
            <a:spAutoFit/>
          </a:bodyPr>
          <a:lstStyle/>
          <a:p>
            <a:pPr algn="ctr"/>
            <a:r>
              <a:rPr lang="en-US" sz="4800" b="1" dirty="0">
                <a:solidFill>
                  <a:schemeClr val="bg1"/>
                </a:solidFill>
                <a:ea typeface="Lato" pitchFamily="34" charset="-122"/>
                <a:cs typeface="Lato" pitchFamily="34" charset="-120"/>
              </a:rPr>
              <a:t>UNIT-3: </a:t>
            </a:r>
            <a:r>
              <a:rPr lang="en-US" sz="4800" b="1" dirty="0" smtClean="0">
                <a:solidFill>
                  <a:schemeClr val="bg1"/>
                </a:solidFill>
                <a:ea typeface="Lato" pitchFamily="34" charset="-122"/>
                <a:cs typeface="Lato" pitchFamily="34" charset="-120"/>
              </a:rPr>
              <a:t>ZOHO </a:t>
            </a:r>
            <a:r>
              <a:rPr lang="en-US" sz="4800" b="1" dirty="0">
                <a:solidFill>
                  <a:schemeClr val="bg1"/>
                </a:solidFill>
                <a:ea typeface="Lato" pitchFamily="34" charset="-122"/>
                <a:cs typeface="Lato" pitchFamily="34" charset="-120"/>
              </a:rPr>
              <a:t>BOOKS </a:t>
            </a:r>
            <a:endParaRPr lang="en-US" sz="4800" b="1" dirty="0" smtClean="0">
              <a:solidFill>
                <a:schemeClr val="bg1"/>
              </a:solidFill>
              <a:ea typeface="Lato" pitchFamily="34" charset="-122"/>
              <a:cs typeface="Lato" pitchFamily="34" charset="-120"/>
            </a:endParaRPr>
          </a:p>
          <a:p>
            <a:pPr algn="ctr"/>
            <a:r>
              <a:rPr lang="en-US" sz="4400" dirty="0">
                <a:solidFill>
                  <a:schemeClr val="bg1"/>
                </a:solidFill>
                <a:ea typeface="Lato" pitchFamily="34" charset="-122"/>
                <a:cs typeface="Lato" pitchFamily="34" charset="-120"/>
              </a:rPr>
              <a:t>PAYROLL AND INCOME TAX</a:t>
            </a:r>
            <a:endParaRPr lang="en-IN" dirty="0"/>
          </a:p>
        </p:txBody>
      </p:sp>
    </p:spTree>
    <p:extLst>
      <p:ext uri="{BB962C8B-B14F-4D97-AF65-F5344CB8AC3E}">
        <p14:creationId xmlns:p14="http://schemas.microsoft.com/office/powerpoint/2010/main" val="9775686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5968956" y="784119"/>
            <a:ext cx="10274590" cy="9010451"/>
          </a:xfrm>
          <a:prstGeom prst="rect">
            <a:avLst/>
          </a:prstGeom>
        </p:spPr>
        <p:txBody>
          <a:bodyPr vert="horz" wrap="square" lIns="0" tIns="381670" rIns="0" bIns="0" rtlCol="0" anchor="t">
            <a:spAutoFit/>
          </a:bodyPr>
          <a:lstStyle/>
          <a:p>
            <a:pPr marL="571500" indent="-571500" algn="just">
              <a:buFont typeface="Arial" pitchFamily="34" charset="0"/>
              <a:buChar char="•"/>
            </a:pPr>
            <a:r>
              <a:rPr lang="en-US" sz="2800" dirty="0">
                <a:latin typeface="+mn-lt"/>
              </a:rPr>
              <a:t>Process payroll in </a:t>
            </a:r>
            <a:r>
              <a:rPr lang="en-US" sz="2800" dirty="0" smtClean="0">
                <a:latin typeface="+mn-lt"/>
              </a:rPr>
              <a:t>ZOHO </a:t>
            </a:r>
            <a:r>
              <a:rPr lang="en-US" sz="2800" dirty="0">
                <a:latin typeface="+mn-lt"/>
              </a:rPr>
              <a:t>Books, including setup, employee addition, and payment processing.</a:t>
            </a:r>
          </a:p>
          <a:p>
            <a:pPr marL="571500" indent="-571500" algn="just">
              <a:buFont typeface="Arial" pitchFamily="34" charset="0"/>
              <a:buChar char="•"/>
            </a:pPr>
            <a:endParaRPr lang="en-US" sz="2800" dirty="0">
              <a:latin typeface="+mn-lt"/>
            </a:endParaRPr>
          </a:p>
          <a:p>
            <a:pPr marL="571500" indent="-571500" algn="just">
              <a:buFont typeface="Arial" pitchFamily="34" charset="0"/>
              <a:buChar char="•"/>
            </a:pPr>
            <a:r>
              <a:rPr lang="en-US" sz="2800" dirty="0">
                <a:latin typeface="+mn-lt"/>
              </a:rPr>
              <a:t>Integrate </a:t>
            </a:r>
            <a:r>
              <a:rPr lang="en-US" sz="2800" dirty="0" smtClean="0">
                <a:latin typeface="+mn-lt"/>
              </a:rPr>
              <a:t>ZOHO </a:t>
            </a:r>
            <a:r>
              <a:rPr lang="en-US" sz="2800" dirty="0">
                <a:latin typeface="+mn-lt"/>
              </a:rPr>
              <a:t>Payroll with </a:t>
            </a:r>
            <a:r>
              <a:rPr lang="en-US" sz="2800" dirty="0" smtClean="0">
                <a:latin typeface="+mn-lt"/>
              </a:rPr>
              <a:t>ZOHO </a:t>
            </a:r>
            <a:r>
              <a:rPr lang="en-US" sz="2800" dirty="0">
                <a:latin typeface="+mn-lt"/>
              </a:rPr>
              <a:t>Books for accurate recording of payroll expenses and tax liabilities</a:t>
            </a:r>
          </a:p>
          <a:p>
            <a:pPr marL="571500" indent="-571500" algn="just">
              <a:buFont typeface="Arial" pitchFamily="34" charset="0"/>
              <a:buChar char="•"/>
            </a:pPr>
            <a:endParaRPr lang="en-US" sz="2800" dirty="0">
              <a:latin typeface="+mn-lt"/>
            </a:endParaRPr>
          </a:p>
          <a:p>
            <a:pPr marL="571500" indent="-571500" algn="just">
              <a:buFont typeface="Arial" pitchFamily="34" charset="0"/>
              <a:buChar char="•"/>
            </a:pPr>
            <a:r>
              <a:rPr lang="en-US" sz="2800" dirty="0">
                <a:latin typeface="+mn-lt"/>
              </a:rPr>
              <a:t>Understand the key functions in </a:t>
            </a:r>
            <a:r>
              <a:rPr lang="en-US" sz="2800" dirty="0" smtClean="0">
                <a:latin typeface="+mn-lt"/>
              </a:rPr>
              <a:t>ZOHO </a:t>
            </a:r>
            <a:r>
              <a:rPr lang="en-US" sz="2800" dirty="0">
                <a:latin typeface="+mn-lt"/>
              </a:rPr>
              <a:t>Payroll, such as adding employees, setting up statutory components, and processing pay runs.</a:t>
            </a:r>
          </a:p>
          <a:p>
            <a:pPr marL="571500" indent="-571500" algn="just">
              <a:buFont typeface="Arial" pitchFamily="34" charset="0"/>
              <a:buChar char="•"/>
            </a:pPr>
            <a:endParaRPr lang="en-US" sz="2800" dirty="0">
              <a:latin typeface="+mn-lt"/>
            </a:endParaRPr>
          </a:p>
          <a:p>
            <a:pPr marL="571500" indent="-571500" algn="just">
              <a:buFont typeface="Arial" pitchFamily="34" charset="0"/>
              <a:buChar char="•"/>
            </a:pPr>
            <a:r>
              <a:rPr lang="en-US" sz="2800" dirty="0">
                <a:latin typeface="+mn-lt"/>
              </a:rPr>
              <a:t>Learn to configure accounts for recording payroll transactions in </a:t>
            </a:r>
            <a:r>
              <a:rPr lang="en-US" sz="2800" dirty="0" smtClean="0">
                <a:latin typeface="+mn-lt"/>
              </a:rPr>
              <a:t>ZOHO </a:t>
            </a:r>
            <a:r>
              <a:rPr lang="en-US" sz="2800" dirty="0">
                <a:latin typeface="+mn-lt"/>
              </a:rPr>
              <a:t>Books.</a:t>
            </a:r>
          </a:p>
          <a:p>
            <a:pPr marL="571500" indent="-571500" algn="just">
              <a:buFont typeface="Arial" pitchFamily="34" charset="0"/>
              <a:buChar char="•"/>
            </a:pPr>
            <a:endParaRPr lang="en-US" sz="2800" dirty="0">
              <a:latin typeface="+mn-lt"/>
            </a:endParaRPr>
          </a:p>
          <a:p>
            <a:pPr marL="571500" indent="-571500" algn="just">
              <a:buFont typeface="Arial" pitchFamily="34" charset="0"/>
              <a:buChar char="•"/>
            </a:pPr>
            <a:r>
              <a:rPr lang="en-US" sz="2800" dirty="0">
                <a:latin typeface="+mn-lt"/>
              </a:rPr>
              <a:t>Note that </a:t>
            </a:r>
            <a:r>
              <a:rPr lang="en-US" sz="2800" dirty="0" smtClean="0">
                <a:latin typeface="+mn-lt"/>
              </a:rPr>
              <a:t>ZOHO </a:t>
            </a:r>
            <a:r>
              <a:rPr lang="en-US" sz="2800" dirty="0">
                <a:latin typeface="+mn-lt"/>
              </a:rPr>
              <a:t>Books does not directly calculate income tax and advises consulting tax professionals or using dedicated tax software</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2057400"/>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LEARNING OBJECTIVES:</a:t>
            </a: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31080342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47701"/>
            <a:ext cx="13503608" cy="10241557"/>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10.1 PAYROLL </a:t>
            </a:r>
            <a:r>
              <a:rPr lang="en-US" sz="4400" b="1" dirty="0" smtClean="0">
                <a:latin typeface="+mn-lt"/>
              </a:rPr>
              <a:t>PROCESSING</a:t>
            </a:r>
          </a:p>
          <a:p>
            <a:pPr algn="l"/>
            <a:endParaRPr lang="en-US" sz="4400" b="1" dirty="0">
              <a:latin typeface="+mn-lt"/>
            </a:endParaRPr>
          </a:p>
          <a:p>
            <a:pPr algn="l"/>
            <a:r>
              <a:rPr lang="en-US" sz="4000" b="1" dirty="0">
                <a:latin typeface="+mn-lt"/>
              </a:rPr>
              <a:t>Steps for Processing Payroll in </a:t>
            </a:r>
            <a:r>
              <a:rPr lang="en-US" sz="4000" b="1" dirty="0" smtClean="0">
                <a:latin typeface="+mn-lt"/>
              </a:rPr>
              <a:t>ZOHO </a:t>
            </a:r>
            <a:r>
              <a:rPr lang="en-US" sz="4000" b="1" dirty="0">
                <a:latin typeface="+mn-lt"/>
              </a:rPr>
              <a:t>Books:</a:t>
            </a:r>
          </a:p>
          <a:p>
            <a:pPr marL="457200" indent="-457200" algn="l">
              <a:buFont typeface="Arial" pitchFamily="34" charset="0"/>
              <a:buChar char="•"/>
            </a:pPr>
            <a:endParaRPr lang="en-US" sz="4000" b="1" dirty="0">
              <a:latin typeface="+mn-lt"/>
            </a:endParaRPr>
          </a:p>
          <a:p>
            <a:pPr algn="just"/>
            <a:r>
              <a:rPr lang="en-US" sz="3600" b="1" dirty="0">
                <a:latin typeface="+mn-lt"/>
              </a:rPr>
              <a:t>1. Set Up Payroll:</a:t>
            </a:r>
          </a:p>
          <a:p>
            <a:pPr algn="just"/>
            <a:r>
              <a:rPr lang="en-US" sz="3600" dirty="0">
                <a:latin typeface="+mn-lt"/>
              </a:rPr>
              <a:t>• Go to Settings &gt; Preferences &gt; Payroll and configure payroll settings including pay frequency, payroll period, etc.</a:t>
            </a:r>
          </a:p>
          <a:p>
            <a:pPr marL="457200" indent="-457200" algn="just">
              <a:buFont typeface="Arial" pitchFamily="34" charset="0"/>
              <a:buChar char="•"/>
            </a:pPr>
            <a:endParaRPr lang="en-US" sz="3600" b="1" dirty="0">
              <a:latin typeface="+mn-lt"/>
            </a:endParaRPr>
          </a:p>
          <a:p>
            <a:pPr algn="just"/>
            <a:r>
              <a:rPr lang="en-US" sz="3600" b="1" dirty="0">
                <a:latin typeface="+mn-lt"/>
              </a:rPr>
              <a:t>2. Add Employees:</a:t>
            </a:r>
          </a:p>
          <a:p>
            <a:pPr algn="just"/>
            <a:r>
              <a:rPr lang="en-US" sz="3600" dirty="0">
                <a:latin typeface="+mn-lt"/>
              </a:rPr>
              <a:t>• Under Payroll &gt; Employees, add employee details, including salary, deductions</a:t>
            </a:r>
            <a:r>
              <a:rPr lang="en-US" sz="3600" dirty="0" smtClean="0">
                <a:latin typeface="+mn-lt"/>
              </a:rPr>
              <a:t>, etc</a:t>
            </a:r>
            <a:r>
              <a:rPr lang="en-US" sz="3600" dirty="0">
                <a:latin typeface="+mn-lt"/>
              </a:rPr>
              <a:t>.</a:t>
            </a:r>
          </a:p>
          <a:p>
            <a:pPr marL="457200" indent="-457200" algn="just">
              <a:buFont typeface="Arial" pitchFamily="34" charset="0"/>
              <a:buChar char="•"/>
            </a:pPr>
            <a:endParaRPr lang="en-US" sz="3600" b="1" dirty="0">
              <a:latin typeface="+mn-lt"/>
            </a:endParaRPr>
          </a:p>
          <a:p>
            <a:pPr algn="just"/>
            <a:r>
              <a:rPr lang="en-US" sz="3600" b="1" dirty="0">
                <a:latin typeface="+mn-lt"/>
              </a:rPr>
              <a:t>3. Process Payroll:</a:t>
            </a:r>
          </a:p>
          <a:p>
            <a:pPr algn="just"/>
            <a:r>
              <a:rPr lang="en-US" sz="3600" dirty="0">
                <a:latin typeface="+mn-lt"/>
              </a:rPr>
              <a:t>• Navigate to Payroll &gt; Run Payroll to process payments to employees.</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20293164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47701"/>
            <a:ext cx="13503608" cy="8210232"/>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10.2. PAYROLL MANAGEMENT WITH ZOHO </a:t>
            </a:r>
            <a:r>
              <a:rPr lang="en-US" sz="4400" b="1" dirty="0" smtClean="0">
                <a:latin typeface="+mn-lt"/>
              </a:rPr>
              <a:t>BOOKS</a:t>
            </a:r>
          </a:p>
          <a:p>
            <a:pPr algn="l"/>
            <a:endParaRPr lang="en-US" sz="4400" b="1" dirty="0">
              <a:latin typeface="+mn-lt"/>
            </a:endParaRPr>
          </a:p>
          <a:p>
            <a:pPr marL="742950" indent="-742950" algn="l">
              <a:buFont typeface="+mj-lt"/>
              <a:buAutoNum type="arabicPeriod"/>
            </a:pPr>
            <a:r>
              <a:rPr lang="en-US" sz="4400" b="1" dirty="0">
                <a:latin typeface="+mn-lt"/>
              </a:rPr>
              <a:t>Setting Up Your Organisation</a:t>
            </a:r>
          </a:p>
          <a:p>
            <a:pPr marL="742950" indent="-742950" algn="l">
              <a:buFont typeface="+mj-lt"/>
              <a:buAutoNum type="arabicPeriod"/>
            </a:pPr>
            <a:endParaRPr lang="en-US" sz="4400" b="1" dirty="0">
              <a:latin typeface="+mn-lt"/>
            </a:endParaRPr>
          </a:p>
          <a:p>
            <a:pPr marL="742950" indent="-742950" algn="l">
              <a:buFont typeface="+mj-lt"/>
              <a:buAutoNum type="arabicPeriod"/>
            </a:pPr>
            <a:r>
              <a:rPr lang="en-US" sz="4400" b="1" dirty="0">
                <a:latin typeface="+mn-lt"/>
              </a:rPr>
              <a:t>Tax Information and Pay Schedule</a:t>
            </a:r>
          </a:p>
          <a:p>
            <a:pPr marL="742950" indent="-742950" algn="l">
              <a:buFont typeface="+mj-lt"/>
              <a:buAutoNum type="arabicPeriod"/>
            </a:pPr>
            <a:endParaRPr lang="en-US" sz="4400" b="1" dirty="0">
              <a:latin typeface="+mn-lt"/>
            </a:endParaRPr>
          </a:p>
          <a:p>
            <a:pPr marL="742950" indent="-742950" algn="l">
              <a:buFont typeface="+mj-lt"/>
              <a:buAutoNum type="arabicPeriod"/>
            </a:pPr>
            <a:r>
              <a:rPr lang="en-US" sz="4400" b="1" dirty="0">
                <a:latin typeface="+mn-lt"/>
              </a:rPr>
              <a:t>Configuring Statutory Components</a:t>
            </a:r>
          </a:p>
          <a:p>
            <a:pPr marL="742950" indent="-742950" algn="l">
              <a:buFont typeface="+mj-lt"/>
              <a:buAutoNum type="arabicPeriod"/>
            </a:pPr>
            <a:endParaRPr lang="en-US" sz="4400" b="1" dirty="0">
              <a:latin typeface="+mn-lt"/>
            </a:endParaRPr>
          </a:p>
          <a:p>
            <a:pPr marL="742950" indent="-742950" algn="l">
              <a:buFont typeface="+mj-lt"/>
              <a:buAutoNum type="arabicPeriod"/>
            </a:pPr>
            <a:r>
              <a:rPr lang="en-US" sz="4400" b="1" dirty="0">
                <a:latin typeface="+mn-lt"/>
              </a:rPr>
              <a:t>Completion of Setup</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13738473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47701"/>
            <a:ext cx="13503608" cy="8887340"/>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10.2. PAYROLL MANAGEMENT WITH ZOHO </a:t>
            </a:r>
            <a:r>
              <a:rPr lang="en-US" sz="4400" b="1" dirty="0" smtClean="0">
                <a:latin typeface="+mn-lt"/>
              </a:rPr>
              <a:t>BOOKS</a:t>
            </a:r>
          </a:p>
          <a:p>
            <a:pPr algn="l"/>
            <a:endParaRPr lang="en-US" sz="4400" b="1" dirty="0">
              <a:latin typeface="+mn-lt"/>
            </a:endParaRPr>
          </a:p>
          <a:p>
            <a:pPr marL="571500" indent="-571500" algn="l">
              <a:buFont typeface="Wingdings" pitchFamily="2" charset="2"/>
              <a:buChar char="v"/>
            </a:pPr>
            <a:r>
              <a:rPr lang="en-US" sz="4400" b="1" dirty="0">
                <a:latin typeface="+mn-lt"/>
              </a:rPr>
              <a:t>Key Functions in </a:t>
            </a:r>
            <a:r>
              <a:rPr lang="en-US" sz="4400" b="1" dirty="0" smtClean="0">
                <a:latin typeface="+mn-lt"/>
              </a:rPr>
              <a:t>ZOHO </a:t>
            </a:r>
            <a:r>
              <a:rPr lang="en-US" sz="4400" b="1" dirty="0">
                <a:latin typeface="+mn-lt"/>
              </a:rPr>
              <a:t>Payroll</a:t>
            </a:r>
          </a:p>
          <a:p>
            <a:pPr marL="742950" indent="-742950" algn="l">
              <a:buFont typeface="+mj-lt"/>
              <a:buAutoNum type="arabicPeriod"/>
            </a:pPr>
            <a:endParaRPr lang="en-US" sz="4400" b="1" dirty="0">
              <a:latin typeface="+mn-lt"/>
            </a:endParaRPr>
          </a:p>
          <a:p>
            <a:pPr marL="742950" indent="-742950" algn="l">
              <a:buFont typeface="+mj-lt"/>
              <a:buAutoNum type="arabicPeriod"/>
            </a:pPr>
            <a:r>
              <a:rPr lang="en-US" sz="4400" dirty="0">
                <a:latin typeface="+mn-lt"/>
              </a:rPr>
              <a:t>Adding Employees</a:t>
            </a:r>
          </a:p>
          <a:p>
            <a:pPr marL="742950" indent="-742950" algn="l">
              <a:buFont typeface="+mj-lt"/>
              <a:buAutoNum type="arabicPeriod"/>
            </a:pPr>
            <a:r>
              <a:rPr lang="en-US" sz="4400" dirty="0">
                <a:latin typeface="+mn-lt"/>
              </a:rPr>
              <a:t>Setting up Statutory Components</a:t>
            </a:r>
          </a:p>
          <a:p>
            <a:pPr marL="742950" indent="-742950" algn="l">
              <a:buFont typeface="+mj-lt"/>
              <a:buAutoNum type="arabicPeriod"/>
            </a:pPr>
            <a:r>
              <a:rPr lang="en-US" sz="4400" dirty="0">
                <a:latin typeface="+mn-lt"/>
              </a:rPr>
              <a:t>Processing Pay Runs</a:t>
            </a:r>
          </a:p>
          <a:p>
            <a:pPr marL="742950" indent="-742950" algn="l">
              <a:buFont typeface="+mj-lt"/>
              <a:buAutoNum type="arabicPeriod"/>
            </a:pPr>
            <a:r>
              <a:rPr lang="en-US" sz="4400" dirty="0">
                <a:latin typeface="+mn-lt"/>
              </a:rPr>
              <a:t>Creating Salary Templates</a:t>
            </a:r>
          </a:p>
          <a:p>
            <a:pPr marL="742950" indent="-742950" algn="l">
              <a:buFont typeface="+mj-lt"/>
              <a:buAutoNum type="arabicPeriod"/>
            </a:pPr>
            <a:r>
              <a:rPr lang="en-US" sz="4400" dirty="0">
                <a:latin typeface="+mn-lt"/>
              </a:rPr>
              <a:t>Direct Deposit of Salaries</a:t>
            </a:r>
          </a:p>
          <a:p>
            <a:pPr marL="742950" indent="-742950" algn="l">
              <a:buFont typeface="+mj-lt"/>
              <a:buAutoNum type="arabicPeriod"/>
            </a:pPr>
            <a:r>
              <a:rPr lang="en-US" sz="4400" dirty="0">
                <a:latin typeface="+mn-lt"/>
              </a:rPr>
              <a:t>Employee Portal</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22447123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47701"/>
            <a:ext cx="13503608" cy="8887340"/>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10.2. PAYROLL MANAGEMENT WITH ZOHO </a:t>
            </a:r>
            <a:r>
              <a:rPr lang="en-US" sz="4400" b="1" dirty="0" smtClean="0">
                <a:latin typeface="+mn-lt"/>
              </a:rPr>
              <a:t>BOOKS</a:t>
            </a:r>
          </a:p>
          <a:p>
            <a:pPr algn="l"/>
            <a:endParaRPr lang="en-US" sz="4400" b="1" dirty="0">
              <a:latin typeface="+mn-lt"/>
            </a:endParaRPr>
          </a:p>
          <a:p>
            <a:pPr marL="571500" indent="-571500" algn="l">
              <a:buFont typeface="Wingdings" pitchFamily="2" charset="2"/>
              <a:buChar char="v"/>
            </a:pPr>
            <a:r>
              <a:rPr lang="en-US" sz="4400" b="1" dirty="0">
                <a:latin typeface="+mn-lt"/>
              </a:rPr>
              <a:t>Key Functions in </a:t>
            </a:r>
            <a:r>
              <a:rPr lang="en-US" sz="4400" b="1" dirty="0" smtClean="0">
                <a:latin typeface="+mn-lt"/>
              </a:rPr>
              <a:t>ZOHO </a:t>
            </a:r>
            <a:r>
              <a:rPr lang="en-US" sz="4400" b="1" dirty="0">
                <a:latin typeface="+mn-lt"/>
              </a:rPr>
              <a:t>Payroll</a:t>
            </a:r>
          </a:p>
          <a:p>
            <a:pPr marL="742950" indent="-742950" algn="l">
              <a:buFont typeface="+mj-lt"/>
              <a:buAutoNum type="arabicPeriod"/>
            </a:pPr>
            <a:endParaRPr lang="en-US" sz="4400" b="1" dirty="0">
              <a:latin typeface="+mn-lt"/>
            </a:endParaRPr>
          </a:p>
          <a:p>
            <a:pPr marL="742950" indent="-742950" algn="l">
              <a:buFont typeface="+mj-lt"/>
              <a:buAutoNum type="arabicPeriod"/>
            </a:pPr>
            <a:r>
              <a:rPr lang="en-US" sz="4400" dirty="0">
                <a:latin typeface="+mn-lt"/>
              </a:rPr>
              <a:t>Adding Employees</a:t>
            </a:r>
          </a:p>
          <a:p>
            <a:pPr marL="742950" indent="-742950" algn="l">
              <a:buFont typeface="+mj-lt"/>
              <a:buAutoNum type="arabicPeriod"/>
            </a:pPr>
            <a:r>
              <a:rPr lang="en-US" sz="4400" dirty="0">
                <a:latin typeface="+mn-lt"/>
              </a:rPr>
              <a:t>Setting up Statutory Components</a:t>
            </a:r>
          </a:p>
          <a:p>
            <a:pPr marL="742950" indent="-742950" algn="l">
              <a:buFont typeface="+mj-lt"/>
              <a:buAutoNum type="arabicPeriod"/>
            </a:pPr>
            <a:r>
              <a:rPr lang="en-US" sz="4400" dirty="0">
                <a:latin typeface="+mn-lt"/>
              </a:rPr>
              <a:t>Processing Pay Runs</a:t>
            </a:r>
          </a:p>
          <a:p>
            <a:pPr marL="742950" indent="-742950" algn="l">
              <a:buFont typeface="+mj-lt"/>
              <a:buAutoNum type="arabicPeriod"/>
            </a:pPr>
            <a:r>
              <a:rPr lang="en-US" sz="4400" dirty="0">
                <a:latin typeface="+mn-lt"/>
              </a:rPr>
              <a:t>Creating Salary Templates</a:t>
            </a:r>
          </a:p>
          <a:p>
            <a:pPr marL="742950" indent="-742950" algn="l">
              <a:buFont typeface="+mj-lt"/>
              <a:buAutoNum type="arabicPeriod"/>
            </a:pPr>
            <a:r>
              <a:rPr lang="en-US" sz="4400" dirty="0">
                <a:latin typeface="+mn-lt"/>
              </a:rPr>
              <a:t>Direct Deposit of Salaries</a:t>
            </a:r>
          </a:p>
          <a:p>
            <a:pPr marL="742950" indent="-742950" algn="l">
              <a:buFont typeface="+mj-lt"/>
              <a:buAutoNum type="arabicPeriod"/>
            </a:pPr>
            <a:r>
              <a:rPr lang="en-US" sz="4400" dirty="0">
                <a:latin typeface="+mn-lt"/>
              </a:rPr>
              <a:t>Employee Portal</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41656373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13828" y="638647"/>
            <a:ext cx="14168626" cy="6856015"/>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10.3. INCOME TAX </a:t>
            </a:r>
            <a:r>
              <a:rPr lang="en-US" sz="4800" b="1" dirty="0" smtClean="0">
                <a:latin typeface="+mn-lt"/>
              </a:rPr>
              <a:t>CALCULATION</a:t>
            </a:r>
          </a:p>
          <a:p>
            <a:pPr algn="l"/>
            <a:endParaRPr lang="en-US" sz="4400" b="1" dirty="0">
              <a:latin typeface="+mn-lt"/>
            </a:endParaRPr>
          </a:p>
          <a:p>
            <a:pPr algn="just"/>
            <a:r>
              <a:rPr lang="en-US" sz="4400" b="1" dirty="0">
                <a:latin typeface="+mn-lt"/>
              </a:rPr>
              <a:t>Note: </a:t>
            </a:r>
            <a:r>
              <a:rPr lang="en-US" sz="4400" dirty="0" smtClean="0">
                <a:latin typeface="+mn-lt"/>
              </a:rPr>
              <a:t>ZOHO </a:t>
            </a:r>
            <a:r>
              <a:rPr lang="en-US" sz="4400" dirty="0">
                <a:latin typeface="+mn-lt"/>
              </a:rPr>
              <a:t>Books does not provide direct income tax calculation. It’s recommended to consult a tax professional or use dedicated tax software for accurate income tax calculations. You can only file your GST returns directly from </a:t>
            </a:r>
            <a:r>
              <a:rPr lang="en-US" sz="4400" dirty="0" smtClean="0">
                <a:latin typeface="+mn-lt"/>
              </a:rPr>
              <a:t>ZOHO </a:t>
            </a:r>
            <a:r>
              <a:rPr lang="en-US" sz="4400" dirty="0">
                <a:latin typeface="+mn-lt"/>
              </a:rPr>
              <a:t>Books.</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30326233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391801" y="2932957"/>
            <a:ext cx="12602558" cy="1674176"/>
          </a:xfrm>
          <a:prstGeom prst="rect">
            <a:avLst/>
          </a:prstGeom>
        </p:spPr>
        <p:txBody>
          <a:bodyPr vert="horz" wrap="square" lIns="0" tIns="12065" rIns="0" bIns="0" rtlCol="0" anchor="t">
            <a:spAutoFit/>
          </a:bodyPr>
          <a:lstStyle/>
          <a:p>
            <a:pPr algn="ctr"/>
            <a:r>
              <a:rPr lang="en-IN" sz="6000" dirty="0" smtClean="0">
                <a:solidFill>
                  <a:schemeClr val="tx1"/>
                </a:solidFill>
              </a:rPr>
              <a:t>  </a:t>
            </a:r>
            <a:r>
              <a:rPr lang="en-IN" sz="6000" dirty="0" smtClean="0">
                <a:solidFill>
                  <a:schemeClr val="tx1"/>
                </a:solidFill>
                <a:latin typeface="+mn-lt"/>
              </a:rPr>
              <a:t>CHAPTER-11</a:t>
            </a:r>
            <a:br>
              <a:rPr lang="en-IN" sz="6000" dirty="0" smtClean="0">
                <a:solidFill>
                  <a:schemeClr val="tx1"/>
                </a:solidFill>
                <a:latin typeface="+mn-lt"/>
              </a:rPr>
            </a:br>
            <a:endParaRPr lang="en-IN" sz="4800" dirty="0">
              <a:solidFill>
                <a:schemeClr val="tx1"/>
              </a:solidFill>
              <a:latin typeface="+mn-lt"/>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5143500"/>
            <a:ext cx="9144000" cy="2185214"/>
          </a:xfrm>
          <a:prstGeom prst="rect">
            <a:avLst/>
          </a:prstGeom>
        </p:spPr>
        <p:txBody>
          <a:bodyPr>
            <a:spAutoFit/>
          </a:bodyPr>
          <a:lstStyle/>
          <a:p>
            <a:pPr algn="ctr"/>
            <a:r>
              <a:rPr lang="en-US" sz="4800" b="1" dirty="0">
                <a:solidFill>
                  <a:schemeClr val="bg1"/>
                </a:solidFill>
                <a:ea typeface="Lato" pitchFamily="34" charset="-122"/>
                <a:cs typeface="Lato" pitchFamily="34" charset="-120"/>
              </a:rPr>
              <a:t>UNIT-3: </a:t>
            </a:r>
            <a:r>
              <a:rPr lang="en-US" sz="4800" b="1" dirty="0" smtClean="0">
                <a:solidFill>
                  <a:schemeClr val="bg1"/>
                </a:solidFill>
                <a:ea typeface="Lato" pitchFamily="34" charset="-122"/>
                <a:cs typeface="Lato" pitchFamily="34" charset="-120"/>
              </a:rPr>
              <a:t>ZOHO </a:t>
            </a:r>
            <a:r>
              <a:rPr lang="en-US" sz="4800" b="1" dirty="0">
                <a:solidFill>
                  <a:schemeClr val="bg1"/>
                </a:solidFill>
                <a:ea typeface="Lato" pitchFamily="34" charset="-122"/>
                <a:cs typeface="Lato" pitchFamily="34" charset="-120"/>
              </a:rPr>
              <a:t>BOOKS </a:t>
            </a:r>
            <a:endParaRPr lang="en-US" sz="4800" b="1" dirty="0" smtClean="0">
              <a:solidFill>
                <a:schemeClr val="bg1"/>
              </a:solidFill>
              <a:ea typeface="Lato" pitchFamily="34" charset="-122"/>
              <a:cs typeface="Lato" pitchFamily="34" charset="-120"/>
            </a:endParaRPr>
          </a:p>
          <a:p>
            <a:pPr algn="ctr"/>
            <a:r>
              <a:rPr lang="en-US" sz="4400" dirty="0">
                <a:solidFill>
                  <a:schemeClr val="bg1"/>
                </a:solidFill>
                <a:ea typeface="Lato" pitchFamily="34" charset="-122"/>
                <a:cs typeface="Lato" pitchFamily="34" charset="-120"/>
              </a:rPr>
              <a:t>MULTI CURRENCY, VOUCHER ENTRY USING FOREIGN CURRENCY</a:t>
            </a:r>
            <a:endParaRPr lang="en-IN" dirty="0"/>
          </a:p>
        </p:txBody>
      </p:sp>
    </p:spTree>
    <p:extLst>
      <p:ext uri="{BB962C8B-B14F-4D97-AF65-F5344CB8AC3E}">
        <p14:creationId xmlns:p14="http://schemas.microsoft.com/office/powerpoint/2010/main" val="17584837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5968956" y="784119"/>
            <a:ext cx="10274590" cy="9010451"/>
          </a:xfrm>
          <a:prstGeom prst="rect">
            <a:avLst/>
          </a:prstGeom>
        </p:spPr>
        <p:txBody>
          <a:bodyPr vert="horz" wrap="square" lIns="0" tIns="381670" rIns="0" bIns="0" rtlCol="0" anchor="t">
            <a:spAutoFit/>
          </a:bodyPr>
          <a:lstStyle/>
          <a:p>
            <a:pPr marL="571500" indent="-571500" algn="just">
              <a:buFont typeface="Arial" pitchFamily="34" charset="0"/>
              <a:buChar char="•"/>
            </a:pPr>
            <a:r>
              <a:rPr lang="en-US" sz="3200" dirty="0">
                <a:latin typeface="+mn-lt"/>
              </a:rPr>
              <a:t>Understand multi-currency transactions and their importance in global financial operations.</a:t>
            </a:r>
          </a:p>
          <a:p>
            <a:pPr marL="571500" indent="-571500" algn="just">
              <a:buFont typeface="Arial" pitchFamily="34" charset="0"/>
              <a:buChar char="•"/>
            </a:pPr>
            <a:endParaRPr lang="en-US" sz="3200" dirty="0">
              <a:latin typeface="+mn-lt"/>
            </a:endParaRPr>
          </a:p>
          <a:p>
            <a:pPr marL="571500" indent="-571500" algn="just">
              <a:buFont typeface="Arial" pitchFamily="34" charset="0"/>
              <a:buChar char="•"/>
            </a:pPr>
            <a:r>
              <a:rPr lang="en-US" sz="3200" dirty="0">
                <a:latin typeface="+mn-lt"/>
              </a:rPr>
              <a:t>Learn to manage currencies, including adding, editing, and deleting them in </a:t>
            </a:r>
            <a:r>
              <a:rPr lang="en-US" sz="3200" dirty="0" smtClean="0">
                <a:latin typeface="+mn-lt"/>
              </a:rPr>
              <a:t>ZOHO </a:t>
            </a:r>
            <a:r>
              <a:rPr lang="en-US" sz="3200" dirty="0">
                <a:latin typeface="+mn-lt"/>
              </a:rPr>
              <a:t>Books.</a:t>
            </a:r>
          </a:p>
          <a:p>
            <a:pPr marL="571500" indent="-571500" algn="just">
              <a:buFont typeface="Arial" pitchFamily="34" charset="0"/>
              <a:buChar char="•"/>
            </a:pPr>
            <a:endParaRPr lang="en-US" sz="3200" dirty="0">
              <a:latin typeface="+mn-lt"/>
            </a:endParaRPr>
          </a:p>
          <a:p>
            <a:pPr marL="571500" indent="-571500" algn="just">
              <a:buFont typeface="Arial" pitchFamily="34" charset="0"/>
              <a:buChar char="•"/>
            </a:pPr>
            <a:r>
              <a:rPr lang="en-US" sz="3200" dirty="0">
                <a:latin typeface="+mn-lt"/>
              </a:rPr>
              <a:t>Master the handling of exchange rates, both automatic and manual, for accurate financial reporting.</a:t>
            </a:r>
          </a:p>
          <a:p>
            <a:pPr marL="571500" indent="-571500" algn="just">
              <a:buFont typeface="Arial" pitchFamily="34" charset="0"/>
              <a:buChar char="•"/>
            </a:pPr>
            <a:endParaRPr lang="en-US" sz="3200" dirty="0">
              <a:latin typeface="+mn-lt"/>
            </a:endParaRPr>
          </a:p>
          <a:p>
            <a:pPr marL="571500" indent="-571500" algn="just">
              <a:buFont typeface="Arial" pitchFamily="34" charset="0"/>
              <a:buChar char="•"/>
            </a:pPr>
            <a:r>
              <a:rPr lang="en-US" sz="3200" dirty="0">
                <a:latin typeface="+mn-lt"/>
              </a:rPr>
              <a:t>Gain proficiency in recording transactions in foreign currencies and voucher entry processes.</a:t>
            </a:r>
          </a:p>
          <a:p>
            <a:pPr marL="571500" indent="-571500" algn="just">
              <a:buFont typeface="Arial" pitchFamily="34" charset="0"/>
              <a:buChar char="•"/>
            </a:pPr>
            <a:endParaRPr lang="en-US" sz="3200" dirty="0">
              <a:latin typeface="+mn-lt"/>
            </a:endParaRPr>
          </a:p>
          <a:p>
            <a:pPr marL="571500" indent="-571500" algn="just">
              <a:buFont typeface="Arial" pitchFamily="34" charset="0"/>
              <a:buChar char="•"/>
            </a:pPr>
            <a:r>
              <a:rPr lang="en-US" sz="3200" dirty="0">
                <a:latin typeface="+mn-lt"/>
              </a:rPr>
              <a:t>Comprehend practical use cases of multi-currency functionality in business operations.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2057400"/>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LEARNING OBJECTIVES:</a:t>
            </a: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4048337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544310" y="3030468"/>
            <a:ext cx="5589905" cy="5589905"/>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883356" y="3536186"/>
            <a:ext cx="10371485" cy="5070911"/>
          </a:xfrm>
          <a:prstGeom prst="rect">
            <a:avLst/>
          </a:prstGeom>
        </p:spPr>
        <p:txBody>
          <a:bodyPr vert="horz" wrap="square" lIns="0" tIns="381670" rIns="0" bIns="0" rtlCol="0" anchor="t">
            <a:spAutoFit/>
          </a:bodyPr>
          <a:lstStyle/>
          <a:p>
            <a:pPr algn="just" rtl="0"/>
            <a:r>
              <a:rPr lang="en-US" sz="3200" kern="1200" dirty="0" smtClean="0">
                <a:latin typeface="+mn-lt"/>
              </a:rPr>
              <a:t>ZOHO </a:t>
            </a:r>
            <a:r>
              <a:rPr lang="en-US" sz="3200" kern="1200" dirty="0">
                <a:latin typeface="+mn-lt"/>
              </a:rPr>
              <a:t>Books is a powerful accounting software that streamlines the procure-to-pay (P2P) process. This introduction outlines the key steps in the </a:t>
            </a:r>
            <a:r>
              <a:rPr lang="en-US" sz="3200" kern="1200" dirty="0" smtClean="0">
                <a:latin typeface="+mn-lt"/>
              </a:rPr>
              <a:t>ZOHO </a:t>
            </a:r>
            <a:r>
              <a:rPr lang="en-US" sz="3200" kern="1200" dirty="0">
                <a:latin typeface="+mn-lt"/>
              </a:rPr>
              <a:t>Books P2P workflow, from vendor onboarding to invoicing and payments, enabling businesses to efficiently manage their financial operations.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0" y="3564922"/>
            <a:ext cx="5853023"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smtClean="0">
                <a:solidFill>
                  <a:schemeClr val="bg1"/>
                </a:solidFill>
              </a:rPr>
              <a:t>Introduction </a:t>
            </a:r>
            <a:r>
              <a:rPr lang="en-US" sz="6600" b="1" dirty="0">
                <a:solidFill>
                  <a:schemeClr val="bg1"/>
                </a:solidFill>
              </a:rPr>
              <a:t>to </a:t>
            </a:r>
            <a:r>
              <a:rPr lang="en-US" sz="6600" b="1" dirty="0" smtClean="0">
                <a:solidFill>
                  <a:schemeClr val="bg1"/>
                </a:solidFill>
              </a:rPr>
              <a:t>ZOHO </a:t>
            </a:r>
            <a:r>
              <a:rPr lang="en-US" sz="6600" b="1" dirty="0">
                <a:solidFill>
                  <a:schemeClr val="bg1"/>
                </a:solidFill>
              </a:rPr>
              <a:t>Books P2P Process</a:t>
            </a: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64718471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89266"/>
            <a:ext cx="14168626" cy="10980221"/>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11.1. MULTI CURRENCY IN ZOHO </a:t>
            </a:r>
            <a:r>
              <a:rPr lang="en-US" sz="4800" b="1" dirty="0" smtClean="0">
                <a:latin typeface="+mn-lt"/>
              </a:rPr>
              <a:t>BOOKS</a:t>
            </a:r>
          </a:p>
          <a:p>
            <a:pPr algn="just"/>
            <a:endParaRPr lang="en-US" sz="4800" b="1" dirty="0" smtClean="0">
              <a:latin typeface="+mn-lt"/>
            </a:endParaRPr>
          </a:p>
          <a:p>
            <a:pPr marL="742950" indent="-742950" algn="just">
              <a:buFont typeface="+mj-lt"/>
              <a:buAutoNum type="arabicPeriod"/>
            </a:pPr>
            <a:r>
              <a:rPr lang="en-US" sz="3600" b="1" dirty="0" smtClean="0">
                <a:latin typeface="+mn-lt"/>
              </a:rPr>
              <a:t>Base </a:t>
            </a:r>
            <a:r>
              <a:rPr lang="en-US" sz="3600" b="1" dirty="0">
                <a:latin typeface="+mn-lt"/>
              </a:rPr>
              <a:t>Currency: </a:t>
            </a:r>
            <a:r>
              <a:rPr lang="en-US" sz="3600" dirty="0">
                <a:latin typeface="+mn-lt"/>
              </a:rPr>
              <a:t>Understanding the default currency of your organization.</a:t>
            </a:r>
          </a:p>
          <a:p>
            <a:pPr marL="742950" indent="-742950" algn="just">
              <a:buFont typeface="+mj-lt"/>
              <a:buAutoNum type="arabicPeriod"/>
            </a:pPr>
            <a:endParaRPr lang="en-US" sz="3600" dirty="0">
              <a:latin typeface="+mn-lt"/>
            </a:endParaRPr>
          </a:p>
          <a:p>
            <a:pPr marL="742950" indent="-742950" algn="just">
              <a:buFont typeface="+mj-lt"/>
              <a:buAutoNum type="arabicPeriod"/>
            </a:pPr>
            <a:r>
              <a:rPr lang="en-US" sz="3600" b="1" dirty="0" smtClean="0">
                <a:latin typeface="+mn-lt"/>
              </a:rPr>
              <a:t>Adding </a:t>
            </a:r>
            <a:r>
              <a:rPr lang="en-US" sz="3600" b="1" dirty="0">
                <a:latin typeface="+mn-lt"/>
              </a:rPr>
              <a:t>New Currency: </a:t>
            </a:r>
            <a:r>
              <a:rPr lang="en-US" sz="3600" dirty="0">
                <a:latin typeface="+mn-lt"/>
              </a:rPr>
              <a:t>How to incorporate additional currencies.</a:t>
            </a:r>
          </a:p>
          <a:p>
            <a:pPr marL="742950" indent="-742950" algn="just">
              <a:buFont typeface="+mj-lt"/>
              <a:buAutoNum type="arabicPeriod"/>
            </a:pPr>
            <a:endParaRPr lang="en-US" sz="3600" dirty="0">
              <a:latin typeface="+mn-lt"/>
            </a:endParaRPr>
          </a:p>
          <a:p>
            <a:pPr marL="742950" indent="-742950" algn="just">
              <a:buFont typeface="+mj-lt"/>
              <a:buAutoNum type="arabicPeriod"/>
            </a:pPr>
            <a:r>
              <a:rPr lang="en-US" sz="3600" b="1" dirty="0" smtClean="0">
                <a:latin typeface="+mn-lt"/>
              </a:rPr>
              <a:t>Editing </a:t>
            </a:r>
            <a:r>
              <a:rPr lang="en-US" sz="3600" b="1" dirty="0">
                <a:latin typeface="+mn-lt"/>
              </a:rPr>
              <a:t>Currency Settings: </a:t>
            </a:r>
            <a:r>
              <a:rPr lang="en-US" sz="3600" dirty="0">
                <a:latin typeface="+mn-lt"/>
              </a:rPr>
              <a:t>Customizing currency properties.</a:t>
            </a:r>
          </a:p>
          <a:p>
            <a:pPr marL="742950" indent="-742950" algn="just">
              <a:buFont typeface="+mj-lt"/>
              <a:buAutoNum type="arabicPeriod"/>
            </a:pPr>
            <a:endParaRPr lang="en-US" sz="3600" dirty="0">
              <a:latin typeface="+mn-lt"/>
            </a:endParaRPr>
          </a:p>
          <a:p>
            <a:pPr marL="742950" indent="-742950" algn="just">
              <a:buFont typeface="+mj-lt"/>
              <a:buAutoNum type="arabicPeriod"/>
            </a:pPr>
            <a:r>
              <a:rPr lang="en-US" sz="3600" b="1" dirty="0" smtClean="0">
                <a:latin typeface="+mn-lt"/>
              </a:rPr>
              <a:t>Exchange </a:t>
            </a:r>
            <a:r>
              <a:rPr lang="en-US" sz="3600" b="1" dirty="0">
                <a:latin typeface="+mn-lt"/>
              </a:rPr>
              <a:t>Rates: </a:t>
            </a:r>
            <a:r>
              <a:rPr lang="en-US" sz="3600" dirty="0">
                <a:latin typeface="+mn-lt"/>
              </a:rPr>
              <a:t>Automatic and manual exchange rate management.</a:t>
            </a:r>
          </a:p>
          <a:p>
            <a:pPr marL="914400" indent="-914400" algn="just">
              <a:buFont typeface="+mj-lt"/>
              <a:buAutoNum type="arabicPeriod"/>
            </a:pPr>
            <a:endParaRPr lang="en-US" sz="4800" dirty="0">
              <a:latin typeface="+mn-lt"/>
            </a:endParaRPr>
          </a:p>
          <a:p>
            <a:pPr marL="742950" indent="-742950" algn="just">
              <a:buFont typeface="+mj-lt"/>
              <a:buAutoNum type="arabicPeriod"/>
            </a:pPr>
            <a:r>
              <a:rPr lang="en-US" sz="3600" b="1" dirty="0" smtClean="0">
                <a:latin typeface="+mn-lt"/>
              </a:rPr>
              <a:t>Deleting </a:t>
            </a:r>
            <a:r>
              <a:rPr lang="en-US" sz="3600" b="1" dirty="0">
                <a:latin typeface="+mn-lt"/>
              </a:rPr>
              <a:t>Currencies: </a:t>
            </a:r>
            <a:r>
              <a:rPr lang="en-US" sz="3600" dirty="0">
                <a:latin typeface="+mn-lt"/>
              </a:rPr>
              <a:t>Removing unused currencies.</a:t>
            </a:r>
          </a:p>
          <a:p>
            <a:pPr marL="742950" indent="-742950" algn="just">
              <a:buFont typeface="+mj-lt"/>
              <a:buAutoNum type="arabicPeriod"/>
            </a:pPr>
            <a:endParaRPr lang="en-US" sz="3600" dirty="0">
              <a:latin typeface="+mn-lt"/>
            </a:endParaRPr>
          </a:p>
          <a:p>
            <a:pPr marL="742950" indent="-742950" algn="just">
              <a:buFont typeface="+mj-lt"/>
              <a:buAutoNum type="arabicPeriod"/>
            </a:pPr>
            <a:r>
              <a:rPr lang="en-US" sz="3600" b="1" dirty="0" smtClean="0">
                <a:latin typeface="+mn-lt"/>
              </a:rPr>
              <a:t>Use </a:t>
            </a:r>
            <a:r>
              <a:rPr lang="en-US" sz="3600" b="1" dirty="0">
                <a:latin typeface="+mn-lt"/>
              </a:rPr>
              <a:t>Cases: </a:t>
            </a:r>
            <a:r>
              <a:rPr lang="en-US" sz="3600" dirty="0">
                <a:latin typeface="+mn-lt"/>
              </a:rPr>
              <a:t>Practical scenarios where multi-currency functionality is utilized</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204073022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89266"/>
            <a:ext cx="14168626" cy="9687559"/>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11.1.1 &amp; 2 BASE CURRENCY &amp; NEW </a:t>
            </a:r>
            <a:r>
              <a:rPr lang="en-US" sz="4800" b="1" dirty="0" smtClean="0">
                <a:latin typeface="+mn-lt"/>
              </a:rPr>
              <a:t>CURRENCY</a:t>
            </a:r>
          </a:p>
          <a:p>
            <a:pPr algn="just"/>
            <a:endParaRPr lang="en-US" sz="4800" b="1" dirty="0" smtClean="0">
              <a:latin typeface="+mn-lt"/>
            </a:endParaRPr>
          </a:p>
          <a:p>
            <a:pPr marL="571500" indent="-571500" algn="just">
              <a:buFont typeface="Wingdings" pitchFamily="2" charset="2"/>
              <a:buChar char="v"/>
            </a:pPr>
            <a:r>
              <a:rPr lang="en-US" sz="3600" b="1" dirty="0" smtClean="0">
                <a:latin typeface="+mn-lt"/>
              </a:rPr>
              <a:t>Steps </a:t>
            </a:r>
            <a:r>
              <a:rPr lang="en-US" sz="3600" b="1" dirty="0">
                <a:latin typeface="+mn-lt"/>
              </a:rPr>
              <a:t>to View Base Currency:</a:t>
            </a:r>
          </a:p>
          <a:p>
            <a:pPr algn="just"/>
            <a:r>
              <a:rPr lang="en-US" sz="3600" dirty="0">
                <a:latin typeface="+mn-lt"/>
              </a:rPr>
              <a:t>1. Navigate to “Settings” &gt; “Currencies”.</a:t>
            </a:r>
          </a:p>
          <a:p>
            <a:pPr algn="just"/>
            <a:r>
              <a:rPr lang="en-US" sz="3600" dirty="0">
                <a:latin typeface="+mn-lt"/>
              </a:rPr>
              <a:t>2. The displayed currency is your base currency</a:t>
            </a:r>
          </a:p>
          <a:p>
            <a:pPr marL="742950" indent="-742950" algn="just">
              <a:buFont typeface="+mj-lt"/>
              <a:buAutoNum type="arabicPeriod"/>
            </a:pPr>
            <a:endParaRPr lang="en-US" sz="3600" b="1" dirty="0">
              <a:latin typeface="+mn-lt"/>
            </a:endParaRPr>
          </a:p>
          <a:p>
            <a:pPr algn="just"/>
            <a:r>
              <a:rPr lang="en-US" sz="3600" b="1" dirty="0">
                <a:latin typeface="+mn-lt"/>
              </a:rPr>
              <a:t>1. Navigate to “Settings” &gt; “Currencies”.</a:t>
            </a:r>
          </a:p>
          <a:p>
            <a:pPr algn="just"/>
            <a:r>
              <a:rPr lang="en-US" sz="3600" b="1" dirty="0">
                <a:latin typeface="+mn-lt"/>
              </a:rPr>
              <a:t>2. Click on the “+ New Currency” button in the top right corner.</a:t>
            </a:r>
          </a:p>
          <a:p>
            <a:pPr algn="just"/>
            <a:r>
              <a:rPr lang="en-US" sz="3600" b="1" dirty="0">
                <a:latin typeface="+mn-lt"/>
              </a:rPr>
              <a:t>3. Fill in the required details:</a:t>
            </a:r>
          </a:p>
          <a:p>
            <a:pPr algn="just"/>
            <a:r>
              <a:rPr lang="en-US" sz="3600" dirty="0">
                <a:latin typeface="+mn-lt"/>
              </a:rPr>
              <a:t>• Currency Code</a:t>
            </a:r>
          </a:p>
          <a:p>
            <a:pPr algn="just"/>
            <a:r>
              <a:rPr lang="en-US" sz="3600" dirty="0">
                <a:latin typeface="+mn-lt"/>
              </a:rPr>
              <a:t>• Currency Symbol (modifiable)</a:t>
            </a:r>
          </a:p>
          <a:p>
            <a:pPr algn="just"/>
            <a:r>
              <a:rPr lang="en-US" sz="3600" dirty="0">
                <a:latin typeface="+mn-lt"/>
              </a:rPr>
              <a:t>• Decimal Places</a:t>
            </a:r>
          </a:p>
          <a:p>
            <a:pPr algn="just"/>
            <a:r>
              <a:rPr lang="en-US" sz="3600" dirty="0">
                <a:latin typeface="+mn-lt"/>
              </a:rPr>
              <a:t>• Format (comma/dot placement)</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81935357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89266"/>
            <a:ext cx="14168626" cy="8025566"/>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11.1.3 EDIT </a:t>
            </a:r>
            <a:r>
              <a:rPr lang="en-US" sz="4800" b="1" dirty="0" smtClean="0">
                <a:latin typeface="+mn-lt"/>
              </a:rPr>
              <a:t>CURRENCY</a:t>
            </a:r>
          </a:p>
          <a:p>
            <a:pPr algn="l"/>
            <a:endParaRPr lang="en-US" sz="4800" b="1" dirty="0">
              <a:latin typeface="+mn-lt"/>
            </a:endParaRPr>
          </a:p>
          <a:p>
            <a:pPr marL="571500" indent="-571500" algn="just">
              <a:buFont typeface="Wingdings" pitchFamily="2" charset="2"/>
              <a:buChar char="v"/>
            </a:pPr>
            <a:r>
              <a:rPr lang="en-US" sz="4000" b="1" dirty="0">
                <a:latin typeface="+mn-lt"/>
              </a:rPr>
              <a:t>Steps to Edit a Currency</a:t>
            </a:r>
            <a:r>
              <a:rPr lang="en-US" sz="4000" b="1" dirty="0" smtClean="0">
                <a:latin typeface="+mn-lt"/>
              </a:rPr>
              <a:t>:</a:t>
            </a:r>
          </a:p>
          <a:p>
            <a:pPr algn="just"/>
            <a:endParaRPr lang="en-US" sz="3600" b="1" dirty="0">
              <a:latin typeface="+mn-lt"/>
            </a:endParaRPr>
          </a:p>
          <a:p>
            <a:pPr algn="just"/>
            <a:r>
              <a:rPr lang="en-US" sz="3600" dirty="0">
                <a:latin typeface="+mn-lt"/>
              </a:rPr>
              <a:t>1. Navigate to “Settings” &gt; “Currencies”.</a:t>
            </a:r>
          </a:p>
          <a:p>
            <a:pPr algn="just"/>
            <a:r>
              <a:rPr lang="en-US" sz="3600" dirty="0">
                <a:latin typeface="+mn-lt"/>
              </a:rPr>
              <a:t>2. Hover over the currency you wish to edit.</a:t>
            </a:r>
          </a:p>
          <a:p>
            <a:pPr algn="just"/>
            <a:r>
              <a:rPr lang="en-US" sz="3600" dirty="0">
                <a:latin typeface="+mn-lt"/>
              </a:rPr>
              <a:t>3. Click “Edit” on the right side of the currency</a:t>
            </a:r>
          </a:p>
          <a:p>
            <a:pPr algn="just"/>
            <a:r>
              <a:rPr lang="en-US" sz="3600" dirty="0">
                <a:latin typeface="+mn-lt"/>
              </a:rPr>
              <a:t>4. Make the necessary changes in fields like Currency Code, Currency Symbol, Decimal Places, and Format.</a:t>
            </a:r>
          </a:p>
          <a:p>
            <a:pPr algn="just"/>
            <a:r>
              <a:rPr lang="en-US" sz="3600" dirty="0">
                <a:latin typeface="+mn-lt"/>
              </a:rPr>
              <a:t>5. Click “Save”.</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29821821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89266"/>
            <a:ext cx="14168626" cy="7902455"/>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11.1.4 EXCHANGE </a:t>
            </a:r>
            <a:r>
              <a:rPr lang="en-US" sz="4800" b="1" dirty="0" smtClean="0">
                <a:latin typeface="+mn-lt"/>
              </a:rPr>
              <a:t>RATES</a:t>
            </a:r>
          </a:p>
          <a:p>
            <a:pPr algn="l"/>
            <a:endParaRPr lang="en-US" sz="4800" b="1" dirty="0">
              <a:latin typeface="+mn-lt"/>
            </a:endParaRPr>
          </a:p>
          <a:p>
            <a:pPr marL="571500" indent="-571500" algn="just">
              <a:buFont typeface="Wingdings" pitchFamily="2" charset="2"/>
              <a:buChar char="v"/>
            </a:pPr>
            <a:r>
              <a:rPr lang="en-US" sz="4000" b="1" dirty="0">
                <a:latin typeface="+mn-lt"/>
              </a:rPr>
              <a:t>Steps to Disable Exchange Rate Feeds</a:t>
            </a:r>
            <a:r>
              <a:rPr lang="en-US" sz="4000" b="1" dirty="0" smtClean="0">
                <a:latin typeface="+mn-lt"/>
              </a:rPr>
              <a:t>:</a:t>
            </a:r>
          </a:p>
          <a:p>
            <a:pPr algn="just"/>
            <a:endParaRPr lang="en-US" sz="4000" b="1" dirty="0">
              <a:latin typeface="+mn-lt"/>
            </a:endParaRPr>
          </a:p>
          <a:p>
            <a:pPr algn="just"/>
            <a:r>
              <a:rPr lang="en-US" sz="4000" dirty="0" smtClean="0">
                <a:latin typeface="+mn-lt"/>
              </a:rPr>
              <a:t>1</a:t>
            </a:r>
            <a:r>
              <a:rPr lang="en-US" sz="4000" dirty="0">
                <a:latin typeface="+mn-lt"/>
              </a:rPr>
              <a:t>. Go to “Settings” &gt; “Currencies”.</a:t>
            </a:r>
          </a:p>
          <a:p>
            <a:pPr algn="just"/>
            <a:r>
              <a:rPr lang="en-US" sz="4000" dirty="0" smtClean="0">
                <a:latin typeface="+mn-lt"/>
              </a:rPr>
              <a:t>2. </a:t>
            </a:r>
            <a:r>
              <a:rPr lang="en-US" sz="4000" dirty="0">
                <a:latin typeface="+mn-lt"/>
              </a:rPr>
              <a:t>Click “Disable Exchange Rate Feeds” in the top right corner.</a:t>
            </a:r>
          </a:p>
          <a:p>
            <a:pPr marL="571500" indent="-571500" algn="just">
              <a:buFont typeface="Wingdings" pitchFamily="2" charset="2"/>
              <a:buChar char="v"/>
            </a:pPr>
            <a:endParaRPr lang="en-US" sz="4000" dirty="0">
              <a:latin typeface="+mn-lt"/>
            </a:endParaRPr>
          </a:p>
          <a:p>
            <a:pPr marL="571500" indent="-571500" algn="just">
              <a:buFont typeface="Wingdings" pitchFamily="2" charset="2"/>
              <a:buChar char="v"/>
            </a:pPr>
            <a:endParaRPr lang="en-US" sz="4000" dirty="0">
              <a:latin typeface="+mn-lt"/>
            </a:endParaRPr>
          </a:p>
          <a:p>
            <a:pPr algn="just"/>
            <a:r>
              <a:rPr lang="en-US" sz="4000" dirty="0">
                <a:latin typeface="+mn-lt"/>
              </a:rPr>
              <a:t>3. Confirm by clicking “Disable”.</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pic>
        <p:nvPicPr>
          <p:cNvPr id="5" name="Picture 4">
            <a:extLst>
              <a:ext uri="{FF2B5EF4-FFF2-40B4-BE49-F238E27FC236}">
                <a16:creationId xmlns:a16="http://schemas.microsoft.com/office/drawing/2014/main" xmlns="" id="{3D1BF092-2349-461A-D0E8-53935758415F}"/>
              </a:ext>
            </a:extLst>
          </p:cNvPr>
          <p:cNvPicPr>
            <a:picLocks noChangeAspect="1"/>
          </p:cNvPicPr>
          <p:nvPr/>
        </p:nvPicPr>
        <p:blipFill>
          <a:blip r:embed="rId2"/>
          <a:stretch>
            <a:fillRect/>
          </a:stretch>
        </p:blipFill>
        <p:spPr>
          <a:xfrm>
            <a:off x="3040233" y="4089463"/>
            <a:ext cx="9752365" cy="1043646"/>
          </a:xfrm>
          <a:prstGeom prst="rect">
            <a:avLst/>
          </a:prstGeom>
        </p:spPr>
      </p:pic>
    </p:spTree>
    <p:extLst>
      <p:ext uri="{BB962C8B-B14F-4D97-AF65-F5344CB8AC3E}">
        <p14:creationId xmlns:p14="http://schemas.microsoft.com/office/powerpoint/2010/main" val="424401605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89266"/>
            <a:ext cx="14895990" cy="9133561"/>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11.1.4 EXCHANGE </a:t>
            </a:r>
            <a:r>
              <a:rPr lang="en-US" sz="4800" b="1" dirty="0" smtClean="0">
                <a:latin typeface="+mn-lt"/>
              </a:rPr>
              <a:t>RATES</a:t>
            </a:r>
          </a:p>
          <a:p>
            <a:pPr algn="l"/>
            <a:endParaRPr lang="en-US" sz="4800" b="1" dirty="0">
              <a:latin typeface="+mn-lt"/>
            </a:endParaRPr>
          </a:p>
          <a:p>
            <a:pPr marL="571500" indent="-571500" algn="just">
              <a:buFont typeface="Wingdings" pitchFamily="2" charset="2"/>
              <a:buChar char="v"/>
            </a:pPr>
            <a:r>
              <a:rPr lang="en-US" sz="4000" b="1" dirty="0">
                <a:latin typeface="+mn-lt"/>
              </a:rPr>
              <a:t>Adding Exchange Rates Manually (if feeds are disabled</a:t>
            </a:r>
            <a:r>
              <a:rPr lang="en-US" sz="4000" b="1" dirty="0" smtClean="0">
                <a:latin typeface="+mn-lt"/>
              </a:rPr>
              <a:t>):</a:t>
            </a:r>
          </a:p>
          <a:p>
            <a:pPr algn="just"/>
            <a:endParaRPr lang="en-US" sz="4000" b="1" dirty="0">
              <a:latin typeface="+mn-lt"/>
            </a:endParaRPr>
          </a:p>
          <a:p>
            <a:pPr algn="just"/>
            <a:r>
              <a:rPr lang="en-US" sz="4000" dirty="0">
                <a:latin typeface="+mn-lt"/>
              </a:rPr>
              <a:t>1. Go to “Settings” &gt; “Currencies”.</a:t>
            </a:r>
          </a:p>
          <a:p>
            <a:pPr algn="just"/>
            <a:r>
              <a:rPr lang="en-US" sz="4000" dirty="0">
                <a:latin typeface="+mn-lt"/>
              </a:rPr>
              <a:t>2. Ensure exchange rate feeds are disabled.</a:t>
            </a:r>
          </a:p>
          <a:p>
            <a:pPr algn="just"/>
            <a:r>
              <a:rPr lang="en-US" sz="4000" dirty="0">
                <a:latin typeface="+mn-lt"/>
              </a:rPr>
              <a:t>3. Hover over the currency for which you want to add </a:t>
            </a:r>
            <a:r>
              <a:rPr lang="en-US" sz="4000" dirty="0" smtClean="0">
                <a:latin typeface="+mn-lt"/>
              </a:rPr>
              <a:t>an exchange </a:t>
            </a:r>
            <a:r>
              <a:rPr lang="en-US" sz="4000" dirty="0">
                <a:latin typeface="+mn-lt"/>
              </a:rPr>
              <a:t>rate. </a:t>
            </a:r>
            <a:endParaRPr lang="en-US" sz="4000" dirty="0" smtClean="0">
              <a:latin typeface="+mn-lt"/>
            </a:endParaRPr>
          </a:p>
          <a:p>
            <a:pPr algn="just"/>
            <a:r>
              <a:rPr lang="en-US" sz="4000" dirty="0" smtClean="0">
                <a:latin typeface="+mn-lt"/>
              </a:rPr>
              <a:t>4</a:t>
            </a:r>
            <a:r>
              <a:rPr lang="en-US" sz="4000" dirty="0">
                <a:latin typeface="+mn-lt"/>
              </a:rPr>
              <a:t>. Click “View Exchange Rates”.</a:t>
            </a:r>
          </a:p>
          <a:p>
            <a:pPr algn="just"/>
            <a:r>
              <a:rPr lang="en-US" sz="4000" dirty="0">
                <a:latin typeface="+mn-lt"/>
              </a:rPr>
              <a:t>5. Click “+ Add Exchange Rates” in the top right corner.</a:t>
            </a:r>
          </a:p>
          <a:p>
            <a:pPr algn="just"/>
            <a:r>
              <a:rPr lang="en-US" sz="4000" dirty="0">
                <a:latin typeface="+mn-lt"/>
              </a:rPr>
              <a:t>6. Enter the exchange rate for the specific day.</a:t>
            </a:r>
          </a:p>
          <a:p>
            <a:pPr algn="just"/>
            <a:r>
              <a:rPr lang="en-US" sz="4000" dirty="0">
                <a:latin typeface="+mn-lt"/>
              </a:rPr>
              <a:t>7. Click “Save”.</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297807357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89266"/>
            <a:ext cx="14895990" cy="7286902"/>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11.1.5 DELETE </a:t>
            </a:r>
            <a:r>
              <a:rPr lang="en-US" sz="4800" b="1" dirty="0" smtClean="0">
                <a:latin typeface="+mn-lt"/>
              </a:rPr>
              <a:t>CURRENCY</a:t>
            </a:r>
          </a:p>
          <a:p>
            <a:pPr algn="l"/>
            <a:endParaRPr lang="en-US" sz="4800" b="1" dirty="0">
              <a:latin typeface="+mn-lt"/>
            </a:endParaRPr>
          </a:p>
          <a:p>
            <a:pPr marL="571500" indent="-571500" algn="just">
              <a:buFont typeface="Wingdings" pitchFamily="2" charset="2"/>
              <a:buChar char="v"/>
            </a:pPr>
            <a:r>
              <a:rPr lang="en-US" sz="4000" b="1" dirty="0">
                <a:latin typeface="+mn-lt"/>
              </a:rPr>
              <a:t>Steps to Delete a Currency</a:t>
            </a:r>
            <a:r>
              <a:rPr lang="en-US" sz="4000" b="1" dirty="0" smtClean="0">
                <a:latin typeface="+mn-lt"/>
              </a:rPr>
              <a:t>:</a:t>
            </a:r>
          </a:p>
          <a:p>
            <a:pPr algn="just"/>
            <a:endParaRPr lang="en-US" sz="4000" b="1" dirty="0">
              <a:latin typeface="+mn-lt"/>
            </a:endParaRPr>
          </a:p>
          <a:p>
            <a:pPr algn="just"/>
            <a:r>
              <a:rPr lang="en-US" sz="4000" dirty="0">
                <a:latin typeface="+mn-lt"/>
              </a:rPr>
              <a:t>1. Go to “Settings” &gt; “Currencies”.</a:t>
            </a:r>
          </a:p>
          <a:p>
            <a:pPr algn="just"/>
            <a:r>
              <a:rPr lang="en-US" sz="4000" dirty="0">
                <a:latin typeface="+mn-lt"/>
              </a:rPr>
              <a:t>2. Hover over the currency you want to delete.</a:t>
            </a:r>
          </a:p>
          <a:p>
            <a:pPr algn="just"/>
            <a:r>
              <a:rPr lang="en-US" sz="4000" dirty="0">
                <a:latin typeface="+mn-lt"/>
              </a:rPr>
              <a:t>3. Click the Trash icon on the right side of the currency.</a:t>
            </a:r>
          </a:p>
          <a:p>
            <a:pPr algn="just"/>
            <a:r>
              <a:rPr lang="en-US" sz="4000" dirty="0">
                <a:latin typeface="+mn-lt"/>
              </a:rPr>
              <a:t>4. Confirm by clicking “OK”.</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33852712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293046" y="243794"/>
            <a:ext cx="14895990" cy="10980221"/>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11.2. VOUCHER ENTRY USING FOREIGN </a:t>
            </a:r>
            <a:r>
              <a:rPr lang="en-US" sz="4800" b="1" dirty="0" smtClean="0">
                <a:latin typeface="+mn-lt"/>
              </a:rPr>
              <a:t>CURRENCY</a:t>
            </a:r>
          </a:p>
          <a:p>
            <a:pPr algn="l"/>
            <a:endParaRPr lang="en-US" sz="4800" b="1" dirty="0">
              <a:latin typeface="+mn-lt"/>
            </a:endParaRPr>
          </a:p>
          <a:p>
            <a:pPr marL="571500" indent="-571500" algn="just">
              <a:buFont typeface="Wingdings" pitchFamily="2" charset="2"/>
              <a:buChar char="v"/>
            </a:pPr>
            <a:r>
              <a:rPr lang="en-US" sz="4000" b="1" dirty="0">
                <a:latin typeface="+mn-lt"/>
              </a:rPr>
              <a:t>Steps for Voucher Entry using Foreign Currency in </a:t>
            </a:r>
            <a:r>
              <a:rPr lang="en-US" sz="4000" b="1" dirty="0" smtClean="0">
                <a:latin typeface="+mn-lt"/>
              </a:rPr>
              <a:t>ZOHO </a:t>
            </a:r>
            <a:r>
              <a:rPr lang="en-US" sz="4000" b="1" dirty="0">
                <a:latin typeface="+mn-lt"/>
              </a:rPr>
              <a:t>Books</a:t>
            </a:r>
            <a:r>
              <a:rPr lang="en-US" sz="4000" b="1" dirty="0" smtClean="0">
                <a:latin typeface="+mn-lt"/>
              </a:rPr>
              <a:t>:</a:t>
            </a:r>
          </a:p>
          <a:p>
            <a:pPr algn="just"/>
            <a:endParaRPr lang="en-US" sz="4000" b="1" dirty="0">
              <a:latin typeface="+mn-lt"/>
            </a:endParaRPr>
          </a:p>
          <a:p>
            <a:pPr algn="just"/>
            <a:r>
              <a:rPr lang="en-US" sz="4000" b="1" dirty="0">
                <a:latin typeface="+mn-lt"/>
              </a:rPr>
              <a:t>1. Create a New Transaction:</a:t>
            </a:r>
          </a:p>
          <a:p>
            <a:pPr algn="just"/>
            <a:r>
              <a:rPr lang="en-US" sz="4000" b="1" dirty="0">
                <a:latin typeface="+mn-lt"/>
              </a:rPr>
              <a:t>• </a:t>
            </a:r>
            <a:r>
              <a:rPr lang="en-US" sz="4000" dirty="0">
                <a:latin typeface="+mn-lt"/>
              </a:rPr>
              <a:t>Navigate to the relevant module (e.g., Expenses, Sales).</a:t>
            </a:r>
          </a:p>
          <a:p>
            <a:pPr algn="just"/>
            <a:r>
              <a:rPr lang="en-US" sz="4000" b="1" dirty="0">
                <a:latin typeface="+mn-lt"/>
              </a:rPr>
              <a:t>2. Select Foreign Currency:</a:t>
            </a:r>
          </a:p>
          <a:p>
            <a:pPr algn="just"/>
            <a:r>
              <a:rPr lang="en-US" sz="4000" b="1" dirty="0">
                <a:latin typeface="+mn-lt"/>
              </a:rPr>
              <a:t>• </a:t>
            </a:r>
            <a:r>
              <a:rPr lang="en-US" sz="4000" dirty="0">
                <a:latin typeface="+mn-lt"/>
              </a:rPr>
              <a:t>In the transaction details, select the foreign currency from the currency dropdown.</a:t>
            </a:r>
          </a:p>
          <a:p>
            <a:pPr algn="just"/>
            <a:r>
              <a:rPr lang="en-US" sz="4000" b="1" dirty="0">
                <a:latin typeface="+mn-lt"/>
              </a:rPr>
              <a:t>3. Enter Transaction Details:</a:t>
            </a:r>
          </a:p>
          <a:p>
            <a:pPr algn="just"/>
            <a:r>
              <a:rPr lang="en-US" sz="4000" b="1" dirty="0">
                <a:latin typeface="+mn-lt"/>
              </a:rPr>
              <a:t>• </a:t>
            </a:r>
            <a:r>
              <a:rPr lang="en-US" sz="4000" dirty="0">
                <a:latin typeface="+mn-lt"/>
              </a:rPr>
              <a:t>Fill in the necessary details like Date, Account, Amount, etc., in the foreign currency.</a:t>
            </a:r>
          </a:p>
          <a:p>
            <a:pPr algn="just"/>
            <a:r>
              <a:rPr lang="en-US" sz="4000" b="1" dirty="0">
                <a:latin typeface="+mn-lt"/>
              </a:rPr>
              <a:t>4. Review and Save:</a:t>
            </a:r>
          </a:p>
          <a:p>
            <a:pPr algn="just"/>
            <a:r>
              <a:rPr lang="en-US" sz="4000" b="1" dirty="0">
                <a:latin typeface="+mn-lt"/>
              </a:rPr>
              <a:t>• </a:t>
            </a:r>
            <a:r>
              <a:rPr lang="en-US" sz="4000" dirty="0">
                <a:latin typeface="+mn-lt"/>
              </a:rPr>
              <a:t>Review the transaction details and save the entry.</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22408404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391801" y="2932957"/>
            <a:ext cx="12602558" cy="1674176"/>
          </a:xfrm>
          <a:prstGeom prst="rect">
            <a:avLst/>
          </a:prstGeom>
        </p:spPr>
        <p:txBody>
          <a:bodyPr vert="horz" wrap="square" lIns="0" tIns="12065" rIns="0" bIns="0" rtlCol="0" anchor="t">
            <a:spAutoFit/>
          </a:bodyPr>
          <a:lstStyle/>
          <a:p>
            <a:pPr algn="ctr"/>
            <a:r>
              <a:rPr lang="en-IN" sz="6000" dirty="0" smtClean="0">
                <a:solidFill>
                  <a:schemeClr val="tx1"/>
                </a:solidFill>
              </a:rPr>
              <a:t>  </a:t>
            </a:r>
            <a:r>
              <a:rPr lang="en-IN" sz="6000" dirty="0" smtClean="0">
                <a:solidFill>
                  <a:schemeClr val="tx1"/>
                </a:solidFill>
                <a:latin typeface="+mn-lt"/>
              </a:rPr>
              <a:t>CHAPTER-12</a:t>
            </a:r>
            <a:br>
              <a:rPr lang="en-IN" sz="6000" dirty="0" smtClean="0">
                <a:solidFill>
                  <a:schemeClr val="tx1"/>
                </a:solidFill>
                <a:latin typeface="+mn-lt"/>
              </a:rPr>
            </a:br>
            <a:endParaRPr lang="en-IN" sz="4800" dirty="0">
              <a:solidFill>
                <a:schemeClr val="tx1"/>
              </a:solidFill>
              <a:latin typeface="+mn-lt"/>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5143500"/>
            <a:ext cx="9144000" cy="1508105"/>
          </a:xfrm>
          <a:prstGeom prst="rect">
            <a:avLst/>
          </a:prstGeom>
        </p:spPr>
        <p:txBody>
          <a:bodyPr>
            <a:spAutoFit/>
          </a:bodyPr>
          <a:lstStyle/>
          <a:p>
            <a:pPr algn="ctr"/>
            <a:r>
              <a:rPr lang="en-US" sz="4800" b="1" dirty="0">
                <a:solidFill>
                  <a:schemeClr val="bg1"/>
                </a:solidFill>
                <a:ea typeface="Lato" pitchFamily="34" charset="-122"/>
                <a:cs typeface="Lato" pitchFamily="34" charset="-120"/>
              </a:rPr>
              <a:t>UNIT-3: </a:t>
            </a:r>
            <a:r>
              <a:rPr lang="en-US" sz="4800" b="1" dirty="0" smtClean="0">
                <a:solidFill>
                  <a:schemeClr val="bg1"/>
                </a:solidFill>
                <a:ea typeface="Lato" pitchFamily="34" charset="-122"/>
                <a:cs typeface="Lato" pitchFamily="34" charset="-120"/>
              </a:rPr>
              <a:t>ZOHO </a:t>
            </a:r>
            <a:r>
              <a:rPr lang="en-US" sz="4800" b="1" dirty="0">
                <a:solidFill>
                  <a:schemeClr val="bg1"/>
                </a:solidFill>
                <a:ea typeface="Lato" pitchFamily="34" charset="-122"/>
                <a:cs typeface="Lato" pitchFamily="34" charset="-120"/>
              </a:rPr>
              <a:t>BOOKS </a:t>
            </a:r>
            <a:endParaRPr lang="en-US" sz="4800" b="1" dirty="0" smtClean="0">
              <a:solidFill>
                <a:schemeClr val="bg1"/>
              </a:solidFill>
              <a:ea typeface="Lato" pitchFamily="34" charset="-122"/>
              <a:cs typeface="Lato" pitchFamily="34" charset="-120"/>
            </a:endParaRPr>
          </a:p>
          <a:p>
            <a:pPr algn="ctr"/>
            <a:r>
              <a:rPr lang="en-US" sz="4400" dirty="0">
                <a:solidFill>
                  <a:schemeClr val="bg1"/>
                </a:solidFill>
                <a:ea typeface="Lato" pitchFamily="34" charset="-122"/>
                <a:cs typeface="Lato" pitchFamily="34" charset="-120"/>
              </a:rPr>
              <a:t>AUDIT FEATURES</a:t>
            </a:r>
            <a:endParaRPr lang="en-IN" dirty="0"/>
          </a:p>
        </p:txBody>
      </p:sp>
    </p:spTree>
    <p:extLst>
      <p:ext uri="{BB962C8B-B14F-4D97-AF65-F5344CB8AC3E}">
        <p14:creationId xmlns:p14="http://schemas.microsoft.com/office/powerpoint/2010/main" val="11570714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5948174" y="1028700"/>
            <a:ext cx="10274590" cy="7533123"/>
          </a:xfrm>
          <a:prstGeom prst="rect">
            <a:avLst/>
          </a:prstGeom>
        </p:spPr>
        <p:txBody>
          <a:bodyPr vert="horz" wrap="square" lIns="0" tIns="381670" rIns="0" bIns="0" rtlCol="0" anchor="t">
            <a:spAutoFit/>
          </a:bodyPr>
          <a:lstStyle/>
          <a:p>
            <a:pPr marL="571500" indent="-571500" algn="just">
              <a:buFont typeface="Arial" pitchFamily="34" charset="0"/>
              <a:buChar char="•"/>
            </a:pPr>
            <a:r>
              <a:rPr lang="en-US" sz="3200" dirty="0">
                <a:latin typeface="+mn-lt"/>
              </a:rPr>
              <a:t>Understand the purpose and types of audits in </a:t>
            </a:r>
            <a:r>
              <a:rPr lang="en-US" sz="3200" dirty="0" smtClean="0">
                <a:latin typeface="+mn-lt"/>
              </a:rPr>
              <a:t>ZOHO </a:t>
            </a:r>
            <a:r>
              <a:rPr lang="en-US" sz="3200" dirty="0">
                <a:latin typeface="+mn-lt"/>
              </a:rPr>
              <a:t>Books.</a:t>
            </a:r>
          </a:p>
          <a:p>
            <a:pPr marL="571500" indent="-571500" algn="just">
              <a:buFont typeface="Arial" pitchFamily="34" charset="0"/>
              <a:buChar char="•"/>
            </a:pPr>
            <a:endParaRPr lang="en-US" sz="3200" dirty="0">
              <a:latin typeface="+mn-lt"/>
            </a:endParaRPr>
          </a:p>
          <a:p>
            <a:pPr marL="571500" indent="-571500" algn="just">
              <a:buFont typeface="Arial" pitchFamily="34" charset="0"/>
              <a:buChar char="•"/>
            </a:pPr>
            <a:r>
              <a:rPr lang="en-US" sz="3200" dirty="0">
                <a:latin typeface="+mn-lt"/>
              </a:rPr>
              <a:t>Learn how to enable and customize audits based on organizational needs</a:t>
            </a:r>
          </a:p>
          <a:p>
            <a:pPr marL="571500" indent="-571500" algn="just">
              <a:buFont typeface="Arial" pitchFamily="34" charset="0"/>
              <a:buChar char="•"/>
            </a:pPr>
            <a:endParaRPr lang="en-US" sz="3200" dirty="0">
              <a:latin typeface="+mn-lt"/>
            </a:endParaRPr>
          </a:p>
          <a:p>
            <a:pPr marL="571500" indent="-571500" algn="just">
              <a:buFont typeface="Arial" pitchFamily="34" charset="0"/>
              <a:buChar char="•"/>
            </a:pPr>
            <a:r>
              <a:rPr lang="en-US" sz="3200" dirty="0">
                <a:latin typeface="+mn-lt"/>
              </a:rPr>
              <a:t>Recognize the significance of audit violations and their resolution.</a:t>
            </a:r>
          </a:p>
          <a:p>
            <a:pPr marL="571500" indent="-571500" algn="just">
              <a:buFont typeface="Arial" pitchFamily="34" charset="0"/>
              <a:buChar char="•"/>
            </a:pPr>
            <a:endParaRPr lang="en-US" sz="3200" dirty="0">
              <a:latin typeface="+mn-lt"/>
            </a:endParaRPr>
          </a:p>
          <a:p>
            <a:pPr marL="571500" indent="-571500" algn="just">
              <a:buFont typeface="Arial" pitchFamily="34" charset="0"/>
              <a:buChar char="•"/>
            </a:pPr>
            <a:r>
              <a:rPr lang="en-US" sz="3200" dirty="0">
                <a:latin typeface="+mn-lt"/>
              </a:rPr>
              <a:t>Gain proficiency in using the Audit feature for accurate expense management</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2057400"/>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LEARNING OBJECTIVES:</a:t>
            </a: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39957909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293046" y="243794"/>
            <a:ext cx="14895990" cy="9010451"/>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12.1 TYPES OF </a:t>
            </a:r>
            <a:r>
              <a:rPr lang="en-US" sz="4800" b="1" dirty="0" smtClean="0">
                <a:latin typeface="+mn-lt"/>
              </a:rPr>
              <a:t>AUDITS</a:t>
            </a:r>
          </a:p>
          <a:p>
            <a:pPr algn="l"/>
            <a:endParaRPr lang="en-US" sz="4800" b="1" dirty="0" smtClean="0">
              <a:latin typeface="+mn-lt"/>
            </a:endParaRPr>
          </a:p>
          <a:p>
            <a:pPr algn="l"/>
            <a:r>
              <a:rPr lang="en-US" sz="4400" dirty="0">
                <a:latin typeface="+mn-lt"/>
              </a:rPr>
              <a:t>1. Receipt Verification</a:t>
            </a:r>
          </a:p>
          <a:p>
            <a:pPr algn="l"/>
            <a:r>
              <a:rPr lang="en-US" sz="4400" dirty="0">
                <a:latin typeface="+mn-lt"/>
              </a:rPr>
              <a:t>2. Card Statement Verification</a:t>
            </a:r>
          </a:p>
          <a:p>
            <a:pPr algn="l"/>
            <a:r>
              <a:rPr lang="en-US" sz="4400" dirty="0">
                <a:latin typeface="+mn-lt"/>
              </a:rPr>
              <a:t>3. Exchange Rate Verification</a:t>
            </a:r>
          </a:p>
          <a:p>
            <a:pPr algn="l"/>
            <a:r>
              <a:rPr lang="en-US" sz="4400" dirty="0">
                <a:latin typeface="+mn-lt"/>
              </a:rPr>
              <a:t>4. Merchant Verification</a:t>
            </a:r>
          </a:p>
          <a:p>
            <a:pPr algn="l"/>
            <a:r>
              <a:rPr lang="en-US" sz="4400" dirty="0">
                <a:latin typeface="+mn-lt"/>
              </a:rPr>
              <a:t>5. Mileage Verification</a:t>
            </a:r>
          </a:p>
          <a:p>
            <a:pPr algn="l"/>
            <a:r>
              <a:rPr lang="en-US" sz="4400" dirty="0">
                <a:latin typeface="+mn-lt"/>
              </a:rPr>
              <a:t>6. </a:t>
            </a:r>
            <a:r>
              <a:rPr lang="en-US" sz="4400" dirty="0" smtClean="0">
                <a:latin typeface="+mn-lt"/>
              </a:rPr>
              <a:t>Unauthorized </a:t>
            </a:r>
            <a:r>
              <a:rPr lang="en-US" sz="4400" dirty="0">
                <a:latin typeface="+mn-lt"/>
              </a:rPr>
              <a:t>Expense</a:t>
            </a:r>
          </a:p>
          <a:p>
            <a:pPr algn="l"/>
            <a:r>
              <a:rPr lang="en-US" sz="4400" dirty="0">
                <a:latin typeface="+mn-lt"/>
              </a:rPr>
              <a:t>7. Duplicate Invoice Number</a:t>
            </a:r>
          </a:p>
          <a:p>
            <a:pPr algn="l"/>
            <a:r>
              <a:rPr lang="en-US" sz="4400" dirty="0">
                <a:latin typeface="+mn-lt"/>
              </a:rPr>
              <a:t>8. Manually Recorded Expense</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853399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1" y="4051873"/>
            <a:ext cx="5777345" cy="9094233"/>
          </a:xfrm>
          <a:prstGeom prst="rect">
            <a:avLst/>
          </a:prstGeom>
        </p:spPr>
        <p:txBody>
          <a:bodyPr vert="horz" lIns="91440" tIns="45720" rIns="91440" bIns="45720" rtlCol="0" anchor="b">
            <a:normAutofit fontScale="90000"/>
          </a:bodyPr>
          <a:lstStyle/>
          <a:p>
            <a:pPr algn="ctr" rtl="0"/>
            <a:r>
              <a:rPr lang="en-IN" sz="5300" dirty="0">
                <a:latin typeface="+mn-lt"/>
              </a:rPr>
              <a:t>Vendor </a:t>
            </a:r>
            <a:r>
              <a:rPr lang="en-IN" sz="5300" dirty="0" smtClean="0">
                <a:latin typeface="+mn-lt"/>
              </a:rPr>
              <a:t/>
            </a:r>
            <a:br>
              <a:rPr lang="en-IN" sz="5300" dirty="0" smtClean="0">
                <a:latin typeface="+mn-lt"/>
              </a:rPr>
            </a:br>
            <a:r>
              <a:rPr lang="en-IN" sz="5300" dirty="0" smtClean="0">
                <a:latin typeface="+mn-lt"/>
              </a:rPr>
              <a:t>On </a:t>
            </a:r>
            <a:br>
              <a:rPr lang="en-IN" sz="5300" dirty="0" smtClean="0">
                <a:latin typeface="+mn-lt"/>
              </a:rPr>
            </a:br>
            <a:r>
              <a:rPr lang="en-IN" sz="5300" dirty="0" smtClean="0">
                <a:latin typeface="+mn-lt"/>
              </a:rPr>
              <a:t>Boarding</a:t>
            </a:r>
            <a:r>
              <a:rPr lang="en-IN" sz="4000" dirty="0"/>
              <a:t/>
            </a:r>
            <a:br>
              <a:rPr lang="en-IN" sz="4000" dirty="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6459233" y="3680397"/>
            <a:ext cx="3640730" cy="3608680"/>
          </a:xfrm>
          <a:prstGeom prst="rect">
            <a:avLst/>
          </a:prstGeom>
          <a:noFill/>
        </p:spPr>
        <p:txBody>
          <a:bodyPr wrap="square" rtlCol="0">
            <a:spAutoFit/>
          </a:bodyPr>
          <a:lstStyle/>
          <a:p>
            <a:r>
              <a:rPr lang="en-IN" sz="3200" b="1" dirty="0"/>
              <a:t>Vendor Information</a:t>
            </a:r>
          </a:p>
          <a:p>
            <a:endParaRPr lang="en-IN" sz="1050" b="1" dirty="0"/>
          </a:p>
          <a:p>
            <a:pPr algn="just"/>
            <a:r>
              <a:rPr lang="en-US" sz="2400" dirty="0"/>
              <a:t>Capture detailed vendor profiles, including contact details, banking information, and tax IDs, to ensure seamless transactions.</a:t>
            </a:r>
          </a:p>
          <a:p>
            <a:r>
              <a:rPr lang="en-US" sz="2400" dirty="0"/>
              <a:t/>
            </a:r>
            <a:br>
              <a:rPr lang="en-US" sz="2400" dirty="0"/>
            </a:br>
            <a:endParaRPr lang="en-IN" dirty="0"/>
          </a:p>
        </p:txBody>
      </p:sp>
      <p:sp>
        <p:nvSpPr>
          <p:cNvPr id="9" name="TextBox 8"/>
          <p:cNvSpPr txBox="1"/>
          <p:nvPr/>
        </p:nvSpPr>
        <p:spPr>
          <a:xfrm>
            <a:off x="14464145" y="3680397"/>
            <a:ext cx="3491346" cy="3970318"/>
          </a:xfrm>
          <a:prstGeom prst="rect">
            <a:avLst/>
          </a:prstGeom>
          <a:noFill/>
        </p:spPr>
        <p:txBody>
          <a:bodyPr wrap="square" rtlCol="0">
            <a:spAutoFit/>
          </a:bodyPr>
          <a:lstStyle/>
          <a:p>
            <a:r>
              <a:rPr lang="en-IN" sz="3200" b="1" dirty="0"/>
              <a:t>Vendor Portal</a:t>
            </a:r>
          </a:p>
          <a:p>
            <a:endParaRPr lang="en-IN" sz="2800" dirty="0"/>
          </a:p>
          <a:p>
            <a:pPr algn="just"/>
            <a:r>
              <a:rPr lang="en-US" sz="2400" dirty="0"/>
              <a:t>Provide vendors with a secure portal to submit invoices, track payments, and access important documentation.</a:t>
            </a:r>
          </a:p>
          <a:p>
            <a:pPr algn="just"/>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10718224" y="3680397"/>
            <a:ext cx="3418608" cy="3323987"/>
          </a:xfrm>
          <a:prstGeom prst="rect">
            <a:avLst/>
          </a:prstGeom>
          <a:noFill/>
        </p:spPr>
        <p:txBody>
          <a:bodyPr wrap="square" rtlCol="0">
            <a:spAutoFit/>
          </a:bodyPr>
          <a:lstStyle/>
          <a:p>
            <a:r>
              <a:rPr lang="en-IN" sz="3200" b="1" dirty="0"/>
              <a:t>Vendor Approval</a:t>
            </a:r>
          </a:p>
          <a:p>
            <a:endParaRPr lang="en-IN" sz="1600" dirty="0"/>
          </a:p>
          <a:p>
            <a:pPr algn="just"/>
            <a:r>
              <a:rPr lang="en-US" sz="2400" dirty="0"/>
              <a:t>Implement a structured vendor approval process to vet new suppliers and maintain a reliable, trustworthy network.</a:t>
            </a:r>
          </a:p>
          <a:p>
            <a:r>
              <a:rPr lang="en-US" sz="2400" dirty="0"/>
              <a:t/>
            </a:r>
            <a:br>
              <a:rPr lang="en-US" sz="2400" dirty="0"/>
            </a:br>
            <a:endParaRPr lang="en-IN" dirty="0"/>
          </a:p>
        </p:txBody>
      </p:sp>
    </p:spTree>
    <p:extLst>
      <p:ext uri="{BB962C8B-B14F-4D97-AF65-F5344CB8AC3E}">
        <p14:creationId xmlns:p14="http://schemas.microsoft.com/office/powerpoint/2010/main" val="335428686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293046" y="243794"/>
            <a:ext cx="14895990" cy="9810670"/>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12.2. ENABLING PREFERRED </a:t>
            </a:r>
            <a:r>
              <a:rPr lang="en-US" sz="4800" b="1" dirty="0" smtClean="0">
                <a:latin typeface="+mn-lt"/>
              </a:rPr>
              <a:t>AUDITS</a:t>
            </a:r>
          </a:p>
          <a:p>
            <a:pPr algn="l"/>
            <a:endParaRPr lang="en-US" sz="3600" b="1" dirty="0">
              <a:latin typeface="+mn-lt"/>
            </a:endParaRPr>
          </a:p>
          <a:p>
            <a:pPr algn="l"/>
            <a:r>
              <a:rPr lang="en-US" sz="3200" dirty="0">
                <a:latin typeface="+mn-lt"/>
              </a:rPr>
              <a:t>1. Click on “Admin View”.</a:t>
            </a:r>
          </a:p>
          <a:p>
            <a:pPr algn="l"/>
            <a:endParaRPr lang="en-US" sz="3200" dirty="0">
              <a:latin typeface="+mn-lt"/>
            </a:endParaRPr>
          </a:p>
          <a:p>
            <a:pPr algn="l"/>
            <a:r>
              <a:rPr lang="en-US" sz="3200" dirty="0">
                <a:latin typeface="+mn-lt"/>
              </a:rPr>
              <a:t>2. Go to “Settings” on the left sidebar or click the Gear icon at the top right.</a:t>
            </a:r>
          </a:p>
          <a:p>
            <a:pPr algn="l"/>
            <a:endParaRPr lang="en-US" sz="3200" dirty="0">
              <a:latin typeface="+mn-lt"/>
            </a:endParaRPr>
          </a:p>
          <a:p>
            <a:pPr algn="l"/>
            <a:r>
              <a:rPr lang="en-US" sz="3200" dirty="0">
                <a:latin typeface="+mn-lt"/>
              </a:rPr>
              <a:t>3. Navigate to “Policies” under “Users and Control”.</a:t>
            </a:r>
          </a:p>
          <a:p>
            <a:pPr algn="l"/>
            <a:endParaRPr lang="en-US" sz="3200" dirty="0">
              <a:latin typeface="+mn-lt"/>
            </a:endParaRPr>
          </a:p>
          <a:p>
            <a:pPr algn="l"/>
            <a:r>
              <a:rPr lang="en-US" sz="3200" dirty="0">
                <a:latin typeface="+mn-lt"/>
              </a:rPr>
              <a:t>4. Click the desired policy.</a:t>
            </a:r>
          </a:p>
          <a:p>
            <a:pPr algn="l"/>
            <a:endParaRPr lang="en-US" sz="3200" dirty="0">
              <a:latin typeface="+mn-lt"/>
            </a:endParaRPr>
          </a:p>
          <a:p>
            <a:pPr algn="l"/>
            <a:r>
              <a:rPr lang="en-US" sz="3200" dirty="0">
                <a:latin typeface="+mn-lt"/>
              </a:rPr>
              <a:t>5. Go to the “Audit” tab.</a:t>
            </a:r>
          </a:p>
          <a:p>
            <a:pPr algn="l"/>
            <a:endParaRPr lang="en-US" sz="3200" dirty="0">
              <a:latin typeface="+mn-lt"/>
            </a:endParaRPr>
          </a:p>
          <a:p>
            <a:pPr algn="l"/>
            <a:r>
              <a:rPr lang="en-US" sz="3200" dirty="0">
                <a:latin typeface="+mn-lt"/>
              </a:rPr>
              <a:t>6. Enable or disable audits as needed.</a:t>
            </a:r>
          </a:p>
          <a:p>
            <a:pPr algn="l"/>
            <a:endParaRPr lang="en-US" sz="3200" dirty="0">
              <a:latin typeface="+mn-lt"/>
            </a:endParaRPr>
          </a:p>
          <a:p>
            <a:pPr algn="l"/>
            <a:r>
              <a:rPr lang="en-US" sz="3200" dirty="0">
                <a:latin typeface="+mn-lt"/>
              </a:rPr>
              <a:t>7. Click “Save”.</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174158882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293045" y="243794"/>
            <a:ext cx="15961795" cy="7717789"/>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800" b="1" dirty="0">
                <a:latin typeface="+mn-lt"/>
              </a:rPr>
              <a:t>12.3. VIEWING AUDIT </a:t>
            </a:r>
            <a:r>
              <a:rPr lang="en-US" sz="4800" b="1" dirty="0" smtClean="0">
                <a:latin typeface="+mn-lt"/>
              </a:rPr>
              <a:t>VIOLATIONS</a:t>
            </a:r>
          </a:p>
          <a:p>
            <a:pPr algn="l"/>
            <a:endParaRPr lang="en-US" sz="3600" b="1" dirty="0" smtClean="0">
              <a:latin typeface="+mn-lt"/>
            </a:endParaRPr>
          </a:p>
          <a:p>
            <a:pPr algn="l"/>
            <a:r>
              <a:rPr lang="en-US" sz="4000" dirty="0">
                <a:latin typeface="+mn-lt"/>
              </a:rPr>
              <a:t>1. Click on “Admin View”.</a:t>
            </a:r>
          </a:p>
          <a:p>
            <a:pPr algn="l"/>
            <a:r>
              <a:rPr lang="en-US" sz="4000" dirty="0">
                <a:latin typeface="+mn-lt"/>
              </a:rPr>
              <a:t>2. Go to “Reports”.</a:t>
            </a:r>
          </a:p>
          <a:p>
            <a:pPr algn="l"/>
            <a:r>
              <a:rPr lang="en-US" sz="4000" dirty="0">
                <a:latin typeface="+mn-lt"/>
              </a:rPr>
              <a:t>3. Navigate to the “Awaiting Approval” tab.</a:t>
            </a:r>
          </a:p>
          <a:p>
            <a:pPr algn="l"/>
            <a:r>
              <a:rPr lang="en-US" sz="4000" dirty="0">
                <a:latin typeface="+mn-lt"/>
              </a:rPr>
              <a:t>4. Select the report you want to view</a:t>
            </a:r>
          </a:p>
          <a:p>
            <a:pPr algn="l"/>
            <a:r>
              <a:rPr lang="en-US" sz="4000" dirty="0">
                <a:latin typeface="+mn-lt"/>
              </a:rPr>
              <a:t>5. Audit violations will be displayed as “Warning Violations”.</a:t>
            </a:r>
          </a:p>
          <a:p>
            <a:pPr algn="l"/>
            <a:r>
              <a:rPr lang="en-US" sz="4000" dirty="0">
                <a:latin typeface="+mn-lt"/>
              </a:rPr>
              <a:t>6. To view more details, click “View”. To update, click “Update”, make changes, and click “Save”.</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50796652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4369638" y="5525176"/>
            <a:ext cx="4011929" cy="2228850"/>
          </a:xfrm>
          <a:prstGeom prst="rect">
            <a:avLst/>
          </a:prstGeom>
        </p:spPr>
        <p:txBody>
          <a:bodyPr vert="horz" wrap="square" lIns="0" tIns="299720" rIns="0" bIns="0" rtlCol="0">
            <a:spAutoFit/>
          </a:bodyPr>
          <a:lstStyle/>
          <a:p>
            <a:pPr marL="778510" marR="5080" indent="-766445">
              <a:lnSpc>
                <a:spcPct val="77100"/>
              </a:lnSpc>
              <a:spcBef>
                <a:spcPts val="2360"/>
              </a:spcBef>
            </a:pPr>
            <a:r>
              <a:rPr sz="8150" b="1" spc="480">
                <a:solidFill>
                  <a:srgbClr val="231F20"/>
                </a:solidFill>
                <a:latin typeface="Trebuchet MS"/>
                <a:cs typeface="Trebuchet MS"/>
              </a:rPr>
              <a:t>T</a:t>
            </a:r>
            <a:r>
              <a:rPr sz="8150" b="1" spc="1320">
                <a:solidFill>
                  <a:srgbClr val="231F20"/>
                </a:solidFill>
                <a:latin typeface="Trebuchet MS"/>
                <a:cs typeface="Trebuchet MS"/>
              </a:rPr>
              <a:t>H</a:t>
            </a:r>
            <a:r>
              <a:rPr sz="8150" b="1" spc="1395">
                <a:solidFill>
                  <a:srgbClr val="231F20"/>
                </a:solidFill>
                <a:latin typeface="Trebuchet MS"/>
                <a:cs typeface="Trebuchet MS"/>
              </a:rPr>
              <a:t>A</a:t>
            </a:r>
            <a:r>
              <a:rPr sz="8150" b="1" spc="1505">
                <a:solidFill>
                  <a:srgbClr val="231F20"/>
                </a:solidFill>
                <a:latin typeface="Trebuchet MS"/>
                <a:cs typeface="Trebuchet MS"/>
              </a:rPr>
              <a:t>N</a:t>
            </a:r>
            <a:r>
              <a:rPr sz="8150" b="1" spc="310">
                <a:solidFill>
                  <a:srgbClr val="231F20"/>
                </a:solidFill>
                <a:latin typeface="Trebuchet MS"/>
                <a:cs typeface="Trebuchet MS"/>
              </a:rPr>
              <a:t>K  </a:t>
            </a:r>
            <a:r>
              <a:rPr sz="8150" b="1" spc="1019">
                <a:solidFill>
                  <a:srgbClr val="231F20"/>
                </a:solidFill>
                <a:latin typeface="Trebuchet MS"/>
                <a:cs typeface="Trebuchet MS"/>
              </a:rPr>
              <a:t>YOU</a:t>
            </a:r>
            <a:endParaRPr sz="8150">
              <a:latin typeface="Trebuchet MS"/>
              <a:cs typeface="Trebuchet MS"/>
            </a:endParaRPr>
          </a:p>
        </p:txBody>
      </p:sp>
      <p:pic>
        <p:nvPicPr>
          <p:cNvPr id="4" name="object 4"/>
          <p:cNvPicPr/>
          <p:nvPr/>
        </p:nvPicPr>
        <p:blipFill>
          <a:blip r:embed="rId3" cstate="print"/>
          <a:stretch>
            <a:fillRect/>
          </a:stretch>
        </p:blipFill>
        <p:spPr>
          <a:xfrm>
            <a:off x="9715599" y="96075"/>
            <a:ext cx="8603573" cy="10286999"/>
          </a:xfrm>
          <a:prstGeom prst="rect">
            <a:avLst/>
          </a:prstGeom>
        </p:spPr>
      </p:pic>
      <p:sp>
        <p:nvSpPr>
          <p:cNvPr id="5" name="object 5"/>
          <p:cNvSpPr/>
          <p:nvPr/>
        </p:nvSpPr>
        <p:spPr>
          <a:xfrm>
            <a:off x="9647220" y="4437544"/>
            <a:ext cx="1645920" cy="5849620"/>
          </a:xfrm>
          <a:custGeom>
            <a:avLst/>
            <a:gdLst/>
            <a:ahLst/>
            <a:cxnLst/>
            <a:rect l="l" t="t" r="r" b="b"/>
            <a:pathLst>
              <a:path w="1645920" h="5849620">
                <a:moveTo>
                  <a:pt x="0" y="5849455"/>
                </a:moveTo>
                <a:lnTo>
                  <a:pt x="1339385" y="0"/>
                </a:lnTo>
                <a:lnTo>
                  <a:pt x="1645300" y="70047"/>
                </a:lnTo>
                <a:lnTo>
                  <a:pt x="321953" y="5849455"/>
                </a:lnTo>
                <a:lnTo>
                  <a:pt x="0" y="5849455"/>
                </a:lnTo>
                <a:close/>
              </a:path>
            </a:pathLst>
          </a:custGeom>
          <a:solidFill>
            <a:srgbClr val="1B5738"/>
          </a:solidFill>
        </p:spPr>
        <p:txBody>
          <a:bodyPr wrap="square" lIns="0" tIns="0" rIns="0" bIns="0" rtlCol="0"/>
          <a:lstStyle/>
          <a:p>
            <a:endParaRPr/>
          </a:p>
        </p:txBody>
      </p:sp>
      <p:grpSp>
        <p:nvGrpSpPr>
          <p:cNvPr id="6" name="object 6"/>
          <p:cNvGrpSpPr/>
          <p:nvPr/>
        </p:nvGrpSpPr>
        <p:grpSpPr>
          <a:xfrm>
            <a:off x="0" y="-165"/>
            <a:ext cx="3940223" cy="10287000"/>
            <a:chOff x="-16043" y="-10026"/>
            <a:chExt cx="3940223" cy="10287000"/>
          </a:xfrm>
        </p:grpSpPr>
        <p:sp>
          <p:nvSpPr>
            <p:cNvPr id="7" name="object 7"/>
            <p:cNvSpPr/>
            <p:nvPr/>
          </p:nvSpPr>
          <p:spPr>
            <a:xfrm>
              <a:off x="-16043" y="-10026"/>
              <a:ext cx="3683000" cy="10287000"/>
            </a:xfrm>
            <a:custGeom>
              <a:avLst/>
              <a:gdLst/>
              <a:ahLst/>
              <a:cxnLst/>
              <a:rect l="l" t="t" r="r" b="b"/>
              <a:pathLst>
                <a:path w="3683000" h="10287000">
                  <a:moveTo>
                    <a:pt x="0" y="10286999"/>
                  </a:moveTo>
                  <a:lnTo>
                    <a:pt x="0" y="0"/>
                  </a:lnTo>
                  <a:lnTo>
                    <a:pt x="3682859" y="0"/>
                  </a:lnTo>
                  <a:lnTo>
                    <a:pt x="1161101" y="10286999"/>
                  </a:lnTo>
                  <a:lnTo>
                    <a:pt x="0" y="10286999"/>
                  </a:lnTo>
                  <a:close/>
                </a:path>
              </a:pathLst>
            </a:custGeom>
            <a:solidFill>
              <a:srgbClr val="1B5738"/>
            </a:solidFill>
          </p:spPr>
          <p:txBody>
            <a:bodyPr wrap="square" lIns="0" tIns="0" rIns="0" bIns="0" rtlCol="0"/>
            <a:lstStyle/>
            <a:p>
              <a:endParaRPr/>
            </a:p>
          </p:txBody>
        </p:sp>
        <p:sp>
          <p:nvSpPr>
            <p:cNvPr id="8" name="object 8"/>
            <p:cNvSpPr/>
            <p:nvPr/>
          </p:nvSpPr>
          <p:spPr>
            <a:xfrm>
              <a:off x="2798960" y="0"/>
              <a:ext cx="1125220" cy="3576320"/>
            </a:xfrm>
            <a:custGeom>
              <a:avLst/>
              <a:gdLst/>
              <a:ahLst/>
              <a:cxnLst/>
              <a:rect l="l" t="t" r="r" b="b"/>
              <a:pathLst>
                <a:path w="1125220" h="3576320">
                  <a:moveTo>
                    <a:pt x="305915" y="3576100"/>
                  </a:moveTo>
                  <a:lnTo>
                    <a:pt x="0" y="3506053"/>
                  </a:lnTo>
                  <a:lnTo>
                    <a:pt x="802802" y="0"/>
                  </a:lnTo>
                  <a:lnTo>
                    <a:pt x="1124756" y="0"/>
                  </a:lnTo>
                  <a:lnTo>
                    <a:pt x="305915" y="3576100"/>
                  </a:lnTo>
                  <a:close/>
                </a:path>
              </a:pathLst>
            </a:custGeom>
            <a:solidFill>
              <a:srgbClr val="387D59"/>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5258213" y="2848801"/>
            <a:ext cx="2476499" cy="239077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1" y="775272"/>
            <a:ext cx="18283429" cy="7398327"/>
          </a:xfrm>
          <a:prstGeom prst="rect">
            <a:avLst/>
          </a:prstGeom>
        </p:spPr>
        <p:txBody>
          <a:bodyPr vert="horz" lIns="91440" tIns="45720" rIns="91440" bIns="45720" rtlCol="0" anchor="b">
            <a:normAutofit fontScale="90000"/>
          </a:bodyPr>
          <a:lstStyle/>
          <a:p>
            <a:pPr algn="ctr" rtl="0"/>
            <a:r>
              <a:rPr lang="en-US" sz="5400" dirty="0">
                <a:solidFill>
                  <a:srgbClr val="312F2B"/>
                </a:solidFill>
                <a:latin typeface="+mn-lt"/>
                <a:ea typeface="Gelasio" pitchFamily="34" charset="-122"/>
                <a:cs typeface="Gelasio" pitchFamily="34" charset="-120"/>
              </a:rPr>
              <a:t>Purchase Order Approval Workflow</a:t>
            </a:r>
            <a:r>
              <a:rPr lang="en-US" sz="5400" dirty="0"/>
              <a:t/>
            </a:r>
            <a:br>
              <a:rPr lang="en-US" sz="5400" dirty="0"/>
            </a:br>
            <a:r>
              <a:rPr lang="en-US" sz="4400" dirty="0"/>
              <a:t/>
            </a:r>
            <a:br>
              <a:rPr lang="en-US" sz="4400" dirty="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3325360" y="2596999"/>
            <a:ext cx="13674167" cy="1446550"/>
          </a:xfrm>
          <a:prstGeom prst="rect">
            <a:avLst/>
          </a:prstGeom>
          <a:noFill/>
        </p:spPr>
        <p:txBody>
          <a:bodyPr wrap="square" rtlCol="0">
            <a:spAutoFit/>
          </a:bodyPr>
          <a:lstStyle/>
          <a:p>
            <a:r>
              <a:rPr lang="en-IN" sz="3200" b="1" dirty="0"/>
              <a:t>Create PO</a:t>
            </a:r>
          </a:p>
          <a:p>
            <a:pPr algn="just"/>
            <a:r>
              <a:rPr lang="en-US" sz="2800" dirty="0"/>
              <a:t>Efficiently generate purchase orders based on predefined templates and approved vendor information.</a:t>
            </a:r>
          </a:p>
        </p:txBody>
      </p:sp>
      <p:sp>
        <p:nvSpPr>
          <p:cNvPr id="9" name="TextBox 8"/>
          <p:cNvSpPr txBox="1"/>
          <p:nvPr/>
        </p:nvSpPr>
        <p:spPr>
          <a:xfrm>
            <a:off x="3325360" y="7090004"/>
            <a:ext cx="13612091" cy="2554545"/>
          </a:xfrm>
          <a:prstGeom prst="rect">
            <a:avLst/>
          </a:prstGeom>
          <a:noFill/>
        </p:spPr>
        <p:txBody>
          <a:bodyPr wrap="square" rtlCol="0">
            <a:spAutoFit/>
          </a:bodyPr>
          <a:lstStyle/>
          <a:p>
            <a:r>
              <a:rPr lang="en-IN" sz="3200" b="1" dirty="0"/>
              <a:t>PO Tracking</a:t>
            </a:r>
          </a:p>
          <a:p>
            <a:pPr algn="just"/>
            <a:r>
              <a:rPr lang="en-US" sz="2800" dirty="0"/>
              <a:t>Monitor the status of purchase orders, from creation to approval, seamlessly within the </a:t>
            </a:r>
            <a:r>
              <a:rPr lang="en-US" sz="2800" dirty="0" smtClean="0"/>
              <a:t>ZOHO </a:t>
            </a:r>
            <a:r>
              <a:rPr lang="en-US" sz="2800" dirty="0"/>
              <a:t>Books platform.</a:t>
            </a:r>
          </a:p>
          <a:p>
            <a:pPr algn="just"/>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3325360" y="4638091"/>
            <a:ext cx="13399074" cy="1723549"/>
          </a:xfrm>
          <a:prstGeom prst="rect">
            <a:avLst/>
          </a:prstGeom>
          <a:noFill/>
        </p:spPr>
        <p:txBody>
          <a:bodyPr wrap="square" rtlCol="0">
            <a:spAutoFit/>
          </a:bodyPr>
          <a:lstStyle/>
          <a:p>
            <a:r>
              <a:rPr lang="en-IN" sz="3200" b="1" dirty="0"/>
              <a:t>Approval Process</a:t>
            </a:r>
          </a:p>
          <a:p>
            <a:r>
              <a:rPr lang="en-US" sz="2800" dirty="0"/>
              <a:t>Implement a multi-level approval workflow to ensure purchase orders align with company policies and budgets</a:t>
            </a:r>
            <a:r>
              <a:rPr lang="en-US" sz="2400" dirty="0" smtClean="0"/>
              <a:t/>
            </a:r>
            <a:br>
              <a:rPr lang="en-US" sz="2400" dirty="0" smtClean="0"/>
            </a:br>
            <a:endParaRPr lang="en-IN" dirty="0"/>
          </a:p>
        </p:txBody>
      </p:sp>
      <p:pic>
        <p:nvPicPr>
          <p:cNvPr id="11" name="Image 2" descr="preencoded.png"/>
          <p:cNvPicPr>
            <a:picLocks noChangeAspect="1"/>
          </p:cNvPicPr>
          <p:nvPr/>
        </p:nvPicPr>
        <p:blipFill>
          <a:blip r:embed="rId2"/>
          <a:stretch>
            <a:fillRect/>
          </a:stretch>
        </p:blipFill>
        <p:spPr>
          <a:xfrm>
            <a:off x="1647832" y="2596999"/>
            <a:ext cx="1157713" cy="1531541"/>
          </a:xfrm>
          <a:prstGeom prst="rect">
            <a:avLst/>
          </a:prstGeom>
        </p:spPr>
      </p:pic>
      <p:pic>
        <p:nvPicPr>
          <p:cNvPr id="12" name="Image 3" descr="preencoded.png"/>
          <p:cNvPicPr>
            <a:picLocks noChangeAspect="1"/>
          </p:cNvPicPr>
          <p:nvPr/>
        </p:nvPicPr>
        <p:blipFill>
          <a:blip r:embed="rId3"/>
          <a:stretch>
            <a:fillRect/>
          </a:stretch>
        </p:blipFill>
        <p:spPr>
          <a:xfrm>
            <a:off x="1647831" y="4651626"/>
            <a:ext cx="1157713" cy="1367333"/>
          </a:xfrm>
          <a:prstGeom prst="rect">
            <a:avLst/>
          </a:prstGeom>
        </p:spPr>
      </p:pic>
      <p:pic>
        <p:nvPicPr>
          <p:cNvPr id="13" name="Image 4" descr="preencoded.png"/>
          <p:cNvPicPr>
            <a:picLocks noChangeAspect="1"/>
          </p:cNvPicPr>
          <p:nvPr/>
        </p:nvPicPr>
        <p:blipFill>
          <a:blip r:embed="rId4"/>
          <a:stretch>
            <a:fillRect/>
          </a:stretch>
        </p:blipFill>
        <p:spPr>
          <a:xfrm>
            <a:off x="1647832" y="7038748"/>
            <a:ext cx="1157712" cy="1531541"/>
          </a:xfrm>
          <a:prstGeom prst="rect">
            <a:avLst/>
          </a:prstGeom>
        </p:spPr>
      </p:pic>
    </p:spTree>
    <p:extLst>
      <p:ext uri="{BB962C8B-B14F-4D97-AF65-F5344CB8AC3E}">
        <p14:creationId xmlns:p14="http://schemas.microsoft.com/office/powerpoint/2010/main" val="1680236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0" y="596383"/>
            <a:ext cx="18283428" cy="9094233"/>
          </a:xfrm>
          <a:prstGeom prst="rect">
            <a:avLst/>
          </a:prstGeom>
        </p:spPr>
        <p:txBody>
          <a:bodyPr vert="horz" lIns="91440" tIns="45720" rIns="91440" bIns="45720" rtlCol="0" anchor="b">
            <a:normAutofit fontScale="90000"/>
          </a:bodyPr>
          <a:lstStyle/>
          <a:p>
            <a:pPr algn="ctr" rtl="0"/>
            <a:r>
              <a:rPr lang="en-IN" sz="5300" dirty="0">
                <a:latin typeface="+mn-lt"/>
              </a:rPr>
              <a:t>Receiving Goods and Services</a:t>
            </a:r>
            <a:br>
              <a:rPr lang="en-IN" sz="5300" dirty="0">
                <a:latin typeface="+mn-lt"/>
              </a:rPr>
            </a:br>
            <a:r>
              <a:rPr lang="en-IN" sz="4000" dirty="0" smtClean="0"/>
              <a:t/>
            </a:r>
            <a:br>
              <a:rPr lang="en-IN" sz="4000" dirty="0" smtClean="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887233" y="4092048"/>
            <a:ext cx="3640730" cy="2708434"/>
          </a:xfrm>
          <a:prstGeom prst="rect">
            <a:avLst/>
          </a:prstGeom>
          <a:noFill/>
        </p:spPr>
        <p:txBody>
          <a:bodyPr wrap="square" rtlCol="0">
            <a:spAutoFit/>
          </a:bodyPr>
          <a:lstStyle/>
          <a:p>
            <a:r>
              <a:rPr lang="en-IN" sz="3200" b="1" dirty="0"/>
              <a:t>Receiving Reports</a:t>
            </a:r>
          </a:p>
          <a:p>
            <a:pPr algn="just"/>
            <a:r>
              <a:rPr lang="en-US" sz="2400" dirty="0" smtClean="0"/>
              <a:t>Easily </a:t>
            </a:r>
            <a:r>
              <a:rPr lang="en-US" sz="2400" dirty="0"/>
              <a:t>create and manage receiving reports to track the delivery of ordered goods and services.</a:t>
            </a:r>
          </a:p>
          <a:p>
            <a:r>
              <a:rPr lang="en-US" sz="2400" dirty="0"/>
              <a:t/>
            </a:r>
            <a:br>
              <a:rPr lang="en-US" sz="2400" dirty="0"/>
            </a:br>
            <a:endParaRPr lang="en-IN" dirty="0"/>
          </a:p>
        </p:txBody>
      </p:sp>
      <p:sp>
        <p:nvSpPr>
          <p:cNvPr id="9" name="TextBox 8"/>
          <p:cNvSpPr txBox="1"/>
          <p:nvPr/>
        </p:nvSpPr>
        <p:spPr>
          <a:xfrm>
            <a:off x="12743826" y="4092048"/>
            <a:ext cx="4255702" cy="2800767"/>
          </a:xfrm>
          <a:prstGeom prst="rect">
            <a:avLst/>
          </a:prstGeom>
          <a:noFill/>
        </p:spPr>
        <p:txBody>
          <a:bodyPr wrap="square" rtlCol="0">
            <a:spAutoFit/>
          </a:bodyPr>
          <a:lstStyle/>
          <a:p>
            <a:r>
              <a:rPr lang="en-IN" sz="3200" b="1" dirty="0"/>
              <a:t>Inventory Management</a:t>
            </a:r>
          </a:p>
          <a:p>
            <a:pPr algn="just"/>
            <a:r>
              <a:rPr lang="en-US" sz="2400" dirty="0" smtClean="0"/>
              <a:t>Seamlessly </a:t>
            </a:r>
            <a:r>
              <a:rPr lang="en-US" sz="2400" dirty="0"/>
              <a:t>integrate the receiving process with inventory management, maintaining accurate stock levels</a:t>
            </a:r>
            <a:br>
              <a:rPr lang="en-US" sz="2400" dirty="0"/>
            </a:br>
            <a:r>
              <a:rPr lang="en-US" sz="2400" dirty="0"/>
              <a:t/>
            </a:r>
            <a:br>
              <a:rPr lang="en-US" sz="2400" dirty="0"/>
            </a:br>
            <a:endParaRPr lang="en-IN" sz="2400" dirty="0"/>
          </a:p>
        </p:txBody>
      </p:sp>
      <p:sp>
        <p:nvSpPr>
          <p:cNvPr id="10" name="TextBox 9"/>
          <p:cNvSpPr txBox="1"/>
          <p:nvPr/>
        </p:nvSpPr>
        <p:spPr>
          <a:xfrm>
            <a:off x="7642515" y="4092048"/>
            <a:ext cx="3418608" cy="3077766"/>
          </a:xfrm>
          <a:prstGeom prst="rect">
            <a:avLst/>
          </a:prstGeom>
          <a:noFill/>
        </p:spPr>
        <p:txBody>
          <a:bodyPr wrap="square" rtlCol="0">
            <a:spAutoFit/>
          </a:bodyPr>
          <a:lstStyle/>
          <a:p>
            <a:r>
              <a:rPr lang="en-IN" sz="3200" b="1" dirty="0"/>
              <a:t>Quality Checks</a:t>
            </a:r>
          </a:p>
          <a:p>
            <a:pPr algn="just"/>
            <a:r>
              <a:rPr lang="en-US" sz="2400" dirty="0" smtClean="0"/>
              <a:t>Implement </a:t>
            </a:r>
            <a:r>
              <a:rPr lang="en-US" sz="2400" dirty="0"/>
              <a:t>robust quality control processes to ensure received items meet the specified requirements.</a:t>
            </a:r>
          </a:p>
          <a:p>
            <a:r>
              <a:rPr lang="en-US" sz="2400" dirty="0"/>
              <a:t/>
            </a:r>
            <a:br>
              <a:rPr lang="en-US" sz="2400" dirty="0"/>
            </a:br>
            <a:endParaRPr lang="en-IN" dirty="0"/>
          </a:p>
        </p:txBody>
      </p:sp>
    </p:spTree>
    <p:extLst>
      <p:ext uri="{BB962C8B-B14F-4D97-AF65-F5344CB8AC3E}">
        <p14:creationId xmlns:p14="http://schemas.microsoft.com/office/powerpoint/2010/main" val="1754626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311727" y="3075711"/>
            <a:ext cx="6338455" cy="6224126"/>
          </a:xfrm>
          <a:prstGeom prst="rect">
            <a:avLst/>
          </a:prstGeom>
        </p:spPr>
        <p:txBody>
          <a:bodyPr vert="horz" lIns="91440" tIns="45720" rIns="91440" bIns="45720" rtlCol="0" anchor="b">
            <a:normAutofit/>
          </a:bodyPr>
          <a:lstStyle/>
          <a:p>
            <a:pPr algn="ctr" rtl="0"/>
            <a:r>
              <a:rPr lang="en-IN" sz="5300" dirty="0">
                <a:latin typeface="+mn-lt"/>
              </a:rPr>
              <a:t>Invoice Processing</a:t>
            </a:r>
            <a:br>
              <a:rPr lang="en-IN" sz="5300" dirty="0">
                <a:latin typeface="+mn-lt"/>
              </a:rPr>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39872" y="1541349"/>
            <a:ext cx="4136124" cy="3362459"/>
          </a:xfrm>
          <a:prstGeom prst="rect">
            <a:avLst/>
          </a:prstGeom>
          <a:noFill/>
        </p:spPr>
        <p:txBody>
          <a:bodyPr wrap="square" rtlCol="0">
            <a:spAutoFit/>
          </a:bodyPr>
          <a:lstStyle/>
          <a:p>
            <a:r>
              <a:rPr lang="en-IN" sz="3200" b="1" dirty="0"/>
              <a:t>Invoice Capture</a:t>
            </a:r>
          </a:p>
          <a:p>
            <a:endParaRPr lang="en-IN" sz="3200" b="1" dirty="0" smtClean="0"/>
          </a:p>
          <a:p>
            <a:endParaRPr lang="en-IN" sz="1050" b="1" dirty="0" smtClean="0"/>
          </a:p>
          <a:p>
            <a:pPr algn="just"/>
            <a:r>
              <a:rPr lang="en-US" sz="2400" dirty="0"/>
              <a:t>Automate the capture of vendor invoices, extracting key data such as amounts, due dates, and item details.</a:t>
            </a:r>
          </a:p>
          <a:p>
            <a:r>
              <a:rPr lang="en-US" sz="2400" dirty="0"/>
              <a:t/>
            </a:r>
            <a:br>
              <a:rPr lang="en-US" sz="2400" dirty="0"/>
            </a:br>
            <a:endParaRPr lang="en-IN" dirty="0"/>
          </a:p>
        </p:txBody>
      </p:sp>
      <p:sp>
        <p:nvSpPr>
          <p:cNvPr id="9" name="TextBox 8"/>
          <p:cNvSpPr txBox="1"/>
          <p:nvPr/>
        </p:nvSpPr>
        <p:spPr>
          <a:xfrm>
            <a:off x="13580920" y="5798479"/>
            <a:ext cx="4166752" cy="3231654"/>
          </a:xfrm>
          <a:prstGeom prst="rect">
            <a:avLst/>
          </a:prstGeom>
          <a:noFill/>
        </p:spPr>
        <p:txBody>
          <a:bodyPr wrap="square" rtlCol="0">
            <a:spAutoFit/>
          </a:bodyPr>
          <a:lstStyle/>
          <a:p>
            <a:r>
              <a:rPr lang="en-IN" sz="3200" b="1" dirty="0"/>
              <a:t>Invoice Archiving</a:t>
            </a:r>
          </a:p>
          <a:p>
            <a:endParaRPr lang="en-IN" sz="2800" dirty="0" smtClean="0"/>
          </a:p>
          <a:p>
            <a:pPr algn="just"/>
            <a:r>
              <a:rPr lang="en-US" sz="2400" dirty="0"/>
              <a:t>Securely store and organize invoices within the </a:t>
            </a:r>
            <a:r>
              <a:rPr lang="en-US" sz="2400" dirty="0" smtClean="0"/>
              <a:t>ZOHO </a:t>
            </a:r>
            <a:r>
              <a:rPr lang="en-US" sz="2400" dirty="0"/>
              <a:t>Books platform for easy retrieval and auditing.</a:t>
            </a:r>
          </a:p>
          <a:p>
            <a:r>
              <a:rPr lang="en-US" sz="2400" dirty="0"/>
              <a:t/>
            </a:r>
            <a:br>
              <a:rPr lang="en-US" sz="2400" dirty="0"/>
            </a:br>
            <a:endParaRPr lang="en-IN" sz="2400" dirty="0"/>
          </a:p>
        </p:txBody>
      </p:sp>
      <p:sp>
        <p:nvSpPr>
          <p:cNvPr id="10" name="TextBox 9"/>
          <p:cNvSpPr txBox="1"/>
          <p:nvPr/>
        </p:nvSpPr>
        <p:spPr>
          <a:xfrm>
            <a:off x="13580920" y="1541349"/>
            <a:ext cx="3418608" cy="3077766"/>
          </a:xfrm>
          <a:prstGeom prst="rect">
            <a:avLst/>
          </a:prstGeom>
          <a:noFill/>
        </p:spPr>
        <p:txBody>
          <a:bodyPr wrap="square" rtlCol="0">
            <a:spAutoFit/>
          </a:bodyPr>
          <a:lstStyle/>
          <a:p>
            <a:r>
              <a:rPr lang="en-IN" sz="3200" b="1" dirty="0"/>
              <a:t>Invoice Matching</a:t>
            </a:r>
          </a:p>
          <a:p>
            <a:pPr algn="just"/>
            <a:r>
              <a:rPr lang="en-IN" dirty="0" smtClean="0"/>
              <a:t/>
            </a:r>
            <a:br>
              <a:rPr lang="en-IN" dirty="0" smtClean="0"/>
            </a:br>
            <a:r>
              <a:rPr lang="en-US" sz="2400" dirty="0"/>
              <a:t>Match received invoices to the corresponding purchase orders and receiving reports, ensuring accuracy and compliance.</a:t>
            </a:r>
          </a:p>
        </p:txBody>
      </p:sp>
      <p:sp>
        <p:nvSpPr>
          <p:cNvPr id="8" name="Rectangle 7"/>
          <p:cNvSpPr/>
          <p:nvPr/>
        </p:nvSpPr>
        <p:spPr>
          <a:xfrm>
            <a:off x="7707240" y="5829524"/>
            <a:ext cx="4168756" cy="3046988"/>
          </a:xfrm>
          <a:prstGeom prst="rect">
            <a:avLst/>
          </a:prstGeom>
        </p:spPr>
        <p:txBody>
          <a:bodyPr wrap="square">
            <a:spAutoFit/>
          </a:bodyPr>
          <a:lstStyle/>
          <a:p>
            <a:r>
              <a:rPr lang="en-IN" sz="3200" b="1" dirty="0"/>
              <a:t>Invoice Approval</a:t>
            </a:r>
          </a:p>
          <a:p>
            <a:endParaRPr lang="en-IN" sz="3200" b="1" dirty="0" smtClean="0"/>
          </a:p>
          <a:p>
            <a:pPr algn="just"/>
            <a:r>
              <a:rPr lang="en-US" sz="2400" dirty="0"/>
              <a:t>Streamline the invoice approval process with customizable workflows and email notifications.</a:t>
            </a:r>
          </a:p>
          <a:p>
            <a:endParaRPr lang="en-IN" sz="3200" b="1" dirty="0"/>
          </a:p>
        </p:txBody>
      </p:sp>
    </p:spTree>
    <p:extLst>
      <p:ext uri="{BB962C8B-B14F-4D97-AF65-F5344CB8AC3E}">
        <p14:creationId xmlns:p14="http://schemas.microsoft.com/office/powerpoint/2010/main" val="1308784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572" y="899148"/>
            <a:ext cx="18283428" cy="9094233"/>
          </a:xfrm>
          <a:prstGeom prst="rect">
            <a:avLst/>
          </a:prstGeom>
        </p:spPr>
        <p:txBody>
          <a:bodyPr vert="horz" lIns="91440" tIns="45720" rIns="91440" bIns="45720" rtlCol="0" anchor="b">
            <a:normAutofit fontScale="90000"/>
          </a:bodyPr>
          <a:lstStyle/>
          <a:p>
            <a:pPr algn="ctr" rtl="0"/>
            <a:r>
              <a:rPr lang="en-IN" sz="5300" dirty="0" smtClean="0">
                <a:latin typeface="+mn-lt"/>
              </a:rPr>
              <a:t/>
            </a:r>
            <a:br>
              <a:rPr lang="en-IN" sz="5300" dirty="0" smtClean="0">
                <a:latin typeface="+mn-lt"/>
              </a:rPr>
            </a:br>
            <a:r>
              <a:rPr lang="en-IN" sz="5300" dirty="0">
                <a:latin typeface="+mn-lt"/>
              </a:rPr>
              <a:t/>
            </a:r>
            <a:br>
              <a:rPr lang="en-IN" sz="5300" dirty="0">
                <a:latin typeface="+mn-lt"/>
              </a:rPr>
            </a:br>
            <a:r>
              <a:rPr lang="en-IN" sz="5300" dirty="0" smtClean="0">
                <a:latin typeface="+mn-lt"/>
              </a:rPr>
              <a:t/>
            </a:r>
            <a:br>
              <a:rPr lang="en-IN" sz="5300" dirty="0" smtClean="0">
                <a:latin typeface="+mn-lt"/>
              </a:rPr>
            </a:br>
            <a:r>
              <a:rPr lang="en-IN" sz="5300" dirty="0">
                <a:latin typeface="+mn-lt"/>
              </a:rPr>
              <a:t/>
            </a:r>
            <a:br>
              <a:rPr lang="en-IN" sz="5300" dirty="0">
                <a:latin typeface="+mn-lt"/>
              </a:rPr>
            </a:br>
            <a:r>
              <a:rPr lang="en-IN" sz="5300" dirty="0" smtClean="0">
                <a:latin typeface="+mn-lt"/>
              </a:rPr>
              <a:t>Vendor </a:t>
            </a:r>
            <a:r>
              <a:rPr lang="en-IN" sz="5300" dirty="0">
                <a:latin typeface="+mn-lt"/>
              </a:rPr>
              <a:t>Payment Automation</a:t>
            </a:r>
            <a:br>
              <a:rPr lang="en-IN" sz="5300" dirty="0">
                <a:latin typeface="+mn-lt"/>
              </a:rPr>
            </a:br>
            <a:r>
              <a:rPr lang="en-IN" sz="5300" dirty="0">
                <a:latin typeface="+mn-lt"/>
              </a:rPr>
              <a:t/>
            </a:r>
            <a:br>
              <a:rPr lang="en-IN" sz="5300" dirty="0">
                <a:latin typeface="+mn-lt"/>
              </a:rPr>
            </a:br>
            <a:r>
              <a:rPr lang="en-IN" sz="4000" dirty="0" smtClean="0"/>
              <a:t/>
            </a:r>
            <a:br>
              <a:rPr lang="en-IN" sz="4000" dirty="0" smtClean="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887233" y="4092048"/>
            <a:ext cx="4388876" cy="2708434"/>
          </a:xfrm>
          <a:prstGeom prst="rect">
            <a:avLst/>
          </a:prstGeom>
          <a:noFill/>
        </p:spPr>
        <p:txBody>
          <a:bodyPr wrap="square" rtlCol="0">
            <a:spAutoFit/>
          </a:bodyPr>
          <a:lstStyle/>
          <a:p>
            <a:r>
              <a:rPr lang="en-IN" sz="3200" b="1" dirty="0"/>
              <a:t>Scheduled Payments</a:t>
            </a:r>
          </a:p>
          <a:p>
            <a:pPr algn="just"/>
            <a:r>
              <a:rPr lang="en-US" sz="2400" dirty="0"/>
              <a:t>Schedule vendor payments based on due dates, ensuring timely remittance and maintaining strong supplier relationships.</a:t>
            </a:r>
          </a:p>
          <a:p>
            <a:r>
              <a:rPr lang="en-US" sz="2400" dirty="0"/>
              <a:t/>
            </a:r>
            <a:br>
              <a:rPr lang="en-US" sz="2400" dirty="0"/>
            </a:br>
            <a:endParaRPr lang="en-IN" dirty="0"/>
          </a:p>
        </p:txBody>
      </p:sp>
      <p:sp>
        <p:nvSpPr>
          <p:cNvPr id="9" name="TextBox 8"/>
          <p:cNvSpPr txBox="1"/>
          <p:nvPr/>
        </p:nvSpPr>
        <p:spPr>
          <a:xfrm>
            <a:off x="12743826" y="4092048"/>
            <a:ext cx="4255702" cy="2062103"/>
          </a:xfrm>
          <a:prstGeom prst="rect">
            <a:avLst/>
          </a:prstGeom>
          <a:noFill/>
        </p:spPr>
        <p:txBody>
          <a:bodyPr wrap="square" rtlCol="0">
            <a:spAutoFit/>
          </a:bodyPr>
          <a:lstStyle/>
          <a:p>
            <a:r>
              <a:rPr lang="en-IN" sz="3200" b="1" dirty="0"/>
              <a:t>Payment Reporting</a:t>
            </a:r>
          </a:p>
          <a:p>
            <a:pPr algn="just"/>
            <a:r>
              <a:rPr lang="en-US" sz="2400" dirty="0"/>
              <a:t>Generate comprehensive payment reports for detailed tracking and reconciliation of vendor transactions.</a:t>
            </a:r>
          </a:p>
        </p:txBody>
      </p:sp>
      <p:sp>
        <p:nvSpPr>
          <p:cNvPr id="10" name="TextBox 9"/>
          <p:cNvSpPr txBox="1"/>
          <p:nvPr/>
        </p:nvSpPr>
        <p:spPr>
          <a:xfrm>
            <a:off x="7642515" y="4092048"/>
            <a:ext cx="3418608" cy="3447098"/>
          </a:xfrm>
          <a:prstGeom prst="rect">
            <a:avLst/>
          </a:prstGeom>
          <a:noFill/>
        </p:spPr>
        <p:txBody>
          <a:bodyPr wrap="square" rtlCol="0">
            <a:spAutoFit/>
          </a:bodyPr>
          <a:lstStyle/>
          <a:p>
            <a:r>
              <a:rPr lang="en-IN" sz="3200" b="1" dirty="0"/>
              <a:t>Payment Methods</a:t>
            </a:r>
          </a:p>
          <a:p>
            <a:pPr algn="just"/>
            <a:r>
              <a:rPr lang="en-US" sz="2400" dirty="0"/>
              <a:t>Offer a range of payment options, including electronic funds transfer, credit card, and more, to accommodate vendor preferences.</a:t>
            </a:r>
          </a:p>
          <a:p>
            <a:r>
              <a:rPr lang="en-US" sz="2400" dirty="0"/>
              <a:t/>
            </a:r>
            <a:br>
              <a:rPr lang="en-US" sz="2400" dirty="0"/>
            </a:br>
            <a:endParaRPr lang="en-IN" dirty="0"/>
          </a:p>
        </p:txBody>
      </p:sp>
    </p:spTree>
    <p:extLst>
      <p:ext uri="{BB962C8B-B14F-4D97-AF65-F5344CB8AC3E}">
        <p14:creationId xmlns:p14="http://schemas.microsoft.com/office/powerpoint/2010/main" val="35118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 y="1802859"/>
            <a:ext cx="18283428" cy="9094233"/>
          </a:xfrm>
          <a:prstGeom prst="rect">
            <a:avLst/>
          </a:prstGeom>
        </p:spPr>
        <p:txBody>
          <a:bodyPr vert="horz" lIns="91440" tIns="45720" rIns="91440" bIns="45720" rtlCol="0" anchor="b">
            <a:normAutofit fontScale="90000"/>
          </a:bodyPr>
          <a:lstStyle/>
          <a:p>
            <a:pPr algn="ctr" rtl="0"/>
            <a:r>
              <a:rPr lang="en-IN" sz="5300" dirty="0">
                <a:latin typeface="+mn-lt"/>
              </a:rPr>
              <a:t/>
            </a:r>
            <a:br>
              <a:rPr lang="en-IN" sz="5300" dirty="0">
                <a:latin typeface="+mn-lt"/>
              </a:rPr>
            </a:br>
            <a:r>
              <a:rPr lang="en-IN" sz="5300" dirty="0">
                <a:latin typeface="+mn-lt"/>
              </a:rPr>
              <a:t/>
            </a:r>
            <a:br>
              <a:rPr lang="en-IN" sz="5300" dirty="0">
                <a:latin typeface="+mn-lt"/>
              </a:rPr>
            </a:br>
            <a:r>
              <a:rPr lang="en-IN" sz="5300" dirty="0">
                <a:latin typeface="+mn-lt"/>
              </a:rPr>
              <a:t/>
            </a:r>
            <a:br>
              <a:rPr lang="en-IN" sz="5300" dirty="0">
                <a:latin typeface="+mn-lt"/>
              </a:rPr>
            </a:br>
            <a:r>
              <a:rPr lang="en-IN" sz="5300" dirty="0">
                <a:latin typeface="+mn-lt"/>
              </a:rPr>
              <a:t/>
            </a:r>
            <a:br>
              <a:rPr lang="en-IN" sz="5300" dirty="0">
                <a:latin typeface="+mn-lt"/>
              </a:rPr>
            </a:br>
            <a:r>
              <a:rPr lang="en-IN" sz="5300" dirty="0">
                <a:latin typeface="+mn-lt"/>
              </a:rPr>
              <a:t>Reporting and Analytics</a:t>
            </a:r>
            <a:br>
              <a:rPr lang="en-IN" sz="5300" dirty="0">
                <a:latin typeface="+mn-lt"/>
              </a:rPr>
            </a:br>
            <a:r>
              <a:rPr lang="en-IN" sz="5300" dirty="0">
                <a:latin typeface="+mn-lt"/>
              </a:rPr>
              <a:t/>
            </a:r>
            <a:br>
              <a:rPr lang="en-IN" sz="5300" dirty="0">
                <a:latin typeface="+mn-lt"/>
              </a:rPr>
            </a:br>
            <a:r>
              <a:rPr lang="en-IN" sz="5300" dirty="0">
                <a:latin typeface="+mn-lt"/>
              </a:rPr>
              <a:t/>
            </a:r>
            <a:br>
              <a:rPr lang="en-IN" sz="5300" dirty="0">
                <a:latin typeface="+mn-lt"/>
              </a:rPr>
            </a:br>
            <a:r>
              <a:rPr lang="en-IN" sz="4000" dirty="0" smtClean="0"/>
              <a:t/>
            </a:r>
            <a:br>
              <a:rPr lang="en-IN" sz="4000" dirty="0" smtClean="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887233" y="4092048"/>
            <a:ext cx="4388876" cy="3077766"/>
          </a:xfrm>
          <a:prstGeom prst="rect">
            <a:avLst/>
          </a:prstGeom>
          <a:noFill/>
        </p:spPr>
        <p:txBody>
          <a:bodyPr wrap="square" rtlCol="0">
            <a:spAutoFit/>
          </a:bodyPr>
          <a:lstStyle/>
          <a:p>
            <a:r>
              <a:rPr lang="en-IN" sz="3200" b="1" dirty="0"/>
              <a:t>Financial Reporting</a:t>
            </a:r>
          </a:p>
          <a:p>
            <a:pPr algn="just"/>
            <a:r>
              <a:rPr lang="en-US" sz="2400" dirty="0"/>
              <a:t>Access a suite of financial reports, including income statements, balance sheets, and cash flow statements, to gain valuable insights.</a:t>
            </a:r>
          </a:p>
          <a:p>
            <a:r>
              <a:rPr lang="en-US" sz="2400" dirty="0"/>
              <a:t/>
            </a:r>
            <a:br>
              <a:rPr lang="en-US" sz="2400" dirty="0"/>
            </a:br>
            <a:endParaRPr lang="en-IN" dirty="0"/>
          </a:p>
        </p:txBody>
      </p:sp>
      <p:sp>
        <p:nvSpPr>
          <p:cNvPr id="9" name="TextBox 8"/>
          <p:cNvSpPr txBox="1"/>
          <p:nvPr/>
        </p:nvSpPr>
        <p:spPr>
          <a:xfrm>
            <a:off x="12743826" y="4092048"/>
            <a:ext cx="4255702" cy="2431435"/>
          </a:xfrm>
          <a:prstGeom prst="rect">
            <a:avLst/>
          </a:prstGeom>
          <a:noFill/>
        </p:spPr>
        <p:txBody>
          <a:bodyPr wrap="square" rtlCol="0">
            <a:spAutoFit/>
          </a:bodyPr>
          <a:lstStyle/>
          <a:p>
            <a:r>
              <a:rPr lang="en-IN" sz="3200" b="1" dirty="0"/>
              <a:t>Vendor Performance</a:t>
            </a:r>
          </a:p>
          <a:p>
            <a:pPr algn="just"/>
            <a:r>
              <a:rPr lang="en-US" sz="2400" dirty="0"/>
              <a:t>Monitor vendor performance metrics, such as on-time delivery, quality, and pricing, to make informed decisions about supplier relationships.</a:t>
            </a:r>
          </a:p>
        </p:txBody>
      </p:sp>
      <p:sp>
        <p:nvSpPr>
          <p:cNvPr id="10" name="TextBox 9"/>
          <p:cNvSpPr txBox="1"/>
          <p:nvPr/>
        </p:nvSpPr>
        <p:spPr>
          <a:xfrm>
            <a:off x="7642515" y="4092048"/>
            <a:ext cx="3418608" cy="3447098"/>
          </a:xfrm>
          <a:prstGeom prst="rect">
            <a:avLst/>
          </a:prstGeom>
          <a:noFill/>
        </p:spPr>
        <p:txBody>
          <a:bodyPr wrap="square" rtlCol="0">
            <a:spAutoFit/>
          </a:bodyPr>
          <a:lstStyle/>
          <a:p>
            <a:r>
              <a:rPr lang="en-IN" sz="3200" b="1" dirty="0"/>
              <a:t>Spend Analysis</a:t>
            </a:r>
          </a:p>
          <a:p>
            <a:pPr algn="just"/>
            <a:r>
              <a:rPr lang="en-US" sz="2400" dirty="0"/>
              <a:t>Analyze spending patterns, identify cost-saving opportunities, and optimize procurement processes using detailed spend data.</a:t>
            </a:r>
          </a:p>
          <a:p>
            <a:r>
              <a:rPr lang="en-US" sz="2400" dirty="0"/>
              <a:t/>
            </a:r>
            <a:br>
              <a:rPr lang="en-US" sz="2400" dirty="0"/>
            </a:br>
            <a:endParaRPr lang="en-IN" dirty="0"/>
          </a:p>
        </p:txBody>
      </p:sp>
    </p:spTree>
    <p:extLst>
      <p:ext uri="{BB962C8B-B14F-4D97-AF65-F5344CB8AC3E}">
        <p14:creationId xmlns:p14="http://schemas.microsoft.com/office/powerpoint/2010/main" val="594546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 y="2992029"/>
            <a:ext cx="18283428" cy="9094233"/>
          </a:xfrm>
          <a:prstGeom prst="rect">
            <a:avLst/>
          </a:prstGeom>
        </p:spPr>
        <p:txBody>
          <a:bodyPr vert="horz" lIns="91440" tIns="45720" rIns="91440" bIns="45720" rtlCol="0" anchor="b">
            <a:normAutofit fontScale="90000"/>
          </a:bodyPr>
          <a:lstStyle/>
          <a:p>
            <a:pPr algn="ctr" rtl="0"/>
            <a:r>
              <a:rPr lang="en-IN" sz="5300" dirty="0">
                <a:latin typeface="+mn-lt"/>
              </a:rPr>
              <a:t/>
            </a:r>
            <a:br>
              <a:rPr lang="en-IN" sz="5300" dirty="0">
                <a:latin typeface="+mn-lt"/>
              </a:rPr>
            </a:br>
            <a:r>
              <a:rPr lang="en-IN" sz="5300" dirty="0">
                <a:latin typeface="+mn-lt"/>
              </a:rPr>
              <a:t/>
            </a:r>
            <a:br>
              <a:rPr lang="en-IN" sz="5300" dirty="0">
                <a:latin typeface="+mn-lt"/>
              </a:rPr>
            </a:br>
            <a:r>
              <a:rPr lang="en-IN" sz="5300" dirty="0">
                <a:latin typeface="+mn-lt"/>
              </a:rPr>
              <a:t/>
            </a:r>
            <a:br>
              <a:rPr lang="en-IN" sz="5300" dirty="0">
                <a:latin typeface="+mn-lt"/>
              </a:rPr>
            </a:br>
            <a:r>
              <a:rPr lang="en-IN" sz="5300" dirty="0">
                <a:latin typeface="+mn-lt"/>
              </a:rPr>
              <a:t/>
            </a:r>
            <a:br>
              <a:rPr lang="en-IN" sz="5300" dirty="0">
                <a:latin typeface="+mn-lt"/>
              </a:rPr>
            </a:br>
            <a:r>
              <a:rPr lang="en-IN" sz="5300" dirty="0">
                <a:latin typeface="+mn-lt"/>
              </a:rPr>
              <a:t>Conclusion and Key Takeaways</a:t>
            </a:r>
            <a:br>
              <a:rPr lang="en-IN" sz="5300" dirty="0">
                <a:latin typeface="+mn-lt"/>
              </a:rPr>
            </a:br>
            <a:r>
              <a:rPr lang="en-IN" sz="5300" dirty="0">
                <a:latin typeface="+mn-lt"/>
              </a:rPr>
              <a:t/>
            </a:r>
            <a:br>
              <a:rPr lang="en-IN" sz="5300" dirty="0">
                <a:latin typeface="+mn-lt"/>
              </a:rPr>
            </a:br>
            <a:r>
              <a:rPr lang="en-IN" sz="5300" dirty="0">
                <a:latin typeface="+mn-lt"/>
              </a:rPr>
              <a:t/>
            </a:r>
            <a:br>
              <a:rPr lang="en-IN" sz="5300" dirty="0">
                <a:latin typeface="+mn-lt"/>
              </a:rPr>
            </a:br>
            <a:r>
              <a:rPr lang="en-IN" sz="5300" dirty="0">
                <a:latin typeface="+mn-lt"/>
              </a:rPr>
              <a:t/>
            </a:r>
            <a:br>
              <a:rPr lang="en-IN" sz="5300" dirty="0">
                <a:latin typeface="+mn-lt"/>
              </a:rPr>
            </a:br>
            <a:r>
              <a:rPr lang="en-IN" sz="4000" dirty="0" smtClean="0"/>
              <a:t/>
            </a:r>
            <a:br>
              <a:rPr lang="en-IN" sz="4000" dirty="0" smtClean="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305342" y="4092048"/>
            <a:ext cx="4388876" cy="3447098"/>
          </a:xfrm>
          <a:prstGeom prst="rect">
            <a:avLst/>
          </a:prstGeom>
          <a:noFill/>
        </p:spPr>
        <p:txBody>
          <a:bodyPr wrap="square" rtlCol="0">
            <a:spAutoFit/>
          </a:bodyPr>
          <a:lstStyle/>
          <a:p>
            <a:r>
              <a:rPr lang="en-IN" sz="3200" b="1" dirty="0"/>
              <a:t>Streamlined P2P Process</a:t>
            </a:r>
          </a:p>
          <a:p>
            <a:pPr algn="just"/>
            <a:r>
              <a:rPr lang="en-US" sz="2400" dirty="0" smtClean="0"/>
              <a:t>ZOHO </a:t>
            </a:r>
            <a:r>
              <a:rPr lang="en-US" sz="2400" dirty="0"/>
              <a:t>Books' comprehensive P2P module streamlines vendor management, purchase order approvals, invoicing, and payments, improving efficiency and visibility.</a:t>
            </a:r>
          </a:p>
          <a:p>
            <a:r>
              <a:rPr lang="en-US" sz="2400" dirty="0"/>
              <a:t/>
            </a:r>
            <a:br>
              <a:rPr lang="en-US" sz="2400" dirty="0"/>
            </a:br>
            <a:endParaRPr lang="en-IN" dirty="0"/>
          </a:p>
        </p:txBody>
      </p:sp>
      <p:sp>
        <p:nvSpPr>
          <p:cNvPr id="9" name="TextBox 8"/>
          <p:cNvSpPr txBox="1"/>
          <p:nvPr/>
        </p:nvSpPr>
        <p:spPr>
          <a:xfrm>
            <a:off x="11783291" y="4115650"/>
            <a:ext cx="5731210" cy="2062103"/>
          </a:xfrm>
          <a:prstGeom prst="rect">
            <a:avLst/>
          </a:prstGeom>
          <a:noFill/>
        </p:spPr>
        <p:txBody>
          <a:bodyPr wrap="square" rtlCol="0">
            <a:spAutoFit/>
          </a:bodyPr>
          <a:lstStyle/>
          <a:p>
            <a:r>
              <a:rPr lang="en-IN" sz="3200" b="1" dirty="0"/>
              <a:t>Improved Supplier Relationships</a:t>
            </a:r>
          </a:p>
          <a:p>
            <a:pPr algn="just"/>
            <a:r>
              <a:rPr lang="en-US" sz="2400" dirty="0" smtClean="0"/>
              <a:t>ZOHO </a:t>
            </a:r>
            <a:r>
              <a:rPr lang="en-US" sz="2400" dirty="0"/>
              <a:t>Books' vendor-friendly features, such as the self-service portal and automated payments, help build stronger, more collaborative supplier partnerships.</a:t>
            </a:r>
          </a:p>
        </p:txBody>
      </p:sp>
      <p:sp>
        <p:nvSpPr>
          <p:cNvPr id="10" name="TextBox 9"/>
          <p:cNvSpPr txBox="1"/>
          <p:nvPr/>
        </p:nvSpPr>
        <p:spPr>
          <a:xfrm>
            <a:off x="6458262" y="4092048"/>
            <a:ext cx="4618758" cy="3077766"/>
          </a:xfrm>
          <a:prstGeom prst="rect">
            <a:avLst/>
          </a:prstGeom>
          <a:noFill/>
        </p:spPr>
        <p:txBody>
          <a:bodyPr wrap="square" rtlCol="0">
            <a:spAutoFit/>
          </a:bodyPr>
          <a:lstStyle/>
          <a:p>
            <a:r>
              <a:rPr lang="en-IN" sz="3200" b="1" dirty="0"/>
              <a:t>Data-Driven Decisions</a:t>
            </a:r>
          </a:p>
          <a:p>
            <a:pPr algn="just"/>
            <a:r>
              <a:rPr lang="en-US" sz="2400" dirty="0"/>
              <a:t>Detailed reporting and analytics empower businesses to make informed decisions, optimize procurement strategies, and enhance financial management.</a:t>
            </a:r>
          </a:p>
          <a:p>
            <a:r>
              <a:rPr lang="en-US" sz="2400" dirty="0"/>
              <a:t/>
            </a:r>
            <a:br>
              <a:rPr lang="en-US" sz="2400" dirty="0"/>
            </a:br>
            <a:endParaRPr lang="en-IN" dirty="0"/>
          </a:p>
        </p:txBody>
      </p:sp>
    </p:spTree>
    <p:extLst>
      <p:ext uri="{BB962C8B-B14F-4D97-AF65-F5344CB8AC3E}">
        <p14:creationId xmlns:p14="http://schemas.microsoft.com/office/powerpoint/2010/main" val="3325102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544310" y="3030468"/>
            <a:ext cx="5589905" cy="5589905"/>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883356" y="3079057"/>
            <a:ext cx="10371485" cy="6055796"/>
          </a:xfrm>
          <a:prstGeom prst="rect">
            <a:avLst/>
          </a:prstGeom>
        </p:spPr>
        <p:txBody>
          <a:bodyPr vert="horz" wrap="square" lIns="0" tIns="381670" rIns="0" bIns="0" rtlCol="0" anchor="t">
            <a:spAutoFit/>
          </a:bodyPr>
          <a:lstStyle/>
          <a:p>
            <a:pPr algn="just" rtl="0"/>
            <a:r>
              <a:rPr lang="en-US" sz="3200" kern="1200" dirty="0" smtClean="0">
                <a:latin typeface="+mn-lt"/>
              </a:rPr>
              <a:t>ZOHO </a:t>
            </a:r>
            <a:r>
              <a:rPr lang="en-US" sz="3200" kern="1200" dirty="0">
                <a:latin typeface="+mn-lt"/>
              </a:rPr>
              <a:t>Books is a powerful cloud-based accounting software that helps businesses streamline their financial operations and improve efficiency. In this presentation, we'll explore the key business processes that </a:t>
            </a:r>
            <a:r>
              <a:rPr lang="en-US" sz="3200" kern="1200" dirty="0" smtClean="0">
                <a:latin typeface="+mn-lt"/>
              </a:rPr>
              <a:t>ZOHO </a:t>
            </a:r>
            <a:r>
              <a:rPr lang="en-US" sz="3200" kern="1200" dirty="0">
                <a:latin typeface="+mn-lt"/>
              </a:rPr>
              <a:t>Books can help you manage, with a focus on the Order-to-Cash (O2C) cycle. From creating sales orders and invoices to tracking inventory and generating financial reports, we'll dive into how </a:t>
            </a:r>
            <a:r>
              <a:rPr lang="en-US" sz="3200" kern="1200" dirty="0" smtClean="0">
                <a:latin typeface="+mn-lt"/>
              </a:rPr>
              <a:t>ZOHO </a:t>
            </a:r>
            <a:r>
              <a:rPr lang="en-US" sz="3200" kern="1200" dirty="0">
                <a:latin typeface="+mn-lt"/>
              </a:rPr>
              <a:t>Books can transform your business and set you up for success.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0" y="3336322"/>
            <a:ext cx="5853023"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b="1" dirty="0">
                <a:solidFill>
                  <a:schemeClr val="bg1"/>
                </a:solidFill>
              </a:rPr>
              <a:t>Introduction to </a:t>
            </a:r>
            <a:r>
              <a:rPr lang="en-US" sz="8000" b="1" dirty="0" smtClean="0">
                <a:solidFill>
                  <a:schemeClr val="bg1"/>
                </a:solidFill>
              </a:rPr>
              <a:t>ZOHO </a:t>
            </a:r>
            <a:r>
              <a:rPr lang="en-US" sz="8000" b="1" dirty="0">
                <a:solidFill>
                  <a:schemeClr val="bg1"/>
                </a:solidFill>
              </a:rPr>
              <a:t>Books O2C Process</a:t>
            </a: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3448344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946437" y="429821"/>
            <a:ext cx="2227580" cy="10287000"/>
          </a:xfrm>
          <a:custGeom>
            <a:avLst/>
            <a:gdLst/>
            <a:ahLst/>
            <a:cxnLst/>
            <a:rect l="l" t="t" r="r" b="b"/>
            <a:pathLst>
              <a:path w="2227580" h="10287000">
                <a:moveTo>
                  <a:pt x="0" y="10286999"/>
                </a:moveTo>
                <a:lnTo>
                  <a:pt x="2227134" y="10286999"/>
                </a:lnTo>
                <a:lnTo>
                  <a:pt x="2227134" y="0"/>
                </a:lnTo>
                <a:lnTo>
                  <a:pt x="0" y="0"/>
                </a:lnTo>
                <a:lnTo>
                  <a:pt x="0" y="10286999"/>
                </a:lnTo>
                <a:close/>
              </a:path>
            </a:pathLst>
          </a:custGeom>
          <a:solidFill>
            <a:srgbClr val="FDFAFA"/>
          </a:solidFill>
        </p:spPr>
        <p:txBody>
          <a:bodyPr wrap="square" lIns="0" tIns="0" rIns="0" bIns="0" rtlCol="0"/>
          <a:lstStyle/>
          <a:p>
            <a:endParaRPr/>
          </a:p>
        </p:txBody>
      </p:sp>
      <p:sp>
        <p:nvSpPr>
          <p:cNvPr id="4" name="object 4"/>
          <p:cNvSpPr/>
          <p:nvPr/>
        </p:nvSpPr>
        <p:spPr>
          <a:xfrm>
            <a:off x="16168255" y="0"/>
            <a:ext cx="2119744" cy="10287000"/>
          </a:xfrm>
          <a:custGeom>
            <a:avLst/>
            <a:gdLst/>
            <a:ahLst/>
            <a:cxnLst/>
            <a:rect l="l" t="t" r="r" b="b"/>
            <a:pathLst>
              <a:path w="3086100" h="10287000">
                <a:moveTo>
                  <a:pt x="0" y="0"/>
                </a:moveTo>
                <a:lnTo>
                  <a:pt x="3086099" y="0"/>
                </a:lnTo>
                <a:lnTo>
                  <a:pt x="3086099" y="10287000"/>
                </a:lnTo>
                <a:lnTo>
                  <a:pt x="0" y="10287000"/>
                </a:lnTo>
                <a:lnTo>
                  <a:pt x="0" y="0"/>
                </a:lnTo>
                <a:close/>
              </a:path>
            </a:pathLst>
          </a:custGeom>
          <a:solidFill>
            <a:srgbClr val="1B5738"/>
          </a:solidFill>
        </p:spPr>
        <p:txBody>
          <a:bodyPr wrap="square" lIns="0" tIns="0" rIns="0" bIns="0" rtlCol="0"/>
          <a:lstStyle/>
          <a:p>
            <a:endParaRPr/>
          </a:p>
        </p:txBody>
      </p:sp>
      <p:grpSp>
        <p:nvGrpSpPr>
          <p:cNvPr id="8" name="object 8"/>
          <p:cNvGrpSpPr/>
          <p:nvPr/>
        </p:nvGrpSpPr>
        <p:grpSpPr>
          <a:xfrm>
            <a:off x="0" y="0"/>
            <a:ext cx="1543050" cy="10287000"/>
            <a:chOff x="0" y="0"/>
            <a:chExt cx="1543050" cy="10287000"/>
          </a:xfrm>
        </p:grpSpPr>
        <p:sp>
          <p:nvSpPr>
            <p:cNvPr id="9" name="object 9"/>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10" name="object 10"/>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11" name="object 11"/>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grpSp>
      <p:sp>
        <p:nvSpPr>
          <p:cNvPr id="13" name="object 13"/>
          <p:cNvSpPr txBox="1"/>
          <p:nvPr/>
        </p:nvSpPr>
        <p:spPr>
          <a:xfrm>
            <a:off x="118959" y="220995"/>
            <a:ext cx="18055058" cy="4541756"/>
          </a:xfrm>
          <a:prstGeom prst="rect">
            <a:avLst/>
          </a:prstGeom>
        </p:spPr>
        <p:txBody>
          <a:bodyPr vert="horz" wrap="square" lIns="0" tIns="259080" rIns="0" bIns="0" rtlCol="0" anchor="t">
            <a:spAutoFit/>
          </a:bodyPr>
          <a:lstStyle/>
          <a:p>
            <a:pPr algn="ctr"/>
            <a:r>
              <a:rPr lang="en-US" sz="5400" b="1" dirty="0" smtClean="0"/>
              <a:t>OVERVIEW OF ACCOUNTING PACKAGES</a:t>
            </a:r>
          </a:p>
          <a:p>
            <a:pPr algn="ctr"/>
            <a:endParaRPr lang="en-US" sz="4400" spc="370" dirty="0" smtClean="0">
              <a:solidFill>
                <a:srgbClr val="262626"/>
              </a:solidFill>
              <a:latin typeface="Aptos"/>
              <a:ea typeface="Calibri"/>
              <a:cs typeface="Calibri"/>
            </a:endParaRPr>
          </a:p>
          <a:p>
            <a:pPr algn="ctr"/>
            <a:r>
              <a:rPr lang="en-US" sz="5400" b="1" dirty="0" smtClean="0"/>
              <a:t>ZOHO BOOKS</a:t>
            </a:r>
            <a:endParaRPr lang="en-US" sz="5400" spc="370" dirty="0" smtClean="0">
              <a:solidFill>
                <a:srgbClr val="262626"/>
              </a:solidFill>
              <a:latin typeface="Aptos"/>
              <a:ea typeface="Calibri"/>
              <a:cs typeface="Calibri"/>
            </a:endParaRPr>
          </a:p>
          <a:p>
            <a:pPr marL="12700" marR="1162685">
              <a:lnSpc>
                <a:spcPct val="79500"/>
              </a:lnSpc>
              <a:spcBef>
                <a:spcPts val="2039"/>
              </a:spcBef>
            </a:pPr>
            <a:r>
              <a:rPr lang="en-US" dirty="0"/>
              <a:t/>
            </a:r>
            <a:br>
              <a:rPr lang="en-US" dirty="0"/>
            </a:br>
            <a:endParaRPr lang="en-US" dirty="0"/>
          </a:p>
          <a:p>
            <a:pPr marL="12700" marR="1162685">
              <a:lnSpc>
                <a:spcPct val="79500"/>
              </a:lnSpc>
              <a:spcBef>
                <a:spcPts val="2039"/>
              </a:spcBef>
            </a:pPr>
            <a:endParaRPr lang="en-US" sz="8000" spc="370" dirty="0">
              <a:solidFill>
                <a:srgbClr val="262626"/>
              </a:solidFill>
              <a:cs typeface="Calibri"/>
            </a:endParaRPr>
          </a:p>
        </p:txBody>
      </p:sp>
      <p:sp>
        <p:nvSpPr>
          <p:cNvPr id="5" name="Rectangle 4"/>
          <p:cNvSpPr/>
          <p:nvPr/>
        </p:nvSpPr>
        <p:spPr>
          <a:xfrm>
            <a:off x="1696205" y="3162727"/>
            <a:ext cx="14250232" cy="6001643"/>
          </a:xfrm>
          <a:prstGeom prst="rect">
            <a:avLst/>
          </a:prstGeom>
        </p:spPr>
        <p:txBody>
          <a:bodyPr wrap="square">
            <a:spAutoFit/>
          </a:bodyPr>
          <a:lstStyle/>
          <a:p>
            <a:pPr marL="342900" indent="-342900">
              <a:buFont typeface="Wingdings" pitchFamily="2" charset="2"/>
              <a:buChar char="Ø"/>
            </a:pPr>
            <a:r>
              <a:rPr lang="en-US" sz="3200" dirty="0"/>
              <a:t>CHAP 1 &gt; INTRODUCTION TO </a:t>
            </a:r>
            <a:r>
              <a:rPr lang="en-US" sz="3200" dirty="0" smtClean="0"/>
              <a:t>ZOHO </a:t>
            </a:r>
            <a:r>
              <a:rPr lang="en-US" sz="3200" dirty="0"/>
              <a:t>BOOKS AND ERP</a:t>
            </a:r>
          </a:p>
          <a:p>
            <a:pPr marL="342900" indent="-342900">
              <a:buFont typeface="Wingdings" pitchFamily="2" charset="2"/>
              <a:buChar char="Ø"/>
            </a:pPr>
            <a:r>
              <a:rPr lang="en-US" sz="3200" dirty="0"/>
              <a:t>CHAP 2 &gt; BUSINESS PROCESSES – P2P ,O2C , H2R</a:t>
            </a:r>
          </a:p>
          <a:p>
            <a:pPr marL="342900" indent="-342900">
              <a:buFont typeface="Wingdings" pitchFamily="2" charset="2"/>
              <a:buChar char="Ø"/>
            </a:pPr>
            <a:r>
              <a:rPr lang="en-US" sz="3200" dirty="0"/>
              <a:t>CHAP 3 &gt; GETTING STARTED WITH </a:t>
            </a:r>
            <a:r>
              <a:rPr lang="en-US" sz="3200" dirty="0" smtClean="0"/>
              <a:t>ZOHO </a:t>
            </a:r>
            <a:r>
              <a:rPr lang="en-US" sz="3200" dirty="0"/>
              <a:t>BOOKS</a:t>
            </a:r>
          </a:p>
          <a:p>
            <a:pPr marL="342900" indent="-342900">
              <a:buFont typeface="Wingdings" pitchFamily="2" charset="2"/>
              <a:buChar char="Ø"/>
            </a:pPr>
            <a:r>
              <a:rPr lang="en-US" sz="3200" dirty="0"/>
              <a:t>CHAP 4 &gt; DAILY POSTING &amp; PERIOD END CLOSING IN MANAGEMENT ACCOUNTING</a:t>
            </a:r>
          </a:p>
          <a:p>
            <a:pPr marL="342900" indent="-342900">
              <a:buFont typeface="Wingdings" pitchFamily="2" charset="2"/>
              <a:buChar char="Ø"/>
            </a:pPr>
            <a:r>
              <a:rPr lang="en-US" sz="3200" dirty="0"/>
              <a:t>CHAP 5 &gt; GL, AP, AR, ASSET ACCOUNTING</a:t>
            </a:r>
          </a:p>
          <a:p>
            <a:pPr marL="342900" indent="-342900">
              <a:buFont typeface="Wingdings" pitchFamily="2" charset="2"/>
              <a:buChar char="Ø"/>
            </a:pPr>
            <a:r>
              <a:rPr lang="en-US" sz="3200" dirty="0"/>
              <a:t>CHAP 6 &gt; MAINTAINING CHART OF ACCOUNTS &amp; INVENTORY</a:t>
            </a:r>
          </a:p>
          <a:p>
            <a:pPr marL="342900" indent="-342900">
              <a:buFont typeface="Wingdings" pitchFamily="2" charset="2"/>
              <a:buChar char="Ø"/>
            </a:pPr>
            <a:r>
              <a:rPr lang="en-US" sz="3200" dirty="0"/>
              <a:t>CHAP 7 &gt; MAINTAINING ACCOUNTING &amp; INVENTORY TRANSACTIONS</a:t>
            </a:r>
          </a:p>
          <a:p>
            <a:pPr marL="342900" indent="-342900">
              <a:buFont typeface="Wingdings" pitchFamily="2" charset="2"/>
              <a:buChar char="Ø"/>
            </a:pPr>
            <a:r>
              <a:rPr lang="en-US" sz="3200" dirty="0"/>
              <a:t>CHAP 8 &gt; BANK RECONCILIATION IN </a:t>
            </a:r>
            <a:r>
              <a:rPr lang="en-US" sz="3200" dirty="0" smtClean="0"/>
              <a:t>ZOHO </a:t>
            </a:r>
            <a:r>
              <a:rPr lang="en-US" sz="3200" dirty="0"/>
              <a:t>BOOKS</a:t>
            </a:r>
          </a:p>
          <a:p>
            <a:pPr marL="342900" indent="-342900">
              <a:buFont typeface="Wingdings" pitchFamily="2" charset="2"/>
              <a:buChar char="Ø"/>
            </a:pPr>
            <a:r>
              <a:rPr lang="en-US" sz="3200" dirty="0"/>
              <a:t>CHAP 9 &gt; FINANCIAL STATEMENT VERSION (FSV) IN </a:t>
            </a:r>
            <a:r>
              <a:rPr lang="en-US" sz="3200" dirty="0" smtClean="0"/>
              <a:t>ZOHO </a:t>
            </a:r>
            <a:r>
              <a:rPr lang="en-US" sz="3200" dirty="0"/>
              <a:t>BOOKS</a:t>
            </a:r>
          </a:p>
          <a:p>
            <a:pPr marL="342900" indent="-342900">
              <a:buFont typeface="Wingdings" pitchFamily="2" charset="2"/>
              <a:buChar char="Ø"/>
            </a:pPr>
            <a:r>
              <a:rPr lang="en-US" sz="3200" dirty="0"/>
              <a:t>CHAP 10 &gt; PAYROLL AND INCOME TAX</a:t>
            </a:r>
          </a:p>
          <a:p>
            <a:pPr marL="342900" indent="-342900">
              <a:buFont typeface="Wingdings" pitchFamily="2" charset="2"/>
              <a:buChar char="Ø"/>
            </a:pPr>
            <a:r>
              <a:rPr lang="en-US" sz="3200" dirty="0"/>
              <a:t>CHAP 11 &gt; MULTI CURRENCY , VOUCHER ENTRY USING FOREIGN CURRENCY</a:t>
            </a:r>
          </a:p>
          <a:p>
            <a:pPr marL="342900" indent="-342900">
              <a:buFont typeface="Wingdings" pitchFamily="2" charset="2"/>
              <a:buChar char="Ø"/>
            </a:pPr>
            <a:r>
              <a:rPr lang="en-US" sz="3200" dirty="0"/>
              <a:t>CHAP 12 &gt; AUDIT FEATURES</a:t>
            </a:r>
            <a:endParaRPr lang="en-IN" sz="3200" dirty="0"/>
          </a:p>
        </p:txBody>
      </p:sp>
    </p:spTree>
    <p:extLst>
      <p:ext uri="{BB962C8B-B14F-4D97-AF65-F5344CB8AC3E}">
        <p14:creationId xmlns:p14="http://schemas.microsoft.com/office/powerpoint/2010/main" val="3775451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 y="1444336"/>
            <a:ext cx="18283429" cy="7398327"/>
          </a:xfrm>
          <a:prstGeom prst="rect">
            <a:avLst/>
          </a:prstGeom>
        </p:spPr>
        <p:txBody>
          <a:bodyPr vert="horz" lIns="91440" tIns="45720" rIns="91440" bIns="45720" rtlCol="0" anchor="b">
            <a:normAutofit fontScale="90000"/>
          </a:bodyPr>
          <a:lstStyle/>
          <a:p>
            <a:pPr algn="l" rtl="0"/>
            <a:r>
              <a:rPr lang="en-US" sz="5400" dirty="0" smtClean="0">
                <a:solidFill>
                  <a:srgbClr val="312F2B"/>
                </a:solidFill>
                <a:latin typeface="+mn-lt"/>
                <a:ea typeface="Gelasio" pitchFamily="34" charset="-122"/>
                <a:cs typeface="Gelasio" pitchFamily="34" charset="-120"/>
              </a:rPr>
              <a:t>   The </a:t>
            </a:r>
            <a:r>
              <a:rPr lang="en-US" sz="5400" dirty="0">
                <a:solidFill>
                  <a:srgbClr val="312F2B"/>
                </a:solidFill>
                <a:latin typeface="+mn-lt"/>
                <a:ea typeface="Gelasio" pitchFamily="34" charset="-122"/>
                <a:cs typeface="Gelasio" pitchFamily="34" charset="-120"/>
              </a:rPr>
              <a:t>Order-to-Cash (O2C) Process</a:t>
            </a:r>
            <a:br>
              <a:rPr lang="en-US" sz="5400" dirty="0">
                <a:solidFill>
                  <a:srgbClr val="312F2B"/>
                </a:solidFill>
                <a:latin typeface="+mn-lt"/>
                <a:ea typeface="Gelasio" pitchFamily="34" charset="-122"/>
                <a:cs typeface="Gelasio" pitchFamily="34" charset="-120"/>
              </a:rPr>
            </a:br>
            <a:r>
              <a:rPr lang="en-US" sz="5400" dirty="0" smtClean="0"/>
              <a:t/>
            </a:r>
            <a:br>
              <a:rPr lang="en-US" sz="5400" dirty="0" smtClean="0"/>
            </a:br>
            <a:r>
              <a:rPr lang="en-US" sz="4400" dirty="0" smtClean="0"/>
              <a:t/>
            </a:r>
            <a:br>
              <a:rPr lang="en-US" sz="44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2366707" y="1908738"/>
            <a:ext cx="11099911" cy="2308324"/>
          </a:xfrm>
          <a:prstGeom prst="rect">
            <a:avLst/>
          </a:prstGeom>
          <a:noFill/>
        </p:spPr>
        <p:txBody>
          <a:bodyPr wrap="square" rtlCol="0">
            <a:spAutoFit/>
          </a:bodyPr>
          <a:lstStyle/>
          <a:p>
            <a:r>
              <a:rPr lang="en-IN" sz="3200" b="1" dirty="0"/>
              <a:t>Order Placement</a:t>
            </a:r>
          </a:p>
          <a:p>
            <a:pPr algn="just"/>
            <a:r>
              <a:rPr lang="en-US" sz="2800" dirty="0"/>
              <a:t>The O2C process begins with a customer placing an order for your products or services. This can be done through various channels, such as your website, phone, or in-person. Efficient order processing is crucial to ensure a smooth customer experience and timely fulfillment.</a:t>
            </a:r>
          </a:p>
        </p:txBody>
      </p:sp>
      <p:sp>
        <p:nvSpPr>
          <p:cNvPr id="9" name="TextBox 8"/>
          <p:cNvSpPr txBox="1"/>
          <p:nvPr/>
        </p:nvSpPr>
        <p:spPr>
          <a:xfrm>
            <a:off x="2335669" y="7324367"/>
            <a:ext cx="11130949" cy="2985433"/>
          </a:xfrm>
          <a:prstGeom prst="rect">
            <a:avLst/>
          </a:prstGeom>
          <a:noFill/>
        </p:spPr>
        <p:txBody>
          <a:bodyPr wrap="square" rtlCol="0">
            <a:spAutoFit/>
          </a:bodyPr>
          <a:lstStyle/>
          <a:p>
            <a:r>
              <a:rPr lang="en-IN" sz="3200" b="1" dirty="0"/>
              <a:t>Payment Collection</a:t>
            </a:r>
          </a:p>
          <a:p>
            <a:pPr algn="just"/>
            <a:r>
              <a:rPr lang="en-US" sz="2800" dirty="0" smtClean="0"/>
              <a:t>ZOHO </a:t>
            </a:r>
            <a:r>
              <a:rPr lang="en-US" sz="2800" dirty="0"/>
              <a:t>Books offers multiple payment options, including online payments and integration with popular payment gateways. This helps you get paid faster and improve your cash flow.</a:t>
            </a:r>
          </a:p>
          <a:p>
            <a:pPr algn="just"/>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2366707" y="4800599"/>
            <a:ext cx="11099912" cy="2523768"/>
          </a:xfrm>
          <a:prstGeom prst="rect">
            <a:avLst/>
          </a:prstGeom>
          <a:noFill/>
        </p:spPr>
        <p:txBody>
          <a:bodyPr wrap="square" rtlCol="0">
            <a:spAutoFit/>
          </a:bodyPr>
          <a:lstStyle/>
          <a:p>
            <a:r>
              <a:rPr lang="en-IN" sz="3200" b="1" dirty="0"/>
              <a:t>Invoicing and Billing</a:t>
            </a:r>
          </a:p>
          <a:p>
            <a:r>
              <a:rPr lang="en-US" sz="2800" dirty="0"/>
              <a:t>Once the order is placed, </a:t>
            </a:r>
            <a:r>
              <a:rPr lang="en-US" sz="2800" dirty="0" smtClean="0"/>
              <a:t>ZOHO </a:t>
            </a:r>
            <a:r>
              <a:rPr lang="en-US" sz="2800" dirty="0"/>
              <a:t>Books helps you create and send professional invoices to your customers. This step ensures accurate billing and streamlines the payment collection process.</a:t>
            </a:r>
          </a:p>
          <a:p>
            <a:r>
              <a:rPr lang="en-US" sz="2400" dirty="0" smtClean="0"/>
              <a:t/>
            </a:r>
            <a:br>
              <a:rPr lang="en-US" sz="2400" dirty="0" smtClean="0"/>
            </a:br>
            <a:endParaRPr lang="en-IN" dirty="0"/>
          </a:p>
        </p:txBody>
      </p:sp>
      <p:pic>
        <p:nvPicPr>
          <p:cNvPr id="11" name="Image 2" descr="preencoded.png"/>
          <p:cNvPicPr>
            <a:picLocks noChangeAspect="1"/>
          </p:cNvPicPr>
          <p:nvPr/>
        </p:nvPicPr>
        <p:blipFill>
          <a:blip r:embed="rId2"/>
          <a:stretch>
            <a:fillRect/>
          </a:stretch>
        </p:blipFill>
        <p:spPr>
          <a:xfrm>
            <a:off x="656373" y="2024245"/>
            <a:ext cx="1157713" cy="1531541"/>
          </a:xfrm>
          <a:prstGeom prst="rect">
            <a:avLst/>
          </a:prstGeom>
        </p:spPr>
      </p:pic>
      <p:pic>
        <p:nvPicPr>
          <p:cNvPr id="12" name="Image 3" descr="preencoded.png"/>
          <p:cNvPicPr>
            <a:picLocks noChangeAspect="1"/>
          </p:cNvPicPr>
          <p:nvPr/>
        </p:nvPicPr>
        <p:blipFill>
          <a:blip r:embed="rId3"/>
          <a:stretch>
            <a:fillRect/>
          </a:stretch>
        </p:blipFill>
        <p:spPr>
          <a:xfrm>
            <a:off x="656373" y="4898700"/>
            <a:ext cx="1157713" cy="1367333"/>
          </a:xfrm>
          <a:prstGeom prst="rect">
            <a:avLst/>
          </a:prstGeom>
        </p:spPr>
      </p:pic>
      <p:pic>
        <p:nvPicPr>
          <p:cNvPr id="13" name="Image 4" descr="preencoded.png"/>
          <p:cNvPicPr>
            <a:picLocks noChangeAspect="1"/>
          </p:cNvPicPr>
          <p:nvPr/>
        </p:nvPicPr>
        <p:blipFill>
          <a:blip r:embed="rId4"/>
          <a:stretch>
            <a:fillRect/>
          </a:stretch>
        </p:blipFill>
        <p:spPr>
          <a:xfrm>
            <a:off x="656372" y="7606705"/>
            <a:ext cx="1157712" cy="1531541"/>
          </a:xfrm>
          <a:prstGeom prst="rect">
            <a:avLst/>
          </a:prstGeom>
        </p:spPr>
      </p:pic>
      <p:pic>
        <p:nvPicPr>
          <p:cNvPr id="14" name="Image 1" descr="preencoded.png"/>
          <p:cNvPicPr>
            <a:picLocks noChangeAspect="1"/>
          </p:cNvPicPr>
          <p:nvPr/>
        </p:nvPicPr>
        <p:blipFill>
          <a:blip r:embed="rId5"/>
          <a:stretch>
            <a:fillRect/>
          </a:stretch>
        </p:blipFill>
        <p:spPr>
          <a:xfrm>
            <a:off x="13757564" y="1042834"/>
            <a:ext cx="3803071" cy="8557405"/>
          </a:xfrm>
          <a:prstGeom prst="rect">
            <a:avLst/>
          </a:prstGeom>
        </p:spPr>
      </p:pic>
    </p:spTree>
    <p:extLst>
      <p:ext uri="{BB962C8B-B14F-4D97-AF65-F5344CB8AC3E}">
        <p14:creationId xmlns:p14="http://schemas.microsoft.com/office/powerpoint/2010/main" val="2366815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572" y="3553138"/>
            <a:ext cx="18283428" cy="9094233"/>
          </a:xfrm>
          <a:prstGeom prst="rect">
            <a:avLst/>
          </a:prstGeom>
        </p:spPr>
        <p:txBody>
          <a:bodyPr vert="horz" lIns="91440" tIns="45720" rIns="91440" bIns="45720" rtlCol="0" anchor="b">
            <a:normAutofit fontScale="90000"/>
          </a:bodyPr>
          <a:lstStyle/>
          <a:p>
            <a:pPr algn="ctr" rtl="0"/>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US" sz="5300" dirty="0">
                <a:latin typeface="+mn-lt"/>
              </a:rPr>
              <a:t>Creating Sales Orders and Invoices</a:t>
            </a:r>
            <a:br>
              <a:rPr lang="en-US" sz="5300" dirty="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4000" dirty="0" smtClean="0"/>
              <a:t/>
            </a:r>
            <a:br>
              <a:rPr lang="en-IN" sz="4000" dirty="0" smtClean="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305342" y="4092048"/>
            <a:ext cx="4388876" cy="4555093"/>
          </a:xfrm>
          <a:prstGeom prst="rect">
            <a:avLst/>
          </a:prstGeom>
          <a:noFill/>
        </p:spPr>
        <p:txBody>
          <a:bodyPr wrap="square" rtlCol="0">
            <a:spAutoFit/>
          </a:bodyPr>
          <a:lstStyle/>
          <a:p>
            <a:r>
              <a:rPr lang="en-IN" sz="3200" b="1" dirty="0"/>
              <a:t>Sales Orders</a:t>
            </a:r>
          </a:p>
          <a:p>
            <a:pPr algn="just"/>
            <a:r>
              <a:rPr lang="en-US" sz="2400" dirty="0" smtClean="0"/>
              <a:t>ZOHO </a:t>
            </a:r>
            <a:r>
              <a:rPr lang="en-US" sz="2400" dirty="0"/>
              <a:t>Books makes it easy to create and manage sales orders. You can customize order forms, track order status, and even set up recurring orders for your regular customers. This helps you maintain a clear record of your sales and ensure accurate order fulfillment.</a:t>
            </a:r>
          </a:p>
          <a:p>
            <a:r>
              <a:rPr lang="en-US" sz="2400" dirty="0"/>
              <a:t/>
            </a:r>
            <a:br>
              <a:rPr lang="en-US" sz="2400" dirty="0"/>
            </a:br>
            <a:endParaRPr lang="en-IN" dirty="0"/>
          </a:p>
        </p:txBody>
      </p:sp>
      <p:sp>
        <p:nvSpPr>
          <p:cNvPr id="9" name="TextBox 8"/>
          <p:cNvSpPr txBox="1"/>
          <p:nvPr/>
        </p:nvSpPr>
        <p:spPr>
          <a:xfrm>
            <a:off x="11783291" y="4115650"/>
            <a:ext cx="5216237" cy="3170099"/>
          </a:xfrm>
          <a:prstGeom prst="rect">
            <a:avLst/>
          </a:prstGeom>
          <a:noFill/>
        </p:spPr>
        <p:txBody>
          <a:bodyPr wrap="square" rtlCol="0">
            <a:spAutoFit/>
          </a:bodyPr>
          <a:lstStyle/>
          <a:p>
            <a:r>
              <a:rPr lang="en-IN" sz="3200" b="1" dirty="0"/>
              <a:t>Inventory Management</a:t>
            </a:r>
          </a:p>
          <a:p>
            <a:pPr algn="just"/>
            <a:r>
              <a:rPr lang="en-US" sz="2400" dirty="0" smtClean="0"/>
              <a:t>ZOHO </a:t>
            </a:r>
            <a:r>
              <a:rPr lang="en-US" sz="2400" dirty="0"/>
              <a:t>Books seamlessly integrates with your inventory, allowing you to track stock levels, generate purchase orders, and even set up low-stock alerts. This helps you maintain optimal inventory levels and avoid </a:t>
            </a:r>
            <a:r>
              <a:rPr lang="en-US" sz="2400" dirty="0" smtClean="0"/>
              <a:t>stock outs</a:t>
            </a:r>
            <a:r>
              <a:rPr lang="en-US" sz="2400" dirty="0"/>
              <a:t>, ensuring a positive customer experience.</a:t>
            </a:r>
          </a:p>
        </p:txBody>
      </p:sp>
      <p:sp>
        <p:nvSpPr>
          <p:cNvPr id="10" name="TextBox 9"/>
          <p:cNvSpPr txBox="1"/>
          <p:nvPr/>
        </p:nvSpPr>
        <p:spPr>
          <a:xfrm>
            <a:off x="6458262" y="4092048"/>
            <a:ext cx="4618758" cy="3539430"/>
          </a:xfrm>
          <a:prstGeom prst="rect">
            <a:avLst/>
          </a:prstGeom>
          <a:noFill/>
        </p:spPr>
        <p:txBody>
          <a:bodyPr wrap="square" rtlCol="0">
            <a:spAutoFit/>
          </a:bodyPr>
          <a:lstStyle/>
          <a:p>
            <a:r>
              <a:rPr lang="en-IN" sz="3200" b="1" dirty="0"/>
              <a:t>Invoicing</a:t>
            </a:r>
          </a:p>
          <a:p>
            <a:pPr algn="just"/>
            <a:r>
              <a:rPr lang="en-US" sz="2400" dirty="0"/>
              <a:t>Generating professional invoices is a breeze with </a:t>
            </a:r>
            <a:r>
              <a:rPr lang="en-US" sz="2400" dirty="0" smtClean="0"/>
              <a:t>ZOHO </a:t>
            </a:r>
            <a:r>
              <a:rPr lang="en-US" sz="2400" dirty="0"/>
              <a:t>Books. You can create custom invoice templates, schedule recurring invoices, and even set up automatic late payment reminders. This streamlines your billing process and helps you get paid on time.</a:t>
            </a:r>
          </a:p>
        </p:txBody>
      </p:sp>
    </p:spTree>
    <p:extLst>
      <p:ext uri="{BB962C8B-B14F-4D97-AF65-F5344CB8AC3E}">
        <p14:creationId xmlns:p14="http://schemas.microsoft.com/office/powerpoint/2010/main" val="1119550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49383" y="5112760"/>
            <a:ext cx="6338455" cy="6224126"/>
          </a:xfrm>
          <a:prstGeom prst="rect">
            <a:avLst/>
          </a:prstGeom>
        </p:spPr>
        <p:txBody>
          <a:bodyPr vert="horz" lIns="91440" tIns="45720" rIns="91440" bIns="45720" rtlCol="0" anchor="b">
            <a:normAutofit fontScale="90000"/>
          </a:bodyPr>
          <a:lstStyle/>
          <a:p>
            <a:pPr algn="ctr" rtl="0"/>
            <a:r>
              <a:rPr lang="en-US" sz="5300" dirty="0">
                <a:latin typeface="+mn-lt"/>
              </a:rPr>
              <a:t>Managing Customer Payments and Collections</a:t>
            </a:r>
            <a:br>
              <a:rPr lang="en-US" sz="5300" dirty="0">
                <a:latin typeface="+mn-lt"/>
              </a:rPr>
            </a:br>
            <a:r>
              <a:rPr lang="en-IN" sz="5300" dirty="0" smtClean="0">
                <a:latin typeface="+mn-lt"/>
              </a:rPr>
              <a:t/>
            </a:r>
            <a:br>
              <a:rPr lang="en-IN" sz="5300" dirty="0" smtClean="0">
                <a:latin typeface="+mn-lt"/>
              </a:rPr>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39872" y="1262407"/>
            <a:ext cx="4136124" cy="5086008"/>
          </a:xfrm>
          <a:prstGeom prst="rect">
            <a:avLst/>
          </a:prstGeom>
          <a:noFill/>
        </p:spPr>
        <p:txBody>
          <a:bodyPr wrap="square" rtlCol="0">
            <a:spAutoFit/>
          </a:bodyPr>
          <a:lstStyle/>
          <a:p>
            <a:r>
              <a:rPr lang="en-IN" sz="3200" b="1" dirty="0"/>
              <a:t>Payment </a:t>
            </a:r>
            <a:r>
              <a:rPr lang="en-IN" sz="3200" b="1" dirty="0" smtClean="0"/>
              <a:t>Options</a:t>
            </a:r>
            <a:endParaRPr lang="en-IN" sz="1050" b="1" dirty="0" smtClean="0"/>
          </a:p>
          <a:p>
            <a:pPr algn="just"/>
            <a:r>
              <a:rPr lang="en-US" sz="2400" dirty="0" smtClean="0"/>
              <a:t>ZOHO </a:t>
            </a:r>
            <a:r>
              <a:rPr lang="en-US" sz="2400" dirty="0"/>
              <a:t>Books offers a variety of payment options, including online payments, credit card processing, and integration with popular payment gateways. This makes it easy for your customers to pay their invoices and improves your chances of getting paid on time.</a:t>
            </a:r>
          </a:p>
          <a:p>
            <a:r>
              <a:rPr lang="en-US" sz="2400" dirty="0"/>
              <a:t/>
            </a:r>
            <a:br>
              <a:rPr lang="en-US" sz="2400" dirty="0"/>
            </a:br>
            <a:endParaRPr lang="en-IN" dirty="0"/>
          </a:p>
        </p:txBody>
      </p:sp>
      <p:sp>
        <p:nvSpPr>
          <p:cNvPr id="9" name="TextBox 8"/>
          <p:cNvSpPr txBox="1"/>
          <p:nvPr/>
        </p:nvSpPr>
        <p:spPr>
          <a:xfrm>
            <a:off x="13092545" y="5798479"/>
            <a:ext cx="4166752" cy="4278094"/>
          </a:xfrm>
          <a:prstGeom prst="rect">
            <a:avLst/>
          </a:prstGeom>
          <a:noFill/>
        </p:spPr>
        <p:txBody>
          <a:bodyPr wrap="square" rtlCol="0">
            <a:spAutoFit/>
          </a:bodyPr>
          <a:lstStyle/>
          <a:p>
            <a:r>
              <a:rPr lang="en-IN" sz="3200" b="1" dirty="0"/>
              <a:t>Dispute </a:t>
            </a:r>
            <a:r>
              <a:rPr lang="en-IN" sz="3200" b="1" dirty="0" smtClean="0"/>
              <a:t>Resolution</a:t>
            </a:r>
            <a:endParaRPr lang="en-IN" sz="2800" dirty="0" smtClean="0"/>
          </a:p>
          <a:p>
            <a:pPr algn="just"/>
            <a:r>
              <a:rPr lang="en-US" sz="2400" dirty="0" smtClean="0"/>
              <a:t>ZOHO </a:t>
            </a:r>
            <a:r>
              <a:rPr lang="en-US" sz="2400" dirty="0"/>
              <a:t>Books offers features to help you manage customer disputes and credit notes. This helps you maintain positive customer relationships while ensuring that your books remain accurate and up-to-date.</a:t>
            </a:r>
          </a:p>
          <a:p>
            <a:r>
              <a:rPr lang="en-US" sz="2400" dirty="0"/>
              <a:t/>
            </a:r>
            <a:br>
              <a:rPr lang="en-US" sz="2400" dirty="0"/>
            </a:br>
            <a:endParaRPr lang="en-IN" sz="2400" dirty="0"/>
          </a:p>
        </p:txBody>
      </p:sp>
      <p:sp>
        <p:nvSpPr>
          <p:cNvPr id="10" name="TextBox 9"/>
          <p:cNvSpPr txBox="1"/>
          <p:nvPr/>
        </p:nvSpPr>
        <p:spPr>
          <a:xfrm>
            <a:off x="13092545" y="1262407"/>
            <a:ext cx="4634345" cy="3908762"/>
          </a:xfrm>
          <a:prstGeom prst="rect">
            <a:avLst/>
          </a:prstGeom>
          <a:noFill/>
        </p:spPr>
        <p:txBody>
          <a:bodyPr wrap="square" rtlCol="0">
            <a:spAutoFit/>
          </a:bodyPr>
          <a:lstStyle/>
          <a:p>
            <a:pPr algn="just"/>
            <a:r>
              <a:rPr lang="en-IN" sz="3200" b="1" dirty="0"/>
              <a:t>Automated </a:t>
            </a:r>
            <a:r>
              <a:rPr lang="en-IN" sz="3200" b="1" dirty="0" smtClean="0"/>
              <a:t>Reminders</a:t>
            </a:r>
            <a:r>
              <a:rPr lang="en-IN" dirty="0" smtClean="0"/>
              <a:t/>
            </a:r>
            <a:br>
              <a:rPr lang="en-IN" dirty="0" smtClean="0"/>
            </a:br>
            <a:r>
              <a:rPr lang="en-US" sz="2400" dirty="0" smtClean="0"/>
              <a:t>ZOHO </a:t>
            </a:r>
            <a:r>
              <a:rPr lang="en-US" sz="2400" dirty="0"/>
              <a:t>Books can automatically send payment reminders to your customers, helping you stay on top of your accounts receivable. You can customize the frequency and content of these reminders, ensuring that your customers are aware of their outstanding balances.</a:t>
            </a:r>
          </a:p>
        </p:txBody>
      </p:sp>
      <p:sp>
        <p:nvSpPr>
          <p:cNvPr id="8" name="Rectangle 7"/>
          <p:cNvSpPr/>
          <p:nvPr/>
        </p:nvSpPr>
        <p:spPr>
          <a:xfrm>
            <a:off x="7723556" y="5798479"/>
            <a:ext cx="4168756" cy="3908762"/>
          </a:xfrm>
          <a:prstGeom prst="rect">
            <a:avLst/>
          </a:prstGeom>
        </p:spPr>
        <p:txBody>
          <a:bodyPr wrap="square">
            <a:spAutoFit/>
          </a:bodyPr>
          <a:lstStyle/>
          <a:p>
            <a:r>
              <a:rPr lang="en-IN" sz="3200" b="1" dirty="0"/>
              <a:t>Collections </a:t>
            </a:r>
            <a:r>
              <a:rPr lang="en-IN" sz="3200" b="1" dirty="0" smtClean="0"/>
              <a:t>Tracking</a:t>
            </a:r>
          </a:p>
          <a:p>
            <a:pPr algn="just"/>
            <a:r>
              <a:rPr lang="en-US" sz="2400" dirty="0" smtClean="0"/>
              <a:t>ZOHO </a:t>
            </a:r>
            <a:r>
              <a:rPr lang="en-US" sz="2400" dirty="0"/>
              <a:t>Books provides tools to help you track and manage your collections efforts. You can view aging reports, set up collection workflows, and even collaborate with your team to ensure that outstanding payments are resolved in a timely manner</a:t>
            </a:r>
            <a:endParaRPr lang="en-IN" sz="3200" b="1" dirty="0"/>
          </a:p>
        </p:txBody>
      </p:sp>
    </p:spTree>
    <p:extLst>
      <p:ext uri="{BB962C8B-B14F-4D97-AF65-F5344CB8AC3E}">
        <p14:creationId xmlns:p14="http://schemas.microsoft.com/office/powerpoint/2010/main" val="3025856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571" y="974149"/>
            <a:ext cx="18283429" cy="7398327"/>
          </a:xfrm>
          <a:prstGeom prst="rect">
            <a:avLst/>
          </a:prstGeom>
        </p:spPr>
        <p:txBody>
          <a:bodyPr vert="horz" lIns="91440" tIns="45720" rIns="91440" bIns="45720" rtlCol="0" anchor="b">
            <a:normAutofit fontScale="90000"/>
          </a:bodyPr>
          <a:lstStyle/>
          <a:p>
            <a:pPr algn="ctr" rtl="0"/>
            <a:r>
              <a:rPr lang="en-US" sz="5400" dirty="0">
                <a:solidFill>
                  <a:srgbClr val="312F2B"/>
                </a:solidFill>
                <a:latin typeface="+mn-lt"/>
                <a:ea typeface="Gelasio" pitchFamily="34" charset="-122"/>
                <a:cs typeface="Gelasio" pitchFamily="34" charset="-120"/>
              </a:rPr>
              <a:t>   Tracking Inventory and Stock Levels</a:t>
            </a:r>
            <a:br>
              <a:rPr lang="en-US" sz="5400" dirty="0">
                <a:solidFill>
                  <a:srgbClr val="312F2B"/>
                </a:solidFill>
                <a:latin typeface="+mn-lt"/>
                <a:ea typeface="Gelasio" pitchFamily="34" charset="-122"/>
                <a:cs typeface="Gelasio" pitchFamily="34" charset="-120"/>
              </a:rPr>
            </a:br>
            <a:r>
              <a:rPr lang="en-US" sz="4400" dirty="0" smtClean="0"/>
              <a:t/>
            </a:r>
            <a:br>
              <a:rPr lang="en-US" sz="44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2335669" y="2277032"/>
            <a:ext cx="14632821" cy="1446550"/>
          </a:xfrm>
          <a:prstGeom prst="rect">
            <a:avLst/>
          </a:prstGeom>
          <a:noFill/>
        </p:spPr>
        <p:txBody>
          <a:bodyPr wrap="square" rtlCol="0">
            <a:spAutoFit/>
          </a:bodyPr>
          <a:lstStyle/>
          <a:p>
            <a:r>
              <a:rPr lang="en-IN" sz="3200" b="1" dirty="0"/>
              <a:t>Inventory Tracking</a:t>
            </a:r>
          </a:p>
          <a:p>
            <a:pPr algn="just"/>
            <a:r>
              <a:rPr lang="en-US" sz="2800" dirty="0" smtClean="0"/>
              <a:t>ZOHO </a:t>
            </a:r>
            <a:r>
              <a:rPr lang="en-US" sz="2800" dirty="0"/>
              <a:t>Books allows you to track your inventory in real-time, including stock levels, item details, and supplier information. This helps you make informed purchasing decisions and avoid </a:t>
            </a:r>
            <a:r>
              <a:rPr lang="en-US" sz="2800" dirty="0" smtClean="0"/>
              <a:t>stock outs</a:t>
            </a:r>
            <a:r>
              <a:rPr lang="en-US" sz="2800" dirty="0"/>
              <a:t>.</a:t>
            </a:r>
          </a:p>
        </p:txBody>
      </p:sp>
      <p:sp>
        <p:nvSpPr>
          <p:cNvPr id="9" name="TextBox 8"/>
          <p:cNvSpPr txBox="1"/>
          <p:nvPr/>
        </p:nvSpPr>
        <p:spPr>
          <a:xfrm>
            <a:off x="2335669" y="7324367"/>
            <a:ext cx="14497604" cy="2554545"/>
          </a:xfrm>
          <a:prstGeom prst="rect">
            <a:avLst/>
          </a:prstGeom>
          <a:noFill/>
        </p:spPr>
        <p:txBody>
          <a:bodyPr wrap="square" rtlCol="0">
            <a:spAutoFit/>
          </a:bodyPr>
          <a:lstStyle/>
          <a:p>
            <a:r>
              <a:rPr lang="en-IN" sz="3200" b="1" dirty="0"/>
              <a:t>Inventory Reporting</a:t>
            </a:r>
          </a:p>
          <a:p>
            <a:pPr algn="just"/>
            <a:r>
              <a:rPr lang="en-US" sz="2800" dirty="0" smtClean="0"/>
              <a:t>ZOHO </a:t>
            </a:r>
            <a:r>
              <a:rPr lang="en-US" sz="2800" dirty="0"/>
              <a:t>Books provides comprehensive inventory reports, allowing you to analyze sales trends, identify slow-moving items, and optimize your inventory management strategies.</a:t>
            </a:r>
          </a:p>
          <a:p>
            <a:pPr algn="just"/>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2366706" y="4800599"/>
            <a:ext cx="14632821" cy="2523768"/>
          </a:xfrm>
          <a:prstGeom prst="rect">
            <a:avLst/>
          </a:prstGeom>
          <a:noFill/>
        </p:spPr>
        <p:txBody>
          <a:bodyPr wrap="square" rtlCol="0">
            <a:spAutoFit/>
          </a:bodyPr>
          <a:lstStyle/>
          <a:p>
            <a:r>
              <a:rPr lang="en-IN" sz="3200" b="1" dirty="0"/>
              <a:t>Low-Stock Alerts</a:t>
            </a:r>
          </a:p>
          <a:p>
            <a:pPr algn="just"/>
            <a:r>
              <a:rPr lang="en-US" sz="2800" dirty="0"/>
              <a:t>With </a:t>
            </a:r>
            <a:r>
              <a:rPr lang="en-US" sz="2800" dirty="0" smtClean="0"/>
              <a:t>ZOHO </a:t>
            </a:r>
            <a:r>
              <a:rPr lang="en-US" sz="2800" dirty="0"/>
              <a:t>Books, you can set up low-stock alerts to be notified when your inventory levels fall below a certain threshold. This helps you proactively reorder items and maintain a healthy supply chain.</a:t>
            </a:r>
          </a:p>
          <a:p>
            <a:r>
              <a:rPr lang="en-US" sz="2400" dirty="0" smtClean="0"/>
              <a:t/>
            </a:r>
            <a:br>
              <a:rPr lang="en-US" sz="2400" dirty="0" smtClean="0"/>
            </a:br>
            <a:endParaRPr lang="en-IN" dirty="0"/>
          </a:p>
        </p:txBody>
      </p:sp>
      <p:pic>
        <p:nvPicPr>
          <p:cNvPr id="11" name="Image 2" descr="preencoded.png"/>
          <p:cNvPicPr>
            <a:picLocks noChangeAspect="1"/>
          </p:cNvPicPr>
          <p:nvPr/>
        </p:nvPicPr>
        <p:blipFill>
          <a:blip r:embed="rId2"/>
          <a:stretch>
            <a:fillRect/>
          </a:stretch>
        </p:blipFill>
        <p:spPr>
          <a:xfrm>
            <a:off x="656373" y="2286303"/>
            <a:ext cx="1157713" cy="1531541"/>
          </a:xfrm>
          <a:prstGeom prst="rect">
            <a:avLst/>
          </a:prstGeom>
        </p:spPr>
      </p:pic>
      <p:pic>
        <p:nvPicPr>
          <p:cNvPr id="12" name="Image 3" descr="preencoded.png"/>
          <p:cNvPicPr>
            <a:picLocks noChangeAspect="1"/>
          </p:cNvPicPr>
          <p:nvPr/>
        </p:nvPicPr>
        <p:blipFill>
          <a:blip r:embed="rId3"/>
          <a:stretch>
            <a:fillRect/>
          </a:stretch>
        </p:blipFill>
        <p:spPr>
          <a:xfrm>
            <a:off x="656373" y="4898700"/>
            <a:ext cx="1157713" cy="1367333"/>
          </a:xfrm>
          <a:prstGeom prst="rect">
            <a:avLst/>
          </a:prstGeom>
        </p:spPr>
      </p:pic>
      <p:pic>
        <p:nvPicPr>
          <p:cNvPr id="13" name="Image 4" descr="preencoded.png"/>
          <p:cNvPicPr>
            <a:picLocks noChangeAspect="1"/>
          </p:cNvPicPr>
          <p:nvPr/>
        </p:nvPicPr>
        <p:blipFill>
          <a:blip r:embed="rId4"/>
          <a:stretch>
            <a:fillRect/>
          </a:stretch>
        </p:blipFill>
        <p:spPr>
          <a:xfrm>
            <a:off x="656372" y="7606705"/>
            <a:ext cx="1157712" cy="1531541"/>
          </a:xfrm>
          <a:prstGeom prst="rect">
            <a:avLst/>
          </a:prstGeom>
        </p:spPr>
      </p:pic>
    </p:spTree>
    <p:extLst>
      <p:ext uri="{BB962C8B-B14F-4D97-AF65-F5344CB8AC3E}">
        <p14:creationId xmlns:p14="http://schemas.microsoft.com/office/powerpoint/2010/main" val="379519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0784" y="4363629"/>
            <a:ext cx="18283428" cy="9094233"/>
          </a:xfrm>
          <a:prstGeom prst="rect">
            <a:avLst/>
          </a:prstGeom>
        </p:spPr>
        <p:txBody>
          <a:bodyPr vert="horz" lIns="91440" tIns="45720" rIns="91440" bIns="45720" rtlCol="0" anchor="b">
            <a:normAutofit fontScale="90000"/>
          </a:bodyPr>
          <a:lstStyle/>
          <a:p>
            <a:pPr algn="ctr" rtl="0"/>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US" sz="5300" dirty="0" smtClean="0">
                <a:latin typeface="+mn-lt"/>
              </a:rPr>
              <a:t>Financial Reporting and Analytics</a:t>
            </a:r>
            <a:br>
              <a:rPr lang="en-US" sz="5300" dirty="0" smtClean="0">
                <a:latin typeface="+mn-lt"/>
              </a:rPr>
            </a:br>
            <a:r>
              <a:rPr lang="en-US" sz="5300" dirty="0" smtClean="0">
                <a:latin typeface="+mn-lt"/>
              </a:rPr>
              <a:t/>
            </a:r>
            <a:br>
              <a:rPr lang="en-US"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4000" dirty="0" smtClean="0"/>
              <a:t/>
            </a:r>
            <a:br>
              <a:rPr lang="en-IN" sz="4000" dirty="0" smtClean="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85796" y="4152386"/>
            <a:ext cx="3786203" cy="3816429"/>
          </a:xfrm>
          <a:prstGeom prst="rect">
            <a:avLst/>
          </a:prstGeom>
          <a:noFill/>
        </p:spPr>
        <p:txBody>
          <a:bodyPr wrap="square" rtlCol="0">
            <a:spAutoFit/>
          </a:bodyPr>
          <a:lstStyle/>
          <a:p>
            <a:r>
              <a:rPr lang="en-IN" sz="3200" b="1" dirty="0"/>
              <a:t>Profit and Loss</a:t>
            </a:r>
          </a:p>
          <a:p>
            <a:pPr algn="just"/>
            <a:r>
              <a:rPr lang="en-US" sz="2400" dirty="0" smtClean="0"/>
              <a:t>ZOHO </a:t>
            </a:r>
            <a:r>
              <a:rPr lang="en-US" sz="2400" dirty="0"/>
              <a:t>Books generates detailed profit and loss statements, allowing you to track your company's financial performance and identify areas for improvement.</a:t>
            </a:r>
          </a:p>
          <a:p>
            <a:r>
              <a:rPr lang="en-US" sz="2400" dirty="0"/>
              <a:t/>
            </a:r>
            <a:br>
              <a:rPr lang="en-US" sz="2400" dirty="0"/>
            </a:br>
            <a:endParaRPr lang="en-IN" dirty="0"/>
          </a:p>
        </p:txBody>
      </p:sp>
      <p:sp>
        <p:nvSpPr>
          <p:cNvPr id="9" name="TextBox 8"/>
          <p:cNvSpPr txBox="1"/>
          <p:nvPr/>
        </p:nvSpPr>
        <p:spPr>
          <a:xfrm>
            <a:off x="9141714" y="4305372"/>
            <a:ext cx="4114800" cy="2431435"/>
          </a:xfrm>
          <a:prstGeom prst="rect">
            <a:avLst/>
          </a:prstGeom>
          <a:noFill/>
        </p:spPr>
        <p:txBody>
          <a:bodyPr wrap="square" rtlCol="0">
            <a:spAutoFit/>
          </a:bodyPr>
          <a:lstStyle/>
          <a:p>
            <a:r>
              <a:rPr lang="en-IN" sz="3200" b="1" dirty="0" smtClean="0"/>
              <a:t>Cash Flow</a:t>
            </a:r>
          </a:p>
          <a:p>
            <a:pPr algn="just"/>
            <a:r>
              <a:rPr lang="en-US" sz="2400" dirty="0" smtClean="0"/>
              <a:t>ZOHO Books' cash flow reports help you manage your liquidity and ensure that your business has the necessary funds to operate effectively</a:t>
            </a:r>
            <a:endParaRPr lang="en-US" sz="2400" dirty="0"/>
          </a:p>
        </p:txBody>
      </p:sp>
      <p:sp>
        <p:nvSpPr>
          <p:cNvPr id="10" name="TextBox 9"/>
          <p:cNvSpPr txBox="1"/>
          <p:nvPr/>
        </p:nvSpPr>
        <p:spPr>
          <a:xfrm>
            <a:off x="5190571" y="4269019"/>
            <a:ext cx="3537793" cy="2431435"/>
          </a:xfrm>
          <a:prstGeom prst="rect">
            <a:avLst/>
          </a:prstGeom>
          <a:noFill/>
        </p:spPr>
        <p:txBody>
          <a:bodyPr wrap="square" rtlCol="0">
            <a:spAutoFit/>
          </a:bodyPr>
          <a:lstStyle/>
          <a:p>
            <a:r>
              <a:rPr lang="en-IN" sz="3200" b="1" dirty="0"/>
              <a:t>Balance Sheet</a:t>
            </a:r>
          </a:p>
          <a:p>
            <a:pPr algn="just"/>
            <a:r>
              <a:rPr lang="en-US" sz="2400" dirty="0"/>
              <a:t>The software provides up-to-date balance sheets, giving you a clear picture of your company's assets, liabilities, and equity.</a:t>
            </a:r>
          </a:p>
        </p:txBody>
      </p:sp>
      <p:sp>
        <p:nvSpPr>
          <p:cNvPr id="11" name="TextBox 10"/>
          <p:cNvSpPr txBox="1"/>
          <p:nvPr/>
        </p:nvSpPr>
        <p:spPr>
          <a:xfrm>
            <a:off x="13653653" y="4365936"/>
            <a:ext cx="4281055" cy="2062103"/>
          </a:xfrm>
          <a:prstGeom prst="rect">
            <a:avLst/>
          </a:prstGeom>
          <a:noFill/>
        </p:spPr>
        <p:txBody>
          <a:bodyPr wrap="square" rtlCol="0">
            <a:spAutoFit/>
          </a:bodyPr>
          <a:lstStyle/>
          <a:p>
            <a:r>
              <a:rPr lang="en-IN" sz="3200" b="1" dirty="0"/>
              <a:t>Customizable Reports</a:t>
            </a:r>
          </a:p>
          <a:p>
            <a:pPr algn="just"/>
            <a:r>
              <a:rPr lang="en-US" sz="2400" dirty="0"/>
              <a:t>The platform allows you to create custom financial reports and dashboards, tailored to your business needs and preferences.</a:t>
            </a:r>
          </a:p>
        </p:txBody>
      </p:sp>
    </p:spTree>
    <p:extLst>
      <p:ext uri="{BB962C8B-B14F-4D97-AF65-F5344CB8AC3E}">
        <p14:creationId xmlns:p14="http://schemas.microsoft.com/office/powerpoint/2010/main" val="1986923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0784" y="4363629"/>
            <a:ext cx="18283428" cy="9094233"/>
          </a:xfrm>
          <a:prstGeom prst="rect">
            <a:avLst/>
          </a:prstGeom>
        </p:spPr>
        <p:txBody>
          <a:bodyPr vert="horz" lIns="91440" tIns="45720" rIns="91440" bIns="45720" rtlCol="0" anchor="b">
            <a:normAutofit fontScale="90000"/>
          </a:bodyPr>
          <a:lstStyle/>
          <a:p>
            <a:pPr algn="ctr" rtl="0"/>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US" sz="5300" dirty="0">
                <a:latin typeface="+mn-lt"/>
              </a:rPr>
              <a:t>Automating the O2C Process</a:t>
            </a:r>
            <a:br>
              <a:rPr lang="en-US" sz="5300" dirty="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4000" dirty="0" smtClean="0"/>
              <a:t/>
            </a:r>
            <a:br>
              <a:rPr lang="en-IN" sz="4000" dirty="0" smtClean="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305341" y="4334483"/>
            <a:ext cx="4762950" cy="3816429"/>
          </a:xfrm>
          <a:prstGeom prst="rect">
            <a:avLst/>
          </a:prstGeom>
          <a:noFill/>
        </p:spPr>
        <p:txBody>
          <a:bodyPr wrap="square" rtlCol="0">
            <a:spAutoFit/>
          </a:bodyPr>
          <a:lstStyle/>
          <a:p>
            <a:r>
              <a:rPr lang="en-IN" sz="3200" b="1" dirty="0"/>
              <a:t>Automated Workflows</a:t>
            </a:r>
          </a:p>
          <a:p>
            <a:pPr algn="just"/>
            <a:r>
              <a:rPr lang="en-US" sz="2400" dirty="0" smtClean="0"/>
              <a:t>ZOHO </a:t>
            </a:r>
            <a:r>
              <a:rPr lang="en-US" sz="2400" dirty="0"/>
              <a:t>Books offers a range of automated workflows, such as recurring invoices, approval processes, and integration with other business tools. This helps you save time, reduce errors, and focus on more strategic tasks.</a:t>
            </a:r>
          </a:p>
          <a:p>
            <a:r>
              <a:rPr lang="en-US" sz="2400" dirty="0"/>
              <a:t/>
            </a:r>
            <a:br>
              <a:rPr lang="en-US" sz="2400" dirty="0"/>
            </a:br>
            <a:endParaRPr lang="en-IN" dirty="0"/>
          </a:p>
        </p:txBody>
      </p:sp>
      <p:sp>
        <p:nvSpPr>
          <p:cNvPr id="9" name="TextBox 8"/>
          <p:cNvSpPr txBox="1"/>
          <p:nvPr/>
        </p:nvSpPr>
        <p:spPr>
          <a:xfrm>
            <a:off x="12240491" y="4334483"/>
            <a:ext cx="4592782" cy="3539430"/>
          </a:xfrm>
          <a:prstGeom prst="rect">
            <a:avLst/>
          </a:prstGeom>
          <a:noFill/>
        </p:spPr>
        <p:txBody>
          <a:bodyPr wrap="square" rtlCol="0">
            <a:spAutoFit/>
          </a:bodyPr>
          <a:lstStyle/>
          <a:p>
            <a:r>
              <a:rPr lang="en-IN" sz="3200" b="1" dirty="0"/>
              <a:t>Integration Capabilities</a:t>
            </a:r>
          </a:p>
          <a:p>
            <a:pPr algn="just"/>
            <a:r>
              <a:rPr lang="en-US" sz="2400" dirty="0" smtClean="0"/>
              <a:t>ZOHO </a:t>
            </a:r>
            <a:r>
              <a:rPr lang="en-US" sz="2400" dirty="0"/>
              <a:t>Books seamlessly integrates with a wide range of business applications, including CRM, ecommerce, and inventory management systems. This enables you to create a streamlined, end-to-end solution for your O2C process.</a:t>
            </a:r>
          </a:p>
        </p:txBody>
      </p:sp>
      <p:sp>
        <p:nvSpPr>
          <p:cNvPr id="10" name="TextBox 9"/>
          <p:cNvSpPr txBox="1"/>
          <p:nvPr/>
        </p:nvSpPr>
        <p:spPr>
          <a:xfrm>
            <a:off x="7113123" y="4365936"/>
            <a:ext cx="4057182" cy="3170099"/>
          </a:xfrm>
          <a:prstGeom prst="rect">
            <a:avLst/>
          </a:prstGeom>
          <a:noFill/>
        </p:spPr>
        <p:txBody>
          <a:bodyPr wrap="square" rtlCol="0">
            <a:spAutoFit/>
          </a:bodyPr>
          <a:lstStyle/>
          <a:p>
            <a:r>
              <a:rPr lang="en-IN" sz="3200" b="1" dirty="0"/>
              <a:t>Mobile Access</a:t>
            </a:r>
          </a:p>
          <a:p>
            <a:pPr algn="just"/>
            <a:r>
              <a:rPr lang="en-US" sz="2400" dirty="0"/>
              <a:t>With </a:t>
            </a:r>
            <a:r>
              <a:rPr lang="en-US" sz="2400" dirty="0" smtClean="0"/>
              <a:t>ZOHO </a:t>
            </a:r>
            <a:r>
              <a:rPr lang="en-US" sz="2400" dirty="0"/>
              <a:t>Books' mobile app, you can manage your business on the go. This allows you to approve invoices, track payments, and stay on top of your financial operations from anywhere.</a:t>
            </a:r>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1265882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544310" y="3030468"/>
            <a:ext cx="5589905" cy="5589905"/>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883356" y="2706275"/>
            <a:ext cx="10371485" cy="7040681"/>
          </a:xfrm>
          <a:prstGeom prst="rect">
            <a:avLst/>
          </a:prstGeom>
        </p:spPr>
        <p:txBody>
          <a:bodyPr vert="horz" wrap="square" lIns="0" tIns="381670" rIns="0" bIns="0" rtlCol="0" anchor="t">
            <a:spAutoFit/>
          </a:bodyPr>
          <a:lstStyle/>
          <a:p>
            <a:pPr algn="just" rtl="0"/>
            <a:r>
              <a:rPr lang="en-US" sz="3200" kern="1200" dirty="0">
                <a:latin typeface="+mn-lt"/>
              </a:rPr>
              <a:t>In today's fast-paced business environment, managing human resources (HR) and payroll processes can be a daunting task. That's where </a:t>
            </a:r>
            <a:r>
              <a:rPr lang="en-US" sz="3200" kern="1200" dirty="0" smtClean="0">
                <a:latin typeface="+mn-lt"/>
              </a:rPr>
              <a:t>ZOHO </a:t>
            </a:r>
            <a:r>
              <a:rPr lang="en-US" sz="3200" kern="1200" dirty="0">
                <a:latin typeface="+mn-lt"/>
              </a:rPr>
              <a:t>Books, a leading cloud-based accounting software, comes in. </a:t>
            </a:r>
            <a:r>
              <a:rPr lang="en-US" sz="3200" kern="1200" dirty="0" smtClean="0">
                <a:latin typeface="+mn-lt"/>
              </a:rPr>
              <a:t>ZOHO </a:t>
            </a:r>
            <a:r>
              <a:rPr lang="en-US" sz="3200" kern="1200" dirty="0">
                <a:latin typeface="+mn-lt"/>
              </a:rPr>
              <a:t>Books' Hire-to-Retire (H2R) module is a comprehensive solution that streamlines the entire employee lifecycle, from onboarding to retirement. In this comprehensive presentation, we'll explore the key features and benefits of the H2R workflow within </a:t>
            </a:r>
            <a:r>
              <a:rPr lang="en-US" sz="3200" kern="1200" dirty="0" smtClean="0">
                <a:latin typeface="+mn-lt"/>
              </a:rPr>
              <a:t>ZOHO </a:t>
            </a:r>
            <a:r>
              <a:rPr lang="en-US" sz="3200" kern="1200" dirty="0">
                <a:latin typeface="+mn-lt"/>
              </a:rPr>
              <a:t>Books, empowering your organization to optimize its HR and payroll operations.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381632" y="3375981"/>
            <a:ext cx="5853023"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Introduction to H2R Business Process in </a:t>
            </a:r>
            <a:r>
              <a:rPr lang="en-US" sz="6600" b="1" dirty="0" smtClean="0">
                <a:solidFill>
                  <a:schemeClr val="bg1"/>
                </a:solidFill>
              </a:rPr>
              <a:t>ZOHO </a:t>
            </a:r>
            <a:r>
              <a:rPr lang="en-US" sz="6600" b="1" dirty="0">
                <a:solidFill>
                  <a:schemeClr val="bg1"/>
                </a:solidFill>
              </a:rPr>
              <a:t>Books</a:t>
            </a: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2608794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0784" y="4363629"/>
            <a:ext cx="18283428" cy="9094233"/>
          </a:xfrm>
          <a:prstGeom prst="rect">
            <a:avLst/>
          </a:prstGeom>
        </p:spPr>
        <p:txBody>
          <a:bodyPr vert="horz" lIns="91440" tIns="45720" rIns="91440" bIns="45720" rtlCol="0" anchor="b">
            <a:normAutofit fontScale="90000"/>
          </a:bodyPr>
          <a:lstStyle/>
          <a:p>
            <a:pPr algn="ctr" rtl="0"/>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US" sz="5300" dirty="0">
                <a:latin typeface="+mn-lt"/>
              </a:rPr>
              <a:t>Understanding the H2R Workflow</a:t>
            </a:r>
            <a:br>
              <a:rPr lang="en-US" sz="5300" dirty="0">
                <a:latin typeface="+mn-lt"/>
              </a:rPr>
            </a:br>
            <a:r>
              <a:rPr lang="en-US" sz="5300" dirty="0">
                <a:latin typeface="+mn-lt"/>
              </a:rPr>
              <a:t/>
            </a:r>
            <a:br>
              <a:rPr lang="en-US" sz="5300" dirty="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4000" dirty="0" smtClean="0"/>
              <a:t/>
            </a:r>
            <a:br>
              <a:rPr lang="en-IN" sz="4000" dirty="0" smtClean="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305341" y="3761188"/>
            <a:ext cx="4762950" cy="3447098"/>
          </a:xfrm>
          <a:prstGeom prst="rect">
            <a:avLst/>
          </a:prstGeom>
          <a:noFill/>
        </p:spPr>
        <p:txBody>
          <a:bodyPr wrap="square" rtlCol="0">
            <a:spAutoFit/>
          </a:bodyPr>
          <a:lstStyle/>
          <a:p>
            <a:r>
              <a:rPr lang="en-IN" sz="3200" b="1" dirty="0" smtClean="0"/>
              <a:t>Onboarding</a:t>
            </a:r>
            <a:endParaRPr lang="en-IN" sz="3200" b="1" dirty="0"/>
          </a:p>
          <a:p>
            <a:pPr algn="just"/>
            <a:r>
              <a:rPr lang="en-US" sz="2400" dirty="0"/>
              <a:t>The H2R workflow in </a:t>
            </a:r>
            <a:r>
              <a:rPr lang="en-US" sz="2400" dirty="0" smtClean="0"/>
              <a:t>ZOHO </a:t>
            </a:r>
            <a:r>
              <a:rPr lang="en-US" sz="2400" dirty="0"/>
              <a:t>Books streamlines the employee onboarding process, allowing you to easily manage new hires, collect essential documents, and set up employee profiles with all the necessary information</a:t>
            </a:r>
            <a:r>
              <a:rPr lang="en-US" sz="2400" dirty="0" smtClean="0"/>
              <a:t/>
            </a:r>
            <a:br>
              <a:rPr lang="en-US" sz="2400" dirty="0" smtClean="0"/>
            </a:br>
            <a:endParaRPr lang="en-IN" dirty="0"/>
          </a:p>
        </p:txBody>
      </p:sp>
      <p:sp>
        <p:nvSpPr>
          <p:cNvPr id="9" name="TextBox 8"/>
          <p:cNvSpPr txBox="1"/>
          <p:nvPr/>
        </p:nvSpPr>
        <p:spPr>
          <a:xfrm>
            <a:off x="12240491" y="3723592"/>
            <a:ext cx="4592782" cy="3170099"/>
          </a:xfrm>
          <a:prstGeom prst="rect">
            <a:avLst/>
          </a:prstGeom>
          <a:noFill/>
        </p:spPr>
        <p:txBody>
          <a:bodyPr wrap="square" rtlCol="0">
            <a:spAutoFit/>
          </a:bodyPr>
          <a:lstStyle/>
          <a:p>
            <a:r>
              <a:rPr lang="en-IN" sz="3200" b="1" dirty="0"/>
              <a:t>Expense Reimbursement</a:t>
            </a:r>
          </a:p>
          <a:p>
            <a:pPr algn="just"/>
            <a:r>
              <a:rPr lang="en-US" sz="2400" dirty="0"/>
              <a:t>The expense reimbursement module within the H2R workflow simplifies the process of submitting, approving, and tracking employee expenses, ensuring timely and accurate reimbursements.</a:t>
            </a:r>
          </a:p>
        </p:txBody>
      </p:sp>
      <p:sp>
        <p:nvSpPr>
          <p:cNvPr id="10" name="TextBox 9"/>
          <p:cNvSpPr txBox="1"/>
          <p:nvPr/>
        </p:nvSpPr>
        <p:spPr>
          <a:xfrm>
            <a:off x="7113123" y="3761188"/>
            <a:ext cx="4057182" cy="3908762"/>
          </a:xfrm>
          <a:prstGeom prst="rect">
            <a:avLst/>
          </a:prstGeom>
          <a:noFill/>
        </p:spPr>
        <p:txBody>
          <a:bodyPr wrap="square" rtlCol="0">
            <a:spAutoFit/>
          </a:bodyPr>
          <a:lstStyle/>
          <a:p>
            <a:r>
              <a:rPr lang="en-IN" sz="3200" b="1" dirty="0"/>
              <a:t>Time and Attendance</a:t>
            </a:r>
          </a:p>
          <a:p>
            <a:pPr algn="just"/>
            <a:r>
              <a:rPr lang="en-US" sz="2400" dirty="0"/>
              <a:t>Accurately track employee time and attendance, whether your team is working in the office, remotely, or a hybrid model. </a:t>
            </a:r>
            <a:r>
              <a:rPr lang="en-US" sz="2400" dirty="0" smtClean="0"/>
              <a:t>ZOHO </a:t>
            </a:r>
            <a:r>
              <a:rPr lang="en-US" sz="2400" dirty="0"/>
              <a:t>Books' time-tracking features ensure you have a clear and comprehensive record of hours worked.</a:t>
            </a:r>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2439310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0784" y="4363629"/>
            <a:ext cx="18283428" cy="9094233"/>
          </a:xfrm>
          <a:prstGeom prst="rect">
            <a:avLst/>
          </a:prstGeom>
        </p:spPr>
        <p:txBody>
          <a:bodyPr vert="horz" lIns="91440" tIns="45720" rIns="91440" bIns="45720" rtlCol="0" anchor="b">
            <a:normAutofit fontScale="90000"/>
          </a:bodyPr>
          <a:lstStyle/>
          <a:p>
            <a:pPr algn="ctr" rtl="0"/>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US" sz="5300" dirty="0">
                <a:latin typeface="+mn-lt"/>
              </a:rPr>
              <a:t>Setting up the H2R Process in </a:t>
            </a:r>
            <a:r>
              <a:rPr lang="en-US" sz="5300" dirty="0" smtClean="0">
                <a:latin typeface="+mn-lt"/>
              </a:rPr>
              <a:t>ZOHO </a:t>
            </a:r>
            <a:r>
              <a:rPr lang="en-US" sz="5300" dirty="0">
                <a:latin typeface="+mn-lt"/>
              </a:rPr>
              <a:t>Books</a:t>
            </a:r>
            <a:br>
              <a:rPr lang="en-US" sz="5300" dirty="0">
                <a:latin typeface="+mn-lt"/>
              </a:rPr>
            </a:br>
            <a:r>
              <a:rPr lang="en-US" sz="5300" dirty="0">
                <a:latin typeface="+mn-lt"/>
              </a:rPr>
              <a:t/>
            </a:r>
            <a:br>
              <a:rPr lang="en-US" sz="5300" dirty="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4000" dirty="0" smtClean="0"/>
              <a:t/>
            </a:r>
            <a:br>
              <a:rPr lang="en-IN" sz="4000" dirty="0" smtClean="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305341" y="3761188"/>
            <a:ext cx="4762950" cy="3447098"/>
          </a:xfrm>
          <a:prstGeom prst="rect">
            <a:avLst/>
          </a:prstGeom>
          <a:noFill/>
        </p:spPr>
        <p:txBody>
          <a:bodyPr wrap="square" rtlCol="0">
            <a:spAutoFit/>
          </a:bodyPr>
          <a:lstStyle/>
          <a:p>
            <a:r>
              <a:rPr lang="en-IN" sz="3200" b="1" dirty="0"/>
              <a:t>Employee Database</a:t>
            </a:r>
          </a:p>
          <a:p>
            <a:pPr algn="just"/>
            <a:r>
              <a:rPr lang="en-US" sz="2400" dirty="0"/>
              <a:t>Establish a centralized employee database within </a:t>
            </a:r>
            <a:r>
              <a:rPr lang="en-US" sz="2400" dirty="0" smtClean="0"/>
              <a:t>ZOHO </a:t>
            </a:r>
            <a:r>
              <a:rPr lang="en-US" sz="2400" dirty="0"/>
              <a:t>Books, where you can store and manage all employee information, including contact details, job roles, and employment history.</a:t>
            </a:r>
          </a:p>
          <a:p>
            <a:pPr algn="just"/>
            <a:r>
              <a:rPr lang="en-US" sz="2400" dirty="0" smtClean="0"/>
              <a:t/>
            </a:r>
            <a:br>
              <a:rPr lang="en-US" sz="2400" dirty="0" smtClean="0"/>
            </a:br>
            <a:endParaRPr lang="en-IN" dirty="0"/>
          </a:p>
        </p:txBody>
      </p:sp>
      <p:sp>
        <p:nvSpPr>
          <p:cNvPr id="9" name="TextBox 8"/>
          <p:cNvSpPr txBox="1"/>
          <p:nvPr/>
        </p:nvSpPr>
        <p:spPr>
          <a:xfrm>
            <a:off x="12240491" y="3723592"/>
            <a:ext cx="4592782" cy="3170099"/>
          </a:xfrm>
          <a:prstGeom prst="rect">
            <a:avLst/>
          </a:prstGeom>
          <a:noFill/>
        </p:spPr>
        <p:txBody>
          <a:bodyPr wrap="square" rtlCol="0">
            <a:spAutoFit/>
          </a:bodyPr>
          <a:lstStyle/>
          <a:p>
            <a:r>
              <a:rPr lang="en-IN" sz="3200" b="1" dirty="0"/>
              <a:t>Customizable Policies</a:t>
            </a:r>
          </a:p>
          <a:p>
            <a:pPr algn="just"/>
            <a:r>
              <a:rPr lang="en-US" sz="2400" dirty="0"/>
              <a:t>Tailor the H2R module to your organization's specific needs by configuring custom policies, approval workflows, and reporting templates. This flexibility allows you to align the system with your business </a:t>
            </a:r>
            <a:r>
              <a:rPr lang="en-US" sz="2400" dirty="0" smtClean="0"/>
              <a:t>requirements.</a:t>
            </a:r>
            <a:endParaRPr lang="en-US" sz="2400" dirty="0"/>
          </a:p>
        </p:txBody>
      </p:sp>
      <p:sp>
        <p:nvSpPr>
          <p:cNvPr id="10" name="TextBox 9"/>
          <p:cNvSpPr txBox="1"/>
          <p:nvPr/>
        </p:nvSpPr>
        <p:spPr>
          <a:xfrm>
            <a:off x="7113123" y="3761188"/>
            <a:ext cx="4057182" cy="3539430"/>
          </a:xfrm>
          <a:prstGeom prst="rect">
            <a:avLst/>
          </a:prstGeom>
          <a:noFill/>
        </p:spPr>
        <p:txBody>
          <a:bodyPr wrap="square" rtlCol="0">
            <a:spAutoFit/>
          </a:bodyPr>
          <a:lstStyle/>
          <a:p>
            <a:r>
              <a:rPr lang="en-IN" sz="3200" b="1" dirty="0"/>
              <a:t>Automated Workflows</a:t>
            </a:r>
          </a:p>
          <a:p>
            <a:pPr algn="just"/>
            <a:r>
              <a:rPr lang="en-US" sz="2400" dirty="0"/>
              <a:t>Streamline your HR processes by setting up automated workflows for tasks such as onboarding, time-off requests, and performance reviews. This ensures consistency, reduces manual effort, and improves efficiency.</a:t>
            </a:r>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626284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49383" y="5112760"/>
            <a:ext cx="6338455" cy="6224126"/>
          </a:xfrm>
          <a:prstGeom prst="rect">
            <a:avLst/>
          </a:prstGeom>
        </p:spPr>
        <p:txBody>
          <a:bodyPr vert="horz" lIns="91440" tIns="45720" rIns="91440" bIns="45720" rtlCol="0" anchor="b">
            <a:normAutofit fontScale="90000"/>
          </a:bodyPr>
          <a:lstStyle/>
          <a:p>
            <a:pPr algn="ctr" rtl="0"/>
            <a:r>
              <a:rPr lang="en-US" sz="5300" dirty="0">
                <a:latin typeface="+mn-lt"/>
              </a:rPr>
              <a:t>Automating Expense Reimbursements</a:t>
            </a:r>
            <a:br>
              <a:rPr lang="en-US" sz="5300" dirty="0">
                <a:latin typeface="+mn-lt"/>
              </a:rPr>
            </a:br>
            <a:r>
              <a:rPr lang="en-US" sz="5300" dirty="0">
                <a:latin typeface="+mn-lt"/>
              </a:rPr>
              <a:t/>
            </a:r>
            <a:br>
              <a:rPr lang="en-US" sz="5300" dirty="0">
                <a:latin typeface="+mn-lt"/>
              </a:rPr>
            </a:br>
            <a:r>
              <a:rPr lang="en-IN" sz="5300" dirty="0" smtClean="0">
                <a:latin typeface="+mn-lt"/>
              </a:rPr>
              <a:t/>
            </a:r>
            <a:br>
              <a:rPr lang="en-IN" sz="5300" dirty="0" smtClean="0">
                <a:latin typeface="+mn-lt"/>
              </a:rPr>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39872" y="1262407"/>
            <a:ext cx="4136124" cy="4555093"/>
          </a:xfrm>
          <a:prstGeom prst="rect">
            <a:avLst/>
          </a:prstGeom>
          <a:noFill/>
        </p:spPr>
        <p:txBody>
          <a:bodyPr wrap="square" rtlCol="0">
            <a:spAutoFit/>
          </a:bodyPr>
          <a:lstStyle/>
          <a:p>
            <a:r>
              <a:rPr lang="en-IN" sz="3200" b="1" dirty="0"/>
              <a:t>Simplified Submission</a:t>
            </a:r>
          </a:p>
          <a:p>
            <a:pPr algn="just"/>
            <a:r>
              <a:rPr lang="en-US" sz="2400" dirty="0"/>
              <a:t>Employees can easily submit expense claims through the </a:t>
            </a:r>
            <a:r>
              <a:rPr lang="en-US" sz="2400" dirty="0" smtClean="0"/>
              <a:t>ZOHO </a:t>
            </a:r>
            <a:r>
              <a:rPr lang="en-US" sz="2400" dirty="0"/>
              <a:t>Books mobile app or web interface, uploading receipts and providing relevant details. This streamlines the entire reimbursement process, reducing administrative overhead.</a:t>
            </a:r>
          </a:p>
          <a:p>
            <a:r>
              <a:rPr lang="en-US" sz="2400" dirty="0"/>
              <a:t/>
            </a:r>
            <a:br>
              <a:rPr lang="en-US" sz="2400" dirty="0"/>
            </a:br>
            <a:endParaRPr lang="en-IN" dirty="0"/>
          </a:p>
        </p:txBody>
      </p:sp>
      <p:sp>
        <p:nvSpPr>
          <p:cNvPr id="9" name="TextBox 8"/>
          <p:cNvSpPr txBox="1"/>
          <p:nvPr/>
        </p:nvSpPr>
        <p:spPr>
          <a:xfrm>
            <a:off x="13092544" y="5429147"/>
            <a:ext cx="4634345" cy="3908762"/>
          </a:xfrm>
          <a:prstGeom prst="rect">
            <a:avLst/>
          </a:prstGeom>
          <a:noFill/>
        </p:spPr>
        <p:txBody>
          <a:bodyPr wrap="square" rtlCol="0">
            <a:spAutoFit/>
          </a:bodyPr>
          <a:lstStyle/>
          <a:p>
            <a:r>
              <a:rPr lang="en-IN" sz="3200" b="1" dirty="0"/>
              <a:t>Seamless Integration</a:t>
            </a:r>
          </a:p>
          <a:p>
            <a:pPr algn="just"/>
            <a:r>
              <a:rPr lang="en-US" sz="2400" dirty="0"/>
              <a:t>The H2R module seamlessly integrates with </a:t>
            </a:r>
            <a:r>
              <a:rPr lang="en-US" sz="2400" dirty="0" smtClean="0"/>
              <a:t>ZOHO </a:t>
            </a:r>
            <a:r>
              <a:rPr lang="en-US" sz="2400" dirty="0"/>
              <a:t>Books' accounting features, automatically recording approved expense claims and updating your financial records, ensuring accurate and consistent data across your organization.</a:t>
            </a:r>
          </a:p>
          <a:p>
            <a:r>
              <a:rPr lang="en-US" sz="2400" dirty="0"/>
              <a:t/>
            </a:r>
            <a:br>
              <a:rPr lang="en-US" sz="2400" dirty="0"/>
            </a:br>
            <a:endParaRPr lang="en-IN" sz="2400" dirty="0"/>
          </a:p>
        </p:txBody>
      </p:sp>
      <p:sp>
        <p:nvSpPr>
          <p:cNvPr id="10" name="TextBox 9"/>
          <p:cNvSpPr txBox="1"/>
          <p:nvPr/>
        </p:nvSpPr>
        <p:spPr>
          <a:xfrm>
            <a:off x="13092545" y="1262407"/>
            <a:ext cx="4634345" cy="3170099"/>
          </a:xfrm>
          <a:prstGeom prst="rect">
            <a:avLst/>
          </a:prstGeom>
          <a:noFill/>
        </p:spPr>
        <p:txBody>
          <a:bodyPr wrap="square" rtlCol="0">
            <a:spAutoFit/>
          </a:bodyPr>
          <a:lstStyle/>
          <a:p>
            <a:pPr algn="just"/>
            <a:r>
              <a:rPr lang="en-IN" sz="3200" b="1" dirty="0"/>
              <a:t>Automated </a:t>
            </a:r>
            <a:r>
              <a:rPr lang="en-IN" sz="3200" b="1" dirty="0" smtClean="0"/>
              <a:t>Approvals</a:t>
            </a:r>
            <a:r>
              <a:rPr lang="en-IN" dirty="0" smtClean="0"/>
              <a:t/>
            </a:r>
            <a:br>
              <a:rPr lang="en-IN" dirty="0" smtClean="0"/>
            </a:br>
            <a:r>
              <a:rPr lang="en-US" sz="2400" dirty="0"/>
              <a:t>The H2R module in </a:t>
            </a:r>
            <a:r>
              <a:rPr lang="en-US" sz="2400" dirty="0" smtClean="0"/>
              <a:t>ZOHO </a:t>
            </a:r>
            <a:r>
              <a:rPr lang="en-US" sz="2400" dirty="0"/>
              <a:t>Books includes configurable approval workflows, ensuring that expense claims are reviewed and approved efficiently. This helps maintain financial control and transparency within the organization.</a:t>
            </a:r>
          </a:p>
        </p:txBody>
      </p:sp>
      <p:sp>
        <p:nvSpPr>
          <p:cNvPr id="8" name="Rectangle 7"/>
          <p:cNvSpPr/>
          <p:nvPr/>
        </p:nvSpPr>
        <p:spPr>
          <a:xfrm>
            <a:off x="7707240" y="5484737"/>
            <a:ext cx="4168756" cy="3908762"/>
          </a:xfrm>
          <a:prstGeom prst="rect">
            <a:avLst/>
          </a:prstGeom>
        </p:spPr>
        <p:txBody>
          <a:bodyPr wrap="square">
            <a:spAutoFit/>
          </a:bodyPr>
          <a:lstStyle/>
          <a:p>
            <a:r>
              <a:rPr lang="en-IN" sz="3200" b="1" dirty="0"/>
              <a:t>Real-time Reporting</a:t>
            </a:r>
          </a:p>
          <a:p>
            <a:pPr algn="just"/>
            <a:r>
              <a:rPr lang="en-US" sz="2400" dirty="0"/>
              <a:t>Gain complete visibility into your organization's expenses with real-time reporting and analytics. </a:t>
            </a:r>
            <a:r>
              <a:rPr lang="en-US" sz="2400" dirty="0" smtClean="0"/>
              <a:t>ZOHO </a:t>
            </a:r>
            <a:r>
              <a:rPr lang="en-US" sz="2400" dirty="0"/>
              <a:t>Books' comprehensive expense management features provide valuable insights to help you make informed financial decisions.</a:t>
            </a:r>
          </a:p>
        </p:txBody>
      </p:sp>
    </p:spTree>
    <p:extLst>
      <p:ext uri="{BB962C8B-B14F-4D97-AF65-F5344CB8AC3E}">
        <p14:creationId xmlns:p14="http://schemas.microsoft.com/office/powerpoint/2010/main" val="2782417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246703" y="1473658"/>
            <a:ext cx="12602558" cy="2782172"/>
          </a:xfrm>
          <a:prstGeom prst="rect">
            <a:avLst/>
          </a:prstGeom>
        </p:spPr>
        <p:txBody>
          <a:bodyPr vert="horz" wrap="square" lIns="0" tIns="12065" rIns="0" bIns="0" rtlCol="0" anchor="t">
            <a:spAutoFit/>
          </a:bodyPr>
          <a:lstStyle/>
          <a:p>
            <a:pPr algn="ctr"/>
            <a:r>
              <a:rPr lang="en-IN" sz="6000" dirty="0">
                <a:solidFill>
                  <a:schemeClr val="tx1"/>
                </a:solidFill>
              </a:rPr>
              <a:t> </a:t>
            </a:r>
            <a:r>
              <a:rPr lang="en-IN" sz="6000" dirty="0" smtClean="0">
                <a:solidFill>
                  <a:schemeClr val="tx1"/>
                </a:solidFill>
              </a:rPr>
              <a:t> </a:t>
            </a:r>
            <a:r>
              <a:rPr lang="en-IN" sz="6000" dirty="0" smtClean="0">
                <a:solidFill>
                  <a:schemeClr val="tx1"/>
                </a:solidFill>
                <a:latin typeface="+mn-lt"/>
              </a:rPr>
              <a:t>CHAPTER-1</a:t>
            </a:r>
            <a:br>
              <a:rPr lang="en-IN" sz="6000" dirty="0" smtClean="0">
                <a:solidFill>
                  <a:schemeClr val="tx1"/>
                </a:solidFill>
                <a:latin typeface="+mn-lt"/>
              </a:rPr>
            </a:br>
            <a:r>
              <a:rPr lang="en-IN" sz="5400" dirty="0" smtClean="0">
                <a:solidFill>
                  <a:schemeClr val="tx1"/>
                </a:solidFill>
                <a:latin typeface="+mn-lt"/>
              </a:rPr>
              <a:t>Introduction to ZOHO Books and ERP</a:t>
            </a:r>
            <a:r>
              <a:rPr lang="en-IN" sz="4400" dirty="0" smtClean="0">
                <a:solidFill>
                  <a:schemeClr val="tx1"/>
                </a:solidFill>
                <a:latin typeface="+mn-lt"/>
              </a:rPr>
              <a:t/>
            </a:r>
            <a:br>
              <a:rPr lang="en-IN" sz="4400" dirty="0" smtClean="0">
                <a:solidFill>
                  <a:schemeClr val="tx1"/>
                </a:solidFill>
                <a:latin typeface="+mn-lt"/>
              </a:rPr>
            </a:br>
            <a:endParaRPr lang="en-IN" sz="6000" dirty="0">
              <a:solidFill>
                <a:schemeClr val="tx1"/>
              </a:solidFill>
              <a:latin typeface="+mn-lt"/>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5068995"/>
            <a:ext cx="9144000" cy="3965188"/>
          </a:xfrm>
          <a:prstGeom prst="rect">
            <a:avLst/>
          </a:prstGeom>
        </p:spPr>
        <p:txBody>
          <a:bodyPr>
            <a:spAutoFit/>
          </a:bodyPr>
          <a:lstStyle/>
          <a:p>
            <a:pPr algn="just">
              <a:lnSpc>
                <a:spcPts val="2332"/>
              </a:lnSpc>
            </a:pPr>
            <a:r>
              <a:rPr lang="en-US" sz="2800" dirty="0" smtClean="0">
                <a:solidFill>
                  <a:schemeClr val="bg1"/>
                </a:solidFill>
                <a:ea typeface="Instrument Sans" pitchFamily="34" charset="-122"/>
                <a:cs typeface="Instrument Sans" pitchFamily="34" charset="-120"/>
              </a:rPr>
              <a:t>ZOHO </a:t>
            </a:r>
            <a:r>
              <a:rPr lang="en-US" sz="2800" dirty="0">
                <a:solidFill>
                  <a:schemeClr val="bg1"/>
                </a:solidFill>
                <a:ea typeface="Instrument Sans" pitchFamily="34" charset="-122"/>
                <a:cs typeface="Instrument Sans" pitchFamily="34" charset="-120"/>
              </a:rPr>
              <a:t>Books and </a:t>
            </a:r>
            <a:r>
              <a:rPr lang="en-US" sz="2800" dirty="0" smtClean="0">
                <a:solidFill>
                  <a:schemeClr val="bg1"/>
                </a:solidFill>
                <a:ea typeface="Instrument Sans" pitchFamily="34" charset="-122"/>
                <a:cs typeface="Instrument Sans" pitchFamily="34" charset="-120"/>
              </a:rPr>
              <a:t>ZOHO </a:t>
            </a:r>
            <a:r>
              <a:rPr lang="en-US" sz="2800" dirty="0">
                <a:solidFill>
                  <a:schemeClr val="bg1"/>
                </a:solidFill>
                <a:ea typeface="Instrument Sans" pitchFamily="34" charset="-122"/>
                <a:cs typeface="Instrument Sans" pitchFamily="34" charset="-120"/>
              </a:rPr>
              <a:t>ERP are powerful business management tools that can revolutionize the way your organization operates. </a:t>
            </a:r>
            <a:r>
              <a:rPr lang="en-US" sz="2800" dirty="0" smtClean="0">
                <a:solidFill>
                  <a:schemeClr val="bg1"/>
                </a:solidFill>
                <a:ea typeface="Instrument Sans" pitchFamily="34" charset="-122"/>
                <a:cs typeface="Instrument Sans" pitchFamily="34" charset="-120"/>
              </a:rPr>
              <a:t>ZOHO </a:t>
            </a:r>
            <a:r>
              <a:rPr lang="en-US" sz="2800" dirty="0">
                <a:solidFill>
                  <a:schemeClr val="bg1"/>
                </a:solidFill>
                <a:ea typeface="Instrument Sans" pitchFamily="34" charset="-122"/>
                <a:cs typeface="Instrument Sans" pitchFamily="34" charset="-120"/>
              </a:rPr>
              <a:t>Books is a comprehensive accounting and invoicing platform, while </a:t>
            </a:r>
            <a:r>
              <a:rPr lang="en-US" sz="2800" dirty="0" smtClean="0">
                <a:solidFill>
                  <a:schemeClr val="bg1"/>
                </a:solidFill>
                <a:ea typeface="Instrument Sans" pitchFamily="34" charset="-122"/>
                <a:cs typeface="Instrument Sans" pitchFamily="34" charset="-120"/>
              </a:rPr>
              <a:t>ZOHO </a:t>
            </a:r>
            <a:r>
              <a:rPr lang="en-US" sz="2800" dirty="0">
                <a:solidFill>
                  <a:schemeClr val="bg1"/>
                </a:solidFill>
                <a:ea typeface="Instrument Sans" pitchFamily="34" charset="-122"/>
                <a:cs typeface="Instrument Sans" pitchFamily="34" charset="-120"/>
              </a:rPr>
              <a:t>ERP provides a full-fledged enterprise resource planning solution. Together, these </a:t>
            </a:r>
            <a:r>
              <a:rPr lang="en-US" sz="2800" dirty="0" smtClean="0">
                <a:solidFill>
                  <a:schemeClr val="bg1"/>
                </a:solidFill>
                <a:ea typeface="Instrument Sans" pitchFamily="34" charset="-122"/>
                <a:cs typeface="Instrument Sans" pitchFamily="34" charset="-120"/>
              </a:rPr>
              <a:t>ZOHO </a:t>
            </a:r>
            <a:r>
              <a:rPr lang="en-US" sz="2800" dirty="0">
                <a:solidFill>
                  <a:schemeClr val="bg1"/>
                </a:solidFill>
                <a:ea typeface="Instrument Sans" pitchFamily="34" charset="-122"/>
                <a:cs typeface="Instrument Sans" pitchFamily="34" charset="-120"/>
              </a:rPr>
              <a:t>products offer a seamless, integrated approach to managing your business finances, operations, and more. In this presentation, we'll explore the key features, benefits, and advantages of incorporating </a:t>
            </a:r>
            <a:r>
              <a:rPr lang="en-US" sz="2800" dirty="0" smtClean="0">
                <a:solidFill>
                  <a:schemeClr val="bg1"/>
                </a:solidFill>
                <a:ea typeface="Instrument Sans" pitchFamily="34" charset="-122"/>
                <a:cs typeface="Instrument Sans" pitchFamily="34" charset="-120"/>
              </a:rPr>
              <a:t>ZOHO </a:t>
            </a:r>
            <a:r>
              <a:rPr lang="en-US" sz="2800" dirty="0">
                <a:solidFill>
                  <a:schemeClr val="bg1"/>
                </a:solidFill>
                <a:ea typeface="Instrument Sans" pitchFamily="34" charset="-122"/>
                <a:cs typeface="Instrument Sans" pitchFamily="34" charset="-120"/>
              </a:rPr>
              <a:t>Books and </a:t>
            </a:r>
            <a:r>
              <a:rPr lang="en-US" sz="2800" dirty="0" smtClean="0">
                <a:solidFill>
                  <a:schemeClr val="bg1"/>
                </a:solidFill>
                <a:ea typeface="Instrument Sans" pitchFamily="34" charset="-122"/>
                <a:cs typeface="Instrument Sans" pitchFamily="34" charset="-120"/>
              </a:rPr>
              <a:t>ZOHO </a:t>
            </a:r>
            <a:r>
              <a:rPr lang="en-US" sz="2800" dirty="0">
                <a:solidFill>
                  <a:schemeClr val="bg1"/>
                </a:solidFill>
                <a:ea typeface="Instrument Sans" pitchFamily="34" charset="-122"/>
                <a:cs typeface="Instrument Sans" pitchFamily="34" charset="-120"/>
              </a:rPr>
              <a:t>ERP into your business strategy.</a:t>
            </a:r>
            <a:endParaRPr lang="en-US" sz="2800" dirty="0">
              <a:solidFill>
                <a:schemeClr val="bg1"/>
              </a:solidFill>
            </a:endParaRPr>
          </a:p>
          <a:p>
            <a:r>
              <a:rPr lang="en-US" sz="2400" dirty="0"/>
              <a:t/>
            </a:r>
            <a:br>
              <a:rPr lang="en-US" sz="2400" dirty="0"/>
            </a:br>
            <a:r>
              <a:rPr lang="en-US" dirty="0"/>
              <a:t/>
            </a:r>
            <a:br>
              <a:rPr lang="en-US" dirty="0"/>
            </a:br>
            <a:endParaRPr lang="en-IN" dirty="0"/>
          </a:p>
        </p:txBody>
      </p:sp>
    </p:spTree>
    <p:extLst>
      <p:ext uri="{BB962C8B-B14F-4D97-AF65-F5344CB8AC3E}">
        <p14:creationId xmlns:p14="http://schemas.microsoft.com/office/powerpoint/2010/main" val="816255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 y="1585572"/>
            <a:ext cx="18283429" cy="7398327"/>
          </a:xfrm>
          <a:prstGeom prst="rect">
            <a:avLst/>
          </a:prstGeom>
        </p:spPr>
        <p:txBody>
          <a:bodyPr vert="horz" lIns="91440" tIns="45720" rIns="91440" bIns="45720" rtlCol="0" anchor="b">
            <a:normAutofit fontScale="90000"/>
          </a:bodyPr>
          <a:lstStyle/>
          <a:p>
            <a:pPr algn="ctr" rtl="0"/>
            <a:r>
              <a:rPr lang="en-US" sz="5400" dirty="0">
                <a:solidFill>
                  <a:srgbClr val="312F2B"/>
                </a:solidFill>
                <a:latin typeface="+mn-lt"/>
                <a:ea typeface="Gelasio" pitchFamily="34" charset="-122"/>
                <a:cs typeface="Gelasio" pitchFamily="34" charset="-120"/>
              </a:rPr>
              <a:t>Tracking Time and Attendance</a:t>
            </a:r>
            <a:br>
              <a:rPr lang="en-US" sz="5400" dirty="0">
                <a:solidFill>
                  <a:srgbClr val="312F2B"/>
                </a:solidFill>
                <a:latin typeface="+mn-lt"/>
                <a:ea typeface="Gelasio" pitchFamily="34" charset="-122"/>
                <a:cs typeface="Gelasio" pitchFamily="34" charset="-120"/>
              </a:rPr>
            </a:br>
            <a:r>
              <a:rPr lang="en-US" sz="5400" dirty="0">
                <a:solidFill>
                  <a:srgbClr val="312F2B"/>
                </a:solidFill>
                <a:latin typeface="+mn-lt"/>
                <a:ea typeface="Gelasio" pitchFamily="34" charset="-122"/>
                <a:cs typeface="Gelasio" pitchFamily="34" charset="-120"/>
              </a:rPr>
              <a:t/>
            </a:r>
            <a:br>
              <a:rPr lang="en-US" sz="5400" dirty="0">
                <a:solidFill>
                  <a:srgbClr val="312F2B"/>
                </a:solidFill>
                <a:latin typeface="+mn-lt"/>
                <a:ea typeface="Gelasio" pitchFamily="34" charset="-122"/>
                <a:cs typeface="Gelasio" pitchFamily="34" charset="-120"/>
              </a:rPr>
            </a:br>
            <a:r>
              <a:rPr lang="en-US" sz="4400" dirty="0" smtClean="0"/>
              <a:t/>
            </a:r>
            <a:br>
              <a:rPr lang="en-US" sz="44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2335669" y="2277032"/>
            <a:ext cx="14632821" cy="1877437"/>
          </a:xfrm>
          <a:prstGeom prst="rect">
            <a:avLst/>
          </a:prstGeom>
          <a:noFill/>
        </p:spPr>
        <p:txBody>
          <a:bodyPr wrap="square" rtlCol="0">
            <a:spAutoFit/>
          </a:bodyPr>
          <a:lstStyle/>
          <a:p>
            <a:r>
              <a:rPr lang="en-IN" sz="3200" b="1" dirty="0"/>
              <a:t>Time Tracking</a:t>
            </a:r>
          </a:p>
          <a:p>
            <a:pPr algn="just"/>
            <a:r>
              <a:rPr lang="en-US" sz="2800" dirty="0"/>
              <a:t>Employees can easily log their work hours, whether they're in the office, working remotely, or on-the-go, using </a:t>
            </a:r>
            <a:r>
              <a:rPr lang="en-US" sz="2800" dirty="0" smtClean="0"/>
              <a:t>ZOHO </a:t>
            </a:r>
            <a:r>
              <a:rPr lang="en-US" sz="2800" dirty="0"/>
              <a:t>Books' intuitive time-tracking features. This provides a comprehensive record of hours worked for payroll and reporting purposes.</a:t>
            </a:r>
          </a:p>
        </p:txBody>
      </p:sp>
      <p:sp>
        <p:nvSpPr>
          <p:cNvPr id="9" name="TextBox 8"/>
          <p:cNvSpPr txBox="1"/>
          <p:nvPr/>
        </p:nvSpPr>
        <p:spPr>
          <a:xfrm>
            <a:off x="2335669" y="7324367"/>
            <a:ext cx="14497604" cy="2985433"/>
          </a:xfrm>
          <a:prstGeom prst="rect">
            <a:avLst/>
          </a:prstGeom>
          <a:noFill/>
        </p:spPr>
        <p:txBody>
          <a:bodyPr wrap="square" rtlCol="0">
            <a:spAutoFit/>
          </a:bodyPr>
          <a:lstStyle/>
          <a:p>
            <a:r>
              <a:rPr lang="en-IN" sz="3200" b="1" dirty="0"/>
              <a:t>Reporting and Analytics</a:t>
            </a:r>
          </a:p>
          <a:p>
            <a:pPr algn="just"/>
            <a:r>
              <a:rPr lang="en-US" sz="2800" dirty="0"/>
              <a:t>Generate detailed reports on employee time and attendance, providing valuable insights into productivity, overtime, and other workforce metrics. These reports can be used for informed decision-making and optimizing your HR processes.</a:t>
            </a:r>
          </a:p>
          <a:p>
            <a:pPr algn="just"/>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2366706" y="4800599"/>
            <a:ext cx="14632821" cy="2523768"/>
          </a:xfrm>
          <a:prstGeom prst="rect">
            <a:avLst/>
          </a:prstGeom>
          <a:noFill/>
        </p:spPr>
        <p:txBody>
          <a:bodyPr wrap="square" rtlCol="0">
            <a:spAutoFit/>
          </a:bodyPr>
          <a:lstStyle/>
          <a:p>
            <a:r>
              <a:rPr lang="en-IN" sz="3200" b="1" dirty="0"/>
              <a:t>Attendance Management</a:t>
            </a:r>
          </a:p>
          <a:p>
            <a:pPr algn="just"/>
            <a:r>
              <a:rPr lang="en-US" sz="2800" dirty="0"/>
              <a:t>Efficiently manage employee attendance, including tracking time-off requests, sick leave, and vacation days. </a:t>
            </a:r>
            <a:r>
              <a:rPr lang="en-US" sz="2800" dirty="0" smtClean="0"/>
              <a:t>ZOHO </a:t>
            </a:r>
            <a:r>
              <a:rPr lang="en-US" sz="2800" dirty="0"/>
              <a:t>Books' attendance management features ensure compliance with labor laws and company policies.</a:t>
            </a:r>
          </a:p>
          <a:p>
            <a:r>
              <a:rPr lang="en-US" sz="2400" dirty="0" smtClean="0"/>
              <a:t/>
            </a:r>
            <a:br>
              <a:rPr lang="en-US" sz="2400" dirty="0" smtClean="0"/>
            </a:br>
            <a:endParaRPr lang="en-IN" dirty="0"/>
          </a:p>
        </p:txBody>
      </p:sp>
      <p:pic>
        <p:nvPicPr>
          <p:cNvPr id="11" name="Image 2" descr="preencoded.png"/>
          <p:cNvPicPr>
            <a:picLocks noChangeAspect="1"/>
          </p:cNvPicPr>
          <p:nvPr/>
        </p:nvPicPr>
        <p:blipFill>
          <a:blip r:embed="rId2"/>
          <a:stretch>
            <a:fillRect/>
          </a:stretch>
        </p:blipFill>
        <p:spPr>
          <a:xfrm>
            <a:off x="656373" y="2286303"/>
            <a:ext cx="1157713" cy="1868166"/>
          </a:xfrm>
          <a:prstGeom prst="rect">
            <a:avLst/>
          </a:prstGeom>
        </p:spPr>
      </p:pic>
      <p:pic>
        <p:nvPicPr>
          <p:cNvPr id="12" name="Image 3" descr="preencoded.png"/>
          <p:cNvPicPr>
            <a:picLocks noChangeAspect="1"/>
          </p:cNvPicPr>
          <p:nvPr/>
        </p:nvPicPr>
        <p:blipFill>
          <a:blip r:embed="rId3"/>
          <a:stretch>
            <a:fillRect/>
          </a:stretch>
        </p:blipFill>
        <p:spPr>
          <a:xfrm>
            <a:off x="656373" y="4898700"/>
            <a:ext cx="1157713" cy="1689136"/>
          </a:xfrm>
          <a:prstGeom prst="rect">
            <a:avLst/>
          </a:prstGeom>
        </p:spPr>
      </p:pic>
      <p:pic>
        <p:nvPicPr>
          <p:cNvPr id="13" name="Image 4" descr="preencoded.png"/>
          <p:cNvPicPr>
            <a:picLocks noChangeAspect="1"/>
          </p:cNvPicPr>
          <p:nvPr/>
        </p:nvPicPr>
        <p:blipFill>
          <a:blip r:embed="rId4"/>
          <a:stretch>
            <a:fillRect/>
          </a:stretch>
        </p:blipFill>
        <p:spPr>
          <a:xfrm>
            <a:off x="656372" y="7324367"/>
            <a:ext cx="1157712" cy="1757288"/>
          </a:xfrm>
          <a:prstGeom prst="rect">
            <a:avLst/>
          </a:prstGeom>
        </p:spPr>
      </p:pic>
    </p:spTree>
    <p:extLst>
      <p:ext uri="{BB962C8B-B14F-4D97-AF65-F5344CB8AC3E}">
        <p14:creationId xmlns:p14="http://schemas.microsoft.com/office/powerpoint/2010/main" val="944213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571" y="2277032"/>
            <a:ext cx="18283429" cy="7398327"/>
          </a:xfrm>
          <a:prstGeom prst="rect">
            <a:avLst/>
          </a:prstGeom>
        </p:spPr>
        <p:txBody>
          <a:bodyPr vert="horz" lIns="91440" tIns="45720" rIns="91440" bIns="45720" rtlCol="0" anchor="b">
            <a:normAutofit fontScale="90000"/>
          </a:bodyPr>
          <a:lstStyle/>
          <a:p>
            <a:pPr algn="ctr" rtl="0"/>
            <a:r>
              <a:rPr lang="en-US" sz="5400" dirty="0">
                <a:solidFill>
                  <a:srgbClr val="312F2B"/>
                </a:solidFill>
                <a:latin typeface="+mn-lt"/>
                <a:ea typeface="Gelasio" pitchFamily="34" charset="-122"/>
                <a:cs typeface="Gelasio" pitchFamily="34" charset="-120"/>
              </a:rPr>
              <a:t>Generating Payroll Reports</a:t>
            </a:r>
            <a:br>
              <a:rPr lang="en-US" sz="5400" dirty="0">
                <a:solidFill>
                  <a:srgbClr val="312F2B"/>
                </a:solidFill>
                <a:latin typeface="+mn-lt"/>
                <a:ea typeface="Gelasio" pitchFamily="34" charset="-122"/>
                <a:cs typeface="Gelasio" pitchFamily="34" charset="-120"/>
              </a:rPr>
            </a:br>
            <a:r>
              <a:rPr lang="en-US" sz="5400" dirty="0">
                <a:solidFill>
                  <a:srgbClr val="312F2B"/>
                </a:solidFill>
                <a:latin typeface="+mn-lt"/>
                <a:ea typeface="Gelasio" pitchFamily="34" charset="-122"/>
                <a:cs typeface="Gelasio" pitchFamily="34" charset="-120"/>
              </a:rPr>
              <a:t/>
            </a:r>
            <a:br>
              <a:rPr lang="en-US" sz="5400" dirty="0">
                <a:solidFill>
                  <a:srgbClr val="312F2B"/>
                </a:solidFill>
                <a:latin typeface="+mn-lt"/>
                <a:ea typeface="Gelasio" pitchFamily="34" charset="-122"/>
                <a:cs typeface="Gelasio" pitchFamily="34" charset="-120"/>
              </a:rPr>
            </a:br>
            <a:r>
              <a:rPr lang="en-US" sz="5400" dirty="0">
                <a:solidFill>
                  <a:srgbClr val="312F2B"/>
                </a:solidFill>
                <a:latin typeface="+mn-lt"/>
                <a:ea typeface="Gelasio" pitchFamily="34" charset="-122"/>
                <a:cs typeface="Gelasio" pitchFamily="34" charset="-120"/>
              </a:rPr>
              <a:t/>
            </a:r>
            <a:br>
              <a:rPr lang="en-US" sz="5400" dirty="0">
                <a:solidFill>
                  <a:srgbClr val="312F2B"/>
                </a:solidFill>
                <a:latin typeface="+mn-lt"/>
                <a:ea typeface="Gelasio" pitchFamily="34" charset="-122"/>
                <a:cs typeface="Gelasio" pitchFamily="34" charset="-120"/>
              </a:rPr>
            </a:br>
            <a:r>
              <a:rPr lang="en-US" sz="4400" dirty="0" smtClean="0"/>
              <a:t/>
            </a:r>
            <a:br>
              <a:rPr lang="en-US" sz="44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9" name="TextBox 8"/>
          <p:cNvSpPr txBox="1"/>
          <p:nvPr/>
        </p:nvSpPr>
        <p:spPr>
          <a:xfrm>
            <a:off x="1684657" y="6787426"/>
            <a:ext cx="14670634" cy="3170099"/>
          </a:xfrm>
          <a:prstGeom prst="rect">
            <a:avLst/>
          </a:prstGeom>
          <a:noFill/>
        </p:spPr>
        <p:txBody>
          <a:bodyPr wrap="square" rtlCol="0">
            <a:spAutoFit/>
          </a:bodyPr>
          <a:lstStyle/>
          <a:p>
            <a:pPr algn="just"/>
            <a:r>
              <a:rPr lang="en-US" sz="3200" dirty="0"/>
              <a:t>The H2R module in </a:t>
            </a:r>
            <a:r>
              <a:rPr lang="en-US" sz="3200" dirty="0" smtClean="0"/>
              <a:t>ZOHO </a:t>
            </a:r>
            <a:r>
              <a:rPr lang="en-US" sz="3200" dirty="0"/>
              <a:t>Books provides comprehensive payroll reporting capabilities, allowing you to generate detailed reports on employee earnings, deductions, and net pay. These reports can be customized to suit your organization's needs and seamlessly integrated with your accounting and invoicing processes.</a:t>
            </a:r>
          </a:p>
          <a:p>
            <a:pPr algn="just"/>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2366706" y="4800599"/>
            <a:ext cx="14632821" cy="738664"/>
          </a:xfrm>
          <a:prstGeom prst="rect">
            <a:avLst/>
          </a:prstGeom>
          <a:noFill/>
        </p:spPr>
        <p:txBody>
          <a:bodyPr wrap="square" rtlCol="0">
            <a:spAutoFit/>
          </a:bodyPr>
          <a:lstStyle/>
          <a:p>
            <a:r>
              <a:rPr lang="en-US" sz="2400" dirty="0" smtClean="0"/>
              <a:t/>
            </a:r>
            <a:br>
              <a:rPr lang="en-US" sz="2400" dirty="0" smtClean="0"/>
            </a:b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657" y="2281669"/>
            <a:ext cx="14914113" cy="364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507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 y="5308641"/>
            <a:ext cx="18283428" cy="9094233"/>
          </a:xfrm>
          <a:prstGeom prst="rect">
            <a:avLst/>
          </a:prstGeom>
        </p:spPr>
        <p:txBody>
          <a:bodyPr vert="horz" lIns="91440" tIns="45720" rIns="91440" bIns="45720" rtlCol="0" anchor="b">
            <a:normAutofit fontScale="90000"/>
          </a:bodyPr>
          <a:lstStyle/>
          <a:p>
            <a:pPr algn="ctr" rtl="0"/>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US" sz="5300" dirty="0">
                <a:latin typeface="+mn-lt"/>
              </a:rPr>
              <a:t>Integrating with Accounting and Invoicing</a:t>
            </a:r>
            <a:br>
              <a:rPr lang="en-US" sz="5300" dirty="0">
                <a:latin typeface="+mn-lt"/>
              </a:rPr>
            </a:br>
            <a:r>
              <a:rPr lang="en-US" sz="5300" dirty="0">
                <a:latin typeface="+mn-lt"/>
              </a:rPr>
              <a:t/>
            </a:r>
            <a:br>
              <a:rPr lang="en-US" sz="5300" dirty="0">
                <a:latin typeface="+mn-lt"/>
              </a:rPr>
            </a:br>
            <a:r>
              <a:rPr lang="en-US" sz="5300" dirty="0">
                <a:latin typeface="+mn-lt"/>
              </a:rPr>
              <a:t/>
            </a:r>
            <a:br>
              <a:rPr lang="en-US" sz="5300" dirty="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5300" dirty="0" smtClean="0">
                <a:latin typeface="+mn-lt"/>
              </a:rPr>
              <a:t/>
            </a:r>
            <a:br>
              <a:rPr lang="en-IN" sz="5300" dirty="0" smtClean="0">
                <a:latin typeface="+mn-lt"/>
              </a:rPr>
            </a:br>
            <a:r>
              <a:rPr lang="en-IN" sz="4000" dirty="0" smtClean="0"/>
              <a:t/>
            </a:r>
            <a:br>
              <a:rPr lang="en-IN" sz="4000" dirty="0" smtClean="0"/>
            </a:br>
            <a:r>
              <a:rPr lang="en-IN" sz="3600" b="0" dirty="0" smtClean="0"/>
              <a:t/>
            </a:r>
            <a:br>
              <a:rPr lang="en-IN" sz="3600" b="0" dirty="0" smtClean="0"/>
            </a:br>
            <a:r>
              <a:rPr lang="en-IN" sz="3600" dirty="0" smtClean="0"/>
              <a:t/>
            </a:r>
            <a:br>
              <a:rPr lang="en-IN" sz="3600" dirty="0" smtClean="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305341" y="3761188"/>
            <a:ext cx="4762950" cy="3816429"/>
          </a:xfrm>
          <a:prstGeom prst="rect">
            <a:avLst/>
          </a:prstGeom>
          <a:noFill/>
        </p:spPr>
        <p:txBody>
          <a:bodyPr wrap="square" rtlCol="0">
            <a:spAutoFit/>
          </a:bodyPr>
          <a:lstStyle/>
          <a:p>
            <a:r>
              <a:rPr lang="en-IN" sz="3200" b="1" dirty="0"/>
              <a:t>Accounting Integration</a:t>
            </a:r>
          </a:p>
          <a:p>
            <a:pPr algn="just"/>
            <a:r>
              <a:rPr lang="en-US" sz="2400" dirty="0"/>
              <a:t>Seamlessly integrate the H2R module with </a:t>
            </a:r>
            <a:r>
              <a:rPr lang="en-US" sz="2400" dirty="0" smtClean="0"/>
              <a:t>ZOHO </a:t>
            </a:r>
            <a:r>
              <a:rPr lang="en-US" sz="2400" dirty="0"/>
              <a:t>Books' robust accounting features, ensuring that all payroll-related transactions and expenses are automatically recorded in your financial records, maintaining accurate and up-to-date books.</a:t>
            </a:r>
          </a:p>
          <a:p>
            <a:pPr algn="just"/>
            <a:r>
              <a:rPr lang="en-US" sz="2400" dirty="0" smtClean="0"/>
              <a:t/>
            </a:r>
            <a:br>
              <a:rPr lang="en-US" sz="2400" dirty="0" smtClean="0"/>
            </a:br>
            <a:endParaRPr lang="en-IN" dirty="0"/>
          </a:p>
        </p:txBody>
      </p:sp>
      <p:sp>
        <p:nvSpPr>
          <p:cNvPr id="9" name="TextBox 8"/>
          <p:cNvSpPr txBox="1"/>
          <p:nvPr/>
        </p:nvSpPr>
        <p:spPr>
          <a:xfrm>
            <a:off x="12240491" y="3723592"/>
            <a:ext cx="4592782" cy="3539430"/>
          </a:xfrm>
          <a:prstGeom prst="rect">
            <a:avLst/>
          </a:prstGeom>
          <a:noFill/>
        </p:spPr>
        <p:txBody>
          <a:bodyPr wrap="square" rtlCol="0">
            <a:spAutoFit/>
          </a:bodyPr>
          <a:lstStyle/>
          <a:p>
            <a:r>
              <a:rPr lang="en-IN" sz="3200" b="1" dirty="0"/>
              <a:t>Comprehensive Reporting</a:t>
            </a:r>
          </a:p>
          <a:p>
            <a:pPr algn="just"/>
            <a:r>
              <a:rPr lang="en-US" sz="2400" dirty="0"/>
              <a:t>Leverage </a:t>
            </a:r>
            <a:r>
              <a:rPr lang="en-US" sz="2400" dirty="0" smtClean="0"/>
              <a:t>ZOHO </a:t>
            </a:r>
            <a:r>
              <a:rPr lang="en-US" sz="2400" dirty="0"/>
              <a:t>Books' advanced reporting and analytics tools to gain a holistic view of your business, including HR-related data and financial performance. This helps you make informed decisions and optimize your overall operations.</a:t>
            </a:r>
          </a:p>
        </p:txBody>
      </p:sp>
      <p:sp>
        <p:nvSpPr>
          <p:cNvPr id="10" name="TextBox 9"/>
          <p:cNvSpPr txBox="1"/>
          <p:nvPr/>
        </p:nvSpPr>
        <p:spPr>
          <a:xfrm>
            <a:off x="7113123" y="3761188"/>
            <a:ext cx="4057182" cy="3539430"/>
          </a:xfrm>
          <a:prstGeom prst="rect">
            <a:avLst/>
          </a:prstGeom>
          <a:noFill/>
        </p:spPr>
        <p:txBody>
          <a:bodyPr wrap="square" rtlCol="0">
            <a:spAutoFit/>
          </a:bodyPr>
          <a:lstStyle/>
          <a:p>
            <a:r>
              <a:rPr lang="en-IN" sz="3200" b="1" dirty="0"/>
              <a:t>Invoicing Integration</a:t>
            </a:r>
          </a:p>
          <a:p>
            <a:pPr algn="just"/>
            <a:r>
              <a:rPr lang="en-US" sz="2400" dirty="0"/>
              <a:t>Streamline your invoicing process by connecting the H2R module with </a:t>
            </a:r>
            <a:r>
              <a:rPr lang="en-US" sz="2400" dirty="0" smtClean="0"/>
              <a:t>ZOHO </a:t>
            </a:r>
            <a:r>
              <a:rPr lang="en-US" sz="2400" dirty="0"/>
              <a:t>Books' invoicing capabilities. This allows you to easily bill clients for employee-related services, ensuring a smooth and efficient billing workflow.</a:t>
            </a:r>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658669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49383" y="5112760"/>
            <a:ext cx="6338455" cy="6224126"/>
          </a:xfrm>
          <a:prstGeom prst="rect">
            <a:avLst/>
          </a:prstGeom>
        </p:spPr>
        <p:txBody>
          <a:bodyPr vert="horz" lIns="91440" tIns="45720" rIns="91440" bIns="45720" rtlCol="0" anchor="b">
            <a:normAutofit fontScale="90000"/>
          </a:bodyPr>
          <a:lstStyle/>
          <a:p>
            <a:pPr algn="ctr" rtl="0"/>
            <a:r>
              <a:rPr lang="en-US" sz="5300" dirty="0">
                <a:latin typeface="+mn-lt"/>
              </a:rPr>
              <a:t>Optimizing the H2R Process for Efficiency</a:t>
            </a:r>
            <a:br>
              <a:rPr lang="en-US" sz="5300" dirty="0">
                <a:latin typeface="+mn-lt"/>
              </a:rPr>
            </a:br>
            <a:r>
              <a:rPr lang="en-US" sz="5300" dirty="0">
                <a:latin typeface="+mn-lt"/>
              </a:rPr>
              <a:t/>
            </a:r>
            <a:br>
              <a:rPr lang="en-US" sz="5300" dirty="0">
                <a:latin typeface="+mn-lt"/>
              </a:rPr>
            </a:br>
            <a:r>
              <a:rPr lang="en-IN" sz="5300" dirty="0" smtClean="0">
                <a:latin typeface="+mn-lt"/>
              </a:rPr>
              <a:t/>
            </a:r>
            <a:br>
              <a:rPr lang="en-IN" sz="5300" dirty="0" smtClean="0">
                <a:latin typeface="+mn-lt"/>
              </a:rPr>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39872" y="1262407"/>
            <a:ext cx="4136124" cy="4185761"/>
          </a:xfrm>
          <a:prstGeom prst="rect">
            <a:avLst/>
          </a:prstGeom>
          <a:noFill/>
        </p:spPr>
        <p:txBody>
          <a:bodyPr wrap="square" rtlCol="0">
            <a:spAutoFit/>
          </a:bodyPr>
          <a:lstStyle/>
          <a:p>
            <a:r>
              <a:rPr lang="en-IN" sz="3200" b="1" dirty="0"/>
              <a:t>Automation</a:t>
            </a:r>
          </a:p>
          <a:p>
            <a:pPr algn="just"/>
            <a:r>
              <a:rPr lang="en-US" sz="2400" dirty="0"/>
              <a:t>Leverage the H2R module's automation features to streamline repetitive tasks, such as onboarding, time-off requests, and expense approvals, freeing up your HR team to focus on more strategic initiatives.</a:t>
            </a:r>
          </a:p>
          <a:p>
            <a:r>
              <a:rPr lang="en-US" sz="2400" dirty="0"/>
              <a:t/>
            </a:r>
            <a:br>
              <a:rPr lang="en-US" sz="2400" dirty="0"/>
            </a:br>
            <a:endParaRPr lang="en-IN" dirty="0"/>
          </a:p>
        </p:txBody>
      </p:sp>
      <p:sp>
        <p:nvSpPr>
          <p:cNvPr id="9" name="TextBox 8"/>
          <p:cNvSpPr txBox="1"/>
          <p:nvPr/>
        </p:nvSpPr>
        <p:spPr>
          <a:xfrm>
            <a:off x="13092544" y="5429147"/>
            <a:ext cx="4634345" cy="3908762"/>
          </a:xfrm>
          <a:prstGeom prst="rect">
            <a:avLst/>
          </a:prstGeom>
          <a:noFill/>
        </p:spPr>
        <p:txBody>
          <a:bodyPr wrap="square" rtlCol="0">
            <a:spAutoFit/>
          </a:bodyPr>
          <a:lstStyle/>
          <a:p>
            <a:r>
              <a:rPr lang="en-IN" sz="3200" b="1" dirty="0"/>
              <a:t>Employee Engagement</a:t>
            </a:r>
          </a:p>
          <a:p>
            <a:pPr algn="just"/>
            <a:r>
              <a:rPr lang="en-US" sz="2400" dirty="0"/>
              <a:t>Empower your employees by providing them with user-friendly tools and mobile access to the H2R module, enabling them to take an active role in managing their own HR-related tasks and enhancing overall engagement.</a:t>
            </a:r>
          </a:p>
          <a:p>
            <a:r>
              <a:rPr lang="en-US" sz="2400" dirty="0"/>
              <a:t/>
            </a:r>
            <a:br>
              <a:rPr lang="en-US" sz="2400" dirty="0"/>
            </a:br>
            <a:endParaRPr lang="en-IN" sz="2400" dirty="0"/>
          </a:p>
        </p:txBody>
      </p:sp>
      <p:sp>
        <p:nvSpPr>
          <p:cNvPr id="10" name="TextBox 9"/>
          <p:cNvSpPr txBox="1"/>
          <p:nvPr/>
        </p:nvSpPr>
        <p:spPr>
          <a:xfrm>
            <a:off x="13092545" y="1262407"/>
            <a:ext cx="4634345" cy="3170099"/>
          </a:xfrm>
          <a:prstGeom prst="rect">
            <a:avLst/>
          </a:prstGeom>
          <a:noFill/>
        </p:spPr>
        <p:txBody>
          <a:bodyPr wrap="square" rtlCol="0">
            <a:spAutoFit/>
          </a:bodyPr>
          <a:lstStyle/>
          <a:p>
            <a:pPr algn="just"/>
            <a:r>
              <a:rPr lang="en-IN" sz="3200" b="1" dirty="0"/>
              <a:t>Data-driven </a:t>
            </a:r>
            <a:r>
              <a:rPr lang="en-IN" sz="3200" b="1" dirty="0" smtClean="0"/>
              <a:t>Insights</a:t>
            </a:r>
            <a:r>
              <a:rPr lang="en-IN" dirty="0" smtClean="0"/>
              <a:t/>
            </a:r>
            <a:br>
              <a:rPr lang="en-IN" dirty="0" smtClean="0"/>
            </a:br>
            <a:r>
              <a:rPr lang="en-US" sz="2400" dirty="0"/>
              <a:t>Utilize the comprehensive reporting and analytics capabilities of </a:t>
            </a:r>
            <a:r>
              <a:rPr lang="en-US" sz="2400" dirty="0" smtClean="0"/>
              <a:t>ZOHO </a:t>
            </a:r>
            <a:r>
              <a:rPr lang="en-US" sz="2400" dirty="0"/>
              <a:t>Books to identify areas for improvement in your HR processes, enabling you to make data-driven decisions and optimize your overall efficiency.</a:t>
            </a:r>
          </a:p>
        </p:txBody>
      </p:sp>
      <p:sp>
        <p:nvSpPr>
          <p:cNvPr id="8" name="Rectangle 7"/>
          <p:cNvSpPr/>
          <p:nvPr/>
        </p:nvSpPr>
        <p:spPr>
          <a:xfrm>
            <a:off x="7707240" y="5484737"/>
            <a:ext cx="4168756" cy="3539430"/>
          </a:xfrm>
          <a:prstGeom prst="rect">
            <a:avLst/>
          </a:prstGeom>
        </p:spPr>
        <p:txBody>
          <a:bodyPr wrap="square">
            <a:spAutoFit/>
          </a:bodyPr>
          <a:lstStyle/>
          <a:p>
            <a:r>
              <a:rPr lang="en-IN" sz="3200" b="1" dirty="0"/>
              <a:t>Customization</a:t>
            </a:r>
          </a:p>
          <a:p>
            <a:pPr algn="just"/>
            <a:r>
              <a:rPr lang="en-US" sz="2400" dirty="0"/>
              <a:t>Tailor the H2R module to your organization's specific needs by configuring custom workflows, policies, and reporting templates. This ensures that the system aligns with your business requirements and maximizes its effectiveness.</a:t>
            </a:r>
          </a:p>
        </p:txBody>
      </p:sp>
    </p:spTree>
    <p:extLst>
      <p:ext uri="{BB962C8B-B14F-4D97-AF65-F5344CB8AC3E}">
        <p14:creationId xmlns:p14="http://schemas.microsoft.com/office/powerpoint/2010/main" val="1696454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420224" y="872607"/>
            <a:ext cx="10371485" cy="3593583"/>
          </a:xfrm>
          <a:prstGeom prst="rect">
            <a:avLst/>
          </a:prstGeom>
        </p:spPr>
        <p:txBody>
          <a:bodyPr vert="horz" wrap="square" lIns="0" tIns="381670" rIns="0" bIns="0" rtlCol="0" anchor="t">
            <a:spAutoFit/>
          </a:bodyPr>
          <a:lstStyle/>
          <a:p>
            <a:pPr marL="457200" indent="-457200" algn="just" rtl="0">
              <a:buFont typeface="Arial" pitchFamily="34" charset="0"/>
              <a:buChar char="•"/>
            </a:pPr>
            <a:r>
              <a:rPr lang="en-US" sz="3200" kern="1200" dirty="0">
                <a:latin typeface="+mn-lt"/>
              </a:rPr>
              <a:t>If you are already signed up, follow these steps to log in</a:t>
            </a:r>
          </a:p>
          <a:p>
            <a:pPr marL="457200" indent="-457200" algn="just" rtl="0">
              <a:buFont typeface="Arial" pitchFamily="34" charset="0"/>
              <a:buChar char="•"/>
            </a:pPr>
            <a:r>
              <a:rPr lang="en-US" sz="3200" kern="1200" dirty="0">
                <a:latin typeface="+mn-lt"/>
              </a:rPr>
              <a:t>Go to home page</a:t>
            </a:r>
          </a:p>
          <a:p>
            <a:pPr marL="457200" indent="-457200" algn="just" rtl="0">
              <a:buFont typeface="Arial" pitchFamily="34" charset="0"/>
              <a:buChar char="•"/>
            </a:pPr>
            <a:r>
              <a:rPr lang="en-US" sz="3200" kern="1200" dirty="0">
                <a:latin typeface="+mn-lt"/>
              </a:rPr>
              <a:t>Click sign in in the top right corner of the page</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0" y="1447959"/>
            <a:ext cx="5094434"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smtClean="0">
                <a:solidFill>
                  <a:schemeClr val="bg1"/>
                </a:solidFill>
              </a:rPr>
              <a:t>CHAPTER-3</a:t>
            </a:r>
            <a:endParaRPr lang="en-US" sz="6000" b="1" dirty="0" smtClean="0">
              <a:solidFill>
                <a:schemeClr val="bg1"/>
              </a:solidFill>
            </a:endParaRPr>
          </a:p>
          <a:p>
            <a:pPr algn="ctr"/>
            <a:r>
              <a:rPr lang="en-US" sz="5400" b="1" dirty="0">
                <a:solidFill>
                  <a:schemeClr val="bg1"/>
                </a:solidFill>
              </a:rPr>
              <a:t>LOGGING IN TO </a:t>
            </a:r>
            <a:r>
              <a:rPr lang="en-US" sz="5400" b="1" dirty="0" smtClean="0">
                <a:solidFill>
                  <a:schemeClr val="bg1"/>
                </a:solidFill>
              </a:rPr>
              <a:t>ZOHO </a:t>
            </a:r>
            <a:r>
              <a:rPr lang="en-US" sz="5400" b="1" dirty="0">
                <a:solidFill>
                  <a:schemeClr val="bg1"/>
                </a:solidFill>
              </a:rPr>
              <a:t>BOOK</a:t>
            </a:r>
          </a:p>
          <a:p>
            <a:r>
              <a:rPr lang="en-IN" sz="7200" dirty="0"/>
              <a:t/>
            </a:r>
            <a:br>
              <a:rPr lang="en-IN" sz="7200" dirty="0"/>
            </a:br>
            <a:endParaRPr lang="en-US" sz="7200" dirty="0">
              <a:solidFill>
                <a:schemeClr val="bg1"/>
              </a:solidFill>
              <a:latin typeface="Aptos"/>
            </a:endParaRPr>
          </a:p>
        </p:txBody>
      </p:sp>
      <p:pic>
        <p:nvPicPr>
          <p:cNvPr id="7" name="Picture 6" descr="A screenshot of a website">
            <a:extLst>
              <a:ext uri="{FF2B5EF4-FFF2-40B4-BE49-F238E27FC236}">
                <a16:creationId xmlns:a16="http://schemas.microsoft.com/office/drawing/2014/main" xmlns="" id="{D3B2A8D1-E20A-B1D9-5FED-91ADDD6708ED}"/>
              </a:ext>
            </a:extLst>
          </p:cNvPr>
          <p:cNvPicPr>
            <a:picLocks noChangeAspect="1"/>
          </p:cNvPicPr>
          <p:nvPr/>
        </p:nvPicPr>
        <p:blipFill rotWithShape="1">
          <a:blip r:embed="rId2">
            <a:extLst>
              <a:ext uri="{28A0092B-C50C-407E-A947-70E740481C1C}">
                <a14:useLocalDpi xmlns:a14="http://schemas.microsoft.com/office/drawing/2010/main" val="0"/>
              </a:ext>
            </a:extLst>
          </a:blip>
          <a:srcRect l="3931" t="6393" r="1081" b="1921"/>
          <a:stretch/>
        </p:blipFill>
        <p:spPr>
          <a:xfrm>
            <a:off x="7197357" y="3030468"/>
            <a:ext cx="8684718" cy="2220596"/>
          </a:xfrm>
          <a:prstGeom prst="rect">
            <a:avLst/>
          </a:prstGeom>
        </p:spPr>
      </p:pic>
      <p:sp>
        <p:nvSpPr>
          <p:cNvPr id="6" name="Rectangle 5"/>
          <p:cNvSpPr/>
          <p:nvPr/>
        </p:nvSpPr>
        <p:spPr>
          <a:xfrm>
            <a:off x="6614425" y="5545410"/>
            <a:ext cx="9850582" cy="1382943"/>
          </a:xfrm>
          <a:prstGeom prst="rect">
            <a:avLst/>
          </a:prstGeom>
        </p:spPr>
        <p:txBody>
          <a:bodyPr wrap="square">
            <a:spAutoFit/>
          </a:bodyPr>
          <a:lstStyle/>
          <a:p>
            <a:pPr marL="228600" indent="-228600">
              <a:lnSpc>
                <a:spcPct val="70000"/>
              </a:lnSpc>
              <a:spcBef>
                <a:spcPts val="1000"/>
              </a:spcBef>
              <a:buFont typeface="Arial" panose="020B0604020202020204" pitchFamily="34" charset="0"/>
              <a:buChar char="•"/>
            </a:pPr>
            <a:r>
              <a:rPr lang="en-US" sz="3200" dirty="0"/>
              <a:t>Enter your registered email address or phone number.</a:t>
            </a:r>
          </a:p>
          <a:p>
            <a:pPr marL="228600" indent="-228600">
              <a:lnSpc>
                <a:spcPct val="70000"/>
              </a:lnSpc>
              <a:spcBef>
                <a:spcPts val="1000"/>
              </a:spcBef>
              <a:buFont typeface="Arial" panose="020B0604020202020204" pitchFamily="34" charset="0"/>
              <a:buChar char="•"/>
            </a:pPr>
            <a:r>
              <a:rPr lang="en-US" sz="3200" dirty="0"/>
              <a:t>Enter your password.</a:t>
            </a:r>
          </a:p>
          <a:p>
            <a:pPr marL="228600" indent="-228600">
              <a:lnSpc>
                <a:spcPct val="70000"/>
              </a:lnSpc>
              <a:spcBef>
                <a:spcPts val="1000"/>
              </a:spcBef>
              <a:buFont typeface="Arial" panose="020B0604020202020204" pitchFamily="34" charset="0"/>
              <a:buChar char="•"/>
            </a:pPr>
            <a:r>
              <a:rPr lang="en-US" sz="3200" dirty="0"/>
              <a:t>Click Sign In.</a:t>
            </a:r>
          </a:p>
        </p:txBody>
      </p:sp>
      <p:pic>
        <p:nvPicPr>
          <p:cNvPr id="9" name="Picture 8" descr="A screenshot of a login page">
            <a:extLst>
              <a:ext uri="{FF2B5EF4-FFF2-40B4-BE49-F238E27FC236}">
                <a16:creationId xmlns:a16="http://schemas.microsoft.com/office/drawing/2014/main" xmlns="" id="{B59FC640-F6B9-F071-838E-2EDBBF4936FA}"/>
              </a:ext>
            </a:extLst>
          </p:cNvPr>
          <p:cNvPicPr>
            <a:picLocks noChangeAspect="1"/>
          </p:cNvPicPr>
          <p:nvPr/>
        </p:nvPicPr>
        <p:blipFill rotWithShape="1">
          <a:blip r:embed="rId3">
            <a:extLst>
              <a:ext uri="{28A0092B-C50C-407E-A947-70E740481C1C}">
                <a14:useLocalDpi xmlns:a14="http://schemas.microsoft.com/office/drawing/2010/main" val="0"/>
              </a:ext>
            </a:extLst>
          </a:blip>
          <a:srcRect l="9609" t="1501" r="-1"/>
          <a:stretch/>
        </p:blipFill>
        <p:spPr>
          <a:xfrm>
            <a:off x="11019934" y="6236881"/>
            <a:ext cx="3859848" cy="3144308"/>
          </a:xfrm>
          <a:prstGeom prst="rect">
            <a:avLst/>
          </a:prstGeom>
        </p:spPr>
      </p:pic>
    </p:spTree>
    <p:extLst>
      <p:ext uri="{BB962C8B-B14F-4D97-AF65-F5344CB8AC3E}">
        <p14:creationId xmlns:p14="http://schemas.microsoft.com/office/powerpoint/2010/main" val="3496361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1019956" y="416021"/>
            <a:ext cx="15902007" cy="2339102"/>
          </a:xfrm>
          <a:prstGeom prst="rect">
            <a:avLst/>
          </a:prstGeom>
          <a:noFill/>
        </p:spPr>
        <p:txBody>
          <a:bodyPr wrap="square" rtlCol="0">
            <a:spAutoFit/>
          </a:bodyPr>
          <a:lstStyle/>
          <a:p>
            <a:r>
              <a:rPr lang="en-US" sz="4000" b="1" dirty="0"/>
              <a:t>DASHBOARD </a:t>
            </a:r>
            <a:r>
              <a:rPr lang="en-US" sz="4000" b="1" dirty="0" smtClean="0"/>
              <a:t>OVERVIEW</a:t>
            </a:r>
          </a:p>
          <a:p>
            <a:pPr marL="457200" indent="-457200" algn="just">
              <a:buFont typeface="Arial" pitchFamily="34" charset="0"/>
              <a:buChar char="•"/>
            </a:pPr>
            <a:r>
              <a:rPr lang="en-US" sz="3200" dirty="0"/>
              <a:t>The Dashboard is the first thing you will see when you log in to your </a:t>
            </a:r>
            <a:r>
              <a:rPr lang="en-US" sz="3200" dirty="0" smtClean="0"/>
              <a:t>ZOHO </a:t>
            </a:r>
            <a:r>
              <a:rPr lang="en-US" sz="3200" dirty="0"/>
              <a:t>Books organization. It will give you a clear picture of the financial health of your business.</a:t>
            </a:r>
            <a:endParaRPr lang="en-IN" sz="3200" dirty="0"/>
          </a:p>
          <a:p>
            <a:pPr algn="just"/>
            <a:r>
              <a:rPr lang="en-US" sz="2400" dirty="0" smtClean="0"/>
              <a:t/>
            </a:r>
            <a:br>
              <a:rPr lang="en-US" sz="2400" dirty="0" smtClean="0"/>
            </a:br>
            <a:endParaRPr lang="en-IN" dirty="0"/>
          </a:p>
        </p:txBody>
      </p:sp>
      <p:sp>
        <p:nvSpPr>
          <p:cNvPr id="10" name="TextBox 9"/>
          <p:cNvSpPr txBox="1"/>
          <p:nvPr/>
        </p:nvSpPr>
        <p:spPr>
          <a:xfrm>
            <a:off x="1097521" y="6123461"/>
            <a:ext cx="15746878"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0000"/>
                </a:solidFill>
                <a:latin typeface="Zoho Puvi"/>
              </a:rPr>
              <a:t>Let us have a look at the various sections In the Dashboard.</a:t>
            </a:r>
          </a:p>
          <a:p>
            <a:pPr marL="742950" lvl="1" indent="-285750">
              <a:buFont typeface="Courier New" panose="02070309020205020404" pitchFamily="49" charset="0"/>
              <a:buChar char="o"/>
            </a:pPr>
            <a:r>
              <a:rPr lang="en-US" sz="2800" dirty="0">
                <a:solidFill>
                  <a:srgbClr val="000000"/>
                </a:solidFill>
                <a:latin typeface="Zoho Puvi"/>
              </a:rPr>
              <a:t>Total receivables</a:t>
            </a:r>
          </a:p>
          <a:p>
            <a:pPr marL="742950" lvl="1" indent="-285750">
              <a:buFont typeface="Courier New" panose="02070309020205020404" pitchFamily="49" charset="0"/>
              <a:buChar char="o"/>
            </a:pPr>
            <a:r>
              <a:rPr lang="en-US" sz="2800" dirty="0">
                <a:solidFill>
                  <a:srgbClr val="000000"/>
                </a:solidFill>
                <a:latin typeface="Zoho Puvi"/>
              </a:rPr>
              <a:t>Total payable</a:t>
            </a:r>
          </a:p>
          <a:p>
            <a:pPr marL="742950" lvl="1" indent="-285750">
              <a:buFont typeface="Courier New" panose="02070309020205020404" pitchFamily="49" charset="0"/>
              <a:buChar char="o"/>
            </a:pPr>
            <a:r>
              <a:rPr lang="en-US" sz="2800" dirty="0">
                <a:solidFill>
                  <a:srgbClr val="000000"/>
                </a:solidFill>
                <a:latin typeface="Zoho Puvi"/>
              </a:rPr>
              <a:t>Cash flow</a:t>
            </a:r>
          </a:p>
          <a:p>
            <a:pPr marL="742950" lvl="1" indent="-285750">
              <a:buFont typeface="Courier New" panose="02070309020205020404" pitchFamily="49" charset="0"/>
              <a:buChar char="o"/>
            </a:pPr>
            <a:r>
              <a:rPr lang="en-US" sz="2800" dirty="0">
                <a:solidFill>
                  <a:srgbClr val="000000"/>
                </a:solidFill>
                <a:latin typeface="Zoho Puvi"/>
              </a:rPr>
              <a:t>Income and expense</a:t>
            </a:r>
          </a:p>
          <a:p>
            <a:pPr marL="742950" lvl="1" indent="-285750">
              <a:buFont typeface="Courier New" panose="02070309020205020404" pitchFamily="49" charset="0"/>
              <a:buChar char="o"/>
            </a:pPr>
            <a:r>
              <a:rPr lang="en-US" sz="2800" dirty="0">
                <a:solidFill>
                  <a:srgbClr val="000000"/>
                </a:solidFill>
                <a:latin typeface="Zoho Puvi"/>
              </a:rPr>
              <a:t>Your top expenses</a:t>
            </a:r>
          </a:p>
          <a:p>
            <a:pPr marL="742950" lvl="1" indent="-285750">
              <a:buFont typeface="Courier New" panose="02070309020205020404" pitchFamily="49" charset="0"/>
              <a:buChar char="o"/>
            </a:pPr>
            <a:r>
              <a:rPr lang="en-US" sz="2800" dirty="0">
                <a:solidFill>
                  <a:srgbClr val="000000"/>
                </a:solidFill>
                <a:latin typeface="Zoho Puvi"/>
              </a:rPr>
              <a:t>Project</a:t>
            </a:r>
          </a:p>
          <a:p>
            <a:pPr marL="742950" lvl="1" indent="-285750">
              <a:buFont typeface="Courier New" panose="02070309020205020404" pitchFamily="49" charset="0"/>
              <a:buChar char="o"/>
            </a:pPr>
            <a:r>
              <a:rPr lang="en-US" sz="2800" dirty="0">
                <a:solidFill>
                  <a:srgbClr val="000000"/>
                </a:solidFill>
                <a:latin typeface="Zoho Puvi"/>
              </a:rPr>
              <a:t>Bank and credit cards</a:t>
            </a:r>
            <a:endParaRPr lang="en-IN" sz="2800"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3" name="Picture 12" descr="A screenshot of a graph&#10;&#10;Description automatically generated">
            <a:extLst>
              <a:ext uri="{FF2B5EF4-FFF2-40B4-BE49-F238E27FC236}">
                <a16:creationId xmlns:a16="http://schemas.microsoft.com/office/drawing/2014/main" xmlns="" id="{CB1680DA-4A69-1D55-3339-132D8BE46399}"/>
              </a:ext>
            </a:extLst>
          </p:cNvPr>
          <p:cNvPicPr>
            <a:picLocks noChangeAspect="1"/>
          </p:cNvPicPr>
          <p:nvPr/>
        </p:nvPicPr>
        <p:blipFill rotWithShape="1">
          <a:blip r:embed="rId2">
            <a:extLst>
              <a:ext uri="{28A0092B-C50C-407E-A947-70E740481C1C}">
                <a14:useLocalDpi xmlns:a14="http://schemas.microsoft.com/office/drawing/2010/main" val="0"/>
              </a:ext>
            </a:extLst>
          </a:blip>
          <a:srcRect l="1509" t="2701" r="760" b="2177"/>
          <a:stretch/>
        </p:blipFill>
        <p:spPr>
          <a:xfrm>
            <a:off x="4555931" y="2497613"/>
            <a:ext cx="6599193" cy="3567489"/>
          </a:xfrm>
          <a:prstGeom prst="rect">
            <a:avLst/>
          </a:prstGeom>
        </p:spPr>
      </p:pic>
    </p:spTree>
    <p:extLst>
      <p:ext uri="{BB962C8B-B14F-4D97-AF65-F5344CB8AC3E}">
        <p14:creationId xmlns:p14="http://schemas.microsoft.com/office/powerpoint/2010/main" val="679926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91356" y="352947"/>
            <a:ext cx="15902007" cy="2462213"/>
          </a:xfrm>
          <a:prstGeom prst="rect">
            <a:avLst/>
          </a:prstGeom>
          <a:noFill/>
        </p:spPr>
        <p:txBody>
          <a:bodyPr wrap="square" rtlCol="0">
            <a:spAutoFit/>
          </a:bodyPr>
          <a:lstStyle/>
          <a:p>
            <a:r>
              <a:rPr lang="en-IN" sz="4000" b="1" dirty="0"/>
              <a:t>Total </a:t>
            </a:r>
            <a:r>
              <a:rPr lang="en-IN" sz="4000" b="1" dirty="0" smtClean="0"/>
              <a:t>Receivables</a:t>
            </a:r>
          </a:p>
          <a:p>
            <a:pPr marL="342900" indent="-342900">
              <a:buFont typeface="Arial" pitchFamily="34" charset="0"/>
              <a:buChar char="•"/>
            </a:pPr>
            <a:r>
              <a:rPr lang="en-US" sz="2400" dirty="0" smtClean="0">
                <a:solidFill>
                  <a:srgbClr val="000000"/>
                </a:solidFill>
              </a:rPr>
              <a:t>The</a:t>
            </a:r>
            <a:r>
              <a:rPr lang="en-US" sz="2400" dirty="0">
                <a:solidFill>
                  <a:srgbClr val="000000"/>
                </a:solidFill>
              </a:rPr>
              <a:t> </a:t>
            </a:r>
            <a:r>
              <a:rPr lang="en-US" sz="2400" b="1" dirty="0">
                <a:solidFill>
                  <a:srgbClr val="000000"/>
                </a:solidFill>
              </a:rPr>
              <a:t>Total Receivables</a:t>
            </a:r>
            <a:r>
              <a:rPr lang="en-US" sz="2400" dirty="0">
                <a:solidFill>
                  <a:srgbClr val="000000"/>
                </a:solidFill>
              </a:rPr>
              <a:t> section displays the amount your customers owe you. The section is divided into two </a:t>
            </a:r>
            <a:r>
              <a:rPr lang="en-US" sz="2400" dirty="0" smtClean="0">
                <a:solidFill>
                  <a:srgbClr val="000000"/>
                </a:solidFill>
              </a:rPr>
              <a:t>parts:</a:t>
            </a:r>
          </a:p>
          <a:p>
            <a:pPr marL="342900" indent="-342900">
              <a:buFont typeface="Arial" pitchFamily="34" charset="0"/>
              <a:buChar char="•"/>
            </a:pPr>
            <a:r>
              <a:rPr lang="en-US" sz="2400" b="1" dirty="0" smtClean="0">
                <a:solidFill>
                  <a:srgbClr val="000000"/>
                </a:solidFill>
              </a:rPr>
              <a:t>Current</a:t>
            </a:r>
            <a:r>
              <a:rPr lang="en-US" sz="2400" dirty="0" smtClean="0">
                <a:solidFill>
                  <a:srgbClr val="000000"/>
                </a:solidFill>
              </a:rPr>
              <a:t> - The amount you’re yet to receive for invoices that haven’t crossed the payment due date.</a:t>
            </a:r>
          </a:p>
          <a:p>
            <a:pPr marL="342900" indent="-342900">
              <a:buFont typeface="Arial" pitchFamily="34" charset="0"/>
              <a:buChar char="•"/>
            </a:pPr>
            <a:r>
              <a:rPr lang="en-US" sz="2400" b="1" dirty="0" smtClean="0">
                <a:solidFill>
                  <a:srgbClr val="000000"/>
                </a:solidFill>
              </a:rPr>
              <a:t>Overdue</a:t>
            </a:r>
            <a:r>
              <a:rPr lang="en-US" sz="2400" dirty="0">
                <a:solidFill>
                  <a:srgbClr val="000000"/>
                </a:solidFill>
              </a:rPr>
              <a:t> - The amount you’re yet to receive for invoices that have crossed the payment due date.</a:t>
            </a:r>
          </a:p>
          <a:p>
            <a:pPr algn="just"/>
            <a:r>
              <a:rPr lang="en-US" sz="2400" dirty="0" smtClean="0"/>
              <a:t/>
            </a:r>
            <a:br>
              <a:rPr lang="en-US" sz="2400" dirty="0" smtClean="0"/>
            </a:br>
            <a:endParaRPr lang="en-IN" dirty="0"/>
          </a:p>
        </p:txBody>
      </p:sp>
      <p:sp>
        <p:nvSpPr>
          <p:cNvPr id="10" name="TextBox 9"/>
          <p:cNvSpPr txBox="1"/>
          <p:nvPr/>
        </p:nvSpPr>
        <p:spPr>
          <a:xfrm>
            <a:off x="868920" y="5173330"/>
            <a:ext cx="15746878" cy="2135969"/>
          </a:xfrm>
          <a:prstGeom prst="rect">
            <a:avLst/>
          </a:prstGeom>
          <a:noFill/>
        </p:spPr>
        <p:txBody>
          <a:bodyPr wrap="square" rtlCol="0">
            <a:spAutoFit/>
          </a:bodyPr>
          <a:lstStyle/>
          <a:p>
            <a:r>
              <a:rPr lang="en-IN" sz="4000" b="1" dirty="0"/>
              <a:t>Total </a:t>
            </a:r>
            <a:r>
              <a:rPr lang="en-IN" sz="4000" b="1" dirty="0" smtClean="0"/>
              <a:t>payables</a:t>
            </a:r>
          </a:p>
          <a:p>
            <a:pPr marL="342900" indent="-342900">
              <a:lnSpc>
                <a:spcPct val="90000"/>
              </a:lnSpc>
              <a:buFont typeface="Arial" pitchFamily="34" charset="0"/>
              <a:buChar char="•"/>
            </a:pPr>
            <a:r>
              <a:rPr lang="en-US" sz="2400" dirty="0">
                <a:solidFill>
                  <a:srgbClr val="000000"/>
                </a:solidFill>
              </a:rPr>
              <a:t>The </a:t>
            </a:r>
            <a:r>
              <a:rPr lang="en-US" sz="2400" b="1" dirty="0">
                <a:solidFill>
                  <a:srgbClr val="000000"/>
                </a:solidFill>
              </a:rPr>
              <a:t>Total Payables</a:t>
            </a:r>
            <a:r>
              <a:rPr lang="en-US" sz="2400" dirty="0">
                <a:solidFill>
                  <a:srgbClr val="000000"/>
                </a:solidFill>
              </a:rPr>
              <a:t> section displays the amount of money you owe your vendors. This section is divided into two </a:t>
            </a:r>
            <a:r>
              <a:rPr lang="en-US" sz="2400" dirty="0" smtClean="0">
                <a:solidFill>
                  <a:srgbClr val="000000"/>
                </a:solidFill>
              </a:rPr>
              <a:t>parts:</a:t>
            </a:r>
          </a:p>
          <a:p>
            <a:pPr marL="342900" indent="-342900">
              <a:lnSpc>
                <a:spcPct val="90000"/>
              </a:lnSpc>
              <a:buFont typeface="Arial" pitchFamily="34" charset="0"/>
              <a:buChar char="•"/>
            </a:pPr>
            <a:r>
              <a:rPr lang="en-US" sz="2400" b="1" dirty="0" smtClean="0">
                <a:solidFill>
                  <a:srgbClr val="000000"/>
                </a:solidFill>
              </a:rPr>
              <a:t>Current</a:t>
            </a:r>
            <a:r>
              <a:rPr lang="en-US" sz="2400" dirty="0">
                <a:solidFill>
                  <a:srgbClr val="000000"/>
                </a:solidFill>
              </a:rPr>
              <a:t> - The amount you’re yet to pay for purchase transactions that haven’t crossed the payment due </a:t>
            </a:r>
            <a:r>
              <a:rPr lang="en-US" sz="2400" dirty="0" smtClean="0">
                <a:solidFill>
                  <a:srgbClr val="000000"/>
                </a:solidFill>
              </a:rPr>
              <a:t>date.</a:t>
            </a:r>
          </a:p>
          <a:p>
            <a:pPr marL="342900" indent="-342900">
              <a:lnSpc>
                <a:spcPct val="90000"/>
              </a:lnSpc>
              <a:buFont typeface="Arial" pitchFamily="34" charset="0"/>
              <a:buChar char="•"/>
            </a:pPr>
            <a:r>
              <a:rPr lang="en-US" sz="2400" b="1" dirty="0" smtClean="0">
                <a:solidFill>
                  <a:srgbClr val="000000"/>
                </a:solidFill>
              </a:rPr>
              <a:t>Overdue</a:t>
            </a:r>
            <a:r>
              <a:rPr lang="en-US" sz="2400" b="1" dirty="0">
                <a:solidFill>
                  <a:srgbClr val="000000"/>
                </a:solidFill>
              </a:rPr>
              <a:t> </a:t>
            </a:r>
            <a:r>
              <a:rPr lang="en-US" sz="2400" dirty="0">
                <a:solidFill>
                  <a:srgbClr val="000000"/>
                </a:solidFill>
              </a:rPr>
              <a:t>- The amount you’re yet to pay for purchase transactions that have crossed the payment due date.</a:t>
            </a:r>
          </a:p>
          <a:p>
            <a:endParaRPr lang="en-IN" sz="2800"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2" name="Picture 11" descr="A screenshot of a phone&#10;&#10;Description automatically generated">
            <a:extLst>
              <a:ext uri="{FF2B5EF4-FFF2-40B4-BE49-F238E27FC236}">
                <a16:creationId xmlns:a16="http://schemas.microsoft.com/office/drawing/2014/main" xmlns="" id="{95CE5BB8-4647-8758-64D1-D1A6A26AD44A}"/>
              </a:ext>
            </a:extLst>
          </p:cNvPr>
          <p:cNvPicPr>
            <a:picLocks noChangeAspect="1"/>
          </p:cNvPicPr>
          <p:nvPr/>
        </p:nvPicPr>
        <p:blipFill rotWithShape="1">
          <a:blip r:embed="rId2">
            <a:extLst>
              <a:ext uri="{28A0092B-C50C-407E-A947-70E740481C1C}">
                <a14:useLocalDpi xmlns:a14="http://schemas.microsoft.com/office/drawing/2010/main" val="0"/>
              </a:ext>
            </a:extLst>
          </a:blip>
          <a:srcRect t="4147" r="1581"/>
          <a:stretch/>
        </p:blipFill>
        <p:spPr>
          <a:xfrm>
            <a:off x="5279457" y="2494487"/>
            <a:ext cx="7369788" cy="2333114"/>
          </a:xfrm>
          <a:prstGeom prst="rect">
            <a:avLst/>
          </a:prstGeom>
        </p:spPr>
      </p:pic>
      <p:pic>
        <p:nvPicPr>
          <p:cNvPr id="14" name="Picture 13" descr="A screenshot of a number of numbers&#10;&#10;Description automatically generated">
            <a:extLst>
              <a:ext uri="{FF2B5EF4-FFF2-40B4-BE49-F238E27FC236}">
                <a16:creationId xmlns:a16="http://schemas.microsoft.com/office/drawing/2014/main" xmlns="" id="{FCF1A5EC-D276-7B1D-02A3-ACE8A4AF5CA6}"/>
              </a:ext>
            </a:extLst>
          </p:cNvPr>
          <p:cNvPicPr>
            <a:picLocks noChangeAspect="1"/>
          </p:cNvPicPr>
          <p:nvPr/>
        </p:nvPicPr>
        <p:blipFill rotWithShape="1">
          <a:blip r:embed="rId3">
            <a:extLst>
              <a:ext uri="{28A0092B-C50C-407E-A947-70E740481C1C}">
                <a14:useLocalDpi xmlns:a14="http://schemas.microsoft.com/office/drawing/2010/main" val="0"/>
              </a:ext>
            </a:extLst>
          </a:blip>
          <a:srcRect t="5944"/>
          <a:stretch/>
        </p:blipFill>
        <p:spPr>
          <a:xfrm>
            <a:off x="5279457" y="7231127"/>
            <a:ext cx="7326356" cy="2282698"/>
          </a:xfrm>
          <a:prstGeom prst="rect">
            <a:avLst/>
          </a:prstGeom>
        </p:spPr>
      </p:pic>
    </p:spTree>
    <p:extLst>
      <p:ext uri="{BB962C8B-B14F-4D97-AF65-F5344CB8AC3E}">
        <p14:creationId xmlns:p14="http://schemas.microsoft.com/office/powerpoint/2010/main" val="3896004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91356" y="352947"/>
            <a:ext cx="15902007" cy="2215991"/>
          </a:xfrm>
          <a:prstGeom prst="rect">
            <a:avLst/>
          </a:prstGeom>
          <a:noFill/>
        </p:spPr>
        <p:txBody>
          <a:bodyPr wrap="square" rtlCol="0">
            <a:spAutoFit/>
          </a:bodyPr>
          <a:lstStyle/>
          <a:p>
            <a:r>
              <a:rPr lang="en-IN" sz="4000" b="1" dirty="0"/>
              <a:t>Cash </a:t>
            </a:r>
            <a:r>
              <a:rPr lang="en-IN" sz="4000" b="1" dirty="0" smtClean="0"/>
              <a:t>Flow</a:t>
            </a:r>
          </a:p>
          <a:p>
            <a:pPr marL="342900" indent="-342900">
              <a:buFont typeface="Arial" pitchFamily="34" charset="0"/>
              <a:buChar char="•"/>
            </a:pPr>
            <a:r>
              <a:rPr lang="en-US" sz="2800" dirty="0">
                <a:solidFill>
                  <a:srgbClr val="000000"/>
                </a:solidFill>
              </a:rPr>
              <a:t>The Cash Flow section helps you analyze the cash flowing in and out of your organization. The Cash Flow graph is generated based on the cash flow report of your organization. </a:t>
            </a:r>
          </a:p>
          <a:p>
            <a:pPr algn="just"/>
            <a:r>
              <a:rPr lang="en-US" sz="2400" dirty="0" smtClean="0"/>
              <a:t/>
            </a:r>
            <a:br>
              <a:rPr lang="en-US" sz="2400" dirty="0" smtClean="0"/>
            </a:br>
            <a:endParaRPr lang="en-IN" dirty="0"/>
          </a:p>
        </p:txBody>
      </p:sp>
      <p:sp>
        <p:nvSpPr>
          <p:cNvPr id="10" name="TextBox 9"/>
          <p:cNvSpPr txBox="1"/>
          <p:nvPr/>
        </p:nvSpPr>
        <p:spPr>
          <a:xfrm>
            <a:off x="868920" y="5173330"/>
            <a:ext cx="15746878" cy="2025170"/>
          </a:xfrm>
          <a:prstGeom prst="rect">
            <a:avLst/>
          </a:prstGeom>
          <a:noFill/>
        </p:spPr>
        <p:txBody>
          <a:bodyPr wrap="square" rtlCol="0">
            <a:spAutoFit/>
          </a:bodyPr>
          <a:lstStyle/>
          <a:p>
            <a:r>
              <a:rPr lang="en-IN" sz="4000" b="1" dirty="0"/>
              <a:t>Income and </a:t>
            </a:r>
            <a:r>
              <a:rPr lang="en-IN" sz="4000" b="1" dirty="0" smtClean="0"/>
              <a:t>Expense</a:t>
            </a:r>
            <a:endParaRPr lang="en-IN" sz="4000" b="1" dirty="0"/>
          </a:p>
          <a:p>
            <a:pPr marL="57150" indent="-228600">
              <a:lnSpc>
                <a:spcPct val="90000"/>
              </a:lnSpc>
              <a:buFont typeface="Arial" panose="020B0604020202020204" pitchFamily="34" charset="0"/>
              <a:buChar char="•"/>
            </a:pPr>
            <a:r>
              <a:rPr lang="en-US" sz="3200" dirty="0">
                <a:solidFill>
                  <a:srgbClr val="000000"/>
                </a:solidFill>
              </a:rPr>
              <a:t>The </a:t>
            </a:r>
            <a:r>
              <a:rPr lang="en-US" sz="3200" b="1" dirty="0">
                <a:solidFill>
                  <a:srgbClr val="000000"/>
                </a:solidFill>
              </a:rPr>
              <a:t>Income and Expense</a:t>
            </a:r>
            <a:r>
              <a:rPr lang="en-US" sz="3200" dirty="0">
                <a:solidFill>
                  <a:srgbClr val="000000"/>
                </a:solidFill>
              </a:rPr>
              <a:t> section displays the </a:t>
            </a:r>
            <a:r>
              <a:rPr lang="en-US" sz="3200" b="1" dirty="0">
                <a:solidFill>
                  <a:srgbClr val="000000"/>
                </a:solidFill>
              </a:rPr>
              <a:t>Total Income</a:t>
            </a:r>
            <a:r>
              <a:rPr lang="en-US" sz="3200" dirty="0">
                <a:solidFill>
                  <a:srgbClr val="000000"/>
                </a:solidFill>
              </a:rPr>
              <a:t> and </a:t>
            </a:r>
            <a:r>
              <a:rPr lang="en-US" sz="3200" dirty="0" smtClean="0">
                <a:solidFill>
                  <a:srgbClr val="000000"/>
                </a:solidFill>
              </a:rPr>
              <a:t>the </a:t>
            </a:r>
            <a:r>
              <a:rPr lang="en-US" sz="3200" b="1" dirty="0" smtClean="0">
                <a:solidFill>
                  <a:srgbClr val="000000"/>
                </a:solidFill>
              </a:rPr>
              <a:t>Total </a:t>
            </a:r>
            <a:r>
              <a:rPr lang="en-US" sz="3200" b="1" dirty="0">
                <a:solidFill>
                  <a:srgbClr val="000000"/>
                </a:solidFill>
              </a:rPr>
              <a:t>Expenses</a:t>
            </a:r>
            <a:r>
              <a:rPr lang="en-US" sz="3200" dirty="0">
                <a:solidFill>
                  <a:srgbClr val="000000"/>
                </a:solidFill>
              </a:rPr>
              <a:t> of your organization</a:t>
            </a:r>
            <a:r>
              <a:rPr lang="en-US" sz="2400" dirty="0">
                <a:solidFill>
                  <a:srgbClr val="000000"/>
                </a:solidFill>
                <a:latin typeface="Zoho Puvi"/>
              </a:rPr>
              <a:t>.</a:t>
            </a:r>
            <a:endParaRPr lang="en-IN" sz="2400" dirty="0"/>
          </a:p>
          <a:p>
            <a:endParaRPr lang="en-IN" sz="2800"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3" name="Picture 12" descr="A graph with a line and a line&#10;&#10;Description automatically generated">
            <a:extLst>
              <a:ext uri="{FF2B5EF4-FFF2-40B4-BE49-F238E27FC236}">
                <a16:creationId xmlns:a16="http://schemas.microsoft.com/office/drawing/2014/main" xmlns="" id="{DC9C909E-3EE5-20AE-3FEA-4DEED13D0054}"/>
              </a:ext>
            </a:extLst>
          </p:cNvPr>
          <p:cNvPicPr>
            <a:picLocks noChangeAspect="1"/>
          </p:cNvPicPr>
          <p:nvPr/>
        </p:nvPicPr>
        <p:blipFill rotWithShape="1">
          <a:blip r:embed="rId2">
            <a:extLst>
              <a:ext uri="{28A0092B-C50C-407E-A947-70E740481C1C}">
                <a14:useLocalDpi xmlns:a14="http://schemas.microsoft.com/office/drawing/2010/main" val="0"/>
              </a:ext>
            </a:extLst>
          </a:blip>
          <a:srcRect t="5557" r="660"/>
          <a:stretch/>
        </p:blipFill>
        <p:spPr>
          <a:xfrm>
            <a:off x="4984956" y="2277182"/>
            <a:ext cx="7442571" cy="2307056"/>
          </a:xfrm>
          <a:prstGeom prst="rect">
            <a:avLst/>
          </a:prstGeom>
        </p:spPr>
      </p:pic>
      <p:pic>
        <p:nvPicPr>
          <p:cNvPr id="15" name="Picture 14" descr="A screenshot of a graph&#10;&#10;Description automatically generated">
            <a:extLst>
              <a:ext uri="{FF2B5EF4-FFF2-40B4-BE49-F238E27FC236}">
                <a16:creationId xmlns:a16="http://schemas.microsoft.com/office/drawing/2014/main" xmlns="" id="{2BFCA411-1BA6-2FB8-F073-B48B546867CA}"/>
              </a:ext>
            </a:extLst>
          </p:cNvPr>
          <p:cNvPicPr>
            <a:picLocks noChangeAspect="1"/>
          </p:cNvPicPr>
          <p:nvPr/>
        </p:nvPicPr>
        <p:blipFill rotWithShape="1">
          <a:blip r:embed="rId3">
            <a:extLst>
              <a:ext uri="{28A0092B-C50C-407E-A947-70E740481C1C}">
                <a14:useLocalDpi xmlns:a14="http://schemas.microsoft.com/office/drawing/2010/main" val="0"/>
              </a:ext>
            </a:extLst>
          </a:blip>
          <a:srcRect t="28250" r="1861"/>
          <a:stretch/>
        </p:blipFill>
        <p:spPr>
          <a:xfrm>
            <a:off x="4984956" y="6375129"/>
            <a:ext cx="7442571" cy="3353895"/>
          </a:xfrm>
          <a:prstGeom prst="rect">
            <a:avLst/>
          </a:prstGeom>
        </p:spPr>
      </p:pic>
    </p:spTree>
    <p:extLst>
      <p:ext uri="{BB962C8B-B14F-4D97-AF65-F5344CB8AC3E}">
        <p14:creationId xmlns:p14="http://schemas.microsoft.com/office/powerpoint/2010/main" val="3617105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91356" y="352947"/>
            <a:ext cx="15902007" cy="2215991"/>
          </a:xfrm>
          <a:prstGeom prst="rect">
            <a:avLst/>
          </a:prstGeom>
          <a:noFill/>
        </p:spPr>
        <p:txBody>
          <a:bodyPr wrap="square" rtlCol="0">
            <a:spAutoFit/>
          </a:bodyPr>
          <a:lstStyle/>
          <a:p>
            <a:r>
              <a:rPr lang="en-IN" sz="4000" b="1" dirty="0"/>
              <a:t>Your Top </a:t>
            </a:r>
            <a:r>
              <a:rPr lang="en-IN" sz="4000" b="1" dirty="0" smtClean="0"/>
              <a:t>Expenses</a:t>
            </a:r>
          </a:p>
          <a:p>
            <a:pPr marL="457200" indent="-457200">
              <a:buFont typeface="Arial" pitchFamily="34" charset="0"/>
              <a:buChar char="•"/>
            </a:pPr>
            <a:r>
              <a:rPr lang="en-US" sz="2800" dirty="0">
                <a:solidFill>
                  <a:srgbClr val="000000"/>
                </a:solidFill>
              </a:rPr>
              <a:t>This pie chart displays all the top expenses recorded in </a:t>
            </a:r>
            <a:r>
              <a:rPr lang="en-US" sz="2800" dirty="0" smtClean="0">
                <a:solidFill>
                  <a:srgbClr val="000000"/>
                </a:solidFill>
              </a:rPr>
              <a:t>ZOHO </a:t>
            </a:r>
            <a:r>
              <a:rPr lang="en-US" sz="2800" dirty="0">
                <a:solidFill>
                  <a:srgbClr val="000000"/>
                </a:solidFill>
              </a:rPr>
              <a:t>Books. You can click the different sections of the pie chart to view the corresponding transactions in reports.</a:t>
            </a:r>
          </a:p>
          <a:p>
            <a:pPr algn="just"/>
            <a:r>
              <a:rPr lang="en-US" sz="2400" dirty="0" smtClean="0"/>
              <a:t/>
            </a:r>
            <a:br>
              <a:rPr lang="en-US" sz="2400" dirty="0" smtClean="0"/>
            </a:br>
            <a:endParaRPr lang="en-IN" dirty="0"/>
          </a:p>
        </p:txBody>
      </p:sp>
      <p:sp>
        <p:nvSpPr>
          <p:cNvPr id="10" name="TextBox 9"/>
          <p:cNvSpPr txBox="1"/>
          <p:nvPr/>
        </p:nvSpPr>
        <p:spPr>
          <a:xfrm>
            <a:off x="868920" y="5173330"/>
            <a:ext cx="15746878" cy="3293209"/>
          </a:xfrm>
          <a:prstGeom prst="rect">
            <a:avLst/>
          </a:prstGeom>
          <a:noFill/>
        </p:spPr>
        <p:txBody>
          <a:bodyPr wrap="square" rtlCol="0">
            <a:spAutoFit/>
          </a:bodyPr>
          <a:lstStyle/>
          <a:p>
            <a:r>
              <a:rPr lang="en-IN" sz="4000" b="1" dirty="0" smtClean="0"/>
              <a:t>Projects</a:t>
            </a:r>
            <a:endParaRPr lang="en-IN" sz="3600" b="1" dirty="0"/>
          </a:p>
          <a:p>
            <a:r>
              <a:rPr lang="en-US" sz="2800" dirty="0">
                <a:solidFill>
                  <a:srgbClr val="000000"/>
                </a:solidFill>
              </a:rPr>
              <a:t>The </a:t>
            </a:r>
            <a:r>
              <a:rPr lang="en-US" sz="2800" b="1" dirty="0">
                <a:solidFill>
                  <a:srgbClr val="000000"/>
                </a:solidFill>
              </a:rPr>
              <a:t>Projects</a:t>
            </a:r>
            <a:r>
              <a:rPr lang="en-US" sz="2800" dirty="0">
                <a:solidFill>
                  <a:srgbClr val="000000"/>
                </a:solidFill>
              </a:rPr>
              <a:t> section displays the following information:</a:t>
            </a:r>
          </a:p>
          <a:p>
            <a:pPr lvl="1">
              <a:buFont typeface="Arial" panose="020B0604020202020204" pitchFamily="34" charset="0"/>
              <a:buChar char="•"/>
            </a:pPr>
            <a:r>
              <a:rPr lang="en-US" sz="2800" dirty="0">
                <a:solidFill>
                  <a:srgbClr val="000000"/>
                </a:solidFill>
              </a:rPr>
              <a:t>Project Name</a:t>
            </a:r>
          </a:p>
          <a:p>
            <a:pPr lvl="1">
              <a:buFont typeface="Arial" panose="020B0604020202020204" pitchFamily="34" charset="0"/>
              <a:buChar char="•"/>
            </a:pPr>
            <a:r>
              <a:rPr lang="en-US" sz="2800" dirty="0">
                <a:solidFill>
                  <a:srgbClr val="000000"/>
                </a:solidFill>
              </a:rPr>
              <a:t>Client Name</a:t>
            </a:r>
          </a:p>
          <a:p>
            <a:pPr lvl="1">
              <a:buFont typeface="Arial" panose="020B0604020202020204" pitchFamily="34" charset="0"/>
              <a:buChar char="•"/>
            </a:pPr>
            <a:r>
              <a:rPr lang="en-US" sz="2800" dirty="0">
                <a:solidFill>
                  <a:srgbClr val="000000"/>
                </a:solidFill>
              </a:rPr>
              <a:t>Number of unbilled hours</a:t>
            </a:r>
          </a:p>
          <a:p>
            <a:pPr lvl="1">
              <a:buFont typeface="Arial" panose="020B0604020202020204" pitchFamily="34" charset="0"/>
              <a:buChar char="•"/>
            </a:pPr>
            <a:r>
              <a:rPr lang="en-US" sz="2800" dirty="0">
                <a:solidFill>
                  <a:srgbClr val="000000"/>
                </a:solidFill>
              </a:rPr>
              <a:t>Number of unbilled expenses</a:t>
            </a:r>
          </a:p>
          <a:p>
            <a:endParaRPr lang="en-IN" sz="2800"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2" name="Picture 11" descr="A pie chart with colorful circles&#10;&#10;Description automatically generated">
            <a:extLst>
              <a:ext uri="{FF2B5EF4-FFF2-40B4-BE49-F238E27FC236}">
                <a16:creationId xmlns:a16="http://schemas.microsoft.com/office/drawing/2014/main" xmlns="" id="{BD9FF002-8388-D48F-46B6-D6D4C1A66E29}"/>
              </a:ext>
            </a:extLst>
          </p:cNvPr>
          <p:cNvPicPr>
            <a:picLocks noChangeAspect="1"/>
          </p:cNvPicPr>
          <p:nvPr/>
        </p:nvPicPr>
        <p:blipFill rotWithShape="1">
          <a:blip r:embed="rId2">
            <a:extLst>
              <a:ext uri="{28A0092B-C50C-407E-A947-70E740481C1C}">
                <a14:useLocalDpi xmlns:a14="http://schemas.microsoft.com/office/drawing/2010/main" val="0"/>
              </a:ext>
            </a:extLst>
          </a:blip>
          <a:srcRect l="2919" t="30533" r="1843" b="-1739"/>
          <a:stretch/>
        </p:blipFill>
        <p:spPr>
          <a:xfrm>
            <a:off x="4692705" y="2093515"/>
            <a:ext cx="7734821" cy="2853367"/>
          </a:xfrm>
          <a:prstGeom prst="rect">
            <a:avLst/>
          </a:prstGeom>
        </p:spPr>
      </p:pic>
      <p:pic>
        <p:nvPicPr>
          <p:cNvPr id="14" name="Picture 13" descr="A screenshot of a website&#10;&#10;Description automatically generated">
            <a:extLst>
              <a:ext uri="{FF2B5EF4-FFF2-40B4-BE49-F238E27FC236}">
                <a16:creationId xmlns:a16="http://schemas.microsoft.com/office/drawing/2014/main" xmlns="" id="{BD197169-B187-0309-25D6-C55D6A9708FB}"/>
              </a:ext>
            </a:extLst>
          </p:cNvPr>
          <p:cNvPicPr>
            <a:picLocks noChangeAspect="1"/>
          </p:cNvPicPr>
          <p:nvPr/>
        </p:nvPicPr>
        <p:blipFill rotWithShape="1">
          <a:blip r:embed="rId3">
            <a:extLst>
              <a:ext uri="{28A0092B-C50C-407E-A947-70E740481C1C}">
                <a14:useLocalDpi xmlns:a14="http://schemas.microsoft.com/office/drawing/2010/main" val="0"/>
              </a:ext>
            </a:extLst>
          </a:blip>
          <a:srcRect l="2315" t="4964" r="3645" b="5604"/>
          <a:stretch/>
        </p:blipFill>
        <p:spPr>
          <a:xfrm>
            <a:off x="7067732" y="6466409"/>
            <a:ext cx="6191068" cy="3098094"/>
          </a:xfrm>
          <a:prstGeom prst="rect">
            <a:avLst/>
          </a:prstGeom>
        </p:spPr>
      </p:pic>
    </p:spTree>
    <p:extLst>
      <p:ext uri="{BB962C8B-B14F-4D97-AF65-F5344CB8AC3E}">
        <p14:creationId xmlns:p14="http://schemas.microsoft.com/office/powerpoint/2010/main" val="1302767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91356" y="352947"/>
            <a:ext cx="15902007" cy="3631763"/>
          </a:xfrm>
          <a:prstGeom prst="rect">
            <a:avLst/>
          </a:prstGeom>
          <a:noFill/>
        </p:spPr>
        <p:txBody>
          <a:bodyPr wrap="square" rtlCol="0">
            <a:spAutoFit/>
          </a:bodyPr>
          <a:lstStyle/>
          <a:p>
            <a:r>
              <a:rPr lang="en-IN" sz="4000" b="1" dirty="0"/>
              <a:t>Bank and Credit </a:t>
            </a:r>
            <a:r>
              <a:rPr lang="en-IN" sz="4000" b="1" dirty="0" smtClean="0"/>
              <a:t>Cards</a:t>
            </a:r>
          </a:p>
          <a:p>
            <a:endParaRPr lang="en-IN" sz="4000" b="1" dirty="0" smtClean="0"/>
          </a:p>
          <a:p>
            <a:pPr marL="457200" indent="-457200" algn="just">
              <a:buFont typeface="Arial" pitchFamily="34" charset="0"/>
              <a:buChar char="•"/>
            </a:pPr>
            <a:r>
              <a:rPr lang="en-US" sz="3600" dirty="0">
                <a:solidFill>
                  <a:srgbClr val="000000"/>
                </a:solidFill>
              </a:rPr>
              <a:t>The Bank and Credit Card section displays the list of all your bank accounts and credit cards added in your </a:t>
            </a:r>
            <a:r>
              <a:rPr lang="en-US" sz="3600" dirty="0" smtClean="0">
                <a:solidFill>
                  <a:srgbClr val="000000"/>
                </a:solidFill>
              </a:rPr>
              <a:t>ZOHO </a:t>
            </a:r>
            <a:r>
              <a:rPr lang="en-US" sz="3600" dirty="0">
                <a:solidFill>
                  <a:srgbClr val="000000"/>
                </a:solidFill>
              </a:rPr>
              <a:t>Books organization. You can select any one of the bank accounts to view your bank transactions.</a:t>
            </a: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3" name="Picture 12" descr="A screenshot of a credit card&#10;&#10;Description automatically generated">
            <a:extLst>
              <a:ext uri="{FF2B5EF4-FFF2-40B4-BE49-F238E27FC236}">
                <a16:creationId xmlns:a16="http://schemas.microsoft.com/office/drawing/2014/main" xmlns="" id="{14103B2B-092C-B597-E627-874198C2FFA0}"/>
              </a:ext>
            </a:extLst>
          </p:cNvPr>
          <p:cNvPicPr>
            <a:picLocks noChangeAspect="1"/>
          </p:cNvPicPr>
          <p:nvPr/>
        </p:nvPicPr>
        <p:blipFill rotWithShape="1">
          <a:blip r:embed="rId2">
            <a:extLst>
              <a:ext uri="{28A0092B-C50C-407E-A947-70E740481C1C}">
                <a14:useLocalDpi xmlns:a14="http://schemas.microsoft.com/office/drawing/2010/main" val="0"/>
              </a:ext>
            </a:extLst>
          </a:blip>
          <a:srcRect t="2903" r="2168"/>
          <a:stretch/>
        </p:blipFill>
        <p:spPr>
          <a:xfrm>
            <a:off x="4166350" y="3722253"/>
            <a:ext cx="10048414" cy="4854444"/>
          </a:xfrm>
          <a:prstGeom prst="rect">
            <a:avLst/>
          </a:prstGeom>
        </p:spPr>
      </p:pic>
    </p:spTree>
    <p:extLst>
      <p:ext uri="{BB962C8B-B14F-4D97-AF65-F5344CB8AC3E}">
        <p14:creationId xmlns:p14="http://schemas.microsoft.com/office/powerpoint/2010/main" val="1518453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544310" y="3030468"/>
            <a:ext cx="5589905" cy="5589905"/>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883356" y="2796145"/>
            <a:ext cx="10371485" cy="7040681"/>
          </a:xfrm>
          <a:prstGeom prst="rect">
            <a:avLst/>
          </a:prstGeom>
        </p:spPr>
        <p:txBody>
          <a:bodyPr vert="horz" wrap="square" lIns="0" tIns="381670" rIns="0" bIns="0" rtlCol="0" anchor="t">
            <a:spAutoFit/>
          </a:bodyPr>
          <a:lstStyle/>
          <a:p>
            <a:pPr algn="just" rtl="0"/>
            <a:r>
              <a:rPr lang="en-US" sz="3200" kern="1200" dirty="0" smtClean="0">
                <a:latin typeface="+mn-lt"/>
              </a:rPr>
              <a:t>ZOHO </a:t>
            </a:r>
            <a:r>
              <a:rPr lang="en-US" sz="3200" kern="1200" dirty="0">
                <a:latin typeface="+mn-lt"/>
              </a:rPr>
              <a:t>Books is a cloud-based accounting software that simplifies financial management for businesses of all sizes. It offers a wide range of features, including invoicing, expense tracking, bank reconciliation, and reporting. </a:t>
            </a:r>
            <a:r>
              <a:rPr lang="en-US" sz="3200" kern="1200" dirty="0" smtClean="0">
                <a:latin typeface="+mn-lt"/>
              </a:rPr>
              <a:t>ZOHO </a:t>
            </a:r>
            <a:r>
              <a:rPr lang="en-US" sz="3200" kern="1200" dirty="0">
                <a:latin typeface="+mn-lt"/>
              </a:rPr>
              <a:t>Books' intuitive interface and powerful automation tools make it easy to stay on top of your finances, allowing you to focus on running your business. With real-time insights and customizable dashboards, </a:t>
            </a:r>
            <a:r>
              <a:rPr lang="en-US" sz="3200" kern="1200" dirty="0" smtClean="0">
                <a:latin typeface="+mn-lt"/>
              </a:rPr>
              <a:t>ZOHO </a:t>
            </a:r>
            <a:r>
              <a:rPr lang="en-US" sz="3200" kern="1200" dirty="0">
                <a:latin typeface="+mn-lt"/>
              </a:rPr>
              <a:t>Books provides business owners and financial teams with the information they need to make informed decisions and drive growth.</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281190" y="4387580"/>
            <a:ext cx="5853023"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smtClean="0">
                <a:solidFill>
                  <a:schemeClr val="bg1"/>
                </a:solidFill>
                <a:latin typeface="Aptos"/>
              </a:rPr>
              <a:t> </a:t>
            </a:r>
            <a:r>
              <a:rPr lang="en-IN" sz="7200" b="1" dirty="0" smtClean="0"/>
              <a:t> </a:t>
            </a:r>
            <a:r>
              <a:rPr lang="en-IN" sz="6600" b="1" dirty="0" smtClean="0">
                <a:solidFill>
                  <a:schemeClr val="bg1"/>
                </a:solidFill>
              </a:rPr>
              <a:t>What is ZOHO Books?</a:t>
            </a:r>
            <a:endParaRPr lang="en-IN" sz="6600" dirty="0" smtClean="0">
              <a:solidFill>
                <a:schemeClr val="bg1"/>
              </a:solidFill>
            </a:endParaRP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4190120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872835" y="352947"/>
            <a:ext cx="16500765" cy="8987076"/>
          </a:xfrm>
          <a:prstGeom prst="rect">
            <a:avLst/>
          </a:prstGeom>
          <a:noFill/>
        </p:spPr>
        <p:txBody>
          <a:bodyPr wrap="square" rtlCol="0">
            <a:spAutoFit/>
          </a:bodyPr>
          <a:lstStyle/>
          <a:p>
            <a:pPr algn="ctr"/>
            <a:r>
              <a:rPr lang="en-IN" sz="4800" b="1" dirty="0"/>
              <a:t>SELF-EXAMINATION QUESTIONS FOR </a:t>
            </a:r>
            <a:r>
              <a:rPr lang="en-IN" sz="4800" b="1" dirty="0" smtClean="0"/>
              <a:t>PRACTICE</a:t>
            </a:r>
          </a:p>
          <a:p>
            <a:pPr algn="ctr"/>
            <a:endParaRPr lang="en-IN" sz="4800" b="1" dirty="0"/>
          </a:p>
          <a:p>
            <a:pPr marL="514350" indent="-514350" algn="just">
              <a:buAutoNum type="arabicParenR"/>
            </a:pPr>
            <a:r>
              <a:rPr lang="en-US" sz="4000" dirty="0"/>
              <a:t>EXPLAIN THE PROCESS OF ACCESSING OF </a:t>
            </a:r>
            <a:r>
              <a:rPr lang="en-US" sz="4000" dirty="0" smtClean="0"/>
              <a:t>ZOHO </a:t>
            </a:r>
            <a:r>
              <a:rPr lang="en-US" sz="4000" dirty="0"/>
              <a:t>BOOKS FOR BOTH NEW AND EXISTING USER</a:t>
            </a:r>
          </a:p>
          <a:p>
            <a:pPr marL="514350" indent="-514350" algn="just">
              <a:buAutoNum type="arabicParenR"/>
            </a:pPr>
            <a:r>
              <a:rPr lang="en-US" sz="4000" dirty="0"/>
              <a:t>WHAT ARE THE KEY COMPONENTS OF THE PROCURE – TO – PAY(P2P) PROCESS</a:t>
            </a:r>
          </a:p>
          <a:p>
            <a:pPr marL="514350" indent="-514350" algn="just">
              <a:buAutoNum type="arabicParenR"/>
            </a:pPr>
            <a:r>
              <a:rPr lang="en-US" sz="4000" dirty="0"/>
              <a:t>DESCRIBE THE INFORMATION PROVIDED ON THE </a:t>
            </a:r>
            <a:r>
              <a:rPr lang="en-US" sz="4000" dirty="0" smtClean="0"/>
              <a:t>ZOHO </a:t>
            </a:r>
            <a:r>
              <a:rPr lang="en-US" sz="4000" dirty="0"/>
              <a:t>BOOKS DASHBOARD AND ITS IMPORTANCE IN FINANCIAL MANAGEMENT</a:t>
            </a:r>
          </a:p>
          <a:p>
            <a:pPr marL="514350" indent="-514350" algn="just">
              <a:buAutoNum type="arabicParenR"/>
            </a:pPr>
            <a:r>
              <a:rPr lang="en-US" sz="4000" dirty="0"/>
              <a:t>WHAT ARE THE STEPS INVOLVED IN MANAGING OPENING BALANCE IN </a:t>
            </a:r>
            <a:r>
              <a:rPr lang="en-US" sz="4000" dirty="0" smtClean="0"/>
              <a:t>ZOHO </a:t>
            </a:r>
            <a:r>
              <a:rPr lang="en-US" sz="4000" dirty="0"/>
              <a:t>BOOKS</a:t>
            </a:r>
          </a:p>
          <a:p>
            <a:pPr marL="514350" indent="-514350" algn="just">
              <a:buAutoNum type="arabicParenR"/>
            </a:pPr>
            <a:r>
              <a:rPr lang="en-US" sz="4000" dirty="0"/>
              <a:t>WHAT IS THE PURPOSE OF THE TRANSACTION APPROVAL PROCESS,AND HOW DOES IT CONTRIBUTE TO FINANCIAL CONTROL WITH IN AN ORGANIZATION</a:t>
            </a:r>
            <a:endParaRPr lang="en-IN" sz="4000" dirty="0"/>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1065501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391801" y="2581654"/>
            <a:ext cx="12602558" cy="1674176"/>
          </a:xfrm>
          <a:prstGeom prst="rect">
            <a:avLst/>
          </a:prstGeom>
        </p:spPr>
        <p:txBody>
          <a:bodyPr vert="horz" wrap="square" lIns="0" tIns="12065" rIns="0" bIns="0" rtlCol="0" anchor="t">
            <a:spAutoFit/>
          </a:bodyPr>
          <a:lstStyle/>
          <a:p>
            <a:pPr algn="ctr"/>
            <a:r>
              <a:rPr lang="en-IN" sz="6000" dirty="0" smtClean="0">
                <a:solidFill>
                  <a:schemeClr val="tx1"/>
                </a:solidFill>
              </a:rPr>
              <a:t>  </a:t>
            </a:r>
            <a:r>
              <a:rPr lang="en-IN" sz="6000" dirty="0" smtClean="0">
                <a:solidFill>
                  <a:schemeClr val="tx1"/>
                </a:solidFill>
                <a:latin typeface="+mn-lt"/>
              </a:rPr>
              <a:t>CHAPTER-4</a:t>
            </a:r>
            <a:br>
              <a:rPr lang="en-IN" sz="6000" dirty="0" smtClean="0">
                <a:solidFill>
                  <a:schemeClr val="tx1"/>
                </a:solidFill>
                <a:latin typeface="+mn-lt"/>
              </a:rPr>
            </a:br>
            <a:endParaRPr lang="en-IN" sz="4800" dirty="0">
              <a:solidFill>
                <a:schemeClr val="tx1"/>
              </a:solidFill>
              <a:latin typeface="+mn-lt"/>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5143500"/>
            <a:ext cx="9144000" cy="3231654"/>
          </a:xfrm>
          <a:prstGeom prst="rect">
            <a:avLst/>
          </a:prstGeom>
        </p:spPr>
        <p:txBody>
          <a:bodyPr>
            <a:spAutoFit/>
          </a:bodyPr>
          <a:lstStyle/>
          <a:p>
            <a:pPr algn="ctr"/>
            <a:r>
              <a:rPr lang="en-US" sz="4800" dirty="0">
                <a:solidFill>
                  <a:schemeClr val="bg1"/>
                </a:solidFill>
                <a:latin typeface="Lato" pitchFamily="34" charset="0"/>
                <a:ea typeface="Lato" pitchFamily="34" charset="-122"/>
                <a:cs typeface="Lato" pitchFamily="34" charset="-120"/>
              </a:rPr>
              <a:t>DAILY POSTING &amp; PERIOD END CLOSING IN MANAGEMENT ACCOUNTING</a:t>
            </a:r>
          </a:p>
          <a:p>
            <a:pPr algn="ctr"/>
            <a:r>
              <a:rPr lang="en-US" sz="2400" dirty="0" smtClean="0"/>
              <a:t/>
            </a:r>
            <a:br>
              <a:rPr lang="en-US" sz="2400" dirty="0" smtClean="0"/>
            </a:br>
            <a:r>
              <a:rPr lang="en-US" dirty="0" smtClean="0"/>
              <a:t/>
            </a:r>
            <a:br>
              <a:rPr lang="en-US" dirty="0" smtClean="0"/>
            </a:br>
            <a:endParaRPr lang="en-IN" dirty="0"/>
          </a:p>
        </p:txBody>
      </p:sp>
    </p:spTree>
    <p:extLst>
      <p:ext uri="{BB962C8B-B14F-4D97-AF65-F5344CB8AC3E}">
        <p14:creationId xmlns:p14="http://schemas.microsoft.com/office/powerpoint/2010/main" val="2621030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891331" y="539984"/>
            <a:ext cx="16500765" cy="11203067"/>
          </a:xfrm>
          <a:prstGeom prst="rect">
            <a:avLst/>
          </a:prstGeom>
          <a:noFill/>
        </p:spPr>
        <p:txBody>
          <a:bodyPr wrap="square" rtlCol="0">
            <a:spAutoFit/>
          </a:bodyPr>
          <a:lstStyle/>
          <a:p>
            <a:pPr algn="just"/>
            <a:r>
              <a:rPr lang="en-US" sz="4400" dirty="0">
                <a:solidFill>
                  <a:srgbClr val="000000"/>
                </a:solidFill>
              </a:rPr>
              <a:t>In </a:t>
            </a:r>
            <a:r>
              <a:rPr lang="en-US" sz="4400" dirty="0" smtClean="0">
                <a:solidFill>
                  <a:srgbClr val="000000"/>
                </a:solidFill>
              </a:rPr>
              <a:t>ZOHO </a:t>
            </a:r>
            <a:r>
              <a:rPr lang="en-US" sz="4400" dirty="0">
                <a:solidFill>
                  <a:srgbClr val="000000"/>
                </a:solidFill>
              </a:rPr>
              <a:t>Books, manual journals can be used to record these unique financial transactions which cannot be recorded normally otherwise</a:t>
            </a:r>
            <a:r>
              <a:rPr lang="en-US" sz="4400" dirty="0" smtClean="0">
                <a:solidFill>
                  <a:srgbClr val="000000"/>
                </a:solidFill>
              </a:rPr>
              <a:t>.</a:t>
            </a:r>
          </a:p>
          <a:p>
            <a:pPr algn="just"/>
            <a:endParaRPr lang="en-US" sz="4400" dirty="0">
              <a:solidFill>
                <a:srgbClr val="000000"/>
              </a:solidFill>
            </a:endParaRPr>
          </a:p>
          <a:p>
            <a:pPr algn="just"/>
            <a:r>
              <a:rPr lang="en-US" sz="4400" dirty="0" err="1" smtClean="0">
                <a:solidFill>
                  <a:srgbClr val="000000"/>
                </a:solidFill>
              </a:rPr>
              <a:t>E.g</a:t>
            </a:r>
            <a:r>
              <a:rPr lang="en-US" sz="4400" dirty="0">
                <a:solidFill>
                  <a:srgbClr val="000000"/>
                </a:solidFill>
              </a:rPr>
              <a:t>: Depreciation rates for a month cannot be recorded normally, in this case a manual journal for the depreciation rate can be recorded for the particular month</a:t>
            </a:r>
            <a:r>
              <a:rPr lang="en-US" sz="4400" dirty="0" smtClean="0">
                <a:solidFill>
                  <a:srgbClr val="000000"/>
                </a:solidFill>
              </a:rPr>
              <a:t>.</a:t>
            </a:r>
          </a:p>
          <a:p>
            <a:pPr algn="just"/>
            <a:endParaRPr lang="en-US" sz="4400" dirty="0" smtClean="0">
              <a:solidFill>
                <a:srgbClr val="000000"/>
              </a:solidFill>
            </a:endParaRPr>
          </a:p>
          <a:p>
            <a:pPr marL="571500" indent="-571500">
              <a:buFont typeface="Arial" pitchFamily="34" charset="0"/>
              <a:buChar char="•"/>
            </a:pPr>
            <a:r>
              <a:rPr lang="en-US" sz="4000" dirty="0"/>
              <a:t>Creating Manual Journals</a:t>
            </a:r>
          </a:p>
          <a:p>
            <a:pPr marL="571500" indent="-571500">
              <a:buFont typeface="Arial" pitchFamily="34" charset="0"/>
              <a:buChar char="•"/>
            </a:pPr>
            <a:r>
              <a:rPr lang="en-US" sz="4000" dirty="0"/>
              <a:t>Importing Manual Journals</a:t>
            </a:r>
          </a:p>
          <a:p>
            <a:pPr marL="571500" indent="-571500">
              <a:buFont typeface="Arial" pitchFamily="34" charset="0"/>
              <a:buChar char="•"/>
            </a:pPr>
            <a:r>
              <a:rPr lang="en-US" sz="4000" dirty="0"/>
              <a:t>Manual Journal for Bank Accounts</a:t>
            </a:r>
          </a:p>
          <a:p>
            <a:pPr marL="571500" indent="-571500">
              <a:buFont typeface="Arial" pitchFamily="34" charset="0"/>
              <a:buChar char="•"/>
            </a:pPr>
            <a:r>
              <a:rPr lang="en-US" sz="4000" dirty="0"/>
              <a:t>Exporting Manual Journals</a:t>
            </a:r>
          </a:p>
          <a:p>
            <a:pPr marL="571500" indent="-571500">
              <a:buFont typeface="Arial" pitchFamily="34" charset="0"/>
              <a:buChar char="•"/>
            </a:pPr>
            <a:r>
              <a:rPr lang="en-US" sz="4000" dirty="0"/>
              <a:t>Other Actions</a:t>
            </a:r>
          </a:p>
          <a:p>
            <a:pPr marL="571500" indent="-571500">
              <a:buFont typeface="Arial" pitchFamily="34" charset="0"/>
              <a:buChar char="•"/>
            </a:pPr>
            <a:r>
              <a:rPr lang="en-US" sz="4000" dirty="0"/>
              <a:t>Edit, Download a PDF Copy, Print and Attach Files</a:t>
            </a:r>
          </a:p>
          <a:p>
            <a:pPr marL="571500" indent="-571500">
              <a:buFont typeface="Arial" pitchFamily="34" charset="0"/>
              <a:buChar char="•"/>
            </a:pPr>
            <a:r>
              <a:rPr lang="en-US" sz="4000" dirty="0"/>
              <a:t>Bulk Print Journals</a:t>
            </a:r>
          </a:p>
          <a:p>
            <a:pPr algn="just"/>
            <a:endParaRPr lang="en-IN" sz="4400" dirty="0" smtClean="0"/>
          </a:p>
          <a:p>
            <a:pPr algn="ctr"/>
            <a:endParaRPr lang="en-IN" sz="4800" b="1" dirty="0"/>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28123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91356" y="352947"/>
            <a:ext cx="15902007" cy="2585323"/>
          </a:xfrm>
          <a:prstGeom prst="rect">
            <a:avLst/>
          </a:prstGeom>
          <a:noFill/>
        </p:spPr>
        <p:txBody>
          <a:bodyPr wrap="square" rtlCol="0">
            <a:spAutoFit/>
          </a:bodyPr>
          <a:lstStyle/>
          <a:p>
            <a:r>
              <a:rPr lang="en-IN" sz="4000" b="1" dirty="0"/>
              <a:t>Creating Manual Journals</a:t>
            </a:r>
          </a:p>
          <a:p>
            <a:pPr marL="457200" indent="-457200" algn="just">
              <a:buFont typeface="Arial" pitchFamily="34" charset="0"/>
              <a:buChar char="•"/>
            </a:pPr>
            <a:r>
              <a:rPr lang="en-US" sz="4000" dirty="0">
                <a:solidFill>
                  <a:srgbClr val="000000"/>
                </a:solidFill>
              </a:rPr>
              <a:t>In the manual journal section, select the +New Journal button to create a new journal.</a:t>
            </a: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9" name="Picture 8" descr="A screenshot of a computer&#10;&#10;Description automatically generated">
            <a:extLst>
              <a:ext uri="{FF2B5EF4-FFF2-40B4-BE49-F238E27FC236}">
                <a16:creationId xmlns:a16="http://schemas.microsoft.com/office/drawing/2014/main" xmlns="" id="{19BEB620-1014-74E2-B2D2-CACA9590F4A0}"/>
              </a:ext>
            </a:extLst>
          </p:cNvPr>
          <p:cNvPicPr>
            <a:picLocks noChangeAspect="1"/>
          </p:cNvPicPr>
          <p:nvPr/>
        </p:nvPicPr>
        <p:blipFill rotWithShape="1">
          <a:blip r:embed="rId2">
            <a:extLst>
              <a:ext uri="{28A0092B-C50C-407E-A947-70E740481C1C}">
                <a14:useLocalDpi xmlns:a14="http://schemas.microsoft.com/office/drawing/2010/main" val="0"/>
              </a:ext>
            </a:extLst>
          </a:blip>
          <a:srcRect t="3337" r="919" b="1050"/>
          <a:stretch/>
        </p:blipFill>
        <p:spPr>
          <a:xfrm>
            <a:off x="1388561" y="2616118"/>
            <a:ext cx="15304802" cy="6823123"/>
          </a:xfrm>
          <a:prstGeom prst="rect">
            <a:avLst/>
          </a:prstGeom>
        </p:spPr>
      </p:pic>
    </p:spTree>
    <p:extLst>
      <p:ext uri="{BB962C8B-B14F-4D97-AF65-F5344CB8AC3E}">
        <p14:creationId xmlns:p14="http://schemas.microsoft.com/office/powerpoint/2010/main" val="1403266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0587514"/>
          </a:xfrm>
          <a:prstGeom prst="rect">
            <a:avLst/>
          </a:prstGeom>
          <a:noFill/>
        </p:spPr>
        <p:txBody>
          <a:bodyPr wrap="square" rtlCol="0">
            <a:spAutoFit/>
          </a:bodyPr>
          <a:lstStyle/>
          <a:p>
            <a:r>
              <a:rPr lang="en-IN" sz="4400" b="1" dirty="0"/>
              <a:t>Creating Manual Journals</a:t>
            </a:r>
          </a:p>
          <a:p>
            <a:pPr marL="457200" indent="-457200" algn="just">
              <a:buFont typeface="Arial" pitchFamily="34" charset="0"/>
              <a:buChar char="•"/>
            </a:pPr>
            <a:r>
              <a:rPr lang="en-US" sz="3200" dirty="0">
                <a:solidFill>
                  <a:srgbClr val="000000"/>
                </a:solidFill>
              </a:rPr>
              <a:t>Enter the Date on which the adjustment needs to be made by creating a journal.</a:t>
            </a:r>
          </a:p>
          <a:p>
            <a:pPr marL="457200" indent="-457200" algn="just">
              <a:buFont typeface="Arial" pitchFamily="34" charset="0"/>
              <a:buChar char="•"/>
            </a:pPr>
            <a:r>
              <a:rPr lang="en-US" sz="3200" dirty="0">
                <a:solidFill>
                  <a:srgbClr val="000000"/>
                </a:solidFill>
              </a:rPr>
              <a:t>Enter the journal number for this journal entry. </a:t>
            </a:r>
            <a:endParaRPr lang="en-US" sz="3200" dirty="0" smtClean="0">
              <a:solidFill>
                <a:srgbClr val="000000"/>
              </a:solidFill>
            </a:endParaRPr>
          </a:p>
          <a:p>
            <a:pPr marL="457200" indent="-457200" algn="just">
              <a:buFont typeface="Arial" pitchFamily="34" charset="0"/>
              <a:buChar char="•"/>
            </a:pPr>
            <a:endParaRPr lang="en-US" sz="3600" dirty="0">
              <a:solidFill>
                <a:srgbClr val="000000"/>
              </a:solidFill>
            </a:endParaRPr>
          </a:p>
          <a:p>
            <a:pPr marL="571500" indent="-571500" algn="just">
              <a:buFont typeface="Wingdings" pitchFamily="2" charset="2"/>
              <a:buChar char="q"/>
            </a:pPr>
            <a:r>
              <a:rPr lang="en-US" sz="3200" dirty="0">
                <a:solidFill>
                  <a:srgbClr val="000000"/>
                </a:solidFill>
              </a:rPr>
              <a:t>You cannot auto-generate journal numbers for journal entries that were created earlier</a:t>
            </a:r>
            <a:r>
              <a:rPr lang="en-US" sz="3200" dirty="0" smtClean="0">
                <a:solidFill>
                  <a:srgbClr val="000000"/>
                </a:solidFill>
              </a:rPr>
              <a:t>.</a:t>
            </a:r>
          </a:p>
          <a:p>
            <a:pPr algn="just"/>
            <a:endParaRPr lang="en-US" sz="3200" dirty="0" smtClean="0">
              <a:solidFill>
                <a:srgbClr val="000000"/>
              </a:solidFill>
            </a:endParaRPr>
          </a:p>
          <a:p>
            <a:pPr marL="571500" indent="-571500" algn="just">
              <a:buFont typeface="Arial" pitchFamily="34" charset="0"/>
              <a:buChar char="•"/>
            </a:pPr>
            <a:r>
              <a:rPr lang="en-US" sz="3200" dirty="0"/>
              <a:t>Enter a Reference Number with which the journal will be associated.</a:t>
            </a:r>
          </a:p>
          <a:p>
            <a:pPr marL="571500" indent="-571500" algn="just">
              <a:buFont typeface="Arial" pitchFamily="34" charset="0"/>
              <a:buChar char="•"/>
            </a:pPr>
            <a:r>
              <a:rPr lang="en-US" sz="3200" dirty="0"/>
              <a:t>Notes are a mandatory field for a journal to be recorded. Mention the reason for creating a journal as it is always a unique reason.</a:t>
            </a:r>
          </a:p>
          <a:p>
            <a:pPr marL="571500" indent="-571500" algn="just">
              <a:buFont typeface="Arial" pitchFamily="34" charset="0"/>
              <a:buChar char="•"/>
            </a:pPr>
            <a:r>
              <a:rPr lang="en-US" sz="3200" dirty="0"/>
              <a:t>Check the Journal Type as Cash based Journal if your account adjustment has been done by cash transaction.</a:t>
            </a:r>
          </a:p>
          <a:p>
            <a:pPr marL="571500" indent="-571500" algn="just">
              <a:buFont typeface="Arial" pitchFamily="34" charset="0"/>
              <a:buChar char="•"/>
            </a:pPr>
            <a:r>
              <a:rPr lang="en-US" sz="3200" dirty="0"/>
              <a:t>Choose the currency in which you wish to make the journal entry.</a:t>
            </a:r>
          </a:p>
          <a:p>
            <a:pPr marL="571500" indent="-571500" algn="just">
              <a:buFont typeface="Arial" pitchFamily="34" charset="0"/>
              <a:buChar char="•"/>
            </a:pPr>
            <a:r>
              <a:rPr lang="en-US" sz="3200" dirty="0"/>
              <a:t>Select the Account from which the amount is debited and an account to which the amount is credited.</a:t>
            </a:r>
          </a:p>
          <a:p>
            <a:pPr marL="571500" indent="-571500" algn="just">
              <a:buFont typeface="Arial" pitchFamily="34" charset="0"/>
              <a:buChar char="•"/>
            </a:pPr>
            <a:r>
              <a:rPr lang="en-US" sz="3200" dirty="0"/>
              <a:t>Choose the contact whom you wish to associate to the journal entry.</a:t>
            </a:r>
          </a:p>
          <a:p>
            <a:pPr marL="571500" indent="-571500" algn="just">
              <a:buFont typeface="Arial" pitchFamily="34" charset="0"/>
              <a:buChar char="•"/>
            </a:pPr>
            <a:r>
              <a:rPr lang="en-US" sz="3200" dirty="0"/>
              <a:t>Enter the Debit and Credit amount that needs to be recorded.</a:t>
            </a:r>
          </a:p>
          <a:p>
            <a:pPr marL="571500" indent="-571500" algn="just">
              <a:buFont typeface="Arial" pitchFamily="34" charset="0"/>
              <a:buChar char="•"/>
            </a:pPr>
            <a:r>
              <a:rPr lang="en-US" sz="3200" dirty="0"/>
              <a:t>Click either Save and Publish or Save as Draft.</a:t>
            </a:r>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1849330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6894195"/>
          </a:xfrm>
          <a:prstGeom prst="rect">
            <a:avLst/>
          </a:prstGeom>
          <a:noFill/>
        </p:spPr>
        <p:txBody>
          <a:bodyPr wrap="square" rtlCol="0">
            <a:spAutoFit/>
          </a:bodyPr>
          <a:lstStyle/>
          <a:p>
            <a:r>
              <a:rPr lang="en-IN" sz="4400" b="1" dirty="0"/>
              <a:t>Importing Manual Journals</a:t>
            </a:r>
          </a:p>
          <a:p>
            <a:pPr marL="457200" indent="-457200" algn="just">
              <a:buFont typeface="Arial" pitchFamily="34" charset="0"/>
              <a:buChar char="•"/>
            </a:pPr>
            <a:r>
              <a:rPr lang="en-US" sz="2800" dirty="0">
                <a:solidFill>
                  <a:srgbClr val="000000"/>
                </a:solidFill>
              </a:rPr>
              <a:t>You can import manual journals by clicking the More button.</a:t>
            </a:r>
          </a:p>
          <a:p>
            <a:pPr marL="457200" indent="-457200" algn="just">
              <a:buFont typeface="Arial" pitchFamily="34" charset="0"/>
              <a:buChar char="•"/>
            </a:pPr>
            <a:r>
              <a:rPr lang="en-US" sz="2800" dirty="0">
                <a:solidFill>
                  <a:srgbClr val="000000"/>
                </a:solidFill>
              </a:rPr>
              <a:t>Select Import Journals.</a:t>
            </a:r>
          </a:p>
          <a:p>
            <a:pPr marL="457200" indent="-457200" algn="just">
              <a:buFont typeface="Arial" pitchFamily="34" charset="0"/>
              <a:buChar char="•"/>
            </a:pPr>
            <a:r>
              <a:rPr lang="en-US" sz="2800" dirty="0">
                <a:solidFill>
                  <a:srgbClr val="000000"/>
                </a:solidFill>
              </a:rPr>
              <a:t>Choose the file from which you want to update the data. Data can be uploaded either as a CSV (Comma Separated Value), a TSV (Tab Separated Value) or an XLS (Excel Spreadsheet) file from your hard drive.</a:t>
            </a:r>
          </a:p>
          <a:p>
            <a:pPr marL="457200" indent="-457200" algn="just">
              <a:buFont typeface="Arial" pitchFamily="34" charset="0"/>
              <a:buChar char="•"/>
            </a:pPr>
            <a:r>
              <a:rPr lang="en-US" sz="2800" dirty="0">
                <a:solidFill>
                  <a:srgbClr val="000000"/>
                </a:solidFill>
              </a:rPr>
              <a:t>Select the character encoding based on your import file.</a:t>
            </a:r>
          </a:p>
          <a:p>
            <a:pPr marL="457200" indent="-457200" algn="just">
              <a:buFont typeface="Arial" pitchFamily="34" charset="0"/>
              <a:buChar char="•"/>
            </a:pPr>
            <a:r>
              <a:rPr lang="en-US" sz="2800" dirty="0">
                <a:solidFill>
                  <a:srgbClr val="000000"/>
                </a:solidFill>
              </a:rPr>
              <a:t>Enable the option Auto-generate journal numbers to let </a:t>
            </a:r>
            <a:r>
              <a:rPr lang="en-US" sz="2800" dirty="0" smtClean="0">
                <a:solidFill>
                  <a:srgbClr val="000000"/>
                </a:solidFill>
              </a:rPr>
              <a:t>ZOHO </a:t>
            </a:r>
            <a:r>
              <a:rPr lang="en-US" sz="2800" dirty="0">
                <a:solidFill>
                  <a:srgbClr val="000000"/>
                </a:solidFill>
              </a:rPr>
              <a:t>Books generate the journal numbers for you and ignore the numbers in the file</a:t>
            </a:r>
            <a:r>
              <a:rPr lang="en-US" sz="2800" dirty="0" smtClean="0">
                <a:solidFill>
                  <a:srgbClr val="000000"/>
                </a:solidFill>
              </a:rPr>
              <a:t>.</a:t>
            </a:r>
          </a:p>
          <a:p>
            <a:pPr marL="457200" indent="-457200" algn="just">
              <a:buFont typeface="Arial" pitchFamily="34" charset="0"/>
              <a:buChar char="•"/>
            </a:pPr>
            <a:r>
              <a:rPr lang="en-US" sz="2800" dirty="0">
                <a:solidFill>
                  <a:srgbClr val="000000"/>
                </a:solidFill>
              </a:rPr>
              <a:t>Click Next.</a:t>
            </a:r>
          </a:p>
          <a:p>
            <a:pPr marL="457200" indent="-457200" algn="just">
              <a:buFont typeface="Arial" pitchFamily="34" charset="0"/>
              <a:buChar char="•"/>
            </a:pPr>
            <a:r>
              <a:rPr lang="en-US" sz="2800" dirty="0">
                <a:solidFill>
                  <a:srgbClr val="000000"/>
                </a:solidFill>
              </a:rPr>
              <a:t>Map the fields accordingly and click Import.</a:t>
            </a:r>
          </a:p>
          <a:p>
            <a:pPr marL="457200" indent="-457200" algn="just">
              <a:buFont typeface="Arial" pitchFamily="34" charset="0"/>
              <a:buChar char="•"/>
            </a:pPr>
            <a:endParaRPr lang="en-US" sz="3200" dirty="0" smtClean="0">
              <a:solidFill>
                <a:srgbClr val="000000"/>
              </a:solidFill>
            </a:endParaRPr>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8" name="Picture 7" descr="A screenshot of a file&#10;&#10;Description automatically generated">
            <a:extLst>
              <a:ext uri="{FF2B5EF4-FFF2-40B4-BE49-F238E27FC236}">
                <a16:creationId xmlns:a16="http://schemas.microsoft.com/office/drawing/2014/main" xmlns="" id="{33E711E3-7640-6581-3303-B83F88112ED8}"/>
              </a:ext>
            </a:extLst>
          </p:cNvPr>
          <p:cNvPicPr>
            <a:picLocks noChangeAspect="1"/>
          </p:cNvPicPr>
          <p:nvPr/>
        </p:nvPicPr>
        <p:blipFill rotWithShape="1">
          <a:blip r:embed="rId2">
            <a:extLst>
              <a:ext uri="{28A0092B-C50C-407E-A947-70E740481C1C}">
                <a14:useLocalDpi xmlns:a14="http://schemas.microsoft.com/office/drawing/2010/main" val="0"/>
              </a:ext>
            </a:extLst>
          </a:blip>
          <a:srcRect l="161" t="28235" r="641" b="663"/>
          <a:stretch/>
        </p:blipFill>
        <p:spPr>
          <a:xfrm>
            <a:off x="7897228" y="4365936"/>
            <a:ext cx="7896952" cy="3860826"/>
          </a:xfrm>
          <a:prstGeom prst="rect">
            <a:avLst/>
          </a:prstGeom>
        </p:spPr>
      </p:pic>
      <p:sp>
        <p:nvSpPr>
          <p:cNvPr id="3" name="Rectangle 2"/>
          <p:cNvSpPr/>
          <p:nvPr/>
        </p:nvSpPr>
        <p:spPr>
          <a:xfrm>
            <a:off x="772220" y="8584528"/>
            <a:ext cx="16227307" cy="1200329"/>
          </a:xfrm>
          <a:prstGeom prst="rect">
            <a:avLst/>
          </a:prstGeom>
        </p:spPr>
        <p:txBody>
          <a:bodyPr wrap="square">
            <a:spAutoFit/>
          </a:bodyPr>
          <a:lstStyle/>
          <a:p>
            <a:pPr marL="285750" indent="-285750">
              <a:buFont typeface="Wingdings" panose="05000000000000000000" pitchFamily="2" charset="2"/>
              <a:buChar char="q"/>
            </a:pPr>
            <a:r>
              <a:rPr lang="en-US" sz="2400" b="1" dirty="0">
                <a:solidFill>
                  <a:srgbClr val="3A4172"/>
                </a:solidFill>
              </a:rPr>
              <a:t>Reports</a:t>
            </a:r>
          </a:p>
          <a:p>
            <a:pPr algn="just"/>
            <a:r>
              <a:rPr lang="en-US" sz="2400" dirty="0" smtClean="0">
                <a:solidFill>
                  <a:srgbClr val="000000"/>
                </a:solidFill>
              </a:rPr>
              <a:t>Generally </a:t>
            </a:r>
            <a:r>
              <a:rPr lang="en-US" sz="2400" dirty="0">
                <a:solidFill>
                  <a:srgbClr val="000000"/>
                </a:solidFill>
              </a:rPr>
              <a:t>the </a:t>
            </a:r>
            <a:r>
              <a:rPr lang="en-US" sz="2400" b="1" dirty="0">
                <a:solidFill>
                  <a:srgbClr val="000000"/>
                </a:solidFill>
              </a:rPr>
              <a:t>Balance Sheet</a:t>
            </a:r>
            <a:r>
              <a:rPr lang="en-US" sz="2400" dirty="0">
                <a:solidFill>
                  <a:srgbClr val="000000"/>
                </a:solidFill>
              </a:rPr>
              <a:t> &amp; </a:t>
            </a:r>
            <a:r>
              <a:rPr lang="en-US" sz="2400" b="1" dirty="0">
                <a:solidFill>
                  <a:srgbClr val="000000"/>
                </a:solidFill>
              </a:rPr>
              <a:t>Profit and Loss</a:t>
            </a:r>
            <a:r>
              <a:rPr lang="en-US" sz="2400" dirty="0">
                <a:solidFill>
                  <a:srgbClr val="000000"/>
                </a:solidFill>
              </a:rPr>
              <a:t> reports gets affected on recording manual journals. For more reports you can navigate to </a:t>
            </a:r>
            <a:r>
              <a:rPr lang="en-US" sz="2400" b="1" dirty="0">
                <a:solidFill>
                  <a:srgbClr val="000000"/>
                </a:solidFill>
              </a:rPr>
              <a:t>Reports &gt;      Accountant</a:t>
            </a:r>
            <a:r>
              <a:rPr lang="en-US" sz="2400" dirty="0">
                <a:solidFill>
                  <a:srgbClr val="000000"/>
                </a:solidFill>
              </a:rPr>
              <a:t> and view the </a:t>
            </a:r>
            <a:r>
              <a:rPr lang="en-US" sz="2400" b="1" dirty="0">
                <a:solidFill>
                  <a:srgbClr val="000000"/>
                </a:solidFill>
              </a:rPr>
              <a:t>General Ledger, Journal Report</a:t>
            </a:r>
            <a:r>
              <a:rPr lang="en-US" sz="2400" dirty="0">
                <a:solidFill>
                  <a:srgbClr val="000000"/>
                </a:solidFill>
              </a:rPr>
              <a:t> and </a:t>
            </a:r>
            <a:r>
              <a:rPr lang="en-US" sz="2400" b="1" dirty="0">
                <a:solidFill>
                  <a:srgbClr val="000000"/>
                </a:solidFill>
              </a:rPr>
              <a:t>Trial Balance</a:t>
            </a:r>
            <a:endParaRPr lang="en-US" sz="2400" dirty="0">
              <a:solidFill>
                <a:srgbClr val="000000"/>
              </a:solidFill>
            </a:endParaRPr>
          </a:p>
        </p:txBody>
      </p:sp>
    </p:spTree>
    <p:extLst>
      <p:ext uri="{BB962C8B-B14F-4D97-AF65-F5344CB8AC3E}">
        <p14:creationId xmlns:p14="http://schemas.microsoft.com/office/powerpoint/2010/main" val="79971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4493538"/>
          </a:xfrm>
          <a:prstGeom prst="rect">
            <a:avLst/>
          </a:prstGeom>
          <a:noFill/>
        </p:spPr>
        <p:txBody>
          <a:bodyPr wrap="square" rtlCol="0">
            <a:spAutoFit/>
          </a:bodyPr>
          <a:lstStyle/>
          <a:p>
            <a:r>
              <a:rPr lang="en-US" sz="4400" b="1" dirty="0"/>
              <a:t>Manual Journal for Bank Accounts</a:t>
            </a:r>
          </a:p>
          <a:p>
            <a:pPr algn="just"/>
            <a:r>
              <a:rPr lang="en-US" sz="3200" dirty="0">
                <a:solidFill>
                  <a:srgbClr val="000000"/>
                </a:solidFill>
              </a:rPr>
              <a:t>You can create a manual journal using the bank accounts that you’ve added in the Banking module. After you create a manual journal, the recorded transaction will be listed as a Manually Added transaction in the respective bank accounts as a deposit or a withdrawal.</a:t>
            </a:r>
          </a:p>
          <a:p>
            <a:pPr marL="457200" indent="-457200" algn="just">
              <a:buFont typeface="Arial" pitchFamily="34" charset="0"/>
              <a:buChar char="•"/>
            </a:pPr>
            <a:endParaRPr lang="en-US" sz="3200" dirty="0" smtClean="0">
              <a:solidFill>
                <a:srgbClr val="000000"/>
              </a:solidFill>
            </a:endParaRPr>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0" name="Picture 9" descr="A screenshot of a computer&#10;&#10;Description automatically generated">
            <a:extLst>
              <a:ext uri="{FF2B5EF4-FFF2-40B4-BE49-F238E27FC236}">
                <a16:creationId xmlns:a16="http://schemas.microsoft.com/office/drawing/2014/main" xmlns="" id="{0570D596-CAE6-AA83-50B4-9C5B34AF0CA4}"/>
              </a:ext>
            </a:extLst>
          </p:cNvPr>
          <p:cNvPicPr>
            <a:picLocks noChangeAspect="1"/>
          </p:cNvPicPr>
          <p:nvPr/>
        </p:nvPicPr>
        <p:blipFill rotWithShape="1">
          <a:blip r:embed="rId2">
            <a:extLst>
              <a:ext uri="{28A0092B-C50C-407E-A947-70E740481C1C}">
                <a14:useLocalDpi xmlns:a14="http://schemas.microsoft.com/office/drawing/2010/main" val="0"/>
              </a:ext>
            </a:extLst>
          </a:blip>
          <a:srcRect t="2977" r="1768" b="1268"/>
          <a:stretch/>
        </p:blipFill>
        <p:spPr>
          <a:xfrm>
            <a:off x="3415016" y="3222579"/>
            <a:ext cx="11453395" cy="6650994"/>
          </a:xfrm>
          <a:prstGeom prst="rect">
            <a:avLst/>
          </a:prstGeom>
        </p:spPr>
      </p:pic>
    </p:spTree>
    <p:extLst>
      <p:ext uri="{BB962C8B-B14F-4D97-AF65-F5344CB8AC3E}">
        <p14:creationId xmlns:p14="http://schemas.microsoft.com/office/powerpoint/2010/main" val="14135057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3726835"/>
          </a:xfrm>
          <a:prstGeom prst="rect">
            <a:avLst/>
          </a:prstGeom>
          <a:noFill/>
        </p:spPr>
        <p:txBody>
          <a:bodyPr wrap="square" rtlCol="0">
            <a:spAutoFit/>
          </a:bodyPr>
          <a:lstStyle/>
          <a:p>
            <a:r>
              <a:rPr lang="en-US" sz="3200" b="1" dirty="0"/>
              <a:t>Exporting Manual Journals</a:t>
            </a:r>
          </a:p>
          <a:p>
            <a:pPr marL="457200" indent="-457200" algn="just">
              <a:buFont typeface="Wingdings" pitchFamily="2" charset="2"/>
              <a:buChar char="q"/>
            </a:pPr>
            <a:r>
              <a:rPr lang="en-US" sz="2800" dirty="0">
                <a:solidFill>
                  <a:srgbClr val="000000"/>
                </a:solidFill>
              </a:rPr>
              <a:t>You can export your manual journals in </a:t>
            </a:r>
            <a:r>
              <a:rPr lang="en-US" sz="2800" dirty="0" smtClean="0">
                <a:solidFill>
                  <a:srgbClr val="000000"/>
                </a:solidFill>
              </a:rPr>
              <a:t>ZOHO </a:t>
            </a:r>
            <a:r>
              <a:rPr lang="en-US" sz="2800" dirty="0">
                <a:solidFill>
                  <a:srgbClr val="000000"/>
                </a:solidFill>
              </a:rPr>
              <a:t>Books to your device in a file that can be password protected.</a:t>
            </a:r>
          </a:p>
          <a:p>
            <a:pPr marL="457200" indent="-457200" algn="just">
              <a:buFont typeface="Wingdings" pitchFamily="2" charset="2"/>
              <a:buChar char="q"/>
            </a:pPr>
            <a:r>
              <a:rPr lang="en-US" sz="2800" dirty="0" smtClean="0">
                <a:solidFill>
                  <a:srgbClr val="000000"/>
                </a:solidFill>
              </a:rPr>
              <a:t>The </a:t>
            </a:r>
            <a:r>
              <a:rPr lang="en-US" sz="2800" dirty="0">
                <a:solidFill>
                  <a:srgbClr val="000000"/>
                </a:solidFill>
              </a:rPr>
              <a:t>exported file will include the status of the journals (Published or Draft</a:t>
            </a:r>
            <a:r>
              <a:rPr lang="en-US" sz="2800" dirty="0" smtClean="0">
                <a:solidFill>
                  <a:srgbClr val="000000"/>
                </a:solidFill>
              </a:rPr>
              <a:t>)</a:t>
            </a:r>
          </a:p>
          <a:p>
            <a:pPr algn="just"/>
            <a:endParaRPr lang="en-US" sz="3200" dirty="0">
              <a:solidFill>
                <a:srgbClr val="000000"/>
              </a:solidFill>
            </a:endParaRPr>
          </a:p>
          <a:p>
            <a:pPr algn="just"/>
            <a:r>
              <a:rPr lang="en-US" sz="3200" b="1" dirty="0">
                <a:solidFill>
                  <a:srgbClr val="000000"/>
                </a:solidFill>
              </a:rPr>
              <a:t>Other </a:t>
            </a:r>
            <a:r>
              <a:rPr lang="en-US" sz="3200" b="1" dirty="0" smtClean="0">
                <a:solidFill>
                  <a:srgbClr val="000000"/>
                </a:solidFill>
              </a:rPr>
              <a:t>Actions</a:t>
            </a:r>
          </a:p>
          <a:p>
            <a:pPr marL="457200" indent="-457200" algn="just">
              <a:buFont typeface="Wingdings" pitchFamily="2" charset="2"/>
              <a:buChar char="q"/>
            </a:pPr>
            <a:r>
              <a:rPr lang="en-US" sz="2800" dirty="0">
                <a:solidFill>
                  <a:srgbClr val="000000"/>
                </a:solidFill>
              </a:rPr>
              <a:t>Edit, Download a PDF Copy, Print and Attach Files</a:t>
            </a:r>
          </a:p>
          <a:p>
            <a:pPr marL="457200" indent="-457200" algn="just">
              <a:buFont typeface="Wingdings" pitchFamily="2" charset="2"/>
              <a:buChar char="q"/>
            </a:pPr>
            <a:r>
              <a:rPr lang="en-US" sz="2800" dirty="0">
                <a:solidFill>
                  <a:srgbClr val="000000"/>
                </a:solidFill>
              </a:rPr>
              <a:t>To edit your manual journals, download them as a PDF, print them or attach files to them</a:t>
            </a:r>
          </a:p>
          <a:p>
            <a:pPr marL="457200" indent="-457200" algn="just">
              <a:buFont typeface="Wingdings" pitchFamily="2" charset="2"/>
              <a:buChar char="q"/>
            </a:pPr>
            <a:r>
              <a:rPr lang="en-US" sz="2800" dirty="0">
                <a:solidFill>
                  <a:srgbClr val="000000"/>
                </a:solidFill>
              </a:rPr>
              <a:t>Select a manual journal and click the corresponding button from the manual journal’s details page</a:t>
            </a:r>
            <a:r>
              <a:rPr lang="en-US" sz="2800" dirty="0" smtClean="0">
                <a:solidFill>
                  <a:srgbClr val="000000"/>
                </a:solidFill>
              </a:rPr>
              <a:t>.</a:t>
            </a:r>
          </a:p>
          <a:p>
            <a:pPr algn="just"/>
            <a:endParaRPr lang="en-US" sz="2800" dirty="0">
              <a:solidFill>
                <a:srgbClr val="000000"/>
              </a:solidFill>
            </a:endParaRPr>
          </a:p>
          <a:p>
            <a:pPr algn="just"/>
            <a:endParaRPr lang="en-US" sz="2800" dirty="0" smtClean="0">
              <a:solidFill>
                <a:srgbClr val="000000"/>
              </a:solidFill>
            </a:endParaRPr>
          </a:p>
          <a:p>
            <a:pPr algn="just"/>
            <a:endParaRPr lang="en-US" sz="3200" dirty="0" smtClean="0">
              <a:solidFill>
                <a:srgbClr val="000000"/>
              </a:solidFill>
            </a:endParaRPr>
          </a:p>
          <a:p>
            <a:pPr algn="just"/>
            <a:r>
              <a:rPr lang="en-US" sz="3200" b="1" dirty="0"/>
              <a:t>Clone or Delete Manual </a:t>
            </a:r>
            <a:r>
              <a:rPr lang="en-US" sz="3200" b="1" dirty="0" smtClean="0"/>
              <a:t>Journals</a:t>
            </a:r>
          </a:p>
          <a:p>
            <a:pPr marL="457200" indent="-457200" algn="just">
              <a:buFont typeface="Wingdings" pitchFamily="2" charset="2"/>
              <a:buChar char="q"/>
            </a:pPr>
            <a:r>
              <a:rPr lang="en-US" sz="2800" dirty="0"/>
              <a:t>Select a manual journal.</a:t>
            </a:r>
          </a:p>
          <a:p>
            <a:pPr marL="457200" indent="-457200" algn="just">
              <a:buFont typeface="Wingdings" pitchFamily="2" charset="2"/>
              <a:buChar char="q"/>
            </a:pPr>
            <a:r>
              <a:rPr lang="en-US" sz="2800" dirty="0"/>
              <a:t>Click the More dropdown and select either Clone or Delete to clone or delete your selected manual journal</a:t>
            </a:r>
            <a:r>
              <a:rPr lang="en-US" sz="2800" dirty="0" smtClean="0"/>
              <a:t>.</a:t>
            </a:r>
            <a:endParaRPr lang="en-US" sz="2800" dirty="0"/>
          </a:p>
          <a:p>
            <a:pPr marL="457200" indent="-457200" algn="just">
              <a:buFont typeface="Wingdings" pitchFamily="2" charset="2"/>
              <a:buChar char="q"/>
            </a:pPr>
            <a:endParaRPr lang="en-US" sz="2800" dirty="0" smtClean="0"/>
          </a:p>
          <a:p>
            <a:pPr algn="just"/>
            <a:endParaRPr lang="en-US" sz="3200" b="1" dirty="0" smtClean="0"/>
          </a:p>
          <a:p>
            <a:pPr algn="just"/>
            <a:r>
              <a:rPr lang="en-US" sz="2800" b="1" dirty="0">
                <a:solidFill>
                  <a:srgbClr val="000000"/>
                </a:solidFill>
              </a:rPr>
              <a:t>Note:</a:t>
            </a:r>
            <a:r>
              <a:rPr lang="en-US" sz="2800" dirty="0">
                <a:solidFill>
                  <a:srgbClr val="000000"/>
                </a:solidFill>
              </a:rPr>
              <a:t> You can also delete your manual journals in bulk by selecting multiple manual journals and then clicking the </a:t>
            </a:r>
            <a:r>
              <a:rPr lang="en-US" sz="2800" b="1" dirty="0">
                <a:solidFill>
                  <a:srgbClr val="000000"/>
                </a:solidFill>
              </a:rPr>
              <a:t>Delete</a:t>
            </a:r>
            <a:r>
              <a:rPr lang="en-US" sz="2800" dirty="0">
                <a:solidFill>
                  <a:srgbClr val="000000"/>
                </a:solidFill>
              </a:rPr>
              <a:t> icon.</a:t>
            </a:r>
          </a:p>
          <a:p>
            <a:pPr algn="just"/>
            <a:endParaRPr lang="en-US" sz="3200" dirty="0" smtClean="0">
              <a:solidFill>
                <a:srgbClr val="000000"/>
              </a:solidFill>
            </a:endParaRPr>
          </a:p>
          <a:p>
            <a:pPr algn="just"/>
            <a:endParaRPr lang="en-US" sz="3200" b="1" dirty="0" smtClean="0">
              <a:solidFill>
                <a:srgbClr val="000000"/>
              </a:solidFill>
            </a:endParaRPr>
          </a:p>
          <a:p>
            <a:pPr algn="just"/>
            <a:endParaRPr lang="en-US" sz="3200" b="1" dirty="0">
              <a:solidFill>
                <a:srgbClr val="000000"/>
              </a:solidFill>
            </a:endParaRPr>
          </a:p>
          <a:p>
            <a:pPr algn="just"/>
            <a:endParaRPr lang="en-US" sz="3200" dirty="0" smtClean="0">
              <a:solidFill>
                <a:srgbClr val="000000"/>
              </a:solidFill>
            </a:endParaRPr>
          </a:p>
          <a:p>
            <a:pPr marL="457200" indent="-457200" algn="just">
              <a:buFont typeface="Arial" pitchFamily="34" charset="0"/>
              <a:buChar char="•"/>
            </a:pPr>
            <a:endParaRPr lang="en-US" sz="3200" dirty="0" smtClean="0">
              <a:solidFill>
                <a:srgbClr val="000000"/>
              </a:solidFill>
            </a:endParaRPr>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0" name="Picture 9" descr="A screenshot of a computer&#10;&#10;Description automatically generated">
            <a:extLst>
              <a:ext uri="{FF2B5EF4-FFF2-40B4-BE49-F238E27FC236}">
                <a16:creationId xmlns:a16="http://schemas.microsoft.com/office/drawing/2014/main" xmlns="" id="{AD52E3D7-9F13-781F-3D30-228DC461D457}"/>
              </a:ext>
            </a:extLst>
          </p:cNvPr>
          <p:cNvPicPr>
            <a:picLocks noChangeAspect="1"/>
          </p:cNvPicPr>
          <p:nvPr/>
        </p:nvPicPr>
        <p:blipFill rotWithShape="1">
          <a:blip r:embed="rId2">
            <a:extLst>
              <a:ext uri="{28A0092B-C50C-407E-A947-70E740481C1C}">
                <a14:useLocalDpi xmlns:a14="http://schemas.microsoft.com/office/drawing/2010/main" val="0"/>
              </a:ext>
            </a:extLst>
          </a:blip>
          <a:srcRect l="13093" t="13724" r="21440" b="19413"/>
          <a:stretch/>
        </p:blipFill>
        <p:spPr>
          <a:xfrm>
            <a:off x="8435132" y="4827601"/>
            <a:ext cx="5052268" cy="1410504"/>
          </a:xfrm>
          <a:prstGeom prst="rect">
            <a:avLst/>
          </a:prstGeom>
        </p:spPr>
      </p:pic>
    </p:spTree>
    <p:extLst>
      <p:ext uri="{BB962C8B-B14F-4D97-AF65-F5344CB8AC3E}">
        <p14:creationId xmlns:p14="http://schemas.microsoft.com/office/powerpoint/2010/main" val="3870912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6586418"/>
          </a:xfrm>
          <a:prstGeom prst="rect">
            <a:avLst/>
          </a:prstGeom>
          <a:noFill/>
        </p:spPr>
        <p:txBody>
          <a:bodyPr wrap="square" rtlCol="0">
            <a:spAutoFit/>
          </a:bodyPr>
          <a:lstStyle/>
          <a:p>
            <a:r>
              <a:rPr lang="en-US" sz="4400" b="1" dirty="0"/>
              <a:t>Bulk Print Journals</a:t>
            </a:r>
          </a:p>
          <a:p>
            <a:pPr algn="just"/>
            <a:endParaRPr lang="en-US" sz="3600" dirty="0" smtClean="0">
              <a:solidFill>
                <a:srgbClr val="000000"/>
              </a:solidFill>
            </a:endParaRPr>
          </a:p>
          <a:p>
            <a:pPr marL="457200" indent="-457200" algn="just">
              <a:buFont typeface="Wingdings" pitchFamily="2" charset="2"/>
              <a:buChar char="q"/>
            </a:pPr>
            <a:r>
              <a:rPr lang="en-US" sz="3600" dirty="0" smtClean="0">
                <a:solidFill>
                  <a:srgbClr val="000000"/>
                </a:solidFill>
              </a:rPr>
              <a:t>To bulk </a:t>
            </a:r>
            <a:r>
              <a:rPr lang="en-US" sz="3600" dirty="0">
                <a:solidFill>
                  <a:srgbClr val="000000"/>
                </a:solidFill>
              </a:rPr>
              <a:t>print a journal</a:t>
            </a:r>
            <a:r>
              <a:rPr lang="en-US" sz="3600" dirty="0" smtClean="0">
                <a:solidFill>
                  <a:srgbClr val="000000"/>
                </a:solidFill>
              </a:rPr>
              <a:t>:</a:t>
            </a:r>
          </a:p>
          <a:p>
            <a:pPr algn="just"/>
            <a:endParaRPr lang="en-US" sz="3200" dirty="0">
              <a:solidFill>
                <a:srgbClr val="000000"/>
              </a:solidFill>
            </a:endParaRPr>
          </a:p>
          <a:p>
            <a:pPr marL="457200" indent="-457200" algn="just">
              <a:buFont typeface="Arial" pitchFamily="34" charset="0"/>
              <a:buChar char="•"/>
            </a:pPr>
            <a:r>
              <a:rPr lang="en-US" sz="2800" dirty="0">
                <a:solidFill>
                  <a:srgbClr val="000000"/>
                </a:solidFill>
              </a:rPr>
              <a:t>Go to Accountant &gt; Manual Journals.</a:t>
            </a:r>
          </a:p>
          <a:p>
            <a:pPr marL="457200" indent="-457200" algn="just">
              <a:buFont typeface="Arial" pitchFamily="34" charset="0"/>
              <a:buChar char="•"/>
            </a:pPr>
            <a:r>
              <a:rPr lang="en-US" sz="2800" dirty="0">
                <a:solidFill>
                  <a:srgbClr val="000000"/>
                </a:solidFill>
              </a:rPr>
              <a:t>Select the journals you would like to print.</a:t>
            </a:r>
          </a:p>
          <a:p>
            <a:pPr marL="457200" indent="-457200" algn="just">
              <a:buFont typeface="Arial" pitchFamily="34" charset="0"/>
              <a:buChar char="•"/>
            </a:pPr>
            <a:r>
              <a:rPr lang="en-US" sz="2800" dirty="0">
                <a:solidFill>
                  <a:srgbClr val="000000"/>
                </a:solidFill>
              </a:rPr>
              <a:t>Click the Print icon.</a:t>
            </a:r>
          </a:p>
          <a:p>
            <a:pPr marL="457200" indent="-457200" algn="just">
              <a:buFont typeface="Arial" pitchFamily="34" charset="0"/>
              <a:buChar char="•"/>
            </a:pPr>
            <a:r>
              <a:rPr lang="en-US" sz="2800" dirty="0">
                <a:solidFill>
                  <a:srgbClr val="000000"/>
                </a:solidFill>
              </a:rPr>
              <a:t>Click Print.</a:t>
            </a:r>
          </a:p>
          <a:p>
            <a:pPr marL="457200" indent="-457200" algn="just">
              <a:buFont typeface="Arial" pitchFamily="34" charset="0"/>
              <a:buChar char="•"/>
            </a:pPr>
            <a:endParaRPr lang="en-US" sz="3200" dirty="0" smtClean="0">
              <a:solidFill>
                <a:srgbClr val="000000"/>
              </a:solidFill>
            </a:endParaRPr>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2" name="Picture 11" descr="A screenshot of a computer&#10;&#10;Description automatically generated">
            <a:extLst>
              <a:ext uri="{FF2B5EF4-FFF2-40B4-BE49-F238E27FC236}">
                <a16:creationId xmlns:a16="http://schemas.microsoft.com/office/drawing/2014/main" xmlns="" id="{89F13487-C7C8-2E24-8F05-B1E4E6E73503}"/>
              </a:ext>
            </a:extLst>
          </p:cNvPr>
          <p:cNvPicPr>
            <a:picLocks noChangeAspect="1"/>
          </p:cNvPicPr>
          <p:nvPr/>
        </p:nvPicPr>
        <p:blipFill rotWithShape="1">
          <a:blip r:embed="rId2">
            <a:extLst>
              <a:ext uri="{28A0092B-C50C-407E-A947-70E740481C1C}">
                <a14:useLocalDpi xmlns:a14="http://schemas.microsoft.com/office/drawing/2010/main" val="0"/>
              </a:ext>
            </a:extLst>
          </a:blip>
          <a:srcRect t="4237" r="1793" b="5045"/>
          <a:stretch/>
        </p:blipFill>
        <p:spPr>
          <a:xfrm>
            <a:off x="3182503" y="5008418"/>
            <a:ext cx="11988224" cy="4390996"/>
          </a:xfrm>
          <a:prstGeom prst="rect">
            <a:avLst/>
          </a:prstGeom>
        </p:spPr>
      </p:pic>
    </p:spTree>
    <p:extLst>
      <p:ext uri="{BB962C8B-B14F-4D97-AF65-F5344CB8AC3E}">
        <p14:creationId xmlns:p14="http://schemas.microsoft.com/office/powerpoint/2010/main" val="3020409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9417963"/>
          </a:xfrm>
          <a:prstGeom prst="rect">
            <a:avLst/>
          </a:prstGeom>
          <a:noFill/>
        </p:spPr>
        <p:txBody>
          <a:bodyPr wrap="square" rtlCol="0">
            <a:spAutoFit/>
          </a:bodyPr>
          <a:lstStyle/>
          <a:p>
            <a:r>
              <a:rPr lang="en-US" sz="4000" b="1" dirty="0"/>
              <a:t>Journal Templates</a:t>
            </a:r>
          </a:p>
          <a:p>
            <a:pPr algn="just"/>
            <a:r>
              <a:rPr lang="en-US" sz="2800" dirty="0">
                <a:solidFill>
                  <a:srgbClr val="000000"/>
                </a:solidFill>
              </a:rPr>
              <a:t>Creating multiple journals entries whose debit and credit accounts are usually repeated over and over again can be quite monotonous. Using Journal Templates, you can pre-populate the note, journal type, account, reference number, project name, currency and tax</a:t>
            </a:r>
            <a:r>
              <a:rPr lang="en-US" sz="2800" dirty="0" smtClean="0">
                <a:solidFill>
                  <a:srgbClr val="000000"/>
                </a:solidFill>
              </a:rPr>
              <a:t>.</a:t>
            </a:r>
          </a:p>
          <a:p>
            <a:pPr algn="just"/>
            <a:endParaRPr lang="en-US" sz="2800" dirty="0">
              <a:solidFill>
                <a:srgbClr val="000000"/>
              </a:solidFill>
            </a:endParaRPr>
          </a:p>
          <a:p>
            <a:pPr marL="457200" indent="-457200" algn="just">
              <a:buFont typeface="Wingdings" pitchFamily="2" charset="2"/>
              <a:buChar char="q"/>
            </a:pPr>
            <a:r>
              <a:rPr lang="en-US" sz="2800" dirty="0">
                <a:solidFill>
                  <a:srgbClr val="000000"/>
                </a:solidFill>
              </a:rPr>
              <a:t>Create new journal templates</a:t>
            </a:r>
          </a:p>
          <a:p>
            <a:pPr marL="457200" indent="-457200" algn="just">
              <a:buFont typeface="Wingdings" pitchFamily="2" charset="2"/>
              <a:buChar char="q"/>
            </a:pPr>
            <a:r>
              <a:rPr lang="en-US" sz="2800" dirty="0">
                <a:solidFill>
                  <a:srgbClr val="000000"/>
                </a:solidFill>
              </a:rPr>
              <a:t>Use journal templates</a:t>
            </a:r>
          </a:p>
          <a:p>
            <a:pPr marL="457200" indent="-457200" algn="just">
              <a:buFont typeface="Wingdings" pitchFamily="2" charset="2"/>
              <a:buChar char="q"/>
            </a:pPr>
            <a:r>
              <a:rPr lang="en-US" sz="2800" dirty="0">
                <a:solidFill>
                  <a:srgbClr val="000000"/>
                </a:solidFill>
              </a:rPr>
              <a:t>Manage journal templates</a:t>
            </a:r>
          </a:p>
          <a:p>
            <a:pPr marL="457200" indent="-457200" algn="just">
              <a:buFont typeface="Arial" pitchFamily="34" charset="0"/>
              <a:buChar char="•"/>
            </a:pPr>
            <a:r>
              <a:rPr lang="en-US" sz="2800" dirty="0">
                <a:solidFill>
                  <a:srgbClr val="000000"/>
                </a:solidFill>
              </a:rPr>
              <a:t>Edit journal templates</a:t>
            </a:r>
          </a:p>
          <a:p>
            <a:pPr marL="457200" indent="-457200" algn="just">
              <a:buFont typeface="Arial" pitchFamily="34" charset="0"/>
              <a:buChar char="•"/>
            </a:pPr>
            <a:r>
              <a:rPr lang="en-US" sz="2800" dirty="0">
                <a:solidFill>
                  <a:srgbClr val="000000"/>
                </a:solidFill>
              </a:rPr>
              <a:t>Delete journal templates</a:t>
            </a:r>
          </a:p>
          <a:p>
            <a:pPr algn="just"/>
            <a:endParaRPr lang="en-US" sz="3200" dirty="0" smtClean="0">
              <a:solidFill>
                <a:srgbClr val="000000"/>
              </a:solidFill>
            </a:endParaRPr>
          </a:p>
          <a:p>
            <a:pPr algn="just"/>
            <a:r>
              <a:rPr lang="en-IN" sz="4000" b="1" dirty="0"/>
              <a:t>Create New Journal Templates</a:t>
            </a:r>
          </a:p>
          <a:p>
            <a:r>
              <a:rPr lang="en-US" sz="2800" dirty="0"/>
              <a:t>Steps:</a:t>
            </a:r>
          </a:p>
          <a:p>
            <a:r>
              <a:rPr lang="en-US" sz="2800" dirty="0"/>
              <a:t>Accountant modules &gt; Manual journal &gt; click dropdown button &gt; select manage templates &gt;click new template</a:t>
            </a:r>
            <a:endParaRPr lang="en-IN" sz="2800" dirty="0"/>
          </a:p>
          <a:p>
            <a:pPr algn="just"/>
            <a:endParaRPr lang="en-US" sz="3200" dirty="0" smtClean="0">
              <a:solidFill>
                <a:srgbClr val="000000"/>
              </a:solidFill>
            </a:endParaRPr>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9" name="Picture 8" descr="A screenshot of a video chat&#10;&#10;Description automatically generated">
            <a:extLst>
              <a:ext uri="{FF2B5EF4-FFF2-40B4-BE49-F238E27FC236}">
                <a16:creationId xmlns:a16="http://schemas.microsoft.com/office/drawing/2014/main" xmlns="" id="{3511A357-BE28-D398-5DCC-5A7F3B6D90D3}"/>
              </a:ext>
            </a:extLst>
          </p:cNvPr>
          <p:cNvPicPr>
            <a:picLocks noChangeAspect="1"/>
          </p:cNvPicPr>
          <p:nvPr/>
        </p:nvPicPr>
        <p:blipFill rotWithShape="1">
          <a:blip r:embed="rId2">
            <a:extLst>
              <a:ext uri="{28A0092B-C50C-407E-A947-70E740481C1C}">
                <a14:useLocalDpi xmlns:a14="http://schemas.microsoft.com/office/drawing/2010/main" val="0"/>
              </a:ext>
            </a:extLst>
          </a:blip>
          <a:srcRect t="16174"/>
          <a:stretch/>
        </p:blipFill>
        <p:spPr>
          <a:xfrm>
            <a:off x="2386923" y="7820847"/>
            <a:ext cx="13220222" cy="2069151"/>
          </a:xfrm>
          <a:prstGeom prst="rect">
            <a:avLst/>
          </a:prstGeom>
        </p:spPr>
      </p:pic>
    </p:spTree>
    <p:extLst>
      <p:ext uri="{BB962C8B-B14F-4D97-AF65-F5344CB8AC3E}">
        <p14:creationId xmlns:p14="http://schemas.microsoft.com/office/powerpoint/2010/main" val="826541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311727" y="3075711"/>
            <a:ext cx="6338455" cy="6224126"/>
          </a:xfrm>
          <a:prstGeom prst="rect">
            <a:avLst/>
          </a:prstGeom>
        </p:spPr>
        <p:txBody>
          <a:bodyPr vert="horz" lIns="91440" tIns="45720" rIns="91440" bIns="45720" rtlCol="0" anchor="b">
            <a:normAutofit fontScale="90000"/>
          </a:bodyPr>
          <a:lstStyle/>
          <a:p>
            <a:pPr algn="ctr" rtl="0"/>
            <a:r>
              <a:rPr lang="en-IN" sz="5300" dirty="0">
                <a:latin typeface="+mn-lt"/>
              </a:rPr>
              <a:t>Key Features of </a:t>
            </a:r>
            <a:r>
              <a:rPr lang="en-IN" sz="5300" dirty="0" smtClean="0">
                <a:latin typeface="+mn-lt"/>
              </a:rPr>
              <a:t>ZOHO Books</a:t>
            </a:r>
            <a:r>
              <a:rPr lang="en-IN" sz="4800" b="0" dirty="0"/>
              <a:t/>
            </a:r>
            <a:br>
              <a:rPr lang="en-IN" sz="4800" b="0" dirty="0"/>
            </a:br>
            <a:r>
              <a:rPr lang="en-IN" sz="4800" dirty="0"/>
              <a:t/>
            </a:r>
            <a:br>
              <a:rPr lang="en-IN" sz="4800" dirty="0"/>
            </a:br>
            <a:r>
              <a:rPr lang="en-US" sz="4400" b="0" dirty="0"/>
              <a:t/>
            </a:r>
            <a:br>
              <a:rPr lang="en-US" sz="4400" b="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6857458" y="1907408"/>
            <a:ext cx="3221724" cy="5947782"/>
          </a:xfrm>
          <a:prstGeom prst="rect">
            <a:avLst/>
          </a:prstGeom>
          <a:noFill/>
        </p:spPr>
        <p:txBody>
          <a:bodyPr wrap="square" rtlCol="0">
            <a:spAutoFit/>
          </a:bodyPr>
          <a:lstStyle/>
          <a:p>
            <a:r>
              <a:rPr lang="en-IN" sz="3200" b="1" dirty="0"/>
              <a:t>Invoicing &amp; </a:t>
            </a:r>
            <a:r>
              <a:rPr lang="en-IN" sz="3200" b="1" dirty="0" smtClean="0"/>
              <a:t>Billing</a:t>
            </a:r>
          </a:p>
          <a:p>
            <a:endParaRPr lang="en-IN" sz="3200" b="1" dirty="0"/>
          </a:p>
          <a:p>
            <a:endParaRPr lang="en-IN" sz="1050" b="1" dirty="0"/>
          </a:p>
          <a:p>
            <a:pPr algn="just"/>
            <a:r>
              <a:rPr lang="en-US" sz="2400" dirty="0" smtClean="0"/>
              <a:t>ZOHO </a:t>
            </a:r>
            <a:r>
              <a:rPr lang="en-US" sz="2400" dirty="0"/>
              <a:t>Books' robust invoicing system allows you to create professional-looking invoices, set recurring billing, and track payments with ease. You can also send automatic late payment reminders and accept online payments.</a:t>
            </a:r>
          </a:p>
          <a:p>
            <a:r>
              <a:rPr lang="en-US" sz="2400" dirty="0"/>
              <a:t/>
            </a:r>
            <a:br>
              <a:rPr lang="en-US" sz="2400" dirty="0"/>
            </a:br>
            <a:endParaRPr lang="en-IN" dirty="0"/>
          </a:p>
        </p:txBody>
      </p:sp>
      <p:sp>
        <p:nvSpPr>
          <p:cNvPr id="9" name="TextBox 8"/>
          <p:cNvSpPr txBox="1"/>
          <p:nvPr/>
        </p:nvSpPr>
        <p:spPr>
          <a:xfrm>
            <a:off x="14422581" y="1760640"/>
            <a:ext cx="3491346" cy="5570756"/>
          </a:xfrm>
          <a:prstGeom prst="rect">
            <a:avLst/>
          </a:prstGeom>
          <a:noFill/>
        </p:spPr>
        <p:txBody>
          <a:bodyPr wrap="square" rtlCol="0">
            <a:spAutoFit/>
          </a:bodyPr>
          <a:lstStyle/>
          <a:p>
            <a:r>
              <a:rPr lang="en-IN" sz="3200" b="1" dirty="0"/>
              <a:t>Reporting &amp; Analytics</a:t>
            </a:r>
          </a:p>
          <a:p>
            <a:endParaRPr lang="en-IN" sz="2800" dirty="0"/>
          </a:p>
          <a:p>
            <a:pPr algn="just"/>
            <a:r>
              <a:rPr lang="en-US" sz="2400" dirty="0"/>
              <a:t>Gain valuable insights into your business with </a:t>
            </a:r>
            <a:r>
              <a:rPr lang="en-US" sz="2400" dirty="0" smtClean="0"/>
              <a:t>ZOHO </a:t>
            </a:r>
            <a:r>
              <a:rPr lang="en-US" sz="2400" dirty="0"/>
              <a:t>Books' comprehensive reporting features. Generate financial statements, cash flow reports, and custom reports to make data-driven decisions.</a:t>
            </a:r>
          </a:p>
          <a:p>
            <a:r>
              <a:rPr lang="en-US" sz="2400" dirty="0"/>
              <a:t/>
            </a:r>
            <a:br>
              <a:rPr lang="en-US" sz="2400" dirty="0"/>
            </a:br>
            <a:endParaRPr lang="en-IN" sz="2400" dirty="0"/>
          </a:p>
        </p:txBody>
      </p:sp>
      <p:sp>
        <p:nvSpPr>
          <p:cNvPr id="10" name="TextBox 9"/>
          <p:cNvSpPr txBox="1"/>
          <p:nvPr/>
        </p:nvSpPr>
        <p:spPr>
          <a:xfrm>
            <a:off x="10551970" y="1885732"/>
            <a:ext cx="3418608" cy="4678204"/>
          </a:xfrm>
          <a:prstGeom prst="rect">
            <a:avLst/>
          </a:prstGeom>
          <a:noFill/>
        </p:spPr>
        <p:txBody>
          <a:bodyPr wrap="square" rtlCol="0">
            <a:spAutoFit/>
          </a:bodyPr>
          <a:lstStyle/>
          <a:p>
            <a:r>
              <a:rPr lang="en-IN" sz="3200" b="1" dirty="0"/>
              <a:t>Expense Management</a:t>
            </a:r>
          </a:p>
          <a:p>
            <a:pPr algn="just"/>
            <a:r>
              <a:rPr lang="en-IN" dirty="0" smtClean="0"/>
              <a:t/>
            </a:r>
            <a:br>
              <a:rPr lang="en-IN" dirty="0" smtClean="0"/>
            </a:br>
            <a:r>
              <a:rPr lang="en-US" sz="2400" dirty="0"/>
              <a:t>Easily track and categorize your expenses, reconcile bank transactions, and generate expense reports. </a:t>
            </a:r>
            <a:r>
              <a:rPr lang="en-US" sz="2400" dirty="0" smtClean="0"/>
              <a:t>ZOHO </a:t>
            </a:r>
            <a:r>
              <a:rPr lang="en-US" sz="2400" dirty="0"/>
              <a:t>Books also allows you to capture receipts and attach them to expense entries.</a:t>
            </a:r>
          </a:p>
        </p:txBody>
      </p:sp>
    </p:spTree>
    <p:extLst>
      <p:ext uri="{BB962C8B-B14F-4D97-AF65-F5344CB8AC3E}">
        <p14:creationId xmlns:p14="http://schemas.microsoft.com/office/powerpoint/2010/main" val="3639546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7140416"/>
          </a:xfrm>
          <a:prstGeom prst="rect">
            <a:avLst/>
          </a:prstGeom>
          <a:noFill/>
        </p:spPr>
        <p:txBody>
          <a:bodyPr wrap="square" rtlCol="0">
            <a:spAutoFit/>
          </a:bodyPr>
          <a:lstStyle/>
          <a:p>
            <a:r>
              <a:rPr lang="en-US" sz="4000" b="1" dirty="0"/>
              <a:t>Create New Journal </a:t>
            </a:r>
            <a:r>
              <a:rPr lang="en-US" sz="4000" b="1" dirty="0" smtClean="0"/>
              <a:t>Templates</a:t>
            </a:r>
          </a:p>
          <a:p>
            <a:endParaRPr lang="en-US" sz="4000" b="1" dirty="0"/>
          </a:p>
          <a:p>
            <a:endParaRPr lang="en-US" sz="4000" b="1" dirty="0" smtClean="0"/>
          </a:p>
          <a:p>
            <a:endParaRPr lang="en-US" sz="4000" b="1" dirty="0"/>
          </a:p>
          <a:p>
            <a:endParaRPr lang="en-US" sz="4000" b="1" dirty="0" smtClean="0"/>
          </a:p>
          <a:p>
            <a:endParaRPr lang="en-US" sz="4000" b="1" dirty="0"/>
          </a:p>
          <a:p>
            <a:endParaRPr lang="en-US" sz="4000" b="1" dirty="0"/>
          </a:p>
          <a:p>
            <a:pPr marL="457200" indent="-457200">
              <a:buFont typeface="Wingdings" pitchFamily="2" charset="2"/>
              <a:buChar char="q"/>
            </a:pPr>
            <a:r>
              <a:rPr lang="en-US" sz="3200" dirty="0" smtClean="0">
                <a:solidFill>
                  <a:srgbClr val="000000"/>
                </a:solidFill>
              </a:rPr>
              <a:t>Enter </a:t>
            </a:r>
            <a:r>
              <a:rPr lang="en-US" sz="3200" dirty="0">
                <a:solidFill>
                  <a:srgbClr val="000000"/>
                </a:solidFill>
              </a:rPr>
              <a:t>the required details for creating the journal template</a:t>
            </a:r>
            <a:r>
              <a:rPr lang="en-US" sz="2800" dirty="0">
                <a:solidFill>
                  <a:srgbClr val="000000"/>
                </a:solidFill>
                <a:latin typeface="Zoho Puvi"/>
              </a:rPr>
              <a:t>:</a:t>
            </a:r>
          </a:p>
          <a:p>
            <a:pPr algn="just"/>
            <a:endParaRPr lang="en-US" sz="3200" dirty="0" smtClean="0">
              <a:solidFill>
                <a:srgbClr val="000000"/>
              </a:solidFill>
            </a:endParaRPr>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0" name="Picture 9" descr="A screenshot of a computer&#10;&#10;Description automatically generated">
            <a:extLst>
              <a:ext uri="{FF2B5EF4-FFF2-40B4-BE49-F238E27FC236}">
                <a16:creationId xmlns:a16="http://schemas.microsoft.com/office/drawing/2014/main" xmlns="" id="{12821A6B-B9E8-28B4-26FC-4A53E41B9FB1}"/>
              </a:ext>
            </a:extLst>
          </p:cNvPr>
          <p:cNvPicPr>
            <a:picLocks noChangeAspect="1"/>
          </p:cNvPicPr>
          <p:nvPr/>
        </p:nvPicPr>
        <p:blipFill rotWithShape="1">
          <a:blip r:embed="rId2">
            <a:extLst>
              <a:ext uri="{28A0092B-C50C-407E-A947-70E740481C1C}">
                <a14:useLocalDpi xmlns:a14="http://schemas.microsoft.com/office/drawing/2010/main" val="0"/>
              </a:ext>
            </a:extLst>
          </a:blip>
          <a:srcRect l="2175" t="16349" r="17810" b="40212"/>
          <a:stretch/>
        </p:blipFill>
        <p:spPr>
          <a:xfrm>
            <a:off x="2741364" y="1439845"/>
            <a:ext cx="9374435" cy="315692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17728581"/>
              </p:ext>
            </p:extLst>
          </p:nvPr>
        </p:nvGraphicFramePr>
        <p:xfrm>
          <a:off x="2692069" y="5872017"/>
          <a:ext cx="12333186" cy="3978564"/>
        </p:xfrm>
        <a:graphic>
          <a:graphicData uri="http://schemas.openxmlformats.org/drawingml/2006/table">
            <a:tbl>
              <a:tblPr firstRow="1" bandRow="1">
                <a:tableStyleId>{5C22544A-7EE6-4342-B048-85BDC9FD1C3A}</a:tableStyleId>
              </a:tblPr>
              <a:tblGrid>
                <a:gridCol w="2903285"/>
                <a:gridCol w="9429901"/>
              </a:tblGrid>
              <a:tr h="514956">
                <a:tc>
                  <a:txBody>
                    <a:bodyPr/>
                    <a:lstStyle/>
                    <a:p>
                      <a:r>
                        <a:rPr lang="en-IN" sz="2400" b="1" i="0" kern="1200" dirty="0">
                          <a:solidFill>
                            <a:schemeClr val="lt1"/>
                          </a:solidFill>
                          <a:effectLst/>
                          <a:latin typeface="+mn-lt"/>
                          <a:ea typeface="+mn-ea"/>
                          <a:cs typeface="+mn-cs"/>
                        </a:rPr>
                        <a:t>Field</a:t>
                      </a:r>
                      <a:endParaRPr lang="en-IN" sz="2400" dirty="0"/>
                    </a:p>
                  </a:txBody>
                  <a:tcPr/>
                </a:tc>
                <a:tc>
                  <a:txBody>
                    <a:bodyPr/>
                    <a:lstStyle/>
                    <a:p>
                      <a:r>
                        <a:rPr lang="en-IN" sz="2400" b="1" i="0" kern="1200" dirty="0">
                          <a:solidFill>
                            <a:schemeClr val="lt1"/>
                          </a:solidFill>
                          <a:effectLst/>
                          <a:latin typeface="+mn-lt"/>
                          <a:ea typeface="+mn-ea"/>
                          <a:cs typeface="+mn-cs"/>
                        </a:rPr>
                        <a:t>Description</a:t>
                      </a:r>
                      <a:endParaRPr lang="en-IN" sz="2400" dirty="0"/>
                    </a:p>
                  </a:txBody>
                  <a:tcPr/>
                </a:tc>
              </a:tr>
              <a:tr h="514956">
                <a:tc>
                  <a:txBody>
                    <a:bodyPr/>
                    <a:lstStyle/>
                    <a:p>
                      <a:r>
                        <a:rPr lang="en-IN" sz="2400" b="0" i="0" kern="1200" dirty="0">
                          <a:solidFill>
                            <a:schemeClr val="dk1"/>
                          </a:solidFill>
                          <a:effectLst/>
                          <a:latin typeface="+mn-lt"/>
                          <a:ea typeface="+mn-ea"/>
                          <a:cs typeface="+mn-cs"/>
                        </a:rPr>
                        <a:t>Template Name</a:t>
                      </a:r>
                      <a:endParaRPr lang="en-IN" sz="2400" dirty="0"/>
                    </a:p>
                  </a:txBody>
                  <a:tcPr/>
                </a:tc>
                <a:tc>
                  <a:txBody>
                    <a:bodyPr/>
                    <a:lstStyle/>
                    <a:p>
                      <a:r>
                        <a:rPr lang="en-US" sz="2400" b="0" i="0" kern="1200" dirty="0">
                          <a:solidFill>
                            <a:schemeClr val="dk1"/>
                          </a:solidFill>
                          <a:effectLst/>
                          <a:latin typeface="+mn-lt"/>
                          <a:ea typeface="+mn-ea"/>
                          <a:cs typeface="+mn-cs"/>
                        </a:rPr>
                        <a:t>Enter a name for your template. (Mandatory)</a:t>
                      </a:r>
                      <a:endParaRPr lang="en-IN" sz="2400" dirty="0"/>
                    </a:p>
                  </a:txBody>
                  <a:tcPr/>
                </a:tc>
              </a:tr>
              <a:tr h="514956">
                <a:tc>
                  <a:txBody>
                    <a:bodyPr/>
                    <a:lstStyle/>
                    <a:p>
                      <a:r>
                        <a:rPr lang="en-IN" sz="2400" b="0" i="0" kern="1200" dirty="0">
                          <a:solidFill>
                            <a:schemeClr val="dk1"/>
                          </a:solidFill>
                          <a:effectLst/>
                          <a:latin typeface="+mn-lt"/>
                          <a:ea typeface="+mn-ea"/>
                          <a:cs typeface="+mn-cs"/>
                        </a:rPr>
                        <a:t>Reference#</a:t>
                      </a:r>
                      <a:endParaRPr lang="en-IN" sz="2400" dirty="0"/>
                    </a:p>
                  </a:txBody>
                  <a:tcPr/>
                </a:tc>
                <a:tc>
                  <a:txBody>
                    <a:bodyPr/>
                    <a:lstStyle/>
                    <a:p>
                      <a:r>
                        <a:rPr lang="en-US" sz="2400" b="0" i="0" kern="1200" dirty="0">
                          <a:solidFill>
                            <a:schemeClr val="dk1"/>
                          </a:solidFill>
                          <a:effectLst/>
                          <a:latin typeface="+mn-lt"/>
                          <a:ea typeface="+mn-ea"/>
                          <a:cs typeface="+mn-cs"/>
                        </a:rPr>
                        <a:t>Enter an identification number or code for your journal entries.</a:t>
                      </a:r>
                      <a:endParaRPr lang="en-IN" sz="2400" dirty="0"/>
                    </a:p>
                  </a:txBody>
                  <a:tcPr/>
                </a:tc>
              </a:tr>
              <a:tr h="514956">
                <a:tc>
                  <a:txBody>
                    <a:bodyPr/>
                    <a:lstStyle/>
                    <a:p>
                      <a:r>
                        <a:rPr lang="en-IN" sz="2400" b="0" i="0" kern="1200" dirty="0">
                          <a:solidFill>
                            <a:schemeClr val="dk1"/>
                          </a:solidFill>
                          <a:effectLst/>
                          <a:latin typeface="+mn-lt"/>
                          <a:ea typeface="+mn-ea"/>
                          <a:cs typeface="+mn-cs"/>
                        </a:rPr>
                        <a:t>Notes</a:t>
                      </a:r>
                      <a:endParaRPr lang="en-IN" sz="2400" dirty="0"/>
                    </a:p>
                  </a:txBody>
                  <a:tcPr/>
                </a:tc>
                <a:tc>
                  <a:txBody>
                    <a:bodyPr/>
                    <a:lstStyle/>
                    <a:p>
                      <a:r>
                        <a:rPr lang="en-US" sz="2400" b="0" i="0" kern="1200" dirty="0">
                          <a:solidFill>
                            <a:schemeClr val="dk1"/>
                          </a:solidFill>
                          <a:effectLst/>
                          <a:latin typeface="+mn-lt"/>
                          <a:ea typeface="+mn-ea"/>
                          <a:cs typeface="+mn-cs"/>
                        </a:rPr>
                        <a:t>Mention the reason for creating a journal. (Mandatory)</a:t>
                      </a:r>
                      <a:endParaRPr lang="en-IN" sz="2400" dirty="0"/>
                    </a:p>
                  </a:txBody>
                  <a:tcPr/>
                </a:tc>
              </a:tr>
              <a:tr h="888828">
                <a:tc>
                  <a:txBody>
                    <a:bodyPr/>
                    <a:lstStyle/>
                    <a:p>
                      <a:r>
                        <a:rPr lang="en-IN" sz="2400" b="0" i="0" kern="1200" dirty="0">
                          <a:solidFill>
                            <a:schemeClr val="dk1"/>
                          </a:solidFill>
                          <a:effectLst/>
                          <a:latin typeface="+mn-lt"/>
                          <a:ea typeface="+mn-ea"/>
                          <a:cs typeface="+mn-cs"/>
                        </a:rPr>
                        <a:t>Journal Type</a:t>
                      </a:r>
                      <a:endParaRPr lang="en-IN" sz="2400" dirty="0"/>
                    </a:p>
                  </a:txBody>
                  <a:tcPr/>
                </a:tc>
                <a:tc>
                  <a:txBody>
                    <a:bodyPr/>
                    <a:lstStyle/>
                    <a:p>
                      <a:r>
                        <a:rPr lang="en-US" sz="2400" b="0" i="0" kern="1200" dirty="0">
                          <a:solidFill>
                            <a:schemeClr val="dk1"/>
                          </a:solidFill>
                          <a:effectLst/>
                          <a:latin typeface="+mn-lt"/>
                          <a:ea typeface="+mn-ea"/>
                          <a:cs typeface="+mn-cs"/>
                        </a:rPr>
                        <a:t>Check the Cash based Journal option if your account adjustment is by cash.</a:t>
                      </a:r>
                      <a:endParaRPr lang="en-IN" sz="2400" dirty="0"/>
                    </a:p>
                  </a:txBody>
                  <a:tcPr/>
                </a:tc>
              </a:tr>
              <a:tr h="514956">
                <a:tc>
                  <a:txBody>
                    <a:bodyPr/>
                    <a:lstStyle/>
                    <a:p>
                      <a:r>
                        <a:rPr lang="en-IN" sz="2400" b="0" i="0" kern="1200" dirty="0">
                          <a:solidFill>
                            <a:schemeClr val="dk1"/>
                          </a:solidFill>
                          <a:effectLst/>
                          <a:latin typeface="+mn-lt"/>
                          <a:ea typeface="+mn-ea"/>
                          <a:cs typeface="+mn-cs"/>
                        </a:rPr>
                        <a:t>Project Name</a:t>
                      </a:r>
                      <a:endParaRPr lang="en-IN" sz="2400" dirty="0"/>
                    </a:p>
                  </a:txBody>
                  <a:tcPr/>
                </a:tc>
                <a:tc>
                  <a:txBody>
                    <a:bodyPr/>
                    <a:lstStyle/>
                    <a:p>
                      <a:r>
                        <a:rPr lang="en-US" sz="2400" b="0" i="0" kern="1200" dirty="0">
                          <a:solidFill>
                            <a:schemeClr val="dk1"/>
                          </a:solidFill>
                          <a:effectLst/>
                          <a:latin typeface="+mn-lt"/>
                          <a:ea typeface="+mn-ea"/>
                          <a:cs typeface="+mn-cs"/>
                        </a:rPr>
                        <a:t>Select the project that you want to associate with the journal entry.</a:t>
                      </a:r>
                      <a:endParaRPr lang="en-IN" sz="2400" dirty="0"/>
                    </a:p>
                  </a:txBody>
                  <a:tcPr/>
                </a:tc>
              </a:tr>
              <a:tr h="514956">
                <a:tc>
                  <a:txBody>
                    <a:bodyPr/>
                    <a:lstStyle/>
                    <a:p>
                      <a:r>
                        <a:rPr lang="en-IN" sz="2400" b="0" i="0" kern="1200" dirty="0">
                          <a:solidFill>
                            <a:schemeClr val="dk1"/>
                          </a:solidFill>
                          <a:effectLst/>
                          <a:latin typeface="+mn-lt"/>
                          <a:ea typeface="+mn-ea"/>
                          <a:cs typeface="+mn-cs"/>
                        </a:rPr>
                        <a:t>Currency</a:t>
                      </a:r>
                      <a:endParaRPr lang="en-IN" sz="2400" dirty="0"/>
                    </a:p>
                  </a:txBody>
                  <a:tcPr/>
                </a:tc>
                <a:tc>
                  <a:txBody>
                    <a:bodyPr/>
                    <a:lstStyle/>
                    <a:p>
                      <a:r>
                        <a:rPr lang="en-US" sz="2400" b="0" i="0" kern="1200" dirty="0">
                          <a:solidFill>
                            <a:schemeClr val="dk1"/>
                          </a:solidFill>
                          <a:effectLst/>
                          <a:latin typeface="+mn-lt"/>
                          <a:ea typeface="+mn-ea"/>
                          <a:cs typeface="+mn-cs"/>
                        </a:rPr>
                        <a:t>Choose the currency in which you wish to make the journal entry.</a:t>
                      </a:r>
                      <a:endParaRPr lang="en-IN" sz="2400" dirty="0"/>
                    </a:p>
                  </a:txBody>
                  <a:tcPr/>
                </a:tc>
              </a:tr>
            </a:tbl>
          </a:graphicData>
        </a:graphic>
      </p:graphicFrame>
    </p:spTree>
    <p:extLst>
      <p:ext uri="{BB962C8B-B14F-4D97-AF65-F5344CB8AC3E}">
        <p14:creationId xmlns:p14="http://schemas.microsoft.com/office/powerpoint/2010/main" val="3494914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0525958"/>
          </a:xfrm>
          <a:prstGeom prst="rect">
            <a:avLst/>
          </a:prstGeom>
          <a:noFill/>
        </p:spPr>
        <p:txBody>
          <a:bodyPr wrap="square" rtlCol="0">
            <a:spAutoFit/>
          </a:bodyPr>
          <a:lstStyle/>
          <a:p>
            <a:r>
              <a:rPr lang="en-US" sz="4000" b="1" dirty="0"/>
              <a:t>Create New Journal </a:t>
            </a:r>
            <a:r>
              <a:rPr lang="en-US" sz="4000" b="1" dirty="0" smtClean="0"/>
              <a:t>Templates</a:t>
            </a:r>
          </a:p>
          <a:p>
            <a:endParaRPr lang="en-US" sz="4000" b="1" dirty="0"/>
          </a:p>
          <a:p>
            <a:endParaRPr lang="en-US" sz="4000" b="1" dirty="0" smtClean="0"/>
          </a:p>
          <a:p>
            <a:endParaRPr lang="en-US" sz="4000" b="1" dirty="0"/>
          </a:p>
          <a:p>
            <a:endParaRPr lang="en-US" sz="4000" b="1" dirty="0" smtClean="0"/>
          </a:p>
          <a:p>
            <a:endParaRPr lang="en-US" sz="4000" b="1" dirty="0"/>
          </a:p>
          <a:p>
            <a:endParaRPr lang="en-US" sz="4000" b="1" dirty="0"/>
          </a:p>
          <a:p>
            <a:pPr marL="285750" indent="-285750">
              <a:buFont typeface="Wingdings" panose="05000000000000000000" pitchFamily="2" charset="2"/>
              <a:buChar char="q"/>
            </a:pPr>
            <a:endParaRPr lang="en-US" dirty="0" smtClean="0">
              <a:solidFill>
                <a:srgbClr val="000000"/>
              </a:solidFill>
              <a:latin typeface="Zoho Puvi"/>
            </a:endParaRPr>
          </a:p>
          <a:p>
            <a:pPr marL="285750" indent="-285750">
              <a:buFont typeface="Wingdings" panose="05000000000000000000" pitchFamily="2" charset="2"/>
              <a:buChar char="q"/>
            </a:pPr>
            <a:endParaRPr lang="en-US" dirty="0">
              <a:solidFill>
                <a:srgbClr val="000000"/>
              </a:solidFill>
              <a:latin typeface="Zoho Puvi"/>
            </a:endParaRPr>
          </a:p>
          <a:p>
            <a:pPr marL="285750" indent="-285750">
              <a:buFont typeface="Wingdings" panose="05000000000000000000" pitchFamily="2" charset="2"/>
              <a:buChar char="q"/>
            </a:pPr>
            <a:endParaRPr lang="en-US" dirty="0" smtClean="0">
              <a:solidFill>
                <a:srgbClr val="000000"/>
              </a:solidFill>
              <a:latin typeface="Zoho Puvi"/>
            </a:endParaRPr>
          </a:p>
          <a:p>
            <a:pPr marL="285750" indent="-285750">
              <a:buFont typeface="Wingdings" panose="05000000000000000000" pitchFamily="2" charset="2"/>
              <a:buChar char="q"/>
            </a:pPr>
            <a:endParaRPr lang="en-US" dirty="0">
              <a:solidFill>
                <a:srgbClr val="000000"/>
              </a:solidFill>
              <a:latin typeface="Zoho Puvi"/>
            </a:endParaRPr>
          </a:p>
          <a:p>
            <a:pPr marL="285750" indent="-285750">
              <a:buFont typeface="Wingdings" panose="05000000000000000000" pitchFamily="2" charset="2"/>
              <a:buChar char="q"/>
            </a:pPr>
            <a:endParaRPr lang="en-US" dirty="0" smtClean="0">
              <a:solidFill>
                <a:srgbClr val="000000"/>
              </a:solidFill>
              <a:latin typeface="Zoho Puvi"/>
            </a:endParaRPr>
          </a:p>
          <a:p>
            <a:pPr marL="285750" indent="-285750">
              <a:buFont typeface="Wingdings" panose="05000000000000000000" pitchFamily="2" charset="2"/>
              <a:buChar char="q"/>
            </a:pPr>
            <a:endParaRPr lang="en-US" dirty="0">
              <a:solidFill>
                <a:srgbClr val="000000"/>
              </a:solidFill>
              <a:latin typeface="Zoho Puvi"/>
            </a:endParaRPr>
          </a:p>
          <a:p>
            <a:pPr marL="285750" indent="-285750">
              <a:buFont typeface="Wingdings" panose="05000000000000000000" pitchFamily="2" charset="2"/>
              <a:buChar char="q"/>
            </a:pPr>
            <a:endParaRPr lang="en-US" dirty="0" smtClean="0">
              <a:solidFill>
                <a:srgbClr val="000000"/>
              </a:solidFill>
              <a:latin typeface="Zoho Puvi"/>
            </a:endParaRPr>
          </a:p>
          <a:p>
            <a:pPr marL="285750" indent="-285750">
              <a:buFont typeface="Wingdings" panose="05000000000000000000" pitchFamily="2" charset="2"/>
              <a:buChar char="q"/>
            </a:pPr>
            <a:endParaRPr lang="en-US" dirty="0">
              <a:solidFill>
                <a:srgbClr val="000000"/>
              </a:solidFill>
              <a:latin typeface="Zoho Puvi"/>
            </a:endParaRPr>
          </a:p>
          <a:p>
            <a:pPr marL="285750" indent="-285750">
              <a:buFont typeface="Wingdings" panose="05000000000000000000" pitchFamily="2" charset="2"/>
              <a:buChar char="q"/>
            </a:pPr>
            <a:r>
              <a:rPr lang="en-US" sz="3200" dirty="0" smtClean="0">
                <a:solidFill>
                  <a:srgbClr val="000000"/>
                </a:solidFill>
              </a:rPr>
              <a:t>Select </a:t>
            </a:r>
            <a:r>
              <a:rPr lang="en-US" sz="3200" dirty="0">
                <a:solidFill>
                  <a:srgbClr val="000000"/>
                </a:solidFill>
              </a:rPr>
              <a:t>the journal template type. You can create two types of templates:</a:t>
            </a:r>
          </a:p>
          <a:p>
            <a:pPr marL="742950" lvl="1" indent="-285750">
              <a:buFont typeface="Arial" panose="020B0604020202020204" pitchFamily="34" charset="0"/>
              <a:buChar char="•"/>
            </a:pPr>
            <a:r>
              <a:rPr lang="en-US" sz="3200" dirty="0">
                <a:solidFill>
                  <a:srgbClr val="000000"/>
                </a:solidFill>
              </a:rPr>
              <a:t>Based on types</a:t>
            </a:r>
          </a:p>
          <a:p>
            <a:pPr marL="742950" lvl="1" indent="-285750">
              <a:buFont typeface="Arial" panose="020B0604020202020204" pitchFamily="34" charset="0"/>
              <a:buChar char="•"/>
            </a:pPr>
            <a:r>
              <a:rPr lang="en-US" sz="3200" dirty="0">
                <a:solidFill>
                  <a:srgbClr val="000000"/>
                </a:solidFill>
              </a:rPr>
              <a:t>Based on amount</a:t>
            </a:r>
          </a:p>
          <a:p>
            <a:pPr algn="just"/>
            <a:endParaRPr lang="en-US" sz="3200" dirty="0" smtClean="0">
              <a:solidFill>
                <a:srgbClr val="000000"/>
              </a:solidFill>
            </a:endParaRPr>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2" name="Picture 11" descr="A screenshot of a computer screen&#10;&#10;Description automatically generated">
            <a:extLst>
              <a:ext uri="{FF2B5EF4-FFF2-40B4-BE49-F238E27FC236}">
                <a16:creationId xmlns:a16="http://schemas.microsoft.com/office/drawing/2014/main" xmlns="" id="{4A014876-7148-7E24-0A90-120DCEA63923}"/>
              </a:ext>
            </a:extLst>
          </p:cNvPr>
          <p:cNvPicPr>
            <a:picLocks noChangeAspect="1"/>
          </p:cNvPicPr>
          <p:nvPr/>
        </p:nvPicPr>
        <p:blipFill rotWithShape="1">
          <a:blip r:embed="rId2">
            <a:extLst>
              <a:ext uri="{28A0092B-C50C-407E-A947-70E740481C1C}">
                <a14:useLocalDpi xmlns:a14="http://schemas.microsoft.com/office/drawing/2010/main" val="0"/>
              </a:ext>
            </a:extLst>
          </a:blip>
          <a:srcRect l="1866" t="8190" r="1611" b="2706"/>
          <a:stretch/>
        </p:blipFill>
        <p:spPr>
          <a:xfrm>
            <a:off x="2464454" y="1391631"/>
            <a:ext cx="10565746" cy="5398162"/>
          </a:xfrm>
          <a:prstGeom prst="rect">
            <a:avLst/>
          </a:prstGeom>
        </p:spPr>
      </p:pic>
    </p:spTree>
    <p:extLst>
      <p:ext uri="{BB962C8B-B14F-4D97-AF65-F5344CB8AC3E}">
        <p14:creationId xmlns:p14="http://schemas.microsoft.com/office/powerpoint/2010/main" val="307615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1572399"/>
          </a:xfrm>
          <a:prstGeom prst="rect">
            <a:avLst/>
          </a:prstGeom>
          <a:noFill/>
        </p:spPr>
        <p:txBody>
          <a:bodyPr wrap="square" rtlCol="0">
            <a:spAutoFit/>
          </a:bodyPr>
          <a:lstStyle/>
          <a:p>
            <a:pPr algn="just"/>
            <a:r>
              <a:rPr lang="en-US" sz="3600" b="1" dirty="0"/>
              <a:t>Based on Type: </a:t>
            </a:r>
            <a:r>
              <a:rPr lang="en-US" sz="2800" dirty="0"/>
              <a:t>When you create journal templates based on type, the credit and debit account will not be auto-filled in the journals. So, the credit and debit amount will have to be entered manually in the journal.</a:t>
            </a:r>
          </a:p>
          <a:p>
            <a:pPr marL="457200" indent="-457200">
              <a:buFont typeface="Arial" pitchFamily="34" charset="0"/>
              <a:buChar char="•"/>
            </a:pPr>
            <a:r>
              <a:rPr lang="en-US" sz="2800" dirty="0"/>
              <a:t>To create journal entries based on type, uncheck Enter Amount</a:t>
            </a:r>
            <a:r>
              <a:rPr lang="en-US" sz="2800" dirty="0" smtClean="0"/>
              <a:t>.</a:t>
            </a:r>
          </a:p>
          <a:p>
            <a:pPr marL="457200" indent="-457200">
              <a:buFont typeface="Arial" pitchFamily="34" charset="0"/>
              <a:buChar char="•"/>
            </a:pPr>
            <a:endParaRPr lang="en-US" sz="2800" dirty="0"/>
          </a:p>
          <a:p>
            <a:pPr marL="457200" indent="-457200">
              <a:buFont typeface="Arial" pitchFamily="34" charset="0"/>
              <a:buChar char="•"/>
            </a:pPr>
            <a:endParaRPr lang="en-US" sz="2800" dirty="0" smtClean="0"/>
          </a:p>
          <a:p>
            <a:pPr marL="457200" indent="-457200">
              <a:buFont typeface="Arial" pitchFamily="34" charset="0"/>
              <a:buChar char="•"/>
            </a:pPr>
            <a:endParaRPr lang="en-US" sz="2800" dirty="0"/>
          </a:p>
          <a:p>
            <a:pPr marL="457200" indent="-457200">
              <a:buFont typeface="Arial" pitchFamily="34" charset="0"/>
              <a:buChar char="•"/>
            </a:pPr>
            <a:endParaRPr lang="en-US" sz="2800" dirty="0" smtClean="0"/>
          </a:p>
          <a:p>
            <a:pPr marL="457200" indent="-457200">
              <a:buFont typeface="Arial" pitchFamily="34" charset="0"/>
              <a:buChar char="•"/>
            </a:pPr>
            <a:endParaRPr lang="en-US" sz="2800" dirty="0"/>
          </a:p>
          <a:p>
            <a:pPr marL="457200" indent="-457200">
              <a:buFont typeface="Arial" pitchFamily="34" charset="0"/>
              <a:buChar char="•"/>
            </a:pPr>
            <a:endParaRPr lang="en-US" sz="2800" dirty="0" smtClean="0"/>
          </a:p>
          <a:p>
            <a:pPr marL="457200" indent="-457200">
              <a:buFont typeface="Arial" pitchFamily="34" charset="0"/>
              <a:buChar char="•"/>
            </a:pPr>
            <a:endParaRPr lang="en-US" sz="2800" dirty="0"/>
          </a:p>
          <a:p>
            <a:r>
              <a:rPr lang="en-US" sz="3600" b="1" dirty="0" smtClean="0"/>
              <a:t>Based </a:t>
            </a:r>
            <a:r>
              <a:rPr lang="en-US" sz="3600" b="1" dirty="0"/>
              <a:t>on Amount : </a:t>
            </a:r>
            <a:r>
              <a:rPr lang="en-US" sz="2800" dirty="0"/>
              <a:t>When you create journal templates based on amount, the credit and debit account along with the amount will be auto-filled in the journals. So, the debit and credit amount will be pre-populated.</a:t>
            </a:r>
          </a:p>
          <a:p>
            <a:pPr marL="457200" indent="-457200">
              <a:buFont typeface="Arial" pitchFamily="34" charset="0"/>
              <a:buChar char="•"/>
            </a:pPr>
            <a:r>
              <a:rPr lang="en-US" sz="2800" dirty="0"/>
              <a:t>To create journal entries based on amount, check Enter Amount</a:t>
            </a:r>
            <a:r>
              <a:rPr lang="en-US" sz="2800" dirty="0" smtClean="0"/>
              <a:t>.</a:t>
            </a:r>
          </a:p>
          <a:p>
            <a:pPr marL="457200" indent="-457200">
              <a:buFont typeface="Arial" pitchFamily="34" charset="0"/>
              <a:buChar char="•"/>
            </a:pPr>
            <a:endParaRPr lang="en-US" sz="2800" dirty="0"/>
          </a:p>
          <a:p>
            <a:pPr marL="457200" indent="-457200">
              <a:buFont typeface="Arial" pitchFamily="34" charset="0"/>
              <a:buChar char="•"/>
            </a:pPr>
            <a:endParaRPr lang="en-US" sz="2800" dirty="0" smtClean="0"/>
          </a:p>
          <a:p>
            <a:pPr marL="457200" indent="-457200">
              <a:buFont typeface="Arial" pitchFamily="34" charset="0"/>
              <a:buChar char="•"/>
            </a:pPr>
            <a:endParaRPr lang="en-US" sz="2800" dirty="0"/>
          </a:p>
          <a:p>
            <a:pPr marL="457200" indent="-457200">
              <a:buFont typeface="Arial" pitchFamily="34" charset="0"/>
              <a:buChar char="•"/>
            </a:pPr>
            <a:endParaRPr lang="en-US" sz="2800" dirty="0" smtClean="0"/>
          </a:p>
          <a:p>
            <a:pPr marL="457200" indent="-457200">
              <a:buFont typeface="Arial" pitchFamily="34" charset="0"/>
              <a:buChar char="•"/>
            </a:pPr>
            <a:r>
              <a:rPr lang="en-US" sz="2800" dirty="0"/>
              <a:t>Click </a:t>
            </a:r>
            <a:r>
              <a:rPr lang="en-US" sz="2800" b="1" dirty="0"/>
              <a:t>Save</a:t>
            </a:r>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9" name="Picture 8" descr="A screenshot of a computer&#10;&#10;Description automatically generated">
            <a:extLst>
              <a:ext uri="{FF2B5EF4-FFF2-40B4-BE49-F238E27FC236}">
                <a16:creationId xmlns:a16="http://schemas.microsoft.com/office/drawing/2014/main" xmlns="" id="{E98ED094-C5A3-A5C7-C720-F44B209C85DD}"/>
              </a:ext>
            </a:extLst>
          </p:cNvPr>
          <p:cNvPicPr>
            <a:picLocks noChangeAspect="1"/>
          </p:cNvPicPr>
          <p:nvPr/>
        </p:nvPicPr>
        <p:blipFill rotWithShape="1">
          <a:blip r:embed="rId2">
            <a:extLst>
              <a:ext uri="{28A0092B-C50C-407E-A947-70E740481C1C}">
                <a14:useLocalDpi xmlns:a14="http://schemas.microsoft.com/office/drawing/2010/main" val="0"/>
              </a:ext>
            </a:extLst>
          </a:blip>
          <a:srcRect t="4281" r="8258" b="1819"/>
          <a:stretch/>
        </p:blipFill>
        <p:spPr>
          <a:xfrm>
            <a:off x="4589663" y="2627150"/>
            <a:ext cx="8315846" cy="258554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xmlns="" id="{42A7B96C-ABC1-EDED-3D3B-D5E2A88C2F2D}"/>
              </a:ext>
            </a:extLst>
          </p:cNvPr>
          <p:cNvPicPr>
            <a:picLocks noChangeAspect="1"/>
          </p:cNvPicPr>
          <p:nvPr/>
        </p:nvPicPr>
        <p:blipFill rotWithShape="1">
          <a:blip r:embed="rId3">
            <a:extLst>
              <a:ext uri="{28A0092B-C50C-407E-A947-70E740481C1C}">
                <a14:useLocalDpi xmlns:a14="http://schemas.microsoft.com/office/drawing/2010/main" val="0"/>
              </a:ext>
            </a:extLst>
          </a:blip>
          <a:srcRect r="3362" b="33137"/>
          <a:stretch/>
        </p:blipFill>
        <p:spPr>
          <a:xfrm>
            <a:off x="4589663" y="7366082"/>
            <a:ext cx="8876955" cy="2380066"/>
          </a:xfrm>
          <a:prstGeom prst="rect">
            <a:avLst/>
          </a:prstGeom>
        </p:spPr>
      </p:pic>
    </p:spTree>
    <p:extLst>
      <p:ext uri="{BB962C8B-B14F-4D97-AF65-F5344CB8AC3E}">
        <p14:creationId xmlns:p14="http://schemas.microsoft.com/office/powerpoint/2010/main" val="491029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4862870"/>
          </a:xfrm>
          <a:prstGeom prst="rect">
            <a:avLst/>
          </a:prstGeom>
          <a:noFill/>
        </p:spPr>
        <p:txBody>
          <a:bodyPr wrap="square" rtlCol="0">
            <a:spAutoFit/>
          </a:bodyPr>
          <a:lstStyle/>
          <a:p>
            <a:pPr algn="just"/>
            <a:r>
              <a:rPr lang="en-US" sz="4000" b="1" dirty="0"/>
              <a:t>Journal </a:t>
            </a:r>
            <a:r>
              <a:rPr lang="en-US" sz="4000" b="1" dirty="0" smtClean="0"/>
              <a:t>Entry </a:t>
            </a:r>
            <a:r>
              <a:rPr lang="en-US" sz="4000" b="1" dirty="0"/>
              <a:t>using </a:t>
            </a:r>
            <a:r>
              <a:rPr lang="en-US" sz="4000" b="1" dirty="0" smtClean="0"/>
              <a:t>Journal Template</a:t>
            </a:r>
          </a:p>
          <a:p>
            <a:r>
              <a:rPr lang="en-US" sz="3200" dirty="0" smtClean="0"/>
              <a:t>Step</a:t>
            </a:r>
            <a:endParaRPr lang="en-US" sz="3200" dirty="0"/>
          </a:p>
          <a:p>
            <a:r>
              <a:rPr lang="en-US" sz="3200" dirty="0"/>
              <a:t>Accountant &gt; manual journal &gt; click the + New journal &gt; select &gt; create from template</a:t>
            </a:r>
            <a:endParaRPr lang="en-IN" sz="3200" dirty="0"/>
          </a:p>
          <a:p>
            <a:pPr algn="just"/>
            <a:endParaRPr lang="en-US" sz="3600" b="1" dirty="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2" name="Picture 11" descr="A screenshot of a computer&#10;&#10;Description automatically generated">
            <a:extLst>
              <a:ext uri="{FF2B5EF4-FFF2-40B4-BE49-F238E27FC236}">
                <a16:creationId xmlns:a16="http://schemas.microsoft.com/office/drawing/2014/main" xmlns="" id="{CA110EEE-AD39-92FD-3E5C-C3F824DC3DF9}"/>
              </a:ext>
            </a:extLst>
          </p:cNvPr>
          <p:cNvPicPr>
            <a:picLocks noChangeAspect="1"/>
          </p:cNvPicPr>
          <p:nvPr/>
        </p:nvPicPr>
        <p:blipFill rotWithShape="1">
          <a:blip r:embed="rId2">
            <a:extLst>
              <a:ext uri="{28A0092B-C50C-407E-A947-70E740481C1C}">
                <a14:useLocalDpi xmlns:a14="http://schemas.microsoft.com/office/drawing/2010/main" val="0"/>
              </a:ext>
            </a:extLst>
          </a:blip>
          <a:srcRect l="1104" r="11275" b="42801"/>
          <a:stretch/>
        </p:blipFill>
        <p:spPr>
          <a:xfrm>
            <a:off x="3608750" y="2620421"/>
            <a:ext cx="12023308" cy="4414359"/>
          </a:xfrm>
          <a:prstGeom prst="rect">
            <a:avLst/>
          </a:prstGeom>
        </p:spPr>
      </p:pic>
      <p:pic>
        <p:nvPicPr>
          <p:cNvPr id="13" name="Picture 12" descr="A screenshot of a phone">
            <a:extLst>
              <a:ext uri="{FF2B5EF4-FFF2-40B4-BE49-F238E27FC236}">
                <a16:creationId xmlns:a16="http://schemas.microsoft.com/office/drawing/2014/main" xmlns="" id="{47E354C5-204B-6C22-D031-F7001D886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749" y="7581468"/>
            <a:ext cx="12023309" cy="1582015"/>
          </a:xfrm>
          <a:prstGeom prst="rect">
            <a:avLst/>
          </a:prstGeom>
        </p:spPr>
      </p:pic>
    </p:spTree>
    <p:extLst>
      <p:ext uri="{BB962C8B-B14F-4D97-AF65-F5344CB8AC3E}">
        <p14:creationId xmlns:p14="http://schemas.microsoft.com/office/powerpoint/2010/main" val="30625522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1264622"/>
          </a:xfrm>
          <a:prstGeom prst="rect">
            <a:avLst/>
          </a:prstGeom>
          <a:noFill/>
        </p:spPr>
        <p:txBody>
          <a:bodyPr wrap="square" rtlCol="0">
            <a:spAutoFit/>
          </a:bodyPr>
          <a:lstStyle/>
          <a:p>
            <a:pPr algn="just"/>
            <a:r>
              <a:rPr lang="en-US" sz="4000" b="1" dirty="0"/>
              <a:t>Manage Journal Template</a:t>
            </a:r>
          </a:p>
          <a:p>
            <a:r>
              <a:rPr lang="en-US" sz="3200" dirty="0"/>
              <a:t>You can also perform certain actions on your journal templates. You will be able to:</a:t>
            </a:r>
          </a:p>
          <a:p>
            <a:pPr marL="571500" indent="-571500" algn="just">
              <a:buFont typeface="Arial" pitchFamily="34" charset="0"/>
              <a:buChar char="•"/>
            </a:pPr>
            <a:r>
              <a:rPr lang="fr-FR" sz="3200" dirty="0"/>
              <a:t>Edit journal template</a:t>
            </a:r>
          </a:p>
          <a:p>
            <a:pPr marL="571500" indent="-571500" algn="just">
              <a:buFont typeface="Arial" pitchFamily="34" charset="0"/>
              <a:buChar char="•"/>
            </a:pPr>
            <a:r>
              <a:rPr lang="fr-FR" sz="3200" dirty="0"/>
              <a:t>Delete journal </a:t>
            </a:r>
            <a:r>
              <a:rPr lang="fr-FR" sz="3200" dirty="0" smtClean="0"/>
              <a:t>template</a:t>
            </a:r>
          </a:p>
          <a:p>
            <a:pPr marL="571500" indent="-571500" algn="just">
              <a:buFont typeface="Arial" pitchFamily="34" charset="0"/>
              <a:buChar char="•"/>
            </a:pPr>
            <a:endParaRPr lang="fr-FR" sz="3200" dirty="0"/>
          </a:p>
          <a:p>
            <a:pPr algn="just"/>
            <a:r>
              <a:rPr lang="en-US" sz="3200" dirty="0"/>
              <a:t>Steps: Accountant &gt; manual journals &gt; click settings drop down buttons &gt; manage templates &gt; edit next to modify </a:t>
            </a:r>
            <a:r>
              <a:rPr lang="en-US" sz="3200" dirty="0" smtClean="0"/>
              <a:t>template</a:t>
            </a:r>
          </a:p>
          <a:p>
            <a:pPr algn="just"/>
            <a:endParaRPr lang="en-US" sz="3200" dirty="0"/>
          </a:p>
          <a:p>
            <a:pPr algn="just"/>
            <a:endParaRPr lang="en-US" sz="3200" dirty="0" smtClean="0"/>
          </a:p>
          <a:p>
            <a:pPr algn="just"/>
            <a:endParaRPr lang="en-US" sz="3200" dirty="0"/>
          </a:p>
          <a:p>
            <a:pPr algn="just"/>
            <a:endParaRPr lang="en-US" sz="3200" dirty="0" smtClean="0"/>
          </a:p>
          <a:p>
            <a:pPr algn="just"/>
            <a:endParaRPr lang="en-US" sz="3200" dirty="0"/>
          </a:p>
          <a:p>
            <a:pPr algn="just"/>
            <a:r>
              <a:rPr lang="en-US" sz="3200" dirty="0"/>
              <a:t>Steps: Accountant &gt; manual journals &gt; click settings drop down buttons &gt; manage templates &gt; Delete next to modify template</a:t>
            </a:r>
            <a:endParaRPr lang="en-IN" sz="3200" dirty="0"/>
          </a:p>
          <a:p>
            <a:pPr algn="just"/>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0" name="Picture 9" descr="A screenshot of a computer&#10;&#10;Description automatically generated">
            <a:extLst>
              <a:ext uri="{FF2B5EF4-FFF2-40B4-BE49-F238E27FC236}">
                <a16:creationId xmlns:a16="http://schemas.microsoft.com/office/drawing/2014/main" xmlns="" id="{B06BF858-2AA1-4383-CDD6-D9E69B4D9649}"/>
              </a:ext>
            </a:extLst>
          </p:cNvPr>
          <p:cNvPicPr>
            <a:picLocks noChangeAspect="1"/>
          </p:cNvPicPr>
          <p:nvPr/>
        </p:nvPicPr>
        <p:blipFill rotWithShape="1">
          <a:blip r:embed="rId2">
            <a:extLst>
              <a:ext uri="{28A0092B-C50C-407E-A947-70E740481C1C}">
                <a14:useLocalDpi xmlns:a14="http://schemas.microsoft.com/office/drawing/2010/main" val="0"/>
              </a:ext>
            </a:extLst>
          </a:blip>
          <a:srcRect l="1628" r="595" b="8139"/>
          <a:stretch/>
        </p:blipFill>
        <p:spPr>
          <a:xfrm>
            <a:off x="2579211" y="4511978"/>
            <a:ext cx="12730516" cy="1573749"/>
          </a:xfrm>
          <a:prstGeom prst="rect">
            <a:avLst/>
          </a:prstGeom>
        </p:spPr>
      </p:pic>
      <p:pic>
        <p:nvPicPr>
          <p:cNvPr id="14" name="Picture 13" descr="A screenshot of a phone&#10;&#10;Description automatically generated">
            <a:extLst>
              <a:ext uri="{FF2B5EF4-FFF2-40B4-BE49-F238E27FC236}">
                <a16:creationId xmlns:a16="http://schemas.microsoft.com/office/drawing/2014/main" xmlns="" id="{7F024C10-C241-C419-D526-528802C0EAE6}"/>
              </a:ext>
            </a:extLst>
          </p:cNvPr>
          <p:cNvPicPr>
            <a:picLocks noChangeAspect="1"/>
          </p:cNvPicPr>
          <p:nvPr/>
        </p:nvPicPr>
        <p:blipFill rotWithShape="1">
          <a:blip r:embed="rId3">
            <a:extLst>
              <a:ext uri="{28A0092B-C50C-407E-A947-70E740481C1C}">
                <a14:useLocalDpi xmlns:a14="http://schemas.microsoft.com/office/drawing/2010/main" val="0"/>
              </a:ext>
            </a:extLst>
          </a:blip>
          <a:srcRect t="9856"/>
          <a:stretch/>
        </p:blipFill>
        <p:spPr>
          <a:xfrm>
            <a:off x="2579211" y="7806542"/>
            <a:ext cx="12989008" cy="1566058"/>
          </a:xfrm>
          <a:prstGeom prst="rect">
            <a:avLst/>
          </a:prstGeom>
        </p:spPr>
      </p:pic>
    </p:spTree>
    <p:extLst>
      <p:ext uri="{BB962C8B-B14F-4D97-AF65-F5344CB8AC3E}">
        <p14:creationId xmlns:p14="http://schemas.microsoft.com/office/powerpoint/2010/main" val="42863002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3357503"/>
          </a:xfrm>
          <a:prstGeom prst="rect">
            <a:avLst/>
          </a:prstGeom>
          <a:noFill/>
        </p:spPr>
        <p:txBody>
          <a:bodyPr wrap="square" rtlCol="0">
            <a:spAutoFit/>
          </a:bodyPr>
          <a:lstStyle/>
          <a:p>
            <a:pPr algn="ctr"/>
            <a:r>
              <a:rPr lang="en-US" sz="4400" b="1" dirty="0"/>
              <a:t>SELF – EXAMINATION QUESTIONS FOR </a:t>
            </a:r>
            <a:r>
              <a:rPr lang="en-US" sz="4400" b="1" dirty="0" smtClean="0"/>
              <a:t>PRACTICE</a:t>
            </a:r>
          </a:p>
          <a:p>
            <a:pPr algn="just"/>
            <a:endParaRPr lang="en-US" sz="3200" b="1" dirty="0" smtClean="0"/>
          </a:p>
          <a:p>
            <a:pPr marL="342900" indent="-342900" algn="just">
              <a:buAutoNum type="arabicParenR"/>
            </a:pPr>
            <a:r>
              <a:rPr lang="en-US" sz="3200" dirty="0">
                <a:latin typeface="Times New Roman" panose="02020603050405020304" pitchFamily="18" charset="0"/>
                <a:cs typeface="Times New Roman" panose="02020603050405020304" pitchFamily="18" charset="0"/>
              </a:rPr>
              <a:t>EXPLAIN THE PROCESS OF CREATING A NEW MANUAL JOURNAL IN </a:t>
            </a:r>
            <a:r>
              <a:rPr lang="en-US" sz="3200" dirty="0" smtClean="0">
                <a:latin typeface="Times New Roman" panose="02020603050405020304" pitchFamily="18" charset="0"/>
                <a:cs typeface="Times New Roman" panose="02020603050405020304" pitchFamily="18" charset="0"/>
              </a:rPr>
              <a:t>ZOHO </a:t>
            </a:r>
            <a:r>
              <a:rPr lang="en-US" sz="3200" dirty="0">
                <a:latin typeface="Times New Roman" panose="02020603050405020304" pitchFamily="18" charset="0"/>
                <a:cs typeface="Times New Roman" panose="02020603050405020304" pitchFamily="18" charset="0"/>
              </a:rPr>
              <a:t>BOOKS</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2)  HOW CAN MANUAL JOURNALS BE IMPORTED IN </a:t>
            </a:r>
            <a:r>
              <a:rPr lang="en-US" sz="3200" dirty="0" smtClean="0">
                <a:latin typeface="Times New Roman" panose="02020603050405020304" pitchFamily="18" charset="0"/>
                <a:cs typeface="Times New Roman" panose="02020603050405020304" pitchFamily="18" charset="0"/>
              </a:rPr>
              <a:t>ZOHO </a:t>
            </a:r>
            <a:r>
              <a:rPr lang="en-US" sz="3200" dirty="0">
                <a:latin typeface="Times New Roman" panose="02020603050405020304" pitchFamily="18" charset="0"/>
                <a:cs typeface="Times New Roman" panose="02020603050405020304" pitchFamily="18" charset="0"/>
              </a:rPr>
              <a:t>BOOKS</a:t>
            </a:r>
          </a:p>
          <a:p>
            <a:pPr marL="342900" indent="-342900" algn="just">
              <a:buAutoNum type="arabicParenR"/>
            </a:pP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3)   DESCRIBE THE PROCEDURE FOR CREATING JOURNAL TEMPLATES IN </a:t>
            </a:r>
            <a:r>
              <a:rPr lang="en-US" sz="3200" dirty="0" smtClean="0">
                <a:latin typeface="Times New Roman" panose="02020603050405020304" pitchFamily="18" charset="0"/>
                <a:cs typeface="Times New Roman" panose="02020603050405020304" pitchFamily="18" charset="0"/>
              </a:rPr>
              <a:t>ZOHO </a:t>
            </a:r>
            <a:r>
              <a:rPr lang="en-US" sz="3200" dirty="0">
                <a:latin typeface="Times New Roman" panose="02020603050405020304" pitchFamily="18" charset="0"/>
                <a:cs typeface="Times New Roman" panose="02020603050405020304" pitchFamily="18" charset="0"/>
              </a:rPr>
              <a:t>BOOKS</a:t>
            </a:r>
          </a:p>
          <a:p>
            <a:pPr marL="342900" indent="-342900" algn="just">
              <a:buAutoNum type="arabicParenR"/>
            </a:pP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4)  EXPLAIN THE AUTOMATIC HANDLING OF CLOSING AND REOOENING ACCOUNT IN </a:t>
            </a:r>
            <a:r>
              <a:rPr lang="en-US" sz="3200" dirty="0" smtClean="0">
                <a:latin typeface="Times New Roman" panose="02020603050405020304" pitchFamily="18" charset="0"/>
                <a:cs typeface="Times New Roman" panose="02020603050405020304" pitchFamily="18" charset="0"/>
              </a:rPr>
              <a:t>ZOHO </a:t>
            </a:r>
            <a:r>
              <a:rPr lang="en-US" sz="3200" dirty="0">
                <a:latin typeface="Times New Roman" panose="02020603050405020304" pitchFamily="18" charset="0"/>
                <a:cs typeface="Times New Roman" panose="02020603050405020304" pitchFamily="18" charset="0"/>
              </a:rPr>
              <a:t>BOOKS DURING A FISCAL YEAR   TRANSITION . HOW DOES IT BENEFIT ORGANIZATIONS</a:t>
            </a:r>
          </a:p>
          <a:p>
            <a:pPr marL="342900" indent="-342900" algn="just">
              <a:buAutoNum type="arabicParenR"/>
            </a:pP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5) HOW DOES </a:t>
            </a:r>
            <a:r>
              <a:rPr lang="en-US" sz="3200" dirty="0" smtClean="0">
                <a:latin typeface="Times New Roman" panose="02020603050405020304" pitchFamily="18" charset="0"/>
                <a:cs typeface="Times New Roman" panose="02020603050405020304" pitchFamily="18" charset="0"/>
              </a:rPr>
              <a:t>ZOHO </a:t>
            </a:r>
            <a:r>
              <a:rPr lang="en-US" sz="3200" dirty="0">
                <a:latin typeface="Times New Roman" panose="02020603050405020304" pitchFamily="18" charset="0"/>
                <a:cs typeface="Times New Roman" panose="02020603050405020304" pitchFamily="18" charset="0"/>
              </a:rPr>
              <a:t>BOOKS ENSURE CONTINUITY IN INVOICE NUMBERING ACROSS FISCAL   YEARS? CAN USER CUSTOMIZE INVOICE NUMBERING PREFERENCES?</a:t>
            </a:r>
          </a:p>
          <a:p>
            <a:endParaRPr lang="en-US" sz="4000" b="1" dirty="0"/>
          </a:p>
          <a:p>
            <a:pPr algn="ctr"/>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31530568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420223" y="1593432"/>
            <a:ext cx="11140413" cy="4701579"/>
          </a:xfrm>
          <a:prstGeom prst="rect">
            <a:avLst/>
          </a:prstGeom>
        </p:spPr>
        <p:txBody>
          <a:bodyPr vert="horz" wrap="square" lIns="0" tIns="381670" rIns="0" bIns="0" rtlCol="0" anchor="t">
            <a:spAutoFit/>
          </a:bodyPr>
          <a:lstStyle/>
          <a:p>
            <a:pPr marL="457200" indent="-457200" algn="just" rtl="0">
              <a:buFont typeface="Wingdings" pitchFamily="2" charset="2"/>
              <a:buChar char="q"/>
            </a:pPr>
            <a:r>
              <a:rPr lang="en-US" sz="2800" kern="1200" dirty="0">
                <a:latin typeface="+mn-lt"/>
              </a:rPr>
              <a:t>The general ledger is a core accounting component that serves as a central repository for recording all financial transaction of a business.</a:t>
            </a:r>
          </a:p>
          <a:p>
            <a:pPr marL="457200" indent="-457200" algn="just" rtl="0">
              <a:buFont typeface="Wingdings" pitchFamily="2" charset="2"/>
              <a:buChar char="q"/>
            </a:pPr>
            <a:r>
              <a:rPr lang="en-US" sz="2800" kern="1200" dirty="0">
                <a:latin typeface="+mn-lt"/>
              </a:rPr>
              <a:t>In </a:t>
            </a:r>
            <a:r>
              <a:rPr lang="en-US" sz="2800" kern="1200" dirty="0" smtClean="0">
                <a:latin typeface="+mn-lt"/>
              </a:rPr>
              <a:t>ZOHO Books, the </a:t>
            </a:r>
            <a:r>
              <a:rPr lang="en-US" sz="2800" kern="1200" dirty="0">
                <a:latin typeface="+mn-lt"/>
              </a:rPr>
              <a:t>ledger is referred to as the “Chart of accounts”.</a:t>
            </a:r>
          </a:p>
          <a:p>
            <a:pPr marL="457200" indent="-457200" algn="just" rtl="0">
              <a:buFont typeface="Arial" pitchFamily="34" charset="0"/>
              <a:buChar char="•"/>
            </a:pPr>
            <a:endParaRPr lang="en-US" sz="2800" kern="1200" dirty="0">
              <a:latin typeface="+mn-lt"/>
            </a:endParaRPr>
          </a:p>
          <a:p>
            <a:pPr algn="just" rtl="0"/>
            <a:r>
              <a:rPr lang="en-US" sz="2800" kern="1200" dirty="0">
                <a:latin typeface="+mn-lt"/>
              </a:rPr>
              <a:t>Steps: accountant &gt; chart of accounts &gt; add/edit account with relevant details (account name, account type, opening balance etc)</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0" y="1447959"/>
            <a:ext cx="5094434"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smtClean="0">
                <a:solidFill>
                  <a:schemeClr val="bg1"/>
                </a:solidFill>
              </a:rPr>
              <a:t>CHAPTER-5</a:t>
            </a:r>
            <a:endParaRPr lang="en-US" sz="6000" b="1" dirty="0" smtClean="0">
              <a:solidFill>
                <a:schemeClr val="bg1"/>
              </a:solidFill>
            </a:endParaRPr>
          </a:p>
          <a:p>
            <a:pPr algn="ctr"/>
            <a:r>
              <a:rPr lang="en-US" sz="5400" b="1" dirty="0">
                <a:solidFill>
                  <a:schemeClr val="bg1"/>
                </a:solidFill>
              </a:rPr>
              <a:t>GL, AP, AR, ASSET ACCOUNTING</a:t>
            </a:r>
          </a:p>
          <a:p>
            <a:r>
              <a:rPr lang="en-IN" sz="7200" dirty="0"/>
              <a:t/>
            </a:r>
            <a:br>
              <a:rPr lang="en-IN" sz="7200" dirty="0"/>
            </a:br>
            <a:endParaRPr lang="en-US" sz="7200" dirty="0">
              <a:solidFill>
                <a:schemeClr val="bg1"/>
              </a:solidFill>
              <a:latin typeface="Aptos"/>
            </a:endParaRPr>
          </a:p>
        </p:txBody>
      </p:sp>
      <p:pic>
        <p:nvPicPr>
          <p:cNvPr id="10" name="Picture 9" descr="A screenshot of a computer">
            <a:extLst>
              <a:ext uri="{FF2B5EF4-FFF2-40B4-BE49-F238E27FC236}">
                <a16:creationId xmlns:a16="http://schemas.microsoft.com/office/drawing/2014/main" xmlns="" id="{29C2705A-40C1-E0A0-8B0D-B5B5153BB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480" y="5167358"/>
            <a:ext cx="10865584" cy="3062241"/>
          </a:xfrm>
          <a:prstGeom prst="rect">
            <a:avLst/>
          </a:prstGeom>
        </p:spPr>
      </p:pic>
    </p:spTree>
    <p:extLst>
      <p:ext uri="{BB962C8B-B14F-4D97-AF65-F5344CB8AC3E}">
        <p14:creationId xmlns:p14="http://schemas.microsoft.com/office/powerpoint/2010/main" val="40778636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5081052"/>
          </a:xfrm>
          <a:prstGeom prst="rect">
            <a:avLst/>
          </a:prstGeom>
          <a:noFill/>
        </p:spPr>
        <p:txBody>
          <a:bodyPr wrap="square" rtlCol="0">
            <a:spAutoFit/>
          </a:bodyPr>
          <a:lstStyle/>
          <a:p>
            <a:r>
              <a:rPr lang="en-US" sz="4400" b="1" dirty="0"/>
              <a:t>Introduction - Customers &amp; Vendors</a:t>
            </a:r>
          </a:p>
          <a:p>
            <a:pPr algn="just"/>
            <a:endParaRPr lang="en-US" sz="3200" b="1" dirty="0" smtClean="0"/>
          </a:p>
          <a:p>
            <a:pPr marL="457200" indent="-457200" algn="just">
              <a:buFont typeface="Wingdings" pitchFamily="2" charset="2"/>
              <a:buChar char="q"/>
            </a:pPr>
            <a:r>
              <a:rPr lang="en-US" sz="2800" dirty="0">
                <a:cs typeface="Times New Roman" panose="02020603050405020304" pitchFamily="18" charset="0"/>
              </a:rPr>
              <a:t>In </a:t>
            </a:r>
            <a:r>
              <a:rPr lang="en-US" sz="2800" dirty="0" smtClean="0">
                <a:cs typeface="Times New Roman" panose="02020603050405020304" pitchFamily="18" charset="0"/>
              </a:rPr>
              <a:t>ZOHO Books</a:t>
            </a:r>
            <a:r>
              <a:rPr lang="en-US" sz="2800" dirty="0">
                <a:cs typeface="Times New Roman" panose="02020603050405020304" pitchFamily="18" charset="0"/>
              </a:rPr>
              <a:t>, managing your business relationships with customers and vendors is essential.</a:t>
            </a:r>
          </a:p>
          <a:p>
            <a:pPr marL="457200" indent="-457200" algn="just">
              <a:buFont typeface="Wingdings" pitchFamily="2" charset="2"/>
              <a:buChar char="q"/>
            </a:pPr>
            <a:r>
              <a:rPr lang="en-US" sz="2800" dirty="0">
                <a:cs typeface="Times New Roman" panose="02020603050405020304" pitchFamily="18" charset="0"/>
              </a:rPr>
              <a:t>Customer represent individuals to whom you sell the goods or services</a:t>
            </a:r>
          </a:p>
          <a:p>
            <a:pPr marL="457200" indent="-457200" algn="just">
              <a:buFont typeface="Wingdings" pitchFamily="2" charset="2"/>
              <a:buChar char="q"/>
            </a:pPr>
            <a:r>
              <a:rPr lang="en-US" sz="2800" dirty="0">
                <a:cs typeface="Times New Roman" panose="02020603050405020304" pitchFamily="18" charset="0"/>
              </a:rPr>
              <a:t>Vendors are individuals from whom you purchase goods or </a:t>
            </a:r>
            <a:r>
              <a:rPr lang="en-US" sz="2800" dirty="0" smtClean="0">
                <a:cs typeface="Times New Roman" panose="02020603050405020304" pitchFamily="18" charset="0"/>
              </a:rPr>
              <a:t>services</a:t>
            </a:r>
          </a:p>
          <a:p>
            <a:pPr algn="just"/>
            <a:endParaRPr lang="en-US" sz="2800" dirty="0">
              <a:cs typeface="Times New Roman" panose="02020603050405020304" pitchFamily="18" charset="0"/>
            </a:endParaRPr>
          </a:p>
          <a:p>
            <a:pPr algn="just"/>
            <a:r>
              <a:rPr lang="en-US" sz="2800" dirty="0">
                <a:cs typeface="Times New Roman" panose="02020603050405020304" pitchFamily="18" charset="0"/>
              </a:rPr>
              <a:t>There are two methods to add customer and vendors in </a:t>
            </a:r>
            <a:r>
              <a:rPr lang="en-US" sz="2800" dirty="0" smtClean="0">
                <a:cs typeface="Times New Roman" panose="02020603050405020304" pitchFamily="18" charset="0"/>
              </a:rPr>
              <a:t>ZOHO Books</a:t>
            </a:r>
            <a:endParaRPr lang="en-US" sz="2800" dirty="0">
              <a:cs typeface="Times New Roman" panose="02020603050405020304" pitchFamily="18" charset="0"/>
            </a:endParaRPr>
          </a:p>
          <a:p>
            <a:pPr marL="457200" indent="-457200" algn="just">
              <a:buFont typeface="Wingdings" pitchFamily="2" charset="2"/>
              <a:buChar char="q"/>
            </a:pPr>
            <a:r>
              <a:rPr lang="en-US" sz="2800" dirty="0">
                <a:cs typeface="Times New Roman" panose="02020603050405020304" pitchFamily="18" charset="0"/>
              </a:rPr>
              <a:t>Create from customer and vendor creation page</a:t>
            </a:r>
          </a:p>
          <a:p>
            <a:pPr marL="457200" indent="-457200" algn="just">
              <a:buFont typeface="Wingdings" pitchFamily="2" charset="2"/>
              <a:buChar char="q"/>
            </a:pPr>
            <a:r>
              <a:rPr lang="en-US" sz="2800" dirty="0">
                <a:cs typeface="Times New Roman" panose="02020603050405020304" pitchFamily="18" charset="0"/>
              </a:rPr>
              <a:t>Import customer /</a:t>
            </a:r>
            <a:r>
              <a:rPr lang="en-US" sz="2800" dirty="0" smtClean="0">
                <a:cs typeface="Times New Roman" panose="02020603050405020304" pitchFamily="18" charset="0"/>
              </a:rPr>
              <a:t>vendors</a:t>
            </a:r>
          </a:p>
          <a:p>
            <a:pPr algn="just"/>
            <a:endParaRPr lang="en-US" sz="2800" dirty="0" smtClean="0">
              <a:cs typeface="Times New Roman" panose="02020603050405020304" pitchFamily="18" charset="0"/>
            </a:endParaRPr>
          </a:p>
          <a:p>
            <a:pPr marL="457200" indent="-457200" algn="just">
              <a:buFont typeface="Wingdings" pitchFamily="2" charset="2"/>
              <a:buChar char="Ø"/>
            </a:pPr>
            <a:r>
              <a:rPr lang="en-US" sz="2800" dirty="0">
                <a:cs typeface="Times New Roman" panose="02020603050405020304" pitchFamily="18" charset="0"/>
              </a:rPr>
              <a:t>Create from Customer and Vendor creation </a:t>
            </a:r>
            <a:r>
              <a:rPr lang="en-US" sz="2800" dirty="0" smtClean="0">
                <a:cs typeface="Times New Roman" panose="02020603050405020304" pitchFamily="18" charset="0"/>
              </a:rPr>
              <a:t>page</a:t>
            </a:r>
          </a:p>
          <a:p>
            <a:pPr algn="just"/>
            <a:endParaRPr lang="en-US" sz="2800" dirty="0" smtClean="0">
              <a:cs typeface="Times New Roman" panose="02020603050405020304" pitchFamily="18" charset="0"/>
            </a:endParaRPr>
          </a:p>
          <a:p>
            <a:pPr marL="457200" indent="-457200" algn="just">
              <a:buFont typeface="Wingdings" pitchFamily="2" charset="2"/>
              <a:buChar char="§"/>
            </a:pPr>
            <a:r>
              <a:rPr lang="en-US" sz="2800" dirty="0">
                <a:cs typeface="Times New Roman" panose="02020603050405020304" pitchFamily="18" charset="0"/>
              </a:rPr>
              <a:t>Go to Sales &gt; Customers.</a:t>
            </a:r>
          </a:p>
          <a:p>
            <a:pPr marL="457200" indent="-457200" algn="just">
              <a:buFont typeface="Wingdings" pitchFamily="2" charset="2"/>
              <a:buChar char="§"/>
            </a:pPr>
            <a:r>
              <a:rPr lang="en-US" sz="2800" dirty="0">
                <a:cs typeface="Times New Roman" panose="02020603050405020304" pitchFamily="18" charset="0"/>
              </a:rPr>
              <a:t>Click the + New button in top right corner of the page.</a:t>
            </a:r>
          </a:p>
          <a:p>
            <a:pPr marL="457200" indent="-457200" algn="just">
              <a:buFont typeface="Wingdings" pitchFamily="2" charset="2"/>
              <a:buChar char="§"/>
            </a:pPr>
            <a:r>
              <a:rPr lang="en-US" sz="2800" dirty="0">
                <a:cs typeface="Times New Roman" panose="02020603050405020304" pitchFamily="18" charset="0"/>
              </a:rPr>
              <a:t>Select the Customer Type as Business for B2B customers, or Individual for B2C customers.</a:t>
            </a:r>
          </a:p>
          <a:p>
            <a:pPr marL="457200" indent="-457200" algn="just">
              <a:buFont typeface="Wingdings" pitchFamily="2" charset="2"/>
              <a:buChar char="§"/>
            </a:pPr>
            <a:r>
              <a:rPr lang="en-US" sz="2800" dirty="0">
                <a:cs typeface="Times New Roman" panose="02020603050405020304" pitchFamily="18" charset="0"/>
              </a:rPr>
              <a:t>Enter the details of your customer.</a:t>
            </a:r>
          </a:p>
          <a:p>
            <a:pPr marL="457200" indent="-457200" algn="just">
              <a:buFont typeface="Wingdings" pitchFamily="2" charset="2"/>
              <a:buChar char="§"/>
            </a:pPr>
            <a:r>
              <a:rPr lang="en-US" sz="2800" dirty="0">
                <a:cs typeface="Times New Roman" panose="02020603050405020304" pitchFamily="18" charset="0"/>
              </a:rPr>
              <a:t>Select the Currency they deal in.</a:t>
            </a:r>
          </a:p>
          <a:p>
            <a:pPr marL="457200" indent="-457200" algn="just">
              <a:buFont typeface="Wingdings" pitchFamily="2" charset="2"/>
              <a:buChar char="§"/>
            </a:pPr>
            <a:r>
              <a:rPr lang="en-US" sz="2800" dirty="0">
                <a:cs typeface="Times New Roman" panose="02020603050405020304" pitchFamily="18" charset="0"/>
              </a:rPr>
              <a:t>You can add other details such as their Billing Address and Shipping Address by navigating through the different tabs at the bottom of the page.</a:t>
            </a:r>
          </a:p>
          <a:p>
            <a:pPr marL="457200" indent="-457200" algn="just">
              <a:buFont typeface="Wingdings" pitchFamily="2" charset="2"/>
              <a:buChar char="§"/>
            </a:pPr>
            <a:r>
              <a:rPr lang="en-US" sz="2800" dirty="0">
                <a:cs typeface="Times New Roman" panose="02020603050405020304" pitchFamily="18" charset="0"/>
              </a:rPr>
              <a:t>After entering all the details, click Save.</a:t>
            </a:r>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endParaRPr lang="en-US" sz="4000" b="1" dirty="0"/>
          </a:p>
          <a:p>
            <a:pPr algn="ctr"/>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38855315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6832640"/>
          </a:xfrm>
          <a:prstGeom prst="rect">
            <a:avLst/>
          </a:prstGeom>
          <a:noFill/>
        </p:spPr>
        <p:txBody>
          <a:bodyPr wrap="square" rtlCol="0">
            <a:spAutoFit/>
          </a:bodyPr>
          <a:lstStyle/>
          <a:p>
            <a:r>
              <a:rPr lang="en-US" sz="4400" b="1" dirty="0"/>
              <a:t>Create from Customer and Vendor creation page</a:t>
            </a:r>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endParaRPr lang="en-US" sz="4000" b="1" dirty="0"/>
          </a:p>
          <a:p>
            <a:pPr algn="ctr"/>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8" name="Picture 7" descr="A screenshot of a customer account&#10;&#10;Description automatically generated">
            <a:extLst>
              <a:ext uri="{FF2B5EF4-FFF2-40B4-BE49-F238E27FC236}">
                <a16:creationId xmlns:a16="http://schemas.microsoft.com/office/drawing/2014/main" xmlns="" id="{8B1E5D48-EAC3-E749-0058-387B2576A541}"/>
              </a:ext>
            </a:extLst>
          </p:cNvPr>
          <p:cNvPicPr>
            <a:picLocks noChangeAspect="1"/>
          </p:cNvPicPr>
          <p:nvPr/>
        </p:nvPicPr>
        <p:blipFill rotWithShape="1">
          <a:blip r:embed="rId2">
            <a:extLst>
              <a:ext uri="{28A0092B-C50C-407E-A947-70E740481C1C}">
                <a14:useLocalDpi xmlns:a14="http://schemas.microsoft.com/office/drawing/2010/main" val="0"/>
              </a:ext>
            </a:extLst>
          </a:blip>
          <a:srcRect t="2272" r="3946" b="1572"/>
          <a:stretch/>
        </p:blipFill>
        <p:spPr>
          <a:xfrm>
            <a:off x="3242005" y="1685048"/>
            <a:ext cx="9393340" cy="7858056"/>
          </a:xfrm>
          <a:prstGeom prst="rect">
            <a:avLst/>
          </a:prstGeom>
        </p:spPr>
      </p:pic>
    </p:spTree>
    <p:extLst>
      <p:ext uri="{BB962C8B-B14F-4D97-AF65-F5344CB8AC3E}">
        <p14:creationId xmlns:p14="http://schemas.microsoft.com/office/powerpoint/2010/main" val="41170199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8494633"/>
          </a:xfrm>
          <a:prstGeom prst="rect">
            <a:avLst/>
          </a:prstGeom>
          <a:noFill/>
        </p:spPr>
        <p:txBody>
          <a:bodyPr wrap="square" rtlCol="0">
            <a:spAutoFit/>
          </a:bodyPr>
          <a:lstStyle/>
          <a:p>
            <a:r>
              <a:rPr lang="en-US" sz="4400" b="1" dirty="0"/>
              <a:t>To </a:t>
            </a:r>
            <a:r>
              <a:rPr lang="en-US" sz="4400" b="1" dirty="0" smtClean="0"/>
              <a:t>Add </a:t>
            </a:r>
            <a:r>
              <a:rPr lang="en-US" sz="4400" b="1" dirty="0"/>
              <a:t>a </a:t>
            </a:r>
            <a:r>
              <a:rPr lang="en-US" sz="4400" b="1" dirty="0" smtClean="0"/>
              <a:t>New Vendor:</a:t>
            </a:r>
            <a:endParaRPr lang="en-US" sz="4400" b="1" dirty="0"/>
          </a:p>
          <a:p>
            <a:r>
              <a:rPr lang="en-US" sz="3200" dirty="0"/>
              <a:t>Steps: Purchase &gt; vendors &gt; click the &gt;+ button &gt; fill in the details of your vendor . Select the currency they use for transaction</a:t>
            </a:r>
          </a:p>
          <a:p>
            <a:endParaRPr lang="en-US" sz="4400" b="1" dirty="0" smtClean="0"/>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endParaRPr lang="en-US" sz="4000" b="1" dirty="0"/>
          </a:p>
          <a:p>
            <a:pPr algn="ctr"/>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9" name="Picture 8" descr="A screenshot of a computer&#10;&#10;Description automatically generated">
            <a:extLst>
              <a:ext uri="{FF2B5EF4-FFF2-40B4-BE49-F238E27FC236}">
                <a16:creationId xmlns:a16="http://schemas.microsoft.com/office/drawing/2014/main" xmlns="" id="{6B723605-23D6-E33D-6BE8-B7AE19664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697" y="2834012"/>
            <a:ext cx="11186375" cy="6456365"/>
          </a:xfrm>
          <a:prstGeom prst="rect">
            <a:avLst/>
          </a:prstGeom>
        </p:spPr>
      </p:pic>
    </p:spTree>
    <p:extLst>
      <p:ext uri="{BB962C8B-B14F-4D97-AF65-F5344CB8AC3E}">
        <p14:creationId xmlns:p14="http://schemas.microsoft.com/office/powerpoint/2010/main" val="1874476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0" y="2763982"/>
            <a:ext cx="6421582" cy="5421459"/>
          </a:xfrm>
          <a:prstGeom prst="rect">
            <a:avLst/>
          </a:prstGeom>
        </p:spPr>
        <p:txBody>
          <a:bodyPr vert="horz" lIns="91440" tIns="45720" rIns="91440" bIns="45720" rtlCol="0" anchor="b">
            <a:normAutofit fontScale="90000"/>
          </a:bodyPr>
          <a:lstStyle/>
          <a:p>
            <a:pPr algn="ctr" rtl="0"/>
            <a:r>
              <a:rPr lang="en-US" sz="4900" dirty="0">
                <a:latin typeface="+mn-lt"/>
              </a:rPr>
              <a:t>Benefits of using </a:t>
            </a:r>
            <a:r>
              <a:rPr lang="en-US" sz="4900" dirty="0" smtClean="0">
                <a:latin typeface="+mn-lt"/>
              </a:rPr>
              <a:t>ZOHO </a:t>
            </a:r>
            <a:r>
              <a:rPr lang="en-US" sz="4900" dirty="0">
                <a:latin typeface="+mn-lt"/>
              </a:rPr>
              <a:t>Books</a:t>
            </a:r>
            <a:br>
              <a:rPr lang="en-US" sz="4900" dirty="0">
                <a:latin typeface="+mn-lt"/>
              </a:rPr>
            </a:br>
            <a:r>
              <a:rPr lang="en-US" sz="4800" dirty="0"/>
              <a:t/>
            </a:r>
            <a:br>
              <a:rPr lang="en-US" sz="4800" dirty="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107924" y="490381"/>
            <a:ext cx="10307240" cy="738664"/>
          </a:xfrm>
          <a:prstGeom prst="rect">
            <a:avLst/>
          </a:prstGeom>
          <a:noFill/>
        </p:spPr>
        <p:txBody>
          <a:bodyPr wrap="square" rtlCol="0">
            <a:spAutoFit/>
          </a:bodyPr>
          <a:lstStyle/>
          <a:p>
            <a:r>
              <a:rPr lang="en-US" sz="2400" dirty="0"/>
              <a:t/>
            </a:r>
            <a:br>
              <a:rPr lang="en-US" sz="2400" dirty="0"/>
            </a:br>
            <a:endParaRPr lang="en-IN" dirty="0"/>
          </a:p>
        </p:txBody>
      </p:sp>
      <p:sp>
        <p:nvSpPr>
          <p:cNvPr id="7" name="TextBox 6"/>
          <p:cNvSpPr txBox="1"/>
          <p:nvPr/>
        </p:nvSpPr>
        <p:spPr>
          <a:xfrm>
            <a:off x="12427528" y="5540501"/>
            <a:ext cx="4905593" cy="4185761"/>
          </a:xfrm>
          <a:prstGeom prst="rect">
            <a:avLst/>
          </a:prstGeom>
          <a:noFill/>
        </p:spPr>
        <p:txBody>
          <a:bodyPr wrap="square" rtlCol="0">
            <a:spAutoFit/>
          </a:bodyPr>
          <a:lstStyle/>
          <a:p>
            <a:r>
              <a:rPr lang="en-IN" sz="2800" b="1" dirty="0" smtClean="0"/>
              <a:t>4. Anytime</a:t>
            </a:r>
            <a:r>
              <a:rPr lang="en-IN" sz="2800" b="1" dirty="0"/>
              <a:t>, Anywhere </a:t>
            </a:r>
            <a:r>
              <a:rPr lang="en-IN" sz="2800" b="1" dirty="0" smtClean="0"/>
              <a:t>Access</a:t>
            </a:r>
          </a:p>
          <a:p>
            <a:endParaRPr lang="en-IN" sz="2800" b="1" dirty="0"/>
          </a:p>
          <a:p>
            <a:pPr algn="just"/>
            <a:r>
              <a:rPr lang="en-US" sz="2400" dirty="0"/>
              <a:t>As a cloud-based solution, </a:t>
            </a:r>
            <a:r>
              <a:rPr lang="en-US" sz="2400" dirty="0" smtClean="0"/>
              <a:t>ZOHO </a:t>
            </a:r>
            <a:r>
              <a:rPr lang="en-US" sz="2400" dirty="0"/>
              <a:t>Books can be accessed from any device, allowing you to manage your finances on the go and collaborate with your team remotely.</a:t>
            </a:r>
          </a:p>
          <a:p>
            <a:pPr algn="just"/>
            <a:endParaRPr lang="en-US" sz="2400" dirty="0" smtClean="0"/>
          </a:p>
          <a:p>
            <a:r>
              <a:rPr lang="en-US" sz="2400" dirty="0"/>
              <a:t/>
            </a:r>
            <a:br>
              <a:rPr lang="en-US" sz="2400" dirty="0"/>
            </a:br>
            <a:r>
              <a:rPr lang="en-US" sz="2400" dirty="0"/>
              <a:t/>
            </a:r>
            <a:br>
              <a:rPr lang="en-US" sz="2400" dirty="0"/>
            </a:br>
            <a:endParaRPr lang="en-IN" dirty="0"/>
          </a:p>
        </p:txBody>
      </p:sp>
      <p:sp>
        <p:nvSpPr>
          <p:cNvPr id="8" name="TextBox 7"/>
          <p:cNvSpPr txBox="1"/>
          <p:nvPr/>
        </p:nvSpPr>
        <p:spPr>
          <a:xfrm>
            <a:off x="6793369" y="5540501"/>
            <a:ext cx="4572000" cy="3447098"/>
          </a:xfrm>
          <a:prstGeom prst="rect">
            <a:avLst/>
          </a:prstGeom>
          <a:noFill/>
        </p:spPr>
        <p:txBody>
          <a:bodyPr wrap="square" rtlCol="0">
            <a:spAutoFit/>
          </a:bodyPr>
          <a:lstStyle/>
          <a:p>
            <a:r>
              <a:rPr lang="en-US" sz="2800" b="1" dirty="0" smtClean="0"/>
              <a:t>3. Enhanced Compliance</a:t>
            </a:r>
          </a:p>
          <a:p>
            <a:endParaRPr lang="en-US" sz="2800" b="1" dirty="0"/>
          </a:p>
          <a:p>
            <a:pPr algn="just"/>
            <a:r>
              <a:rPr lang="en-US" sz="2400" dirty="0" smtClean="0"/>
              <a:t>ZOHO </a:t>
            </a:r>
            <a:r>
              <a:rPr lang="en-US" sz="2400" dirty="0"/>
              <a:t>Books ensures your financial records are accurate and up-to-date, making it easier to comply with tax regulations and audit requirements.</a:t>
            </a:r>
          </a:p>
          <a:p>
            <a:r>
              <a:rPr lang="en-US" sz="2400" dirty="0"/>
              <a:t/>
            </a:r>
            <a:br>
              <a:rPr lang="en-US" sz="2400" dirty="0"/>
            </a:br>
            <a:endParaRPr lang="en-IN" dirty="0"/>
          </a:p>
        </p:txBody>
      </p:sp>
      <p:sp>
        <p:nvSpPr>
          <p:cNvPr id="9" name="TextBox 8"/>
          <p:cNvSpPr txBox="1"/>
          <p:nvPr/>
        </p:nvSpPr>
        <p:spPr>
          <a:xfrm>
            <a:off x="6793368" y="1262407"/>
            <a:ext cx="4572000" cy="4278094"/>
          </a:xfrm>
          <a:prstGeom prst="rect">
            <a:avLst/>
          </a:prstGeom>
          <a:noFill/>
        </p:spPr>
        <p:txBody>
          <a:bodyPr wrap="square" rtlCol="0">
            <a:spAutoFit/>
          </a:bodyPr>
          <a:lstStyle/>
          <a:p>
            <a:pPr algn="just"/>
            <a:r>
              <a:rPr lang="en-IN" sz="2800" b="1" dirty="0" smtClean="0"/>
              <a:t>1. Streamlined </a:t>
            </a:r>
            <a:r>
              <a:rPr lang="en-IN" sz="2800" b="1" dirty="0"/>
              <a:t>Accounting</a:t>
            </a:r>
          </a:p>
          <a:p>
            <a:pPr algn="just"/>
            <a:r>
              <a:rPr lang="en-IN" sz="2800" dirty="0" smtClean="0"/>
              <a:t/>
            </a:r>
            <a:br>
              <a:rPr lang="en-IN" sz="2800" dirty="0" smtClean="0"/>
            </a:br>
            <a:r>
              <a:rPr lang="en-US" sz="2400" dirty="0" smtClean="0"/>
              <a:t>ZOHO </a:t>
            </a:r>
            <a:r>
              <a:rPr lang="en-US" sz="2400" dirty="0"/>
              <a:t>Books automates many tedious accounting tasks, such as invoicing, expense tracking, and bank reconciliation, freeing up your time to focus on more strategic business activities.</a:t>
            </a:r>
          </a:p>
          <a:p>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12427528" y="1262407"/>
            <a:ext cx="4655127" cy="4093428"/>
          </a:xfrm>
          <a:prstGeom prst="rect">
            <a:avLst/>
          </a:prstGeom>
          <a:noFill/>
        </p:spPr>
        <p:txBody>
          <a:bodyPr wrap="square" rtlCol="0">
            <a:spAutoFit/>
          </a:bodyPr>
          <a:lstStyle/>
          <a:p>
            <a:r>
              <a:rPr lang="en-IN" sz="2800" b="1" dirty="0" smtClean="0"/>
              <a:t>2. Improved Productivity</a:t>
            </a:r>
          </a:p>
          <a:p>
            <a:endParaRPr lang="en-IN" sz="2800" b="1" dirty="0"/>
          </a:p>
          <a:p>
            <a:pPr algn="just"/>
            <a:r>
              <a:rPr lang="en-US" sz="2400" dirty="0"/>
              <a:t>With centralized financial data, real-time insights, and powerful collaboration tools, </a:t>
            </a:r>
            <a:r>
              <a:rPr lang="en-US" sz="2400" dirty="0" smtClean="0"/>
              <a:t>ZOHO </a:t>
            </a:r>
            <a:r>
              <a:rPr lang="en-US" sz="2400" dirty="0"/>
              <a:t>Books helps your team work more efficiently and make better-informed decisions.</a:t>
            </a:r>
          </a:p>
          <a:p>
            <a:r>
              <a:rPr lang="en-US" sz="2400" dirty="0"/>
              <a:t/>
            </a:r>
            <a:br>
              <a:rPr lang="en-US" sz="2400" dirty="0"/>
            </a:br>
            <a:r>
              <a:rPr lang="en-US" dirty="0" smtClean="0"/>
              <a:t/>
            </a:r>
            <a:br>
              <a:rPr lang="en-US" dirty="0" smtClean="0"/>
            </a:br>
            <a:endParaRPr lang="en-IN" dirty="0"/>
          </a:p>
        </p:txBody>
      </p:sp>
    </p:spTree>
    <p:extLst>
      <p:ext uri="{BB962C8B-B14F-4D97-AF65-F5344CB8AC3E}">
        <p14:creationId xmlns:p14="http://schemas.microsoft.com/office/powerpoint/2010/main" val="306053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0279737"/>
          </a:xfrm>
          <a:prstGeom prst="rect">
            <a:avLst/>
          </a:prstGeom>
          <a:noFill/>
        </p:spPr>
        <p:txBody>
          <a:bodyPr wrap="square" rtlCol="0">
            <a:spAutoFit/>
          </a:bodyPr>
          <a:lstStyle/>
          <a:p>
            <a:r>
              <a:rPr lang="en-US" sz="4400" b="1" dirty="0"/>
              <a:t>Import Customers/Vendors</a:t>
            </a:r>
          </a:p>
          <a:p>
            <a:pPr algn="just"/>
            <a:r>
              <a:rPr lang="en-US" sz="3200" dirty="0"/>
              <a:t>Steps: Sales &gt; Customer (for customer) or purchase &gt; vendors (for vendors) &gt; click the menu icon in the top right corner of the page &gt; choose import customer or import vendors &gt; click continue &gt; select the file you wish to import by clicking choose file “you can refer to a sample file for guidance” &gt; click next &gt; review the field mapping and click next &gt; finally click import to complete the process.</a:t>
            </a:r>
          </a:p>
          <a:p>
            <a:endParaRPr lang="en-US" sz="4400" b="1" dirty="0" smtClean="0"/>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endParaRPr lang="en-US" sz="4000" b="1" dirty="0"/>
          </a:p>
          <a:p>
            <a:pPr algn="ctr"/>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0" name="Picture 9" descr="A white background with black text&#10;&#10;Description automatically generated">
            <a:extLst>
              <a:ext uri="{FF2B5EF4-FFF2-40B4-BE49-F238E27FC236}">
                <a16:creationId xmlns:a16="http://schemas.microsoft.com/office/drawing/2014/main" xmlns="" id="{1B4E832B-04B5-7C51-FBB0-565EEA4876BD}"/>
              </a:ext>
            </a:extLst>
          </p:cNvPr>
          <p:cNvPicPr>
            <a:picLocks noChangeAspect="1"/>
          </p:cNvPicPr>
          <p:nvPr/>
        </p:nvPicPr>
        <p:blipFill rotWithShape="1">
          <a:blip r:embed="rId2">
            <a:extLst>
              <a:ext uri="{28A0092B-C50C-407E-A947-70E740481C1C}">
                <a14:useLocalDpi xmlns:a14="http://schemas.microsoft.com/office/drawing/2010/main" val="0"/>
              </a:ext>
            </a:extLst>
          </a:blip>
          <a:srcRect t="5362" b="4902"/>
          <a:stretch/>
        </p:blipFill>
        <p:spPr>
          <a:xfrm>
            <a:off x="1025923" y="4365936"/>
            <a:ext cx="15582712" cy="3497506"/>
          </a:xfrm>
          <a:prstGeom prst="rect">
            <a:avLst/>
          </a:prstGeom>
        </p:spPr>
      </p:pic>
    </p:spTree>
    <p:extLst>
      <p:ext uri="{BB962C8B-B14F-4D97-AF65-F5344CB8AC3E}">
        <p14:creationId xmlns:p14="http://schemas.microsoft.com/office/powerpoint/2010/main" val="14517336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9233297"/>
          </a:xfrm>
          <a:prstGeom prst="rect">
            <a:avLst/>
          </a:prstGeom>
          <a:noFill/>
        </p:spPr>
        <p:txBody>
          <a:bodyPr wrap="square" rtlCol="0">
            <a:spAutoFit/>
          </a:bodyPr>
          <a:lstStyle/>
          <a:p>
            <a:r>
              <a:rPr lang="en-US" sz="4400" b="1" dirty="0"/>
              <a:t>Import Customers/Vendors</a:t>
            </a:r>
          </a:p>
          <a:p>
            <a:pPr algn="just"/>
            <a:r>
              <a:rPr lang="en-US" sz="2800" dirty="0">
                <a:cs typeface="Times New Roman" panose="02020603050405020304" pitchFamily="18" charset="0"/>
              </a:rPr>
              <a:t>Steps: Sales &gt; Customer (for customer) or purchase &gt; vendors (for vendors) &gt; click the menu icon in the top right corner of the page &gt; choose import customer or import vendors &gt; click continue &gt; select the file you wish to import by clicking choose file “you can refer to a sample file for guidance” &gt; click next &gt; review the field mapping and click next &gt; finally click import to complete the process.</a:t>
            </a:r>
            <a:endParaRPr lang="en-IN" sz="2800" dirty="0">
              <a:cs typeface="Times New Roman" panose="02020603050405020304" pitchFamily="18" charset="0"/>
            </a:endParaRPr>
          </a:p>
          <a:p>
            <a:endParaRPr lang="en-US" sz="4400" b="1" dirty="0" smtClean="0"/>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endParaRPr lang="en-US" sz="4000" b="1" dirty="0"/>
          </a:p>
          <a:p>
            <a:pPr algn="ctr"/>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9" name="Picture 8" descr="A screenshot of a computer&#10;&#10;Description automatically generated">
            <a:extLst>
              <a:ext uri="{FF2B5EF4-FFF2-40B4-BE49-F238E27FC236}">
                <a16:creationId xmlns:a16="http://schemas.microsoft.com/office/drawing/2014/main" xmlns="" id="{6F843FE7-446D-A9A8-A770-BEDDA5381847}"/>
              </a:ext>
            </a:extLst>
          </p:cNvPr>
          <p:cNvPicPr>
            <a:picLocks noChangeAspect="1"/>
          </p:cNvPicPr>
          <p:nvPr/>
        </p:nvPicPr>
        <p:blipFill rotWithShape="1">
          <a:blip r:embed="rId2">
            <a:extLst>
              <a:ext uri="{28A0092B-C50C-407E-A947-70E740481C1C}">
                <a14:useLocalDpi xmlns:a14="http://schemas.microsoft.com/office/drawing/2010/main" val="0"/>
              </a:ext>
            </a:extLst>
          </a:blip>
          <a:srcRect t="16465" b="1943"/>
          <a:stretch/>
        </p:blipFill>
        <p:spPr>
          <a:xfrm>
            <a:off x="992315" y="3399146"/>
            <a:ext cx="8504976" cy="5704444"/>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xmlns="" id="{4A2CB302-3D7B-A5E1-8FA8-C43C75C6ECC2}"/>
              </a:ext>
            </a:extLst>
          </p:cNvPr>
          <p:cNvPicPr>
            <a:picLocks noChangeAspect="1"/>
          </p:cNvPicPr>
          <p:nvPr/>
        </p:nvPicPr>
        <p:blipFill rotWithShape="1">
          <a:blip r:embed="rId3">
            <a:extLst>
              <a:ext uri="{28A0092B-C50C-407E-A947-70E740481C1C}">
                <a14:useLocalDpi xmlns:a14="http://schemas.microsoft.com/office/drawing/2010/main" val="0"/>
              </a:ext>
            </a:extLst>
          </a:blip>
          <a:srcRect l="3928" t="5774" r="12501" b="4382"/>
          <a:stretch/>
        </p:blipFill>
        <p:spPr>
          <a:xfrm>
            <a:off x="10867037" y="3506244"/>
            <a:ext cx="6579153" cy="5845574"/>
          </a:xfrm>
          <a:prstGeom prst="rect">
            <a:avLst/>
          </a:prstGeom>
        </p:spPr>
      </p:pic>
    </p:spTree>
    <p:extLst>
      <p:ext uri="{BB962C8B-B14F-4D97-AF65-F5344CB8AC3E}">
        <p14:creationId xmlns:p14="http://schemas.microsoft.com/office/powerpoint/2010/main" val="30723564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0525958"/>
          </a:xfrm>
          <a:prstGeom prst="rect">
            <a:avLst/>
          </a:prstGeom>
          <a:noFill/>
        </p:spPr>
        <p:txBody>
          <a:bodyPr wrap="square" rtlCol="0">
            <a:spAutoFit/>
          </a:bodyPr>
          <a:lstStyle/>
          <a:p>
            <a:r>
              <a:rPr lang="en-US" sz="4400" b="1" dirty="0"/>
              <a:t>Record Transactions For Customers/Vendors</a:t>
            </a:r>
          </a:p>
          <a:p>
            <a:pPr algn="just"/>
            <a:r>
              <a:rPr lang="en-US" sz="2800" dirty="0">
                <a:solidFill>
                  <a:srgbClr val="000000"/>
                </a:solidFill>
              </a:rPr>
              <a:t>Once you have created customers/vendors in </a:t>
            </a:r>
            <a:r>
              <a:rPr lang="en-US" sz="2800" dirty="0" smtClean="0">
                <a:solidFill>
                  <a:srgbClr val="000000"/>
                </a:solidFill>
              </a:rPr>
              <a:t>ZOHO </a:t>
            </a:r>
            <a:r>
              <a:rPr lang="en-US" sz="2800" dirty="0">
                <a:solidFill>
                  <a:srgbClr val="000000"/>
                </a:solidFill>
              </a:rPr>
              <a:t>Books, you can start invoicing your customers or record bills for your vendors.</a:t>
            </a:r>
          </a:p>
          <a:p>
            <a:pPr algn="just"/>
            <a:r>
              <a:rPr lang="en-US" sz="2800" b="1" i="1" dirty="0">
                <a:solidFill>
                  <a:srgbClr val="000000"/>
                </a:solidFill>
              </a:rPr>
              <a:t>Steps:</a:t>
            </a:r>
          </a:p>
          <a:p>
            <a:pPr algn="just">
              <a:buFont typeface="Arial" panose="020B0604020202020204" pitchFamily="34" charset="0"/>
              <a:buChar char="•"/>
            </a:pPr>
            <a:r>
              <a:rPr lang="en-US" sz="2800" dirty="0">
                <a:solidFill>
                  <a:srgbClr val="000000"/>
                </a:solidFill>
              </a:rPr>
              <a:t>Go to </a:t>
            </a:r>
            <a:r>
              <a:rPr lang="en-US" sz="2800" b="1" dirty="0">
                <a:solidFill>
                  <a:srgbClr val="000000"/>
                </a:solidFill>
              </a:rPr>
              <a:t>Sales</a:t>
            </a:r>
            <a:r>
              <a:rPr lang="en-US" sz="2800" dirty="0">
                <a:solidFill>
                  <a:srgbClr val="000000"/>
                </a:solidFill>
              </a:rPr>
              <a:t> &gt; </a:t>
            </a:r>
            <a:r>
              <a:rPr lang="en-US" sz="2800" b="1" dirty="0">
                <a:solidFill>
                  <a:srgbClr val="000000"/>
                </a:solidFill>
              </a:rPr>
              <a:t>Customers</a:t>
            </a:r>
            <a:r>
              <a:rPr lang="en-US" sz="2800" dirty="0">
                <a:solidFill>
                  <a:srgbClr val="000000"/>
                </a:solidFill>
              </a:rPr>
              <a:t> (for customers) or </a:t>
            </a:r>
            <a:r>
              <a:rPr lang="en-US" sz="2800" b="1" dirty="0">
                <a:solidFill>
                  <a:srgbClr val="000000"/>
                </a:solidFill>
              </a:rPr>
              <a:t>Purchases</a:t>
            </a:r>
            <a:r>
              <a:rPr lang="en-US" sz="2800" dirty="0">
                <a:solidFill>
                  <a:srgbClr val="000000"/>
                </a:solidFill>
              </a:rPr>
              <a:t> &gt; </a:t>
            </a:r>
            <a:r>
              <a:rPr lang="en-US" sz="2800" b="1" dirty="0">
                <a:solidFill>
                  <a:srgbClr val="000000"/>
                </a:solidFill>
              </a:rPr>
              <a:t>Vendors</a:t>
            </a:r>
            <a:r>
              <a:rPr lang="en-US" sz="2800" dirty="0">
                <a:solidFill>
                  <a:srgbClr val="000000"/>
                </a:solidFill>
              </a:rPr>
              <a:t> (for vendors).</a:t>
            </a:r>
          </a:p>
          <a:p>
            <a:pPr algn="just">
              <a:buFont typeface="Arial" panose="020B0604020202020204" pitchFamily="34" charset="0"/>
              <a:buChar char="•"/>
            </a:pPr>
            <a:r>
              <a:rPr lang="en-US" sz="2800" dirty="0">
                <a:solidFill>
                  <a:srgbClr val="000000"/>
                </a:solidFill>
              </a:rPr>
              <a:t>Select the customer/vendor for whom you wish to record a transaction.</a:t>
            </a:r>
          </a:p>
          <a:p>
            <a:pPr algn="just">
              <a:buFont typeface="Arial" panose="020B0604020202020204" pitchFamily="34" charset="0"/>
              <a:buChar char="•"/>
            </a:pPr>
            <a:r>
              <a:rPr lang="en-US" sz="2800" dirty="0">
                <a:solidFill>
                  <a:srgbClr val="000000"/>
                </a:solidFill>
              </a:rPr>
              <a:t>Click the </a:t>
            </a:r>
            <a:r>
              <a:rPr lang="en-US" sz="2800" b="1" dirty="0">
                <a:solidFill>
                  <a:srgbClr val="000000"/>
                </a:solidFill>
              </a:rPr>
              <a:t>New Transaction</a:t>
            </a:r>
            <a:r>
              <a:rPr lang="en-US" sz="2800" dirty="0">
                <a:solidFill>
                  <a:srgbClr val="000000"/>
                </a:solidFill>
              </a:rPr>
              <a:t> button on top of the page and select the desired sales/purchase transaction.</a:t>
            </a:r>
          </a:p>
          <a:p>
            <a:pPr algn="just">
              <a:buFont typeface="Arial" panose="020B0604020202020204" pitchFamily="34" charset="0"/>
              <a:buChar char="•"/>
            </a:pPr>
            <a:r>
              <a:rPr lang="en-US" sz="2800" dirty="0">
                <a:solidFill>
                  <a:srgbClr val="000000"/>
                </a:solidFill>
              </a:rPr>
              <a:t>Fill in the details in the transaction page and save it.</a:t>
            </a:r>
          </a:p>
          <a:p>
            <a:endParaRPr lang="en-US" sz="4400" b="1" dirty="0" smtClean="0"/>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endParaRPr lang="en-US" sz="4000" b="1" dirty="0"/>
          </a:p>
          <a:p>
            <a:pPr algn="ctr"/>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0" name="Picture 9" descr="A screenshot of a computer screen&#10;&#10;Description automatically generated">
            <a:extLst>
              <a:ext uri="{FF2B5EF4-FFF2-40B4-BE49-F238E27FC236}">
                <a16:creationId xmlns:a16="http://schemas.microsoft.com/office/drawing/2014/main" xmlns="" id="{2B87DA55-3F1E-BD3A-AA9F-9A468910E2C1}"/>
              </a:ext>
            </a:extLst>
          </p:cNvPr>
          <p:cNvPicPr>
            <a:picLocks noChangeAspect="1"/>
          </p:cNvPicPr>
          <p:nvPr/>
        </p:nvPicPr>
        <p:blipFill rotWithShape="1">
          <a:blip r:embed="rId2">
            <a:extLst>
              <a:ext uri="{28A0092B-C50C-407E-A947-70E740481C1C}">
                <a14:useLocalDpi xmlns:a14="http://schemas.microsoft.com/office/drawing/2010/main" val="0"/>
              </a:ext>
            </a:extLst>
          </a:blip>
          <a:srcRect b="22797"/>
          <a:stretch/>
        </p:blipFill>
        <p:spPr>
          <a:xfrm>
            <a:off x="1701917" y="4592027"/>
            <a:ext cx="13697410" cy="4966792"/>
          </a:xfrm>
          <a:prstGeom prst="rect">
            <a:avLst/>
          </a:prstGeom>
        </p:spPr>
      </p:pic>
    </p:spTree>
    <p:extLst>
      <p:ext uri="{BB962C8B-B14F-4D97-AF65-F5344CB8AC3E}">
        <p14:creationId xmlns:p14="http://schemas.microsoft.com/office/powerpoint/2010/main" val="19836358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1757065"/>
          </a:xfrm>
          <a:prstGeom prst="rect">
            <a:avLst/>
          </a:prstGeom>
          <a:noFill/>
        </p:spPr>
        <p:txBody>
          <a:bodyPr wrap="square" rtlCol="0">
            <a:spAutoFit/>
          </a:bodyPr>
          <a:lstStyle/>
          <a:p>
            <a:r>
              <a:rPr lang="en-US" sz="4000" b="1" dirty="0"/>
              <a:t>Opening Balance for Customers/Vendors</a:t>
            </a:r>
          </a:p>
          <a:p>
            <a:pPr algn="just"/>
            <a:r>
              <a:rPr lang="en-US" sz="2800" dirty="0">
                <a:solidFill>
                  <a:srgbClr val="000000"/>
                </a:solidFill>
              </a:rPr>
              <a:t>You can enter the opening balance for your customers/vendors in one of the following ways:</a:t>
            </a:r>
          </a:p>
          <a:p>
            <a:pPr marL="457200" indent="-457200" algn="just">
              <a:buFont typeface="Wingdings" pitchFamily="2" charset="2"/>
              <a:buChar char="q"/>
            </a:pPr>
            <a:r>
              <a:rPr lang="en-US" sz="2800" dirty="0">
                <a:solidFill>
                  <a:srgbClr val="000000"/>
                </a:solidFill>
              </a:rPr>
              <a:t>Import customers/vendors along with their opening balances in the Customers/Vendors module</a:t>
            </a:r>
          </a:p>
          <a:p>
            <a:pPr marL="457200" indent="-457200" algn="just">
              <a:buFont typeface="Wingdings" pitchFamily="2" charset="2"/>
              <a:buChar char="q"/>
            </a:pPr>
            <a:r>
              <a:rPr lang="en-US" sz="2800" dirty="0">
                <a:solidFill>
                  <a:srgbClr val="000000"/>
                </a:solidFill>
              </a:rPr>
              <a:t>Navigate to the Customer /vendors module(individually</a:t>
            </a:r>
            <a:r>
              <a:rPr lang="en-US" sz="2800" dirty="0" smtClean="0">
                <a:solidFill>
                  <a:srgbClr val="000000"/>
                </a:solidFill>
              </a:rPr>
              <a:t>)</a:t>
            </a:r>
          </a:p>
          <a:p>
            <a:pPr algn="just"/>
            <a:endParaRPr lang="en-US" sz="2800" dirty="0">
              <a:solidFill>
                <a:srgbClr val="000000"/>
              </a:solidFill>
            </a:endParaRPr>
          </a:p>
          <a:p>
            <a:pPr algn="just"/>
            <a:r>
              <a:rPr lang="en-US" sz="3200" b="1" dirty="0">
                <a:solidFill>
                  <a:srgbClr val="000000"/>
                </a:solidFill>
              </a:rPr>
              <a:t>Steps: </a:t>
            </a:r>
          </a:p>
          <a:p>
            <a:pPr marL="457200" indent="-457200" algn="just">
              <a:buFont typeface="Arial" pitchFamily="34" charset="0"/>
              <a:buChar char="•"/>
            </a:pPr>
            <a:r>
              <a:rPr lang="en-US" sz="2800" dirty="0">
                <a:solidFill>
                  <a:srgbClr val="000000"/>
                </a:solidFill>
              </a:rPr>
              <a:t>Go to </a:t>
            </a:r>
            <a:r>
              <a:rPr lang="en-US" sz="2800" b="1" dirty="0">
                <a:solidFill>
                  <a:srgbClr val="000000"/>
                </a:solidFill>
              </a:rPr>
              <a:t>Sales</a:t>
            </a:r>
            <a:r>
              <a:rPr lang="en-US" sz="2800" dirty="0">
                <a:solidFill>
                  <a:srgbClr val="000000"/>
                </a:solidFill>
              </a:rPr>
              <a:t> in the left sidebar and select </a:t>
            </a:r>
            <a:r>
              <a:rPr lang="en-US" sz="2800" b="1" dirty="0">
                <a:solidFill>
                  <a:srgbClr val="000000"/>
                </a:solidFill>
              </a:rPr>
              <a:t>Customers</a:t>
            </a:r>
            <a:r>
              <a:rPr lang="en-US" sz="2800" dirty="0">
                <a:solidFill>
                  <a:srgbClr val="000000"/>
                </a:solidFill>
              </a:rPr>
              <a:t> (for customers) or click </a:t>
            </a:r>
            <a:r>
              <a:rPr lang="en-US" sz="2800" b="1" dirty="0">
                <a:solidFill>
                  <a:srgbClr val="000000"/>
                </a:solidFill>
              </a:rPr>
              <a:t>Purchases</a:t>
            </a:r>
            <a:r>
              <a:rPr lang="en-US" sz="2800" dirty="0">
                <a:solidFill>
                  <a:srgbClr val="000000"/>
                </a:solidFill>
              </a:rPr>
              <a:t> in the left sidebar and select </a:t>
            </a:r>
            <a:r>
              <a:rPr lang="en-US" sz="2800" b="1" dirty="0">
                <a:solidFill>
                  <a:srgbClr val="000000"/>
                </a:solidFill>
              </a:rPr>
              <a:t>Vendors</a:t>
            </a:r>
            <a:r>
              <a:rPr lang="en-US" sz="2800" dirty="0">
                <a:solidFill>
                  <a:srgbClr val="000000"/>
                </a:solidFill>
              </a:rPr>
              <a:t> (for vendors).</a:t>
            </a:r>
          </a:p>
          <a:p>
            <a:pPr marL="457200" indent="-457200" algn="just">
              <a:buFont typeface="Arial" pitchFamily="34" charset="0"/>
              <a:buChar char="•"/>
            </a:pPr>
            <a:r>
              <a:rPr lang="en-US" sz="2800" dirty="0">
                <a:solidFill>
                  <a:srgbClr val="000000"/>
                </a:solidFill>
              </a:rPr>
              <a:t>Click </a:t>
            </a:r>
            <a:r>
              <a:rPr lang="en-US" sz="2800" b="1" dirty="0">
                <a:solidFill>
                  <a:srgbClr val="000000"/>
                </a:solidFill>
              </a:rPr>
              <a:t>+ New</a:t>
            </a:r>
            <a:r>
              <a:rPr lang="en-US" sz="2800" dirty="0">
                <a:solidFill>
                  <a:srgbClr val="000000"/>
                </a:solidFill>
              </a:rPr>
              <a:t> to create a new contact.</a:t>
            </a:r>
          </a:p>
          <a:p>
            <a:pPr marL="457200" indent="-457200" algn="just">
              <a:buFont typeface="Arial" pitchFamily="34" charset="0"/>
              <a:buChar char="•"/>
            </a:pPr>
            <a:r>
              <a:rPr lang="en-US" sz="2800" dirty="0">
                <a:solidFill>
                  <a:srgbClr val="000000"/>
                </a:solidFill>
              </a:rPr>
              <a:t>Enter the required details and enter the </a:t>
            </a:r>
            <a:r>
              <a:rPr lang="en-US" sz="2800" b="1" dirty="0">
                <a:solidFill>
                  <a:srgbClr val="000000"/>
                </a:solidFill>
              </a:rPr>
              <a:t>Opening Balance</a:t>
            </a:r>
            <a:r>
              <a:rPr lang="en-US" sz="2800" dirty="0">
                <a:solidFill>
                  <a:srgbClr val="000000"/>
                </a:solidFill>
              </a:rPr>
              <a:t> in the </a:t>
            </a:r>
            <a:r>
              <a:rPr lang="en-US" sz="2800" b="1" dirty="0">
                <a:solidFill>
                  <a:srgbClr val="000000"/>
                </a:solidFill>
              </a:rPr>
              <a:t>Other Details</a:t>
            </a:r>
            <a:r>
              <a:rPr lang="en-US" sz="2800" dirty="0">
                <a:solidFill>
                  <a:srgbClr val="000000"/>
                </a:solidFill>
              </a:rPr>
              <a:t> section.</a:t>
            </a:r>
          </a:p>
          <a:p>
            <a:pPr algn="just"/>
            <a:endParaRPr lang="en-US" sz="2800" dirty="0" smtClean="0">
              <a:solidFill>
                <a:srgbClr val="000000"/>
              </a:solidFill>
            </a:endParaRPr>
          </a:p>
          <a:p>
            <a:endParaRPr lang="en-US" sz="4400" b="1" dirty="0" smtClean="0"/>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endParaRPr lang="en-US" sz="4000" b="1" dirty="0"/>
          </a:p>
          <a:p>
            <a:pPr algn="ctr"/>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9" name="Picture 8" descr="A screenshot of a map field&#10;&#10;Description automatically generated">
            <a:extLst>
              <a:ext uri="{FF2B5EF4-FFF2-40B4-BE49-F238E27FC236}">
                <a16:creationId xmlns:a16="http://schemas.microsoft.com/office/drawing/2014/main" xmlns="" id="{9147F371-428B-A0D4-5775-B7707A27C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787" y="5484737"/>
            <a:ext cx="4594177" cy="4105435"/>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xmlns="" id="{C57D0A77-7BE0-72AF-A16C-7AA6D86A6B92}"/>
              </a:ext>
            </a:extLst>
          </p:cNvPr>
          <p:cNvPicPr>
            <a:picLocks noChangeAspect="1"/>
          </p:cNvPicPr>
          <p:nvPr/>
        </p:nvPicPr>
        <p:blipFill rotWithShape="1">
          <a:blip r:embed="rId3">
            <a:extLst>
              <a:ext uri="{28A0092B-C50C-407E-A947-70E740481C1C}">
                <a14:useLocalDpi xmlns:a14="http://schemas.microsoft.com/office/drawing/2010/main" val="0"/>
              </a:ext>
            </a:extLst>
          </a:blip>
          <a:srcRect t="1863" r="9302"/>
          <a:stretch/>
        </p:blipFill>
        <p:spPr>
          <a:xfrm>
            <a:off x="7855528" y="5484737"/>
            <a:ext cx="5195454" cy="4106302"/>
          </a:xfrm>
          <a:prstGeom prst="rect">
            <a:avLst/>
          </a:prstGeom>
        </p:spPr>
      </p:pic>
    </p:spTree>
    <p:extLst>
      <p:ext uri="{BB962C8B-B14F-4D97-AF65-F5344CB8AC3E}">
        <p14:creationId xmlns:p14="http://schemas.microsoft.com/office/powerpoint/2010/main" val="40900684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2311063"/>
          </a:xfrm>
          <a:prstGeom prst="rect">
            <a:avLst/>
          </a:prstGeom>
          <a:noFill/>
        </p:spPr>
        <p:txBody>
          <a:bodyPr wrap="square" rtlCol="0">
            <a:spAutoFit/>
          </a:bodyPr>
          <a:lstStyle/>
          <a:p>
            <a:r>
              <a:rPr lang="en-US" sz="4000" b="1" dirty="0"/>
              <a:t>How do I record an </a:t>
            </a:r>
            <a:r>
              <a:rPr lang="en-US" sz="4000" b="1" dirty="0" smtClean="0"/>
              <a:t>Asset Depreciation</a:t>
            </a:r>
            <a:endParaRPr lang="en-US" sz="4000" b="1" dirty="0"/>
          </a:p>
          <a:p>
            <a:pPr algn="just"/>
            <a:r>
              <a:rPr lang="en-US" sz="3600" b="1" dirty="0" smtClean="0">
                <a:solidFill>
                  <a:srgbClr val="000000"/>
                </a:solidFill>
              </a:rPr>
              <a:t>Steps</a:t>
            </a:r>
            <a:r>
              <a:rPr lang="en-US" sz="3600" b="1" dirty="0">
                <a:solidFill>
                  <a:srgbClr val="000000"/>
                </a:solidFill>
              </a:rPr>
              <a:t>:</a:t>
            </a:r>
          </a:p>
          <a:p>
            <a:pPr marL="457200" indent="-457200" algn="just">
              <a:buFont typeface="Wingdings" pitchFamily="2" charset="2"/>
              <a:buChar char="q"/>
            </a:pPr>
            <a:r>
              <a:rPr lang="en-US" sz="2800" dirty="0">
                <a:solidFill>
                  <a:srgbClr val="000000"/>
                </a:solidFill>
              </a:rPr>
              <a:t>Click the Accountant tab on the left sidebar and go to Recurring Journals.</a:t>
            </a:r>
          </a:p>
          <a:p>
            <a:pPr marL="457200" indent="-457200" algn="just">
              <a:buFont typeface="Wingdings" pitchFamily="2" charset="2"/>
              <a:buChar char="q"/>
            </a:pPr>
            <a:r>
              <a:rPr lang="en-US" sz="2800" dirty="0">
                <a:solidFill>
                  <a:srgbClr val="000000"/>
                </a:solidFill>
              </a:rPr>
              <a:t>Click + New in the top right side of the page.</a:t>
            </a:r>
          </a:p>
          <a:p>
            <a:pPr marL="457200" indent="-457200" algn="just">
              <a:buFont typeface="Wingdings" pitchFamily="2" charset="2"/>
              <a:buChar char="q"/>
            </a:pPr>
            <a:r>
              <a:rPr lang="en-US" sz="2800" dirty="0">
                <a:solidFill>
                  <a:srgbClr val="000000"/>
                </a:solidFill>
              </a:rPr>
              <a:t>Enter the Profile Name.</a:t>
            </a:r>
          </a:p>
          <a:p>
            <a:pPr marL="457200" indent="-457200" algn="just">
              <a:buFont typeface="Wingdings" pitchFamily="2" charset="2"/>
              <a:buChar char="q"/>
            </a:pPr>
            <a:r>
              <a:rPr lang="en-US" sz="2800" dirty="0">
                <a:solidFill>
                  <a:srgbClr val="000000"/>
                </a:solidFill>
              </a:rPr>
              <a:t>Give a short note for the journal entry and add other necessary details.</a:t>
            </a:r>
          </a:p>
          <a:p>
            <a:pPr marL="457200" indent="-457200" algn="just">
              <a:buFont typeface="Wingdings" pitchFamily="2" charset="2"/>
              <a:buChar char="q"/>
            </a:pPr>
            <a:r>
              <a:rPr lang="en-US" sz="2800" dirty="0">
                <a:solidFill>
                  <a:srgbClr val="000000"/>
                </a:solidFill>
              </a:rPr>
              <a:t>Select the frequency of the recurring journal under the Repeat Every dropdown</a:t>
            </a:r>
          </a:p>
          <a:p>
            <a:pPr marL="457200" indent="-457200" algn="just">
              <a:buFont typeface="Wingdings" pitchFamily="2" charset="2"/>
              <a:buChar char="q"/>
            </a:pPr>
            <a:r>
              <a:rPr lang="en-US" sz="2800" dirty="0">
                <a:solidFill>
                  <a:srgbClr val="000000"/>
                </a:solidFill>
              </a:rPr>
              <a:t>Select Depreciation Expense as the Debit account and the account under which the asset was recorded as the Credit account.</a:t>
            </a:r>
          </a:p>
          <a:p>
            <a:pPr marL="457200" indent="-457200" algn="just">
              <a:buFont typeface="Wingdings" pitchFamily="2" charset="2"/>
              <a:buChar char="q"/>
            </a:pPr>
            <a:r>
              <a:rPr lang="en-US" sz="2800" dirty="0">
                <a:solidFill>
                  <a:srgbClr val="000000"/>
                </a:solidFill>
              </a:rPr>
              <a:t>Click Save and Publish or Save as Draft to record the asset depreciation.</a:t>
            </a:r>
          </a:p>
          <a:p>
            <a:pPr algn="just"/>
            <a:endParaRPr lang="en-US" sz="2800" dirty="0" smtClean="0">
              <a:solidFill>
                <a:srgbClr val="000000"/>
              </a:solidFill>
            </a:endParaRPr>
          </a:p>
          <a:p>
            <a:endParaRPr lang="en-US" sz="4400" b="1" dirty="0" smtClean="0"/>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endParaRPr lang="en-US" sz="4000" b="1" dirty="0"/>
          </a:p>
          <a:p>
            <a:pPr algn="ctr"/>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pic>
        <p:nvPicPr>
          <p:cNvPr id="13" name="Picture 12" descr="A screenshot of a computer&#10;&#10;Description automatically generated">
            <a:extLst>
              <a:ext uri="{FF2B5EF4-FFF2-40B4-BE49-F238E27FC236}">
                <a16:creationId xmlns:a16="http://schemas.microsoft.com/office/drawing/2014/main" xmlns="" id="{F80EE7FA-9D50-1767-83E9-439B3E4BA060}"/>
              </a:ext>
            </a:extLst>
          </p:cNvPr>
          <p:cNvPicPr>
            <a:picLocks noChangeAspect="1"/>
          </p:cNvPicPr>
          <p:nvPr/>
        </p:nvPicPr>
        <p:blipFill rotWithShape="1">
          <a:blip r:embed="rId2">
            <a:extLst>
              <a:ext uri="{28A0092B-C50C-407E-A947-70E740481C1C}">
                <a14:useLocalDpi xmlns:a14="http://schemas.microsoft.com/office/drawing/2010/main" val="0"/>
              </a:ext>
            </a:extLst>
          </a:blip>
          <a:srcRect t="3197" b="70716"/>
          <a:stretch/>
        </p:blipFill>
        <p:spPr>
          <a:xfrm>
            <a:off x="3523548" y="5484735"/>
            <a:ext cx="8830541" cy="1601863"/>
          </a:xfrm>
          <a:prstGeom prst="rect">
            <a:avLst/>
          </a:prstGeom>
        </p:spPr>
      </p:pic>
      <p:pic>
        <p:nvPicPr>
          <p:cNvPr id="14" name="Picture 13" descr="A screenshot of a computer">
            <a:extLst>
              <a:ext uri="{FF2B5EF4-FFF2-40B4-BE49-F238E27FC236}">
                <a16:creationId xmlns:a16="http://schemas.microsoft.com/office/drawing/2014/main" xmlns="" id="{0B58A50B-830E-27BA-EEE8-3A84ED7B3B6D}"/>
              </a:ext>
            </a:extLst>
          </p:cNvPr>
          <p:cNvPicPr>
            <a:picLocks noChangeAspect="1"/>
          </p:cNvPicPr>
          <p:nvPr/>
        </p:nvPicPr>
        <p:blipFill rotWithShape="1">
          <a:blip r:embed="rId3">
            <a:extLst>
              <a:ext uri="{28A0092B-C50C-407E-A947-70E740481C1C}">
                <a14:useLocalDpi xmlns:a14="http://schemas.microsoft.com/office/drawing/2010/main" val="0"/>
              </a:ext>
            </a:extLst>
          </a:blip>
          <a:srcRect b="12895"/>
          <a:stretch/>
        </p:blipFill>
        <p:spPr>
          <a:xfrm>
            <a:off x="3523549" y="7229474"/>
            <a:ext cx="8259742" cy="2801697"/>
          </a:xfrm>
          <a:prstGeom prst="rect">
            <a:avLst/>
          </a:prstGeom>
        </p:spPr>
      </p:pic>
    </p:spTree>
    <p:extLst>
      <p:ext uri="{BB962C8B-B14F-4D97-AF65-F5344CB8AC3E}">
        <p14:creationId xmlns:p14="http://schemas.microsoft.com/office/powerpoint/2010/main" val="10954469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2221" y="643893"/>
            <a:ext cx="15902007" cy="13419058"/>
          </a:xfrm>
          <a:prstGeom prst="rect">
            <a:avLst/>
          </a:prstGeom>
          <a:noFill/>
        </p:spPr>
        <p:txBody>
          <a:bodyPr wrap="square" rtlCol="0">
            <a:spAutoFit/>
          </a:bodyPr>
          <a:lstStyle/>
          <a:p>
            <a:pPr algn="ctr"/>
            <a:r>
              <a:rPr lang="en-US" sz="4400" b="1" dirty="0"/>
              <a:t>SELE-EXAMINATION QUESTIONS FOR PRACTICE</a:t>
            </a:r>
          </a:p>
          <a:p>
            <a:pPr algn="just"/>
            <a:endParaRPr lang="en-US" sz="2800" dirty="0" smtClean="0">
              <a:solidFill>
                <a:srgbClr val="000000"/>
              </a:solidFill>
            </a:endParaRPr>
          </a:p>
          <a:p>
            <a:endParaRPr lang="en-US" sz="4400" b="1" dirty="0" smtClean="0"/>
          </a:p>
          <a:p>
            <a:pPr marL="514350" indent="-514350" algn="just">
              <a:buFont typeface="+mj-lt"/>
              <a:buAutoNum type="arabicParenR"/>
            </a:pPr>
            <a:r>
              <a:rPr lang="en-US" sz="4000" dirty="0">
                <a:cs typeface="Times New Roman" panose="02020603050405020304" pitchFamily="18" charset="0"/>
              </a:rPr>
              <a:t>EXPLAIN THE PROCESS OF ADDING A NEW CUSTOMER IN </a:t>
            </a:r>
            <a:r>
              <a:rPr lang="en-US" sz="4000" dirty="0" smtClean="0">
                <a:cs typeface="Times New Roman" panose="02020603050405020304" pitchFamily="18" charset="0"/>
              </a:rPr>
              <a:t>ZOHO </a:t>
            </a:r>
            <a:r>
              <a:rPr lang="en-US" sz="4000" dirty="0">
                <a:cs typeface="Times New Roman" panose="02020603050405020304" pitchFamily="18" charset="0"/>
              </a:rPr>
              <a:t>BOOK</a:t>
            </a:r>
          </a:p>
          <a:p>
            <a:pPr marL="514350" indent="-514350" algn="just">
              <a:buFont typeface="+mj-lt"/>
              <a:buAutoNum type="arabicParenR"/>
            </a:pPr>
            <a:r>
              <a:rPr lang="en-US" sz="4000" dirty="0">
                <a:cs typeface="Times New Roman" panose="02020603050405020304" pitchFamily="18" charset="0"/>
              </a:rPr>
              <a:t>HOW CAN YOU IMPORT CUSTOMER/VENDORS IN </a:t>
            </a:r>
            <a:r>
              <a:rPr lang="en-US" sz="4000" dirty="0" smtClean="0">
                <a:cs typeface="Times New Roman" panose="02020603050405020304" pitchFamily="18" charset="0"/>
              </a:rPr>
              <a:t>ZOHO </a:t>
            </a:r>
            <a:r>
              <a:rPr lang="en-US" sz="4000" dirty="0">
                <a:cs typeface="Times New Roman" panose="02020603050405020304" pitchFamily="18" charset="0"/>
              </a:rPr>
              <a:t>BOOK</a:t>
            </a:r>
          </a:p>
          <a:p>
            <a:pPr marL="514350" indent="-514350" algn="just">
              <a:buFont typeface="+mj-lt"/>
              <a:buAutoNum type="arabicParenR"/>
            </a:pPr>
            <a:r>
              <a:rPr lang="en-US" sz="4000" dirty="0">
                <a:cs typeface="Times New Roman" panose="02020603050405020304" pitchFamily="18" charset="0"/>
              </a:rPr>
              <a:t>EXPLAIN THE STEPS TO CUSTOMIZE AN INVOICE TEMPLATE IN </a:t>
            </a:r>
            <a:r>
              <a:rPr lang="en-US" sz="4000" dirty="0" smtClean="0">
                <a:cs typeface="Times New Roman" panose="02020603050405020304" pitchFamily="18" charset="0"/>
              </a:rPr>
              <a:t>ZOHO </a:t>
            </a:r>
            <a:r>
              <a:rPr lang="en-US" sz="4000" dirty="0">
                <a:cs typeface="Times New Roman" panose="02020603050405020304" pitchFamily="18" charset="0"/>
              </a:rPr>
              <a:t>BOOK</a:t>
            </a:r>
          </a:p>
          <a:p>
            <a:pPr marL="514350" indent="-514350" algn="just">
              <a:buFont typeface="+mj-lt"/>
              <a:buAutoNum type="arabicParenR"/>
            </a:pPr>
            <a:r>
              <a:rPr lang="en-US" sz="4000" dirty="0">
                <a:cs typeface="Times New Roman" panose="02020603050405020304" pitchFamily="18" charset="0"/>
              </a:rPr>
              <a:t>WHAT ARE THE DIFFERENT METHODS TO INPUT OPENING BALANCE FOR CUSTOMER AND VENDORS</a:t>
            </a:r>
          </a:p>
          <a:p>
            <a:pPr marL="514350" indent="-514350" algn="just">
              <a:buFont typeface="+mj-lt"/>
              <a:buAutoNum type="arabicParenR"/>
            </a:pPr>
            <a:r>
              <a:rPr lang="en-US" sz="4000" dirty="0">
                <a:cs typeface="Times New Roman" panose="02020603050405020304" pitchFamily="18" charset="0"/>
              </a:rPr>
              <a:t>HOW CAN YOU RECORD A FIXED ASSET PURCHASE IN </a:t>
            </a:r>
            <a:r>
              <a:rPr lang="en-US" sz="4000" dirty="0" smtClean="0">
                <a:cs typeface="Times New Roman" panose="02020603050405020304" pitchFamily="18" charset="0"/>
              </a:rPr>
              <a:t>ZOHO </a:t>
            </a:r>
            <a:r>
              <a:rPr lang="en-US" sz="4000" dirty="0">
                <a:cs typeface="Times New Roman" panose="02020603050405020304" pitchFamily="18" charset="0"/>
              </a:rPr>
              <a:t>BOOK</a:t>
            </a:r>
          </a:p>
          <a:p>
            <a:pPr marL="514350" indent="-514350" algn="just">
              <a:buFont typeface="+mj-lt"/>
              <a:buAutoNum type="arabicParenR"/>
            </a:pPr>
            <a:r>
              <a:rPr lang="en-US" sz="4000" dirty="0">
                <a:cs typeface="Times New Roman" panose="02020603050405020304" pitchFamily="18" charset="0"/>
              </a:rPr>
              <a:t>EXPLAIN THE PROCESS OF RECORDING ASSET DEPRECIATION IN </a:t>
            </a:r>
            <a:r>
              <a:rPr lang="en-US" sz="4000" dirty="0" smtClean="0">
                <a:cs typeface="Times New Roman" panose="02020603050405020304" pitchFamily="18" charset="0"/>
              </a:rPr>
              <a:t>ZOHO </a:t>
            </a:r>
            <a:r>
              <a:rPr lang="en-US" sz="4000" dirty="0">
                <a:cs typeface="Times New Roman" panose="02020603050405020304" pitchFamily="18" charset="0"/>
              </a:rPr>
              <a:t>BOOKS</a:t>
            </a:r>
          </a:p>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a:p>
            <a:endParaRPr lang="en-US" sz="4000" b="1" dirty="0"/>
          </a:p>
          <a:p>
            <a:endParaRPr lang="en-IN" sz="3200" dirty="0"/>
          </a:p>
          <a:p>
            <a:pPr algn="just"/>
            <a:endParaRPr lang="fr-FR" sz="3200" dirty="0"/>
          </a:p>
          <a:p>
            <a:pPr algn="just"/>
            <a:endParaRPr lang="en-US" sz="3600" b="1" dirty="0" smtClean="0"/>
          </a:p>
          <a:p>
            <a:endParaRPr lang="en-US" sz="2800" dirty="0" smtClean="0"/>
          </a:p>
          <a:p>
            <a:pPr marL="457200" indent="-457200">
              <a:buFont typeface="Arial" pitchFamily="34" charset="0"/>
              <a:buChar char="•"/>
            </a:pPr>
            <a:endParaRPr lang="en-US" sz="2800" dirty="0" smtClean="0"/>
          </a:p>
          <a:p>
            <a:pPr algn="just"/>
            <a:endParaRPr lang="en-IN" sz="3600" dirty="0" smtClean="0"/>
          </a:p>
          <a:p>
            <a:pPr algn="just"/>
            <a:endParaRPr lang="en-US" sz="3600" dirty="0">
              <a:solidFill>
                <a:srgbClr val="000000"/>
              </a:solidFill>
            </a:endParaRPr>
          </a:p>
          <a:p>
            <a:pPr algn="just"/>
            <a:r>
              <a:rPr lang="en-US" sz="2400" dirty="0" smtClean="0"/>
              <a:t/>
            </a:r>
            <a:br>
              <a:rPr lang="en-US" sz="2400" dirty="0" smtClean="0"/>
            </a:br>
            <a:endParaRPr lang="en-IN" dirty="0"/>
          </a:p>
        </p:txBody>
      </p:sp>
      <p:sp>
        <p:nvSpPr>
          <p:cNvPr id="11" name="TextBox 10"/>
          <p:cNvSpPr txBox="1"/>
          <p:nvPr/>
        </p:nvSpPr>
        <p:spPr>
          <a:xfrm>
            <a:off x="13653653" y="4365936"/>
            <a:ext cx="4281055"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15844476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391801" y="2932957"/>
            <a:ext cx="12602558" cy="1674176"/>
          </a:xfrm>
          <a:prstGeom prst="rect">
            <a:avLst/>
          </a:prstGeom>
        </p:spPr>
        <p:txBody>
          <a:bodyPr vert="horz" wrap="square" lIns="0" tIns="12065" rIns="0" bIns="0" rtlCol="0" anchor="t">
            <a:spAutoFit/>
          </a:bodyPr>
          <a:lstStyle/>
          <a:p>
            <a:pPr algn="ctr"/>
            <a:r>
              <a:rPr lang="en-IN" sz="6000" dirty="0" smtClean="0">
                <a:solidFill>
                  <a:schemeClr val="tx1"/>
                </a:solidFill>
              </a:rPr>
              <a:t>  </a:t>
            </a:r>
            <a:r>
              <a:rPr lang="en-IN" sz="6000" dirty="0" smtClean="0">
                <a:solidFill>
                  <a:schemeClr val="tx1"/>
                </a:solidFill>
                <a:latin typeface="+mn-lt"/>
              </a:rPr>
              <a:t>CHAPTER-6</a:t>
            </a:r>
            <a:br>
              <a:rPr lang="en-IN" sz="6000" dirty="0" smtClean="0">
                <a:solidFill>
                  <a:schemeClr val="tx1"/>
                </a:solidFill>
                <a:latin typeface="+mn-lt"/>
              </a:rPr>
            </a:br>
            <a:endParaRPr lang="en-IN" sz="4800" dirty="0">
              <a:solidFill>
                <a:schemeClr val="tx1"/>
              </a:solidFill>
              <a:latin typeface="+mn-lt"/>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5143500"/>
            <a:ext cx="9144000" cy="2739211"/>
          </a:xfrm>
          <a:prstGeom prst="rect">
            <a:avLst/>
          </a:prstGeom>
        </p:spPr>
        <p:txBody>
          <a:bodyPr>
            <a:spAutoFit/>
          </a:bodyPr>
          <a:lstStyle/>
          <a:p>
            <a:pPr algn="ctr"/>
            <a:r>
              <a:rPr lang="en-US" sz="4800" b="1" dirty="0">
                <a:solidFill>
                  <a:schemeClr val="bg1"/>
                </a:solidFill>
                <a:ea typeface="Lato" pitchFamily="34" charset="-122"/>
                <a:cs typeface="Lato" pitchFamily="34" charset="-120"/>
              </a:rPr>
              <a:t>UNIT-3: </a:t>
            </a:r>
            <a:r>
              <a:rPr lang="en-US" sz="4800" b="1" dirty="0" smtClean="0">
                <a:solidFill>
                  <a:schemeClr val="bg1"/>
                </a:solidFill>
                <a:ea typeface="Lato" pitchFamily="34" charset="-122"/>
                <a:cs typeface="Lato" pitchFamily="34" charset="-120"/>
              </a:rPr>
              <a:t>ZOHO </a:t>
            </a:r>
            <a:r>
              <a:rPr lang="en-US" sz="4800" b="1" dirty="0">
                <a:solidFill>
                  <a:schemeClr val="bg1"/>
                </a:solidFill>
                <a:ea typeface="Lato" pitchFamily="34" charset="-122"/>
                <a:cs typeface="Lato" pitchFamily="34" charset="-120"/>
              </a:rPr>
              <a:t>BOOKS </a:t>
            </a:r>
            <a:endParaRPr lang="en-US" sz="4800" b="1" dirty="0" smtClean="0">
              <a:solidFill>
                <a:schemeClr val="bg1"/>
              </a:solidFill>
              <a:ea typeface="Lato" pitchFamily="34" charset="-122"/>
              <a:cs typeface="Lato" pitchFamily="34" charset="-120"/>
            </a:endParaRPr>
          </a:p>
          <a:p>
            <a:pPr algn="ctr"/>
            <a:r>
              <a:rPr lang="en-US" sz="4400" dirty="0" smtClean="0">
                <a:solidFill>
                  <a:schemeClr val="bg1"/>
                </a:solidFill>
                <a:ea typeface="Lato" pitchFamily="34" charset="-122"/>
                <a:cs typeface="Lato" pitchFamily="34" charset="-120"/>
              </a:rPr>
              <a:t>MAINTAINING </a:t>
            </a:r>
            <a:r>
              <a:rPr lang="en-US" sz="4400" dirty="0">
                <a:solidFill>
                  <a:schemeClr val="bg1"/>
                </a:solidFill>
                <a:ea typeface="Lato" pitchFamily="34" charset="-122"/>
                <a:cs typeface="Lato" pitchFamily="34" charset="-120"/>
              </a:rPr>
              <a:t>CHART OF ACCOUNTS &amp; INVENTORY</a:t>
            </a:r>
            <a:r>
              <a:rPr lang="en-US" sz="2400" dirty="0" smtClean="0"/>
              <a:t/>
            </a:r>
            <a:br>
              <a:rPr lang="en-US" sz="2400" dirty="0" smtClean="0"/>
            </a:br>
            <a:r>
              <a:rPr lang="en-US" dirty="0" smtClean="0"/>
              <a:t/>
            </a:r>
            <a:br>
              <a:rPr lang="en-US" dirty="0" smtClean="0"/>
            </a:br>
            <a:endParaRPr lang="en-IN" dirty="0"/>
          </a:p>
        </p:txBody>
      </p:sp>
    </p:spTree>
    <p:extLst>
      <p:ext uri="{BB962C8B-B14F-4D97-AF65-F5344CB8AC3E}">
        <p14:creationId xmlns:p14="http://schemas.microsoft.com/office/powerpoint/2010/main" val="5239492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30" y="953106"/>
            <a:ext cx="10274590" cy="6548238"/>
          </a:xfrm>
          <a:prstGeom prst="rect">
            <a:avLst/>
          </a:prstGeom>
        </p:spPr>
        <p:txBody>
          <a:bodyPr vert="horz" wrap="square" lIns="0" tIns="381670" rIns="0" bIns="0" rtlCol="0" anchor="t">
            <a:spAutoFit/>
          </a:bodyPr>
          <a:lstStyle/>
          <a:p>
            <a:pPr marL="571500" indent="-571500">
              <a:buFont typeface="Arial" pitchFamily="34" charset="0"/>
              <a:buChar char="•"/>
            </a:pPr>
            <a:r>
              <a:rPr lang="en-US" sz="3600" dirty="0">
                <a:latin typeface="+mn-lt"/>
              </a:rPr>
              <a:t>Understand the significance of the General Ledger for recording financial transactions.</a:t>
            </a:r>
          </a:p>
          <a:p>
            <a:pPr marL="571500" indent="-571500">
              <a:buFont typeface="Arial" pitchFamily="34" charset="0"/>
              <a:buChar char="•"/>
            </a:pPr>
            <a:r>
              <a:rPr lang="en-US" sz="3600" dirty="0">
                <a:latin typeface="+mn-lt"/>
              </a:rPr>
              <a:t>Learn to manage the Chart of Accounts in </a:t>
            </a:r>
            <a:r>
              <a:rPr lang="en-US" sz="3600" dirty="0" smtClean="0">
                <a:latin typeface="+mn-lt"/>
              </a:rPr>
              <a:t>ZOHO </a:t>
            </a:r>
            <a:r>
              <a:rPr lang="en-US" sz="3600" dirty="0">
                <a:latin typeface="+mn-lt"/>
              </a:rPr>
              <a:t>Books for structured financial overview.</a:t>
            </a:r>
          </a:p>
          <a:p>
            <a:pPr marL="571500" indent="-571500">
              <a:buFont typeface="Arial" pitchFamily="34" charset="0"/>
              <a:buChar char="•"/>
            </a:pPr>
            <a:r>
              <a:rPr lang="en-US" sz="3600" dirty="0">
                <a:latin typeface="+mn-lt"/>
              </a:rPr>
              <a:t>Explore customization options for sales and purchase transactions.</a:t>
            </a:r>
          </a:p>
          <a:p>
            <a:pPr marL="571500" indent="-571500">
              <a:buFont typeface="Arial" pitchFamily="34" charset="0"/>
              <a:buChar char="•"/>
            </a:pPr>
            <a:r>
              <a:rPr lang="en-US" sz="3600" dirty="0">
                <a:latin typeface="+mn-lt"/>
              </a:rPr>
              <a:t>Learn efficient inventory management techniques in </a:t>
            </a:r>
            <a:r>
              <a:rPr lang="en-US" sz="3600" dirty="0" smtClean="0">
                <a:latin typeface="+mn-lt"/>
              </a:rPr>
              <a:t>ZOHO Books.</a:t>
            </a:r>
            <a:endParaRPr lang="en-US" sz="3600" dirty="0">
              <a:latin typeface="+mn-lt"/>
            </a:endParaRP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2057400"/>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LEARNING OBJECTIVES:</a:t>
            </a: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31055279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9" y="1205961"/>
            <a:ext cx="10274590" cy="4886245"/>
          </a:xfrm>
          <a:prstGeom prst="rect">
            <a:avLst/>
          </a:prstGeom>
        </p:spPr>
        <p:txBody>
          <a:bodyPr vert="horz" wrap="square" lIns="0" tIns="381670" rIns="0" bIns="0" rtlCol="0" anchor="t">
            <a:spAutoFit/>
          </a:bodyPr>
          <a:lstStyle/>
          <a:p>
            <a:pPr marL="571500" indent="-571500">
              <a:buFont typeface="Arial" pitchFamily="34" charset="0"/>
              <a:buChar char="•"/>
            </a:pPr>
            <a:r>
              <a:rPr lang="en-US" sz="3600" dirty="0">
                <a:latin typeface="+mn-lt"/>
              </a:rPr>
              <a:t>CREATING A NEW ACCOUNT</a:t>
            </a:r>
          </a:p>
          <a:p>
            <a:pPr marL="571500" indent="-571500">
              <a:buFont typeface="Arial" pitchFamily="34" charset="0"/>
              <a:buChar char="•"/>
            </a:pPr>
            <a:endParaRPr lang="en-US" sz="3600" dirty="0">
              <a:latin typeface="+mn-lt"/>
            </a:endParaRPr>
          </a:p>
          <a:p>
            <a:pPr marL="571500" indent="-571500">
              <a:buFont typeface="Arial" pitchFamily="34" charset="0"/>
              <a:buChar char="•"/>
            </a:pPr>
            <a:r>
              <a:rPr lang="en-US" sz="3600" dirty="0">
                <a:latin typeface="+mn-lt"/>
              </a:rPr>
              <a:t>MODIFYING ACCOUNTS</a:t>
            </a:r>
          </a:p>
          <a:p>
            <a:pPr marL="571500" indent="-571500">
              <a:buFont typeface="Arial" pitchFamily="34" charset="0"/>
              <a:buChar char="•"/>
            </a:pPr>
            <a:endParaRPr lang="en-US" sz="3600" dirty="0">
              <a:latin typeface="+mn-lt"/>
            </a:endParaRPr>
          </a:p>
          <a:p>
            <a:pPr marL="571500" indent="-571500">
              <a:buFont typeface="Arial" pitchFamily="34" charset="0"/>
              <a:buChar char="•"/>
            </a:pPr>
            <a:r>
              <a:rPr lang="en-US" sz="3600" dirty="0">
                <a:latin typeface="+mn-lt"/>
              </a:rPr>
              <a:t>DELETING AN ACCOUNT</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1479259"/>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CHART OF ACCOUNTS IN </a:t>
            </a:r>
            <a:r>
              <a:rPr lang="en-US" sz="6600" b="1" dirty="0" smtClean="0">
                <a:solidFill>
                  <a:schemeClr val="bg1"/>
                </a:solidFill>
              </a:rPr>
              <a:t>ZOHO </a:t>
            </a:r>
            <a:r>
              <a:rPr lang="en-US" sz="6600" b="1" dirty="0">
                <a:solidFill>
                  <a:schemeClr val="bg1"/>
                </a:solidFill>
              </a:rPr>
              <a:t>BOOKS</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15634322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9" y="1205961"/>
            <a:ext cx="10274590" cy="4332247"/>
          </a:xfrm>
          <a:prstGeom prst="rect">
            <a:avLst/>
          </a:prstGeom>
        </p:spPr>
        <p:txBody>
          <a:bodyPr vert="horz" wrap="square" lIns="0" tIns="381670" rIns="0" bIns="0" rtlCol="0" anchor="t">
            <a:spAutoFit/>
          </a:bodyPr>
          <a:lstStyle/>
          <a:p>
            <a:pPr marL="571500" indent="-571500">
              <a:buFont typeface="Wingdings" pitchFamily="2" charset="2"/>
              <a:buChar char="q"/>
            </a:pPr>
            <a:r>
              <a:rPr lang="en-US" sz="4000" dirty="0">
                <a:latin typeface="+mn-lt"/>
              </a:rPr>
              <a:t>CREATING A NEW </a:t>
            </a:r>
            <a:r>
              <a:rPr lang="en-US" sz="4000" dirty="0" smtClean="0">
                <a:latin typeface="+mn-lt"/>
              </a:rPr>
              <a:t>ACCOUNT</a:t>
            </a:r>
          </a:p>
          <a:p>
            <a:endParaRPr lang="en-US" sz="4000" dirty="0">
              <a:latin typeface="+mn-lt"/>
            </a:endParaRPr>
          </a:p>
          <a:p>
            <a:r>
              <a:rPr lang="en-US" sz="3200" dirty="0" smtClean="0">
                <a:latin typeface="+mn-lt"/>
              </a:rPr>
              <a:t>1. Navigate </a:t>
            </a:r>
            <a:r>
              <a:rPr lang="en-US" sz="3200" dirty="0">
                <a:latin typeface="+mn-lt"/>
              </a:rPr>
              <a:t>to Accountant &gt; Chart of Accounts.</a:t>
            </a:r>
          </a:p>
          <a:p>
            <a:r>
              <a:rPr lang="en-US" sz="3200" dirty="0" smtClean="0">
                <a:latin typeface="+mn-lt"/>
              </a:rPr>
              <a:t>2. Select </a:t>
            </a:r>
            <a:r>
              <a:rPr lang="en-US" sz="3200" dirty="0">
                <a:latin typeface="+mn-lt"/>
              </a:rPr>
              <a:t>+New Account</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1479259"/>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CHART OF ACCOUNTS IN </a:t>
            </a:r>
            <a:r>
              <a:rPr lang="en-US" sz="6600" b="1" dirty="0" smtClean="0">
                <a:solidFill>
                  <a:schemeClr val="bg1"/>
                </a:solidFill>
              </a:rPr>
              <a:t>ZOHO </a:t>
            </a:r>
            <a:r>
              <a:rPr lang="en-US" sz="6600" b="1" dirty="0">
                <a:solidFill>
                  <a:schemeClr val="bg1"/>
                </a:solidFill>
              </a:rPr>
              <a:t>BOOKS</a:t>
            </a:r>
            <a:r>
              <a:rPr lang="en-IN" sz="7200" dirty="0" smtClean="0"/>
              <a:t/>
            </a:r>
            <a:br>
              <a:rPr lang="en-IN" sz="7200" dirty="0" smtClean="0"/>
            </a:br>
            <a:endParaRPr lang="en-US" sz="7200" dirty="0">
              <a:solidFill>
                <a:schemeClr val="bg1"/>
              </a:solidFill>
              <a:latin typeface="Aptos"/>
            </a:endParaRPr>
          </a:p>
        </p:txBody>
      </p:sp>
      <p:pic>
        <p:nvPicPr>
          <p:cNvPr id="7" name="Picture 6">
            <a:extLst>
              <a:ext uri="{FF2B5EF4-FFF2-40B4-BE49-F238E27FC236}">
                <a16:creationId xmlns:a16="http://schemas.microsoft.com/office/drawing/2014/main" xmlns="" id="{07941991-7D85-7BE0-B85A-98F58A30989F}"/>
              </a:ext>
            </a:extLst>
          </p:cNvPr>
          <p:cNvPicPr>
            <a:picLocks noChangeAspect="1"/>
          </p:cNvPicPr>
          <p:nvPr/>
        </p:nvPicPr>
        <p:blipFill>
          <a:blip r:embed="rId2"/>
          <a:stretch>
            <a:fillRect/>
          </a:stretch>
        </p:blipFill>
        <p:spPr>
          <a:xfrm>
            <a:off x="6880244" y="4245038"/>
            <a:ext cx="6565592" cy="5340352"/>
          </a:xfrm>
          <a:prstGeom prst="rect">
            <a:avLst/>
          </a:prstGeom>
        </p:spPr>
      </p:pic>
    </p:spTree>
    <p:extLst>
      <p:ext uri="{BB962C8B-B14F-4D97-AF65-F5344CB8AC3E}">
        <p14:creationId xmlns:p14="http://schemas.microsoft.com/office/powerpoint/2010/main" val="80586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544310" y="3030468"/>
            <a:ext cx="5589905" cy="5589905"/>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883356" y="2796145"/>
            <a:ext cx="10371485" cy="7040681"/>
          </a:xfrm>
          <a:prstGeom prst="rect">
            <a:avLst/>
          </a:prstGeom>
        </p:spPr>
        <p:txBody>
          <a:bodyPr vert="horz" wrap="square" lIns="0" tIns="381670" rIns="0" bIns="0" rtlCol="0" anchor="t">
            <a:spAutoFit/>
          </a:bodyPr>
          <a:lstStyle/>
          <a:p>
            <a:pPr algn="just" rtl="0"/>
            <a:r>
              <a:rPr lang="en-US" sz="3200" kern="1200" dirty="0" smtClean="0">
                <a:latin typeface="+mn-lt"/>
              </a:rPr>
              <a:t>ZOHO </a:t>
            </a:r>
            <a:r>
              <a:rPr lang="en-US" sz="3200" kern="1200" dirty="0">
                <a:latin typeface="+mn-lt"/>
              </a:rPr>
              <a:t>ERP is a comprehensive enterprise resource planning (ERP) platform that streamlines and integrates various business functions, including finance, inventory, customer relationship management (CRM), and more. By centralizing your data and automating essential processes, </a:t>
            </a:r>
            <a:r>
              <a:rPr lang="en-US" sz="3200" kern="1200" dirty="0" smtClean="0">
                <a:latin typeface="+mn-lt"/>
              </a:rPr>
              <a:t>ZOHO </a:t>
            </a:r>
            <a:r>
              <a:rPr lang="en-US" sz="3200" kern="1200" dirty="0">
                <a:latin typeface="+mn-lt"/>
              </a:rPr>
              <a:t>ERP helps organizations improve efficiency, reduce operational costs, and make better-informed decisions. With its modular design, </a:t>
            </a:r>
            <a:r>
              <a:rPr lang="en-US" sz="3200" kern="1200" dirty="0" smtClean="0">
                <a:latin typeface="+mn-lt"/>
              </a:rPr>
              <a:t>ZOHO </a:t>
            </a:r>
            <a:r>
              <a:rPr lang="en-US" sz="3200" kern="1200" dirty="0">
                <a:latin typeface="+mn-lt"/>
              </a:rPr>
              <a:t>ERP allows you to customize the solution to fit your specific business needs, making it a scalable and versatile choice for organizations of all sizes.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281190" y="4387580"/>
            <a:ext cx="5853023"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smtClean="0">
                <a:solidFill>
                  <a:schemeClr val="bg1"/>
                </a:solidFill>
                <a:latin typeface="Aptos"/>
              </a:rPr>
              <a:t> </a:t>
            </a:r>
            <a:r>
              <a:rPr lang="en-IN" sz="7200" b="1" dirty="0" smtClean="0"/>
              <a:t> </a:t>
            </a:r>
            <a:r>
              <a:rPr lang="en-IN" sz="6600" b="1" dirty="0" smtClean="0">
                <a:solidFill>
                  <a:schemeClr val="bg1"/>
                </a:solidFill>
              </a:rPr>
              <a:t>What is ZOHO ERP?</a:t>
            </a:r>
            <a:endParaRPr lang="en-IN" sz="6600" dirty="0" smtClean="0">
              <a:solidFill>
                <a:schemeClr val="bg1"/>
              </a:solidFill>
            </a:endParaRP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20383752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8" y="627103"/>
            <a:ext cx="10970653" cy="7348457"/>
          </a:xfrm>
          <a:prstGeom prst="rect">
            <a:avLst/>
          </a:prstGeom>
        </p:spPr>
        <p:txBody>
          <a:bodyPr vert="horz" wrap="square" lIns="0" tIns="381670" rIns="0" bIns="0" rtlCol="0" anchor="t">
            <a:spAutoFit/>
          </a:bodyPr>
          <a:lstStyle/>
          <a:p>
            <a:pPr marL="571500" indent="-571500">
              <a:buFont typeface="Wingdings" pitchFamily="2" charset="2"/>
              <a:buChar char="q"/>
            </a:pPr>
            <a:r>
              <a:rPr lang="en-US" sz="4400" dirty="0">
                <a:latin typeface="+mn-lt"/>
              </a:rPr>
              <a:t>MODIFYING </a:t>
            </a:r>
            <a:r>
              <a:rPr lang="en-US" sz="4400" dirty="0" smtClean="0">
                <a:latin typeface="+mn-lt"/>
              </a:rPr>
              <a:t>ACCOUNTS</a:t>
            </a:r>
          </a:p>
          <a:p>
            <a:endParaRPr lang="en-US" sz="4400" dirty="0">
              <a:latin typeface="+mn-lt"/>
            </a:endParaRPr>
          </a:p>
          <a:p>
            <a:r>
              <a:rPr lang="en-US" sz="3600" dirty="0">
                <a:latin typeface="+mn-lt"/>
              </a:rPr>
              <a:t>1. Go to Accountant &gt; Chart of Accounts.</a:t>
            </a:r>
          </a:p>
          <a:p>
            <a:pPr marL="571500" indent="-571500">
              <a:buFont typeface="Wingdings" pitchFamily="2" charset="2"/>
              <a:buChar char="q"/>
            </a:pPr>
            <a:endParaRPr lang="en-US" sz="3600" dirty="0">
              <a:latin typeface="+mn-lt"/>
            </a:endParaRPr>
          </a:p>
          <a:p>
            <a:r>
              <a:rPr lang="en-US" sz="3600" dirty="0">
                <a:latin typeface="+mn-lt"/>
              </a:rPr>
              <a:t>2. Locate the account you wish to modify and select Edit.</a:t>
            </a:r>
          </a:p>
          <a:p>
            <a:pPr marL="571500" indent="-571500">
              <a:buFont typeface="Wingdings" pitchFamily="2" charset="2"/>
              <a:buChar char="q"/>
            </a:pPr>
            <a:endParaRPr lang="en-US" sz="3600" dirty="0">
              <a:latin typeface="+mn-lt"/>
            </a:endParaRPr>
          </a:p>
          <a:p>
            <a:r>
              <a:rPr lang="en-US" sz="3600" dirty="0">
                <a:latin typeface="+mn-lt"/>
              </a:rPr>
              <a:t>3. Make the necessary changes in the provided fields.</a:t>
            </a:r>
          </a:p>
          <a:p>
            <a:pPr marL="571500" indent="-571500">
              <a:buFont typeface="Wingdings" pitchFamily="2" charset="2"/>
              <a:buChar char="q"/>
            </a:pPr>
            <a:endParaRPr lang="en-US" sz="3600" dirty="0">
              <a:latin typeface="+mn-lt"/>
            </a:endParaRPr>
          </a:p>
          <a:p>
            <a:r>
              <a:rPr lang="en-US" sz="3600" dirty="0">
                <a:latin typeface="+mn-lt"/>
              </a:rPr>
              <a:t>4. Click Save to confirm the modifications.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1479259"/>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CHART OF ACCOUNTS IN </a:t>
            </a:r>
            <a:r>
              <a:rPr lang="en-US" sz="6600" b="1" dirty="0" smtClean="0">
                <a:solidFill>
                  <a:schemeClr val="bg1"/>
                </a:solidFill>
              </a:rPr>
              <a:t>ZOHO </a:t>
            </a:r>
            <a:r>
              <a:rPr lang="en-US" sz="6600" b="1" dirty="0">
                <a:solidFill>
                  <a:schemeClr val="bg1"/>
                </a:solidFill>
              </a:rPr>
              <a:t>BOOKS</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31939321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8" y="834921"/>
            <a:ext cx="12006236" cy="6240462"/>
          </a:xfrm>
          <a:prstGeom prst="rect">
            <a:avLst/>
          </a:prstGeom>
        </p:spPr>
        <p:txBody>
          <a:bodyPr vert="horz" wrap="square" lIns="0" tIns="381670" rIns="0" bIns="0" rtlCol="0" anchor="t">
            <a:spAutoFit/>
          </a:bodyPr>
          <a:lstStyle/>
          <a:p>
            <a:pPr marL="571500" indent="-571500">
              <a:buFont typeface="Wingdings" pitchFamily="2" charset="2"/>
              <a:buChar char="q"/>
            </a:pPr>
            <a:r>
              <a:rPr lang="en-US" sz="4400" dirty="0">
                <a:latin typeface="+mn-lt"/>
              </a:rPr>
              <a:t>DELETING AN </a:t>
            </a:r>
            <a:r>
              <a:rPr lang="en-US" sz="4400" dirty="0" smtClean="0">
                <a:latin typeface="+mn-lt"/>
              </a:rPr>
              <a:t>ACCOUNT</a:t>
            </a:r>
          </a:p>
          <a:p>
            <a:endParaRPr lang="en-US" sz="4400" dirty="0">
              <a:latin typeface="+mn-lt"/>
            </a:endParaRPr>
          </a:p>
          <a:p>
            <a:r>
              <a:rPr lang="en-US" sz="3600" dirty="0" smtClean="0">
                <a:latin typeface="+mn-lt"/>
              </a:rPr>
              <a:t>1. Go </a:t>
            </a:r>
            <a:r>
              <a:rPr lang="en-US" sz="3600" dirty="0">
                <a:latin typeface="+mn-lt"/>
              </a:rPr>
              <a:t>to Accountant &gt; Chart of Accounts.</a:t>
            </a:r>
          </a:p>
          <a:p>
            <a:pPr marL="571500" indent="-571500">
              <a:buFont typeface="Wingdings" pitchFamily="2" charset="2"/>
              <a:buChar char="q"/>
            </a:pPr>
            <a:endParaRPr lang="en-US" sz="3600" dirty="0">
              <a:latin typeface="+mn-lt"/>
            </a:endParaRPr>
          </a:p>
          <a:p>
            <a:r>
              <a:rPr lang="en-US" sz="3600" dirty="0" smtClean="0">
                <a:latin typeface="+mn-lt"/>
              </a:rPr>
              <a:t>2. Find </a:t>
            </a:r>
            <a:r>
              <a:rPr lang="en-US" sz="3600" dirty="0">
                <a:latin typeface="+mn-lt"/>
              </a:rPr>
              <a:t>the account slated for deletion and select Delete.</a:t>
            </a:r>
          </a:p>
          <a:p>
            <a:pPr marL="571500" indent="-571500">
              <a:buFont typeface="Wingdings" pitchFamily="2" charset="2"/>
              <a:buChar char="q"/>
            </a:pPr>
            <a:endParaRPr lang="en-US" sz="3600" dirty="0">
              <a:latin typeface="+mn-lt"/>
            </a:endParaRPr>
          </a:p>
          <a:p>
            <a:r>
              <a:rPr lang="en-US" sz="3600" dirty="0" smtClean="0">
                <a:latin typeface="+mn-lt"/>
              </a:rPr>
              <a:t>3. Confirm </a:t>
            </a:r>
            <a:r>
              <a:rPr lang="en-US" sz="3600" dirty="0">
                <a:latin typeface="+mn-lt"/>
              </a:rPr>
              <a:t>the action by clicking OK in the prompt.</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1479259"/>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CHART OF ACCOUNTS IN </a:t>
            </a:r>
            <a:r>
              <a:rPr lang="en-US" sz="6600" b="1" dirty="0" smtClean="0">
                <a:solidFill>
                  <a:schemeClr val="bg1"/>
                </a:solidFill>
              </a:rPr>
              <a:t>ZOHO </a:t>
            </a:r>
            <a:r>
              <a:rPr lang="en-US" sz="6600" b="1" dirty="0">
                <a:solidFill>
                  <a:schemeClr val="bg1"/>
                </a:solidFill>
              </a:rPr>
              <a:t>BOOKS</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38470893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8" y="1250558"/>
            <a:ext cx="12006236" cy="5501798"/>
          </a:xfrm>
          <a:prstGeom prst="rect">
            <a:avLst/>
          </a:prstGeom>
        </p:spPr>
        <p:txBody>
          <a:bodyPr vert="horz" wrap="square" lIns="0" tIns="381670" rIns="0" bIns="0" rtlCol="0" anchor="t">
            <a:spAutoFit/>
          </a:bodyPr>
          <a:lstStyle/>
          <a:p>
            <a:pPr marL="571500" indent="-571500">
              <a:buFont typeface="Wingdings" pitchFamily="2" charset="2"/>
              <a:buChar char="q"/>
            </a:pPr>
            <a:r>
              <a:rPr lang="en-US" sz="4400" dirty="0">
                <a:latin typeface="+mn-lt"/>
              </a:rPr>
              <a:t>ITEMS</a:t>
            </a:r>
          </a:p>
          <a:p>
            <a:pPr marL="571500" indent="-571500">
              <a:buFont typeface="Wingdings" pitchFamily="2" charset="2"/>
              <a:buChar char="q"/>
            </a:pPr>
            <a:r>
              <a:rPr lang="en-US" sz="4400" dirty="0">
                <a:latin typeface="+mn-lt"/>
              </a:rPr>
              <a:t>INVENTORY ADJUSTMENTS</a:t>
            </a:r>
          </a:p>
          <a:p>
            <a:pPr marL="571500" indent="-571500">
              <a:buFont typeface="Wingdings" pitchFamily="2" charset="2"/>
              <a:buChar char="q"/>
            </a:pPr>
            <a:r>
              <a:rPr lang="en-US" sz="4400" dirty="0">
                <a:latin typeface="+mn-lt"/>
              </a:rPr>
              <a:t>PRICE LISTS</a:t>
            </a:r>
          </a:p>
          <a:p>
            <a:pPr marL="571500" indent="-571500">
              <a:buFont typeface="Wingdings" pitchFamily="2" charset="2"/>
              <a:buChar char="q"/>
            </a:pPr>
            <a:r>
              <a:rPr lang="en-US" sz="4400" dirty="0">
                <a:latin typeface="+mn-lt"/>
              </a:rPr>
              <a:t>OTHER ACTIONS FOR ITEMS</a:t>
            </a:r>
          </a:p>
          <a:p>
            <a:pPr marL="571500" indent="-571500">
              <a:buFont typeface="Wingdings" pitchFamily="2" charset="2"/>
              <a:buChar char="q"/>
            </a:pPr>
            <a:r>
              <a:rPr lang="en-US" sz="4400" dirty="0">
                <a:latin typeface="+mn-lt"/>
              </a:rPr>
              <a:t>REPORTS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2232819"/>
            <a:ext cx="509443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INVENTORY</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19732030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8" y="876485"/>
            <a:ext cx="12006236" cy="6609794"/>
          </a:xfrm>
          <a:prstGeom prst="rect">
            <a:avLst/>
          </a:prstGeom>
        </p:spPr>
        <p:txBody>
          <a:bodyPr vert="horz" wrap="square" lIns="0" tIns="381670" rIns="0" bIns="0" rtlCol="0" anchor="t">
            <a:spAutoFit/>
          </a:bodyPr>
          <a:lstStyle/>
          <a:p>
            <a:pPr marL="571500" indent="-571500">
              <a:buFont typeface="Wingdings" pitchFamily="2" charset="2"/>
              <a:buChar char="q"/>
            </a:pPr>
            <a:r>
              <a:rPr lang="en-US" sz="4400" b="1" dirty="0">
                <a:latin typeface="+mn-lt"/>
              </a:rPr>
              <a:t>Creation of Stock items / Service </a:t>
            </a:r>
            <a:r>
              <a:rPr lang="en-US" sz="4400" b="1" dirty="0" smtClean="0">
                <a:latin typeface="+mn-lt"/>
              </a:rPr>
              <a:t>item</a:t>
            </a:r>
          </a:p>
          <a:p>
            <a:endParaRPr lang="en-US" sz="4400" dirty="0">
              <a:latin typeface="+mn-lt"/>
            </a:endParaRPr>
          </a:p>
          <a:p>
            <a:pPr marL="571500" indent="-571500">
              <a:buFont typeface="Wingdings" pitchFamily="2" charset="2"/>
              <a:buChar char="q"/>
            </a:pPr>
            <a:r>
              <a:rPr lang="en-US" sz="4400" b="1" dirty="0" smtClean="0">
                <a:latin typeface="+mn-lt"/>
              </a:rPr>
              <a:t>Steps</a:t>
            </a:r>
            <a:endParaRPr lang="en-US" sz="4400" dirty="0">
              <a:latin typeface="+mn-lt"/>
            </a:endParaRPr>
          </a:p>
          <a:p>
            <a:r>
              <a:rPr lang="en-US" sz="4000" dirty="0">
                <a:latin typeface="+mn-lt"/>
              </a:rPr>
              <a:t>1. Navigate to the Items module on the left sidebar and select Items.</a:t>
            </a:r>
          </a:p>
          <a:p>
            <a:r>
              <a:rPr lang="en-US" sz="4000" dirty="0">
                <a:latin typeface="+mn-lt"/>
              </a:rPr>
              <a:t>2. Click on + New located on the right side of the page.</a:t>
            </a:r>
          </a:p>
          <a:p>
            <a:r>
              <a:rPr lang="en-US" sz="4000" dirty="0">
                <a:latin typeface="+mn-lt"/>
              </a:rPr>
              <a:t>3. Enter the Type, Name, and other pertinent details.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2232819"/>
            <a:ext cx="509443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INVENTORY</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806734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509282" y="556114"/>
            <a:ext cx="12006236" cy="8456453"/>
          </a:xfrm>
          <a:prstGeom prst="rect">
            <a:avLst/>
          </a:prstGeom>
        </p:spPr>
        <p:txBody>
          <a:bodyPr vert="horz" wrap="square" lIns="0" tIns="381670" rIns="0" bIns="0" rtlCol="0" anchor="t">
            <a:spAutoFit/>
          </a:bodyPr>
          <a:lstStyle/>
          <a:p>
            <a:pPr marL="571500" indent="-571500">
              <a:buFont typeface="Wingdings" pitchFamily="2" charset="2"/>
              <a:buChar char="q"/>
            </a:pPr>
            <a:r>
              <a:rPr lang="en-US" sz="4400" b="1" dirty="0">
                <a:latin typeface="+mn-lt"/>
              </a:rPr>
              <a:t>Price </a:t>
            </a:r>
            <a:r>
              <a:rPr lang="en-US" sz="4400" b="1" dirty="0" smtClean="0">
                <a:latin typeface="+mn-lt"/>
              </a:rPr>
              <a:t>List</a:t>
            </a:r>
          </a:p>
          <a:p>
            <a:endParaRPr lang="en-US" sz="4400" b="1" dirty="0">
              <a:latin typeface="+mn-lt"/>
            </a:endParaRPr>
          </a:p>
          <a:p>
            <a:pPr marL="571500" indent="-571500">
              <a:buFont typeface="Wingdings" pitchFamily="2" charset="2"/>
              <a:buChar char="q"/>
            </a:pPr>
            <a:r>
              <a:rPr lang="en-US" sz="4400" b="1" dirty="0" smtClean="0">
                <a:latin typeface="+mn-lt"/>
              </a:rPr>
              <a:t>Steps</a:t>
            </a:r>
            <a:endParaRPr lang="en-US" sz="4400" b="1" dirty="0">
              <a:latin typeface="+mn-lt"/>
            </a:endParaRPr>
          </a:p>
          <a:p>
            <a:pPr marL="742950" indent="-742950">
              <a:buFont typeface="+mj-lt"/>
              <a:buAutoNum type="arabicPeriod"/>
            </a:pPr>
            <a:r>
              <a:rPr lang="en-US" sz="4000" dirty="0" smtClean="0">
                <a:latin typeface="+mn-lt"/>
              </a:rPr>
              <a:t>Enabling </a:t>
            </a:r>
            <a:r>
              <a:rPr lang="en-US" sz="4000" dirty="0">
                <a:latin typeface="+mn-lt"/>
              </a:rPr>
              <a:t>Price Lists</a:t>
            </a:r>
          </a:p>
          <a:p>
            <a:pPr marL="742950" indent="-742950">
              <a:buFont typeface="+mj-lt"/>
              <a:buAutoNum type="arabicPeriod"/>
            </a:pPr>
            <a:r>
              <a:rPr lang="en-US" sz="4000" dirty="0" smtClean="0">
                <a:latin typeface="+mn-lt"/>
              </a:rPr>
              <a:t>Creating </a:t>
            </a:r>
            <a:r>
              <a:rPr lang="en-US" sz="4000" dirty="0">
                <a:latin typeface="+mn-lt"/>
              </a:rPr>
              <a:t>a Price List</a:t>
            </a:r>
          </a:p>
          <a:p>
            <a:pPr marL="742950" indent="-742950">
              <a:buFont typeface="+mj-lt"/>
              <a:buAutoNum type="arabicPeriod"/>
            </a:pPr>
            <a:r>
              <a:rPr lang="en-US" sz="4000" dirty="0" smtClean="0">
                <a:latin typeface="+mn-lt"/>
              </a:rPr>
              <a:t>Applying </a:t>
            </a:r>
            <a:r>
              <a:rPr lang="en-US" sz="4000" dirty="0">
                <a:latin typeface="+mn-lt"/>
              </a:rPr>
              <a:t>Price Lists</a:t>
            </a:r>
          </a:p>
          <a:p>
            <a:pPr marL="742950" indent="-742950">
              <a:buFont typeface="+mj-lt"/>
              <a:buAutoNum type="arabicPeriod"/>
            </a:pPr>
            <a:r>
              <a:rPr lang="en-US" sz="4000" dirty="0" smtClean="0">
                <a:latin typeface="+mn-lt"/>
              </a:rPr>
              <a:t>Managing </a:t>
            </a:r>
            <a:r>
              <a:rPr lang="en-US" sz="4000" dirty="0">
                <a:latin typeface="+mn-lt"/>
              </a:rPr>
              <a:t>Price Lists</a:t>
            </a:r>
          </a:p>
          <a:p>
            <a:pPr marL="742950" indent="-742950">
              <a:buFont typeface="+mj-lt"/>
              <a:buAutoNum type="arabicPeriod"/>
            </a:pPr>
            <a:r>
              <a:rPr lang="en-US" sz="4000" dirty="0" smtClean="0">
                <a:latin typeface="+mn-lt"/>
              </a:rPr>
              <a:t>Deleting </a:t>
            </a:r>
            <a:r>
              <a:rPr lang="en-US" sz="4000" dirty="0">
                <a:latin typeface="+mn-lt"/>
              </a:rPr>
              <a:t>Price Lists</a:t>
            </a:r>
          </a:p>
          <a:p>
            <a:pPr marL="742950" indent="-742950">
              <a:buFont typeface="+mj-lt"/>
              <a:buAutoNum type="arabicPeriod"/>
            </a:pPr>
            <a:r>
              <a:rPr lang="en-US" sz="4000" dirty="0" smtClean="0">
                <a:latin typeface="+mn-lt"/>
              </a:rPr>
              <a:t>Importing </a:t>
            </a:r>
            <a:r>
              <a:rPr lang="en-US" sz="4000" dirty="0">
                <a:latin typeface="+mn-lt"/>
              </a:rPr>
              <a:t>Price Lists</a:t>
            </a:r>
          </a:p>
          <a:p>
            <a:pPr marL="742950" indent="-742950">
              <a:buFont typeface="+mj-lt"/>
              <a:buAutoNum type="arabicPeriod"/>
            </a:pPr>
            <a:r>
              <a:rPr lang="en-US" sz="4000" dirty="0" smtClean="0">
                <a:latin typeface="+mn-lt"/>
              </a:rPr>
              <a:t>Exporting </a:t>
            </a:r>
            <a:r>
              <a:rPr lang="en-US" sz="4000" dirty="0">
                <a:latin typeface="+mn-lt"/>
              </a:rPr>
              <a:t>Price Lists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2232819"/>
            <a:ext cx="509443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INVENTORY</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29648605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467719" y="862446"/>
            <a:ext cx="12006236" cy="6548238"/>
          </a:xfrm>
          <a:prstGeom prst="rect">
            <a:avLst/>
          </a:prstGeom>
        </p:spPr>
        <p:txBody>
          <a:bodyPr vert="horz" wrap="square" lIns="0" tIns="381670" rIns="0" bIns="0" rtlCol="0" anchor="t">
            <a:spAutoFit/>
          </a:bodyPr>
          <a:lstStyle/>
          <a:p>
            <a:pPr marL="571500" indent="-571500">
              <a:buFont typeface="Wingdings" pitchFamily="2" charset="2"/>
              <a:buChar char="q"/>
            </a:pPr>
            <a:r>
              <a:rPr lang="en-US" sz="4400" b="1" dirty="0">
                <a:latin typeface="+mn-lt"/>
              </a:rPr>
              <a:t>REPORTS</a:t>
            </a:r>
          </a:p>
          <a:p>
            <a:pPr marL="571500" indent="-571500">
              <a:buFont typeface="Wingdings" pitchFamily="2" charset="2"/>
              <a:buChar char="q"/>
            </a:pPr>
            <a:endParaRPr lang="en-US" sz="4400" b="1" dirty="0">
              <a:latin typeface="+mn-lt"/>
            </a:endParaRPr>
          </a:p>
          <a:p>
            <a:r>
              <a:rPr lang="en-US" sz="4000" dirty="0" smtClean="0">
                <a:latin typeface="+mn-lt"/>
              </a:rPr>
              <a:t>1. </a:t>
            </a:r>
            <a:r>
              <a:rPr lang="en-US" sz="4000" dirty="0">
                <a:latin typeface="+mn-lt"/>
              </a:rPr>
              <a:t>Sales by Item</a:t>
            </a:r>
          </a:p>
          <a:p>
            <a:r>
              <a:rPr lang="en-US" sz="4000" dirty="0" smtClean="0">
                <a:latin typeface="+mn-lt"/>
              </a:rPr>
              <a:t>2. </a:t>
            </a:r>
            <a:r>
              <a:rPr lang="en-US" sz="4000" dirty="0">
                <a:latin typeface="+mn-lt"/>
              </a:rPr>
              <a:t>Purchases by Items</a:t>
            </a:r>
          </a:p>
          <a:p>
            <a:r>
              <a:rPr lang="en-US" sz="4000" dirty="0" smtClean="0">
                <a:latin typeface="+mn-lt"/>
              </a:rPr>
              <a:t>3. </a:t>
            </a:r>
            <a:r>
              <a:rPr lang="en-US" sz="4000" dirty="0">
                <a:latin typeface="+mn-lt"/>
              </a:rPr>
              <a:t>Inventory Summary</a:t>
            </a:r>
          </a:p>
          <a:p>
            <a:r>
              <a:rPr lang="en-US" sz="4000" dirty="0" smtClean="0">
                <a:latin typeface="+mn-lt"/>
              </a:rPr>
              <a:t>4. </a:t>
            </a:r>
            <a:r>
              <a:rPr lang="en-US" sz="4000" dirty="0">
                <a:latin typeface="+mn-lt"/>
              </a:rPr>
              <a:t>Inventory Valuation Report</a:t>
            </a:r>
          </a:p>
          <a:p>
            <a:r>
              <a:rPr lang="en-US" sz="4000" dirty="0" smtClean="0">
                <a:latin typeface="+mn-lt"/>
              </a:rPr>
              <a:t>5. FIFO </a:t>
            </a:r>
            <a:r>
              <a:rPr lang="en-US" sz="4000" dirty="0">
                <a:latin typeface="+mn-lt"/>
              </a:rPr>
              <a:t>Cost Lot Tracking</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2232819"/>
            <a:ext cx="509443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INVENTORY</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40281986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391801" y="2932957"/>
            <a:ext cx="12602558" cy="1674176"/>
          </a:xfrm>
          <a:prstGeom prst="rect">
            <a:avLst/>
          </a:prstGeom>
        </p:spPr>
        <p:txBody>
          <a:bodyPr vert="horz" wrap="square" lIns="0" tIns="12065" rIns="0" bIns="0" rtlCol="0" anchor="t">
            <a:spAutoFit/>
          </a:bodyPr>
          <a:lstStyle/>
          <a:p>
            <a:pPr algn="ctr"/>
            <a:r>
              <a:rPr lang="en-IN" sz="6000" dirty="0" smtClean="0">
                <a:solidFill>
                  <a:schemeClr val="tx1"/>
                </a:solidFill>
              </a:rPr>
              <a:t>  </a:t>
            </a:r>
            <a:r>
              <a:rPr lang="en-IN" sz="6000" dirty="0" smtClean="0">
                <a:solidFill>
                  <a:schemeClr val="tx1"/>
                </a:solidFill>
                <a:latin typeface="+mn-lt"/>
              </a:rPr>
              <a:t>CHAPTER-7</a:t>
            </a:r>
            <a:br>
              <a:rPr lang="en-IN" sz="6000" dirty="0" smtClean="0">
                <a:solidFill>
                  <a:schemeClr val="tx1"/>
                </a:solidFill>
                <a:latin typeface="+mn-lt"/>
              </a:rPr>
            </a:br>
            <a:endParaRPr lang="en-IN" sz="4800" dirty="0">
              <a:solidFill>
                <a:schemeClr val="tx1"/>
              </a:solidFill>
              <a:latin typeface="+mn-lt"/>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5143500"/>
            <a:ext cx="9144000" cy="3416320"/>
          </a:xfrm>
          <a:prstGeom prst="rect">
            <a:avLst/>
          </a:prstGeom>
        </p:spPr>
        <p:txBody>
          <a:bodyPr>
            <a:spAutoFit/>
          </a:bodyPr>
          <a:lstStyle/>
          <a:p>
            <a:pPr algn="ctr"/>
            <a:r>
              <a:rPr lang="en-US" sz="4800" b="1" dirty="0">
                <a:solidFill>
                  <a:schemeClr val="bg1"/>
                </a:solidFill>
                <a:ea typeface="Lato" pitchFamily="34" charset="-122"/>
                <a:cs typeface="Lato" pitchFamily="34" charset="-120"/>
              </a:rPr>
              <a:t>UNIT-3: </a:t>
            </a:r>
            <a:r>
              <a:rPr lang="en-US" sz="4800" b="1" dirty="0" smtClean="0">
                <a:solidFill>
                  <a:schemeClr val="bg1"/>
                </a:solidFill>
                <a:ea typeface="Lato" pitchFamily="34" charset="-122"/>
                <a:cs typeface="Lato" pitchFamily="34" charset="-120"/>
              </a:rPr>
              <a:t>ZOHO </a:t>
            </a:r>
            <a:r>
              <a:rPr lang="en-US" sz="4800" b="1" dirty="0">
                <a:solidFill>
                  <a:schemeClr val="bg1"/>
                </a:solidFill>
                <a:ea typeface="Lato" pitchFamily="34" charset="-122"/>
                <a:cs typeface="Lato" pitchFamily="34" charset="-120"/>
              </a:rPr>
              <a:t>BOOKS </a:t>
            </a:r>
            <a:endParaRPr lang="en-US" sz="4800" b="1" dirty="0" smtClean="0">
              <a:solidFill>
                <a:schemeClr val="bg1"/>
              </a:solidFill>
              <a:ea typeface="Lato" pitchFamily="34" charset="-122"/>
              <a:cs typeface="Lato" pitchFamily="34" charset="-120"/>
            </a:endParaRPr>
          </a:p>
          <a:p>
            <a:pPr algn="ctr"/>
            <a:r>
              <a:rPr lang="en-US" sz="4400" dirty="0">
                <a:solidFill>
                  <a:schemeClr val="bg1"/>
                </a:solidFill>
                <a:ea typeface="Lato" pitchFamily="34" charset="-122"/>
                <a:cs typeface="Lato" pitchFamily="34" charset="-120"/>
              </a:rPr>
              <a:t>MAINTAINING ACCOUNTING  </a:t>
            </a:r>
            <a:endParaRPr lang="en-US" sz="4400" dirty="0" smtClean="0">
              <a:solidFill>
                <a:schemeClr val="bg1"/>
              </a:solidFill>
              <a:ea typeface="Lato" pitchFamily="34" charset="-122"/>
              <a:cs typeface="Lato" pitchFamily="34" charset="-120"/>
            </a:endParaRPr>
          </a:p>
          <a:p>
            <a:pPr algn="ctr"/>
            <a:r>
              <a:rPr lang="en-US" sz="4400" dirty="0" smtClean="0">
                <a:solidFill>
                  <a:schemeClr val="bg1"/>
                </a:solidFill>
                <a:ea typeface="Lato" pitchFamily="34" charset="-122"/>
                <a:cs typeface="Lato" pitchFamily="34" charset="-120"/>
              </a:rPr>
              <a:t>&amp; </a:t>
            </a:r>
          </a:p>
          <a:p>
            <a:pPr algn="ctr"/>
            <a:r>
              <a:rPr lang="en-US" sz="4400" dirty="0" smtClean="0">
                <a:solidFill>
                  <a:schemeClr val="bg1"/>
                </a:solidFill>
                <a:ea typeface="Lato" pitchFamily="34" charset="-122"/>
                <a:cs typeface="Lato" pitchFamily="34" charset="-120"/>
              </a:rPr>
              <a:t>INVENTORY </a:t>
            </a:r>
            <a:r>
              <a:rPr lang="en-US" sz="4400" dirty="0">
                <a:solidFill>
                  <a:schemeClr val="bg1"/>
                </a:solidFill>
                <a:ea typeface="Lato" pitchFamily="34" charset="-122"/>
                <a:cs typeface="Lato" pitchFamily="34" charset="-120"/>
              </a:rPr>
              <a:t>TRANSACTIONS</a:t>
            </a:r>
            <a:r>
              <a:rPr lang="en-US" sz="2400" dirty="0" smtClean="0"/>
              <a:t/>
            </a:r>
            <a:br>
              <a:rPr lang="en-US" sz="2400" dirty="0" smtClean="0"/>
            </a:br>
            <a:r>
              <a:rPr lang="en-US" dirty="0" smtClean="0"/>
              <a:t/>
            </a:r>
            <a:br>
              <a:rPr lang="en-US" dirty="0" smtClean="0"/>
            </a:br>
            <a:endParaRPr lang="en-IN" dirty="0"/>
          </a:p>
        </p:txBody>
      </p:sp>
    </p:spTree>
    <p:extLst>
      <p:ext uri="{BB962C8B-B14F-4D97-AF65-F5344CB8AC3E}">
        <p14:creationId xmlns:p14="http://schemas.microsoft.com/office/powerpoint/2010/main" val="19695811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9" y="807633"/>
            <a:ext cx="10274590" cy="7656234"/>
          </a:xfrm>
          <a:prstGeom prst="rect">
            <a:avLst/>
          </a:prstGeom>
        </p:spPr>
        <p:txBody>
          <a:bodyPr vert="horz" wrap="square" lIns="0" tIns="381670" rIns="0" bIns="0" rtlCol="0" anchor="t">
            <a:spAutoFit/>
          </a:bodyPr>
          <a:lstStyle/>
          <a:p>
            <a:pPr marL="571500" indent="-571500" algn="just">
              <a:buFont typeface="Arial" pitchFamily="34" charset="0"/>
              <a:buChar char="•"/>
            </a:pPr>
            <a:r>
              <a:rPr lang="en-US" sz="3600" dirty="0">
                <a:latin typeface="+mn-lt"/>
              </a:rPr>
              <a:t>Record and categorize financial activities like sales, purchases, expenses, and payments efficiently.</a:t>
            </a:r>
          </a:p>
          <a:p>
            <a:pPr marL="571500" indent="-571500" algn="just">
              <a:buFont typeface="Arial" pitchFamily="34" charset="0"/>
              <a:buChar char="•"/>
            </a:pPr>
            <a:r>
              <a:rPr lang="en-US" sz="3600" dirty="0">
                <a:latin typeface="+mn-lt"/>
              </a:rPr>
              <a:t>Understand the workflow for creating, confirming, and converting Sales Orders into invoices.</a:t>
            </a:r>
          </a:p>
          <a:p>
            <a:pPr marL="571500" indent="-571500" algn="just">
              <a:buFont typeface="Arial" pitchFamily="34" charset="0"/>
              <a:buChar char="•"/>
            </a:pPr>
            <a:r>
              <a:rPr lang="en-US" sz="3600" dirty="0">
                <a:latin typeface="+mn-lt"/>
              </a:rPr>
              <a:t>Learn to create and manage Purchase Orders, enabling smooth buyer-vendor transactions.</a:t>
            </a:r>
          </a:p>
          <a:p>
            <a:pPr marL="571500" indent="-571500" algn="just">
              <a:buFont typeface="Arial" pitchFamily="34" charset="0"/>
              <a:buChar char="•"/>
            </a:pPr>
            <a:r>
              <a:rPr lang="en-US" sz="3600" dirty="0">
                <a:latin typeface="+mn-lt"/>
              </a:rPr>
              <a:t>Gain proficiency in viewing and importing transactions for better business management</a:t>
            </a:r>
          </a:p>
          <a:p>
            <a:pPr marL="571500" indent="-571500" algn="just">
              <a:buFont typeface="Arial" pitchFamily="34" charset="0"/>
              <a:buChar char="•"/>
            </a:pPr>
            <a:r>
              <a:rPr lang="en-US" sz="3600" dirty="0">
                <a:latin typeface="+mn-lt"/>
              </a:rPr>
              <a:t>Master the process of inventory transactions, including buying, selling, and adjustments.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2057400"/>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LEARNING OBJECTIVES:</a:t>
            </a: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42112795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9" y="1183800"/>
            <a:ext cx="10274590" cy="5194021"/>
          </a:xfrm>
          <a:prstGeom prst="rect">
            <a:avLst/>
          </a:prstGeom>
        </p:spPr>
        <p:txBody>
          <a:bodyPr vert="horz" wrap="square" lIns="0" tIns="381670" rIns="0" bIns="0" rtlCol="0" anchor="t">
            <a:spAutoFit/>
          </a:bodyPr>
          <a:lstStyle/>
          <a:p>
            <a:pPr marL="571500" indent="-571500" algn="just">
              <a:buFont typeface="Arial" pitchFamily="34" charset="0"/>
              <a:buChar char="•"/>
            </a:pPr>
            <a:r>
              <a:rPr lang="en-US" sz="4000" dirty="0">
                <a:latin typeface="+mn-lt"/>
              </a:rPr>
              <a:t>CREATING A NEW TRANSACTION</a:t>
            </a:r>
          </a:p>
          <a:p>
            <a:pPr marL="571500" indent="-571500" algn="just">
              <a:buFont typeface="Arial" pitchFamily="34" charset="0"/>
              <a:buChar char="•"/>
            </a:pPr>
            <a:endParaRPr lang="en-US" sz="4000" dirty="0">
              <a:latin typeface="+mn-lt"/>
            </a:endParaRPr>
          </a:p>
          <a:p>
            <a:pPr marL="571500" indent="-571500" algn="just">
              <a:buFont typeface="Arial" pitchFamily="34" charset="0"/>
              <a:buChar char="•"/>
            </a:pPr>
            <a:r>
              <a:rPr lang="en-US" sz="4000" dirty="0">
                <a:latin typeface="+mn-lt"/>
              </a:rPr>
              <a:t>CATEGORIZE TRANSACTION</a:t>
            </a:r>
          </a:p>
          <a:p>
            <a:pPr marL="571500" indent="-571500" algn="just">
              <a:buFont typeface="Arial" pitchFamily="34" charset="0"/>
              <a:buChar char="•"/>
            </a:pPr>
            <a:endParaRPr lang="en-US" sz="4000" dirty="0">
              <a:latin typeface="+mn-lt"/>
            </a:endParaRPr>
          </a:p>
          <a:p>
            <a:pPr marL="571500" indent="-571500" algn="just">
              <a:buFont typeface="Arial" pitchFamily="34" charset="0"/>
              <a:buChar char="•"/>
            </a:pPr>
            <a:r>
              <a:rPr lang="en-US" sz="4000" dirty="0">
                <a:latin typeface="+mn-lt"/>
              </a:rPr>
              <a:t>SAVE THE TRANSACTION</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1641764"/>
            <a:ext cx="509443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ACCOUNTING TRANSACTION</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19794364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9" y="1183800"/>
            <a:ext cx="10274590" cy="6117351"/>
          </a:xfrm>
          <a:prstGeom prst="rect">
            <a:avLst/>
          </a:prstGeom>
        </p:spPr>
        <p:txBody>
          <a:bodyPr vert="horz" wrap="square" lIns="0" tIns="381670" rIns="0" bIns="0" rtlCol="0" anchor="t">
            <a:spAutoFit/>
          </a:bodyPr>
          <a:lstStyle/>
          <a:p>
            <a:pPr marL="571500" indent="-571500" algn="just">
              <a:buFont typeface="Wingdings" pitchFamily="2" charset="2"/>
              <a:buChar char="q"/>
            </a:pPr>
            <a:r>
              <a:rPr lang="en-US" sz="4000" b="1" dirty="0">
                <a:latin typeface="+mn-lt"/>
              </a:rPr>
              <a:t>CREATING A NEW </a:t>
            </a:r>
            <a:r>
              <a:rPr lang="en-US" sz="4000" b="1" dirty="0" smtClean="0">
                <a:latin typeface="+mn-lt"/>
              </a:rPr>
              <a:t>TRANSACTION</a:t>
            </a:r>
          </a:p>
          <a:p>
            <a:pPr algn="just"/>
            <a:endParaRPr lang="en-US" sz="4000" b="1" dirty="0">
              <a:latin typeface="+mn-lt"/>
            </a:endParaRPr>
          </a:p>
          <a:p>
            <a:pPr marL="571500" indent="-571500" algn="just">
              <a:buFont typeface="Arial" pitchFamily="34" charset="0"/>
              <a:buChar char="•"/>
            </a:pPr>
            <a:r>
              <a:rPr lang="en-US" sz="3600" dirty="0">
                <a:latin typeface="+mn-lt"/>
              </a:rPr>
              <a:t>Go to the relevant module (e.g., Sales, Purchases, Expenses) from the dashboard.</a:t>
            </a:r>
          </a:p>
          <a:p>
            <a:pPr marL="571500" indent="-571500" algn="just">
              <a:buFont typeface="Arial" pitchFamily="34" charset="0"/>
              <a:buChar char="•"/>
            </a:pPr>
            <a:r>
              <a:rPr lang="en-US" sz="3600" dirty="0">
                <a:latin typeface="+mn-lt"/>
              </a:rPr>
              <a:t>Click on “+ New” to create a new transaction</a:t>
            </a:r>
          </a:p>
          <a:p>
            <a:pPr marL="571500" indent="-571500" algn="just">
              <a:buFont typeface="Arial" pitchFamily="34" charset="0"/>
              <a:buChar char="•"/>
            </a:pPr>
            <a:r>
              <a:rPr lang="en-US" sz="3600" dirty="0">
                <a:latin typeface="+mn-lt"/>
              </a:rPr>
              <a:t>Fill in the necessary details like Date, Account, Amount, etc.</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1641764"/>
            <a:ext cx="509443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ACCOUNTING TRANSACTION</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3801331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311727" y="3075711"/>
            <a:ext cx="6338455" cy="6224126"/>
          </a:xfrm>
          <a:prstGeom prst="rect">
            <a:avLst/>
          </a:prstGeom>
        </p:spPr>
        <p:txBody>
          <a:bodyPr vert="horz" lIns="91440" tIns="45720" rIns="91440" bIns="45720" rtlCol="0" anchor="b">
            <a:normAutofit fontScale="90000"/>
          </a:bodyPr>
          <a:lstStyle/>
          <a:p>
            <a:pPr algn="ctr" rtl="0"/>
            <a:r>
              <a:rPr lang="en-IN" sz="5300" dirty="0">
                <a:latin typeface="+mn-lt"/>
              </a:rPr>
              <a:t>Key Features of </a:t>
            </a:r>
            <a:r>
              <a:rPr lang="en-IN" sz="5300" dirty="0" smtClean="0">
                <a:latin typeface="+mn-lt"/>
              </a:rPr>
              <a:t>ZOHO ERP</a:t>
            </a:r>
            <a:r>
              <a:rPr lang="en-IN" sz="4800" b="0" dirty="0"/>
              <a:t/>
            </a:r>
            <a:br>
              <a:rPr lang="en-IN" sz="4800" b="0" dirty="0"/>
            </a:br>
            <a:r>
              <a:rPr lang="en-IN" sz="4800" dirty="0"/>
              <a:t/>
            </a:r>
            <a:br>
              <a:rPr lang="en-IN" sz="4800" dirty="0"/>
            </a:br>
            <a:r>
              <a:rPr lang="en-US" sz="4400" b="0" dirty="0"/>
              <a:t/>
            </a:r>
            <a:br>
              <a:rPr lang="en-US" sz="4400" b="0" dirty="0"/>
            </a:br>
            <a:r>
              <a:rPr lang="en-US" sz="4400" dirty="0"/>
              <a:t/>
            </a:r>
            <a:br>
              <a:rPr lang="en-US" sz="4400" dirty="0"/>
            </a:br>
            <a:r>
              <a:rPr lang="en-IN" sz="5400" b="0" dirty="0"/>
              <a:t/>
            </a:r>
            <a:br>
              <a:rPr lang="en-IN" sz="5400" b="0" dirty="0"/>
            </a:br>
            <a:r>
              <a:rPr lang="en-IN" sz="5400" dirty="0"/>
              <a:t/>
            </a:r>
            <a:br>
              <a:rPr lang="en-IN" sz="5400" dirty="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7739872" y="1310334"/>
            <a:ext cx="4136124" cy="4839786"/>
          </a:xfrm>
          <a:prstGeom prst="rect">
            <a:avLst/>
          </a:prstGeom>
          <a:noFill/>
        </p:spPr>
        <p:txBody>
          <a:bodyPr wrap="square" rtlCol="0">
            <a:spAutoFit/>
          </a:bodyPr>
          <a:lstStyle/>
          <a:p>
            <a:r>
              <a:rPr lang="en-IN" sz="3200" b="1" dirty="0"/>
              <a:t>Financial Management</a:t>
            </a:r>
          </a:p>
          <a:p>
            <a:endParaRPr lang="en-IN" sz="3200" b="1" dirty="0" smtClean="0"/>
          </a:p>
          <a:p>
            <a:endParaRPr lang="en-IN" sz="1050" b="1" dirty="0" smtClean="0"/>
          </a:p>
          <a:p>
            <a:pPr algn="just"/>
            <a:r>
              <a:rPr lang="en-US" sz="2400" dirty="0" smtClean="0"/>
              <a:t>ZOHO ERP's robust financial management tools include general ledger, accounts payable and receivable, budgeting, and forecasting, allowing you to maintain a clear view of your organization's financial health.</a:t>
            </a:r>
          </a:p>
          <a:p>
            <a:r>
              <a:rPr lang="en-US" sz="2400" dirty="0"/>
              <a:t/>
            </a:r>
            <a:br>
              <a:rPr lang="en-US" sz="2400" dirty="0"/>
            </a:br>
            <a:endParaRPr lang="en-IN" dirty="0"/>
          </a:p>
        </p:txBody>
      </p:sp>
      <p:sp>
        <p:nvSpPr>
          <p:cNvPr id="9" name="TextBox 8"/>
          <p:cNvSpPr txBox="1"/>
          <p:nvPr/>
        </p:nvSpPr>
        <p:spPr>
          <a:xfrm>
            <a:off x="13580920" y="5798479"/>
            <a:ext cx="4166752" cy="3600986"/>
          </a:xfrm>
          <a:prstGeom prst="rect">
            <a:avLst/>
          </a:prstGeom>
          <a:noFill/>
        </p:spPr>
        <p:txBody>
          <a:bodyPr wrap="square" rtlCol="0">
            <a:spAutoFit/>
          </a:bodyPr>
          <a:lstStyle/>
          <a:p>
            <a:r>
              <a:rPr lang="en-IN" sz="3200" b="1" dirty="0" smtClean="0"/>
              <a:t>Project Management</a:t>
            </a:r>
          </a:p>
          <a:p>
            <a:endParaRPr lang="en-IN" sz="2800" dirty="0" smtClean="0"/>
          </a:p>
          <a:p>
            <a:pPr algn="just"/>
            <a:r>
              <a:rPr lang="en-US" sz="2400" dirty="0" smtClean="0"/>
              <a:t>Manage projects, track tasks, and monitor team productivity with ZOHO ERP's comprehensive project management capabilities.</a:t>
            </a:r>
          </a:p>
          <a:p>
            <a:r>
              <a:rPr lang="en-US" sz="2400" dirty="0"/>
              <a:t/>
            </a:r>
            <a:br>
              <a:rPr lang="en-US" sz="2400" dirty="0"/>
            </a:br>
            <a:endParaRPr lang="en-IN" sz="2400" dirty="0"/>
          </a:p>
        </p:txBody>
      </p:sp>
      <p:sp>
        <p:nvSpPr>
          <p:cNvPr id="10" name="TextBox 9"/>
          <p:cNvSpPr txBox="1"/>
          <p:nvPr/>
        </p:nvSpPr>
        <p:spPr>
          <a:xfrm>
            <a:off x="13580920" y="1310334"/>
            <a:ext cx="3418608" cy="3939540"/>
          </a:xfrm>
          <a:prstGeom prst="rect">
            <a:avLst/>
          </a:prstGeom>
          <a:noFill/>
        </p:spPr>
        <p:txBody>
          <a:bodyPr wrap="square" rtlCol="0">
            <a:spAutoFit/>
          </a:bodyPr>
          <a:lstStyle/>
          <a:p>
            <a:r>
              <a:rPr lang="en-IN" sz="3200" b="1" dirty="0"/>
              <a:t>Inventory Management</a:t>
            </a:r>
          </a:p>
          <a:p>
            <a:pPr algn="just"/>
            <a:r>
              <a:rPr lang="en-IN" dirty="0" smtClean="0"/>
              <a:t/>
            </a:r>
            <a:br>
              <a:rPr lang="en-IN" dirty="0" smtClean="0"/>
            </a:br>
            <a:r>
              <a:rPr lang="en-US" sz="2400" dirty="0"/>
              <a:t>Efficiently manage your inventory levels, track stock movements, and generate reports to optimize your supply chain and minimize wastage.</a:t>
            </a:r>
          </a:p>
        </p:txBody>
      </p:sp>
      <p:sp>
        <p:nvSpPr>
          <p:cNvPr id="8" name="Rectangle 7"/>
          <p:cNvSpPr/>
          <p:nvPr/>
        </p:nvSpPr>
        <p:spPr>
          <a:xfrm>
            <a:off x="7707240" y="5829524"/>
            <a:ext cx="4168756" cy="3785652"/>
          </a:xfrm>
          <a:prstGeom prst="rect">
            <a:avLst/>
          </a:prstGeom>
        </p:spPr>
        <p:txBody>
          <a:bodyPr wrap="square">
            <a:spAutoFit/>
          </a:bodyPr>
          <a:lstStyle/>
          <a:p>
            <a:r>
              <a:rPr lang="en-IN" sz="3200" b="1" dirty="0"/>
              <a:t>CRM </a:t>
            </a:r>
            <a:r>
              <a:rPr lang="en-IN" sz="3200" b="1" dirty="0" smtClean="0"/>
              <a:t>Integration</a:t>
            </a:r>
          </a:p>
          <a:p>
            <a:endParaRPr lang="en-IN" sz="3200" b="1" dirty="0" smtClean="0"/>
          </a:p>
          <a:p>
            <a:pPr algn="just"/>
            <a:r>
              <a:rPr lang="en-US" sz="2400" dirty="0"/>
              <a:t>Seamlessly integrate </a:t>
            </a:r>
            <a:r>
              <a:rPr lang="en-US" sz="2400" dirty="0" smtClean="0"/>
              <a:t>ZOHO </a:t>
            </a:r>
            <a:r>
              <a:rPr lang="en-US" sz="2400" dirty="0"/>
              <a:t>ERP with </a:t>
            </a:r>
            <a:r>
              <a:rPr lang="en-US" sz="2400" dirty="0" smtClean="0"/>
              <a:t>ZOHO </a:t>
            </a:r>
            <a:r>
              <a:rPr lang="en-US" sz="2400" dirty="0"/>
              <a:t>CRM to gain a 360-degree view of your customers, streamline sales and marketing processes, and enhance customer service.</a:t>
            </a:r>
          </a:p>
          <a:p>
            <a:endParaRPr lang="en-IN" sz="3200" b="1" dirty="0"/>
          </a:p>
        </p:txBody>
      </p:sp>
    </p:spTree>
    <p:extLst>
      <p:ext uri="{BB962C8B-B14F-4D97-AF65-F5344CB8AC3E}">
        <p14:creationId xmlns:p14="http://schemas.microsoft.com/office/powerpoint/2010/main" val="25728975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9" y="1337689"/>
            <a:ext cx="10274590" cy="4578468"/>
          </a:xfrm>
          <a:prstGeom prst="rect">
            <a:avLst/>
          </a:prstGeom>
        </p:spPr>
        <p:txBody>
          <a:bodyPr vert="horz" wrap="square" lIns="0" tIns="381670" rIns="0" bIns="0" rtlCol="0" anchor="t">
            <a:spAutoFit/>
          </a:bodyPr>
          <a:lstStyle/>
          <a:p>
            <a:pPr marL="571500" indent="-571500" algn="just">
              <a:buFont typeface="Wingdings" pitchFamily="2" charset="2"/>
              <a:buChar char="q"/>
            </a:pPr>
            <a:r>
              <a:rPr lang="en-US" sz="4000" b="1" dirty="0">
                <a:latin typeface="+mn-lt"/>
              </a:rPr>
              <a:t>Categorize Transactions:</a:t>
            </a:r>
          </a:p>
          <a:p>
            <a:pPr marL="571500" indent="-571500" algn="just">
              <a:buFont typeface="Wingdings" pitchFamily="2" charset="2"/>
              <a:buChar char="q"/>
            </a:pPr>
            <a:endParaRPr lang="en-US" sz="4000" b="1" dirty="0">
              <a:latin typeface="+mn-lt"/>
            </a:endParaRPr>
          </a:p>
          <a:p>
            <a:pPr marL="571500" indent="-571500" algn="just">
              <a:buFont typeface="Arial" pitchFamily="34" charset="0"/>
              <a:buChar char="•"/>
            </a:pPr>
            <a:r>
              <a:rPr lang="en-US" sz="3600" dirty="0">
                <a:latin typeface="+mn-lt"/>
              </a:rPr>
              <a:t>Assign appropriate accounts to each transaction for proper categorization</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1641764"/>
            <a:ext cx="509443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ACCOUNTING TRANSACTION</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6929986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114429" y="1337689"/>
            <a:ext cx="10274590" cy="3901360"/>
          </a:xfrm>
          <a:prstGeom prst="rect">
            <a:avLst/>
          </a:prstGeom>
        </p:spPr>
        <p:txBody>
          <a:bodyPr vert="horz" wrap="square" lIns="0" tIns="381670" rIns="0" bIns="0" rtlCol="0" anchor="t">
            <a:spAutoFit/>
          </a:bodyPr>
          <a:lstStyle/>
          <a:p>
            <a:pPr marL="571500" indent="-571500" algn="just">
              <a:buFont typeface="Wingdings" pitchFamily="2" charset="2"/>
              <a:buChar char="q"/>
            </a:pPr>
            <a:r>
              <a:rPr lang="en-US" sz="4000" b="1" dirty="0">
                <a:latin typeface="+mn-lt"/>
              </a:rPr>
              <a:t>Save the Transaction:</a:t>
            </a:r>
          </a:p>
          <a:p>
            <a:pPr marL="571500" indent="-571500" algn="just">
              <a:buFont typeface="Wingdings" pitchFamily="2" charset="2"/>
              <a:buChar char="q"/>
            </a:pPr>
            <a:endParaRPr lang="en-US" sz="4000" b="1" dirty="0">
              <a:latin typeface="+mn-lt"/>
            </a:endParaRPr>
          </a:p>
          <a:p>
            <a:pPr marL="571500" indent="-571500" algn="just">
              <a:buFont typeface="Arial" pitchFamily="34" charset="0"/>
              <a:buChar char="•"/>
            </a:pPr>
            <a:r>
              <a:rPr lang="en-US" sz="3600" dirty="0">
                <a:latin typeface="+mn-lt"/>
              </a:rPr>
              <a:t>Once all details are entered, save the transaction</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1641764"/>
            <a:ext cx="509443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ACCOUNTING TRANSACTION</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26310967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363811" y="755799"/>
            <a:ext cx="10274590" cy="7225347"/>
          </a:xfrm>
          <a:prstGeom prst="rect">
            <a:avLst/>
          </a:prstGeom>
        </p:spPr>
        <p:txBody>
          <a:bodyPr vert="horz" wrap="square" lIns="0" tIns="381670" rIns="0" bIns="0" rtlCol="0" anchor="t">
            <a:spAutoFit/>
          </a:bodyPr>
          <a:lstStyle/>
          <a:p>
            <a:pPr marL="571500" indent="-571500" algn="just">
              <a:buFont typeface="Wingdings" pitchFamily="2" charset="2"/>
              <a:buChar char="q"/>
            </a:pPr>
            <a:r>
              <a:rPr lang="en-US" sz="4000" b="1" dirty="0">
                <a:latin typeface="+mn-lt"/>
              </a:rPr>
              <a:t>7.1.1. SALES ORDER</a:t>
            </a:r>
          </a:p>
          <a:p>
            <a:pPr marL="571500" indent="-571500" algn="just">
              <a:buFont typeface="Wingdings" pitchFamily="2" charset="2"/>
              <a:buChar char="q"/>
            </a:pPr>
            <a:endParaRPr lang="en-US" sz="4000" b="1" dirty="0">
              <a:latin typeface="+mn-lt"/>
            </a:endParaRPr>
          </a:p>
          <a:p>
            <a:pPr marL="571500" indent="-571500" algn="just">
              <a:buFont typeface="Wingdings" pitchFamily="2" charset="2"/>
              <a:buChar char="Ø"/>
            </a:pPr>
            <a:r>
              <a:rPr lang="en-US" sz="3600" dirty="0">
                <a:latin typeface="+mn-lt"/>
              </a:rPr>
              <a:t>The workflow for a sales order in </a:t>
            </a:r>
            <a:r>
              <a:rPr lang="en-US" sz="3600" dirty="0" smtClean="0">
                <a:latin typeface="+mn-lt"/>
              </a:rPr>
              <a:t>ZOHO </a:t>
            </a:r>
            <a:r>
              <a:rPr lang="en-US" sz="3600" dirty="0">
                <a:latin typeface="+mn-lt"/>
              </a:rPr>
              <a:t>Books involves the following steps:</a:t>
            </a:r>
          </a:p>
          <a:p>
            <a:pPr marL="571500" indent="-571500" algn="just">
              <a:buFont typeface="Arial" pitchFamily="34" charset="0"/>
              <a:buChar char="•"/>
            </a:pPr>
            <a:endParaRPr lang="en-US" sz="3600" dirty="0">
              <a:latin typeface="+mn-lt"/>
            </a:endParaRPr>
          </a:p>
          <a:p>
            <a:pPr marL="571500" indent="-571500" algn="just">
              <a:buFont typeface="Arial" pitchFamily="34" charset="0"/>
              <a:buChar char="•"/>
            </a:pPr>
            <a:r>
              <a:rPr lang="en-US" sz="3600" dirty="0">
                <a:latin typeface="+mn-lt"/>
              </a:rPr>
              <a:t>Create a Sales Order</a:t>
            </a:r>
          </a:p>
          <a:p>
            <a:pPr marL="571500" indent="-571500" algn="just">
              <a:buFont typeface="Arial" pitchFamily="34" charset="0"/>
              <a:buChar char="•"/>
            </a:pPr>
            <a:r>
              <a:rPr lang="en-US" sz="3600" dirty="0">
                <a:latin typeface="+mn-lt"/>
              </a:rPr>
              <a:t>Confirmation of Sales Order</a:t>
            </a:r>
          </a:p>
          <a:p>
            <a:pPr marL="571500" indent="-571500" algn="just">
              <a:buFont typeface="Arial" pitchFamily="34" charset="0"/>
              <a:buChar char="•"/>
            </a:pPr>
            <a:r>
              <a:rPr lang="en-US" sz="3600" dirty="0">
                <a:latin typeface="+mn-lt"/>
              </a:rPr>
              <a:t>Conversion to Invoice</a:t>
            </a:r>
          </a:p>
          <a:p>
            <a:pPr marL="571500" indent="-571500" algn="just">
              <a:buFont typeface="Arial" pitchFamily="34" charset="0"/>
              <a:buChar char="•"/>
            </a:pPr>
            <a:r>
              <a:rPr lang="en-US" sz="3600" dirty="0">
                <a:latin typeface="+mn-lt"/>
              </a:rPr>
              <a:t>Low Stock Scenario</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1641764"/>
            <a:ext cx="509443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ACCOUNTING TRANSACTION</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21586103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363811" y="755799"/>
            <a:ext cx="10274590" cy="7348457"/>
          </a:xfrm>
          <a:prstGeom prst="rect">
            <a:avLst/>
          </a:prstGeom>
        </p:spPr>
        <p:txBody>
          <a:bodyPr vert="horz" wrap="square" lIns="0" tIns="381670" rIns="0" bIns="0" rtlCol="0" anchor="t">
            <a:spAutoFit/>
          </a:bodyPr>
          <a:lstStyle/>
          <a:p>
            <a:pPr marL="571500" indent="-571500" algn="just">
              <a:buFont typeface="Wingdings" pitchFamily="2" charset="2"/>
              <a:buChar char="q"/>
            </a:pPr>
            <a:r>
              <a:rPr lang="en-US" sz="4000" b="1" dirty="0">
                <a:latin typeface="+mn-lt"/>
              </a:rPr>
              <a:t>7.1.2. PURCHASE ORDERS</a:t>
            </a:r>
          </a:p>
          <a:p>
            <a:pPr marL="571500" indent="-571500" algn="just">
              <a:buFont typeface="Wingdings" pitchFamily="2" charset="2"/>
              <a:buChar char="q"/>
            </a:pPr>
            <a:endParaRPr lang="en-US" sz="4000" b="1" dirty="0">
              <a:latin typeface="+mn-lt"/>
            </a:endParaRPr>
          </a:p>
          <a:p>
            <a:pPr marL="571500" indent="-571500" algn="just">
              <a:buFont typeface="Wingdings" pitchFamily="2" charset="2"/>
              <a:buChar char="Ø"/>
            </a:pPr>
            <a:r>
              <a:rPr lang="en-US" sz="4000" b="1" dirty="0" smtClean="0">
                <a:latin typeface="+mn-lt"/>
              </a:rPr>
              <a:t>Enabling </a:t>
            </a:r>
            <a:r>
              <a:rPr lang="en-US" sz="4000" b="1" dirty="0">
                <a:latin typeface="+mn-lt"/>
              </a:rPr>
              <a:t>Purchase </a:t>
            </a:r>
            <a:r>
              <a:rPr lang="en-US" sz="4000" b="1" dirty="0" smtClean="0">
                <a:latin typeface="+mn-lt"/>
              </a:rPr>
              <a:t>Orders</a:t>
            </a:r>
          </a:p>
          <a:p>
            <a:pPr algn="just"/>
            <a:endParaRPr lang="en-US" sz="4000" b="1" dirty="0">
              <a:latin typeface="+mn-lt"/>
            </a:endParaRPr>
          </a:p>
          <a:p>
            <a:pPr marL="571500" indent="-571500" algn="just">
              <a:buFont typeface="Arial" pitchFamily="34" charset="0"/>
              <a:buChar char="•"/>
            </a:pPr>
            <a:r>
              <a:rPr lang="en-US" sz="3600" dirty="0">
                <a:latin typeface="+mn-lt"/>
              </a:rPr>
              <a:t>Creating a Purchase Order</a:t>
            </a:r>
          </a:p>
          <a:p>
            <a:pPr marL="571500" indent="-571500" algn="just">
              <a:buFont typeface="Arial" pitchFamily="34" charset="0"/>
              <a:buChar char="•"/>
            </a:pPr>
            <a:r>
              <a:rPr lang="en-US" sz="3600" dirty="0">
                <a:latin typeface="+mn-lt"/>
              </a:rPr>
              <a:t>Adding Items in Bulk</a:t>
            </a:r>
          </a:p>
          <a:p>
            <a:pPr marL="571500" indent="-571500" algn="just">
              <a:buFont typeface="Arial" pitchFamily="34" charset="0"/>
              <a:buChar char="•"/>
            </a:pPr>
            <a:r>
              <a:rPr lang="en-US" sz="3600" dirty="0">
                <a:latin typeface="+mn-lt"/>
              </a:rPr>
              <a:t>Creating Purchase Orders from Vendors Module</a:t>
            </a:r>
          </a:p>
          <a:p>
            <a:pPr marL="571500" indent="-571500" algn="just">
              <a:buFont typeface="Arial" pitchFamily="34" charset="0"/>
              <a:buChar char="•"/>
            </a:pPr>
            <a:r>
              <a:rPr lang="en-US" sz="3600" dirty="0">
                <a:latin typeface="+mn-lt"/>
              </a:rPr>
              <a:t>Viewing Purchase Orders</a:t>
            </a:r>
          </a:p>
          <a:p>
            <a:pPr marL="571500" indent="-571500" algn="just">
              <a:buFont typeface="Arial" pitchFamily="34" charset="0"/>
              <a:buChar char="•"/>
            </a:pPr>
            <a:r>
              <a:rPr lang="en-US" sz="3600" dirty="0">
                <a:latin typeface="+mn-lt"/>
              </a:rPr>
              <a:t>Importing Purchase Orders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1641764"/>
            <a:ext cx="509443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ACCOUNTING TRANSACTION</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3265818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6363811" y="755799"/>
            <a:ext cx="10274590" cy="6117351"/>
          </a:xfrm>
          <a:prstGeom prst="rect">
            <a:avLst/>
          </a:prstGeom>
        </p:spPr>
        <p:txBody>
          <a:bodyPr vert="horz" wrap="square" lIns="0" tIns="381670" rIns="0" bIns="0" rtlCol="0" anchor="t">
            <a:spAutoFit/>
          </a:bodyPr>
          <a:lstStyle/>
          <a:p>
            <a:pPr marL="571500" indent="-571500" algn="just">
              <a:buFont typeface="Wingdings" pitchFamily="2" charset="2"/>
              <a:buChar char="q"/>
            </a:pPr>
            <a:r>
              <a:rPr lang="en-US" sz="4000" b="1" dirty="0">
                <a:latin typeface="+mn-lt"/>
              </a:rPr>
              <a:t>INVENTORY </a:t>
            </a:r>
            <a:r>
              <a:rPr lang="en-US" sz="4000" b="1" dirty="0" smtClean="0">
                <a:latin typeface="+mn-lt"/>
              </a:rPr>
              <a:t>TRANSACTIONS</a:t>
            </a:r>
            <a:endParaRPr lang="en-US" sz="4000" b="1" dirty="0">
              <a:latin typeface="+mn-lt"/>
            </a:endParaRPr>
          </a:p>
          <a:p>
            <a:pPr marL="571500" indent="-571500" algn="just">
              <a:buFont typeface="Wingdings" pitchFamily="2" charset="2"/>
              <a:buChar char="q"/>
            </a:pPr>
            <a:endParaRPr lang="en-US" sz="4000" b="1" dirty="0">
              <a:latin typeface="+mn-lt"/>
            </a:endParaRPr>
          </a:p>
          <a:p>
            <a:pPr marL="571500" indent="-571500" algn="just">
              <a:buFont typeface="Arial" pitchFamily="34" charset="0"/>
              <a:buChar char="•"/>
            </a:pPr>
            <a:r>
              <a:rPr lang="en-US" sz="3600" dirty="0">
                <a:latin typeface="+mn-lt"/>
              </a:rPr>
              <a:t>Record a Purchase</a:t>
            </a:r>
          </a:p>
          <a:p>
            <a:pPr marL="571500" indent="-571500" algn="just">
              <a:buFont typeface="Arial" pitchFamily="34" charset="0"/>
              <a:buChar char="•"/>
            </a:pPr>
            <a:endParaRPr lang="en-US" sz="3600" dirty="0">
              <a:latin typeface="+mn-lt"/>
            </a:endParaRPr>
          </a:p>
          <a:p>
            <a:pPr marL="571500" indent="-571500" algn="just">
              <a:buFont typeface="Arial" pitchFamily="34" charset="0"/>
              <a:buChar char="•"/>
            </a:pPr>
            <a:r>
              <a:rPr lang="en-US" sz="3600" dirty="0">
                <a:latin typeface="+mn-lt"/>
              </a:rPr>
              <a:t>Record a Sale</a:t>
            </a:r>
          </a:p>
          <a:p>
            <a:pPr marL="571500" indent="-571500" algn="just">
              <a:buFont typeface="Arial" pitchFamily="34" charset="0"/>
              <a:buChar char="•"/>
            </a:pPr>
            <a:endParaRPr lang="en-US" sz="3600" dirty="0">
              <a:latin typeface="+mn-lt"/>
            </a:endParaRPr>
          </a:p>
          <a:p>
            <a:pPr marL="571500" indent="-571500" algn="just">
              <a:buFont typeface="Arial" pitchFamily="34" charset="0"/>
              <a:buChar char="•"/>
            </a:pPr>
            <a:r>
              <a:rPr lang="en-US" sz="3600" dirty="0">
                <a:latin typeface="+mn-lt"/>
              </a:rPr>
              <a:t>Adjust Inventory Levels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1641764"/>
            <a:ext cx="509443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MAINTAINING ACCOUNTING TRANSACTION</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12336592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391801" y="2932957"/>
            <a:ext cx="12602558" cy="1674176"/>
          </a:xfrm>
          <a:prstGeom prst="rect">
            <a:avLst/>
          </a:prstGeom>
        </p:spPr>
        <p:txBody>
          <a:bodyPr vert="horz" wrap="square" lIns="0" tIns="12065" rIns="0" bIns="0" rtlCol="0" anchor="t">
            <a:spAutoFit/>
          </a:bodyPr>
          <a:lstStyle/>
          <a:p>
            <a:pPr algn="ctr"/>
            <a:r>
              <a:rPr lang="en-IN" sz="6000" dirty="0" smtClean="0">
                <a:solidFill>
                  <a:schemeClr val="tx1"/>
                </a:solidFill>
              </a:rPr>
              <a:t>  </a:t>
            </a:r>
            <a:r>
              <a:rPr lang="en-IN" sz="6000" dirty="0" smtClean="0">
                <a:solidFill>
                  <a:schemeClr val="tx1"/>
                </a:solidFill>
                <a:latin typeface="+mn-lt"/>
              </a:rPr>
              <a:t>CHAPTER-8</a:t>
            </a:r>
            <a:br>
              <a:rPr lang="en-IN" sz="6000" dirty="0" smtClean="0">
                <a:solidFill>
                  <a:schemeClr val="tx1"/>
                </a:solidFill>
                <a:latin typeface="+mn-lt"/>
              </a:rPr>
            </a:br>
            <a:endParaRPr lang="en-IN" sz="4800" dirty="0">
              <a:solidFill>
                <a:schemeClr val="tx1"/>
              </a:solidFill>
              <a:latin typeface="+mn-lt"/>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5143500"/>
            <a:ext cx="9144000" cy="2462213"/>
          </a:xfrm>
          <a:prstGeom prst="rect">
            <a:avLst/>
          </a:prstGeom>
        </p:spPr>
        <p:txBody>
          <a:bodyPr>
            <a:spAutoFit/>
          </a:bodyPr>
          <a:lstStyle/>
          <a:p>
            <a:pPr algn="ctr"/>
            <a:r>
              <a:rPr lang="en-US" sz="4800" b="1" dirty="0">
                <a:solidFill>
                  <a:schemeClr val="bg1"/>
                </a:solidFill>
                <a:ea typeface="Lato" pitchFamily="34" charset="-122"/>
                <a:cs typeface="Lato" pitchFamily="34" charset="-120"/>
              </a:rPr>
              <a:t>UNIT-3: </a:t>
            </a:r>
            <a:r>
              <a:rPr lang="en-US" sz="4800" b="1" dirty="0" smtClean="0">
                <a:solidFill>
                  <a:schemeClr val="bg1"/>
                </a:solidFill>
                <a:ea typeface="Lato" pitchFamily="34" charset="-122"/>
                <a:cs typeface="Lato" pitchFamily="34" charset="-120"/>
              </a:rPr>
              <a:t>ZOHO </a:t>
            </a:r>
            <a:r>
              <a:rPr lang="en-US" sz="4800" b="1" dirty="0">
                <a:solidFill>
                  <a:schemeClr val="bg1"/>
                </a:solidFill>
                <a:ea typeface="Lato" pitchFamily="34" charset="-122"/>
                <a:cs typeface="Lato" pitchFamily="34" charset="-120"/>
              </a:rPr>
              <a:t>BOOKS </a:t>
            </a:r>
            <a:endParaRPr lang="en-US" sz="4800" b="1" dirty="0" smtClean="0">
              <a:solidFill>
                <a:schemeClr val="bg1"/>
              </a:solidFill>
              <a:ea typeface="Lato" pitchFamily="34" charset="-122"/>
              <a:cs typeface="Lato" pitchFamily="34" charset="-120"/>
            </a:endParaRPr>
          </a:p>
          <a:p>
            <a:pPr algn="ctr"/>
            <a:r>
              <a:rPr lang="en-US" sz="4400" dirty="0">
                <a:solidFill>
                  <a:schemeClr val="bg1"/>
                </a:solidFill>
                <a:ea typeface="Lato" pitchFamily="34" charset="-122"/>
                <a:cs typeface="Lato" pitchFamily="34" charset="-120"/>
              </a:rPr>
              <a:t>BANK RECONCILIATION IN </a:t>
            </a:r>
            <a:r>
              <a:rPr lang="en-US" sz="4400" dirty="0" smtClean="0">
                <a:solidFill>
                  <a:schemeClr val="bg1"/>
                </a:solidFill>
                <a:ea typeface="Lato" pitchFamily="34" charset="-122"/>
                <a:cs typeface="Lato" pitchFamily="34" charset="-120"/>
              </a:rPr>
              <a:t>ZOHO </a:t>
            </a:r>
            <a:r>
              <a:rPr lang="en-US" sz="4400" dirty="0">
                <a:solidFill>
                  <a:schemeClr val="bg1"/>
                </a:solidFill>
                <a:ea typeface="Lato" pitchFamily="34" charset="-122"/>
                <a:cs typeface="Lato" pitchFamily="34" charset="-120"/>
              </a:rPr>
              <a:t>BOOKS</a:t>
            </a:r>
            <a:r>
              <a:rPr lang="en-US" dirty="0" smtClean="0"/>
              <a:t/>
            </a:r>
            <a:br>
              <a:rPr lang="en-US" dirty="0" smtClean="0"/>
            </a:br>
            <a:endParaRPr lang="en-IN" dirty="0"/>
          </a:p>
        </p:txBody>
      </p:sp>
    </p:spTree>
    <p:extLst>
      <p:ext uri="{BB962C8B-B14F-4D97-AF65-F5344CB8AC3E}">
        <p14:creationId xmlns:p14="http://schemas.microsoft.com/office/powerpoint/2010/main" val="28644933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5968956" y="784119"/>
            <a:ext cx="10274590" cy="9502893"/>
          </a:xfrm>
          <a:prstGeom prst="rect">
            <a:avLst/>
          </a:prstGeom>
        </p:spPr>
        <p:txBody>
          <a:bodyPr vert="horz" wrap="square" lIns="0" tIns="381670" rIns="0" bIns="0" rtlCol="0" anchor="t">
            <a:spAutoFit/>
          </a:bodyPr>
          <a:lstStyle/>
          <a:p>
            <a:pPr marL="571500" indent="-571500" algn="just">
              <a:buFont typeface="Arial" pitchFamily="34" charset="0"/>
              <a:buChar char="•"/>
            </a:pPr>
            <a:r>
              <a:rPr lang="en-US" sz="3200" dirty="0">
                <a:latin typeface="+mn-lt"/>
              </a:rPr>
              <a:t>Understand the importance of bank reconciliation in maintaining accurate financial records</a:t>
            </a:r>
          </a:p>
          <a:p>
            <a:pPr marL="571500" indent="-571500" algn="just">
              <a:buFont typeface="Arial" pitchFamily="34" charset="0"/>
              <a:buChar char="•"/>
            </a:pPr>
            <a:r>
              <a:rPr lang="en-US" sz="3200" dirty="0">
                <a:latin typeface="+mn-lt"/>
              </a:rPr>
              <a:t>Learn how to navigate to the “Banking” module in </a:t>
            </a:r>
            <a:r>
              <a:rPr lang="en-US" sz="3200" dirty="0" smtClean="0">
                <a:latin typeface="+mn-lt"/>
              </a:rPr>
              <a:t>ZOHO </a:t>
            </a:r>
            <a:r>
              <a:rPr lang="en-US" sz="3200" dirty="0">
                <a:latin typeface="+mn-lt"/>
              </a:rPr>
              <a:t>Books</a:t>
            </a:r>
          </a:p>
          <a:p>
            <a:pPr marL="571500" indent="-571500" algn="just">
              <a:buFont typeface="Arial" pitchFamily="34" charset="0"/>
              <a:buChar char="•"/>
            </a:pPr>
            <a:r>
              <a:rPr lang="en-US" sz="3200" dirty="0">
                <a:latin typeface="+mn-lt"/>
              </a:rPr>
              <a:t>Know the steps involved in reconciling an account, including setting start and end dates, and providing closing balance.</a:t>
            </a:r>
          </a:p>
          <a:p>
            <a:pPr marL="571500" indent="-571500" algn="just">
              <a:buFont typeface="Arial" pitchFamily="34" charset="0"/>
              <a:buChar char="•"/>
            </a:pPr>
            <a:r>
              <a:rPr lang="en-US" sz="3200" dirty="0">
                <a:latin typeface="+mn-lt"/>
              </a:rPr>
              <a:t>Learn how to select and reconcile specific transactions and adjust cleared amounts if necessary.</a:t>
            </a:r>
          </a:p>
          <a:p>
            <a:pPr marL="571500" indent="-571500" algn="just">
              <a:buFont typeface="Arial" pitchFamily="34" charset="0"/>
              <a:buChar char="•"/>
            </a:pPr>
            <a:r>
              <a:rPr lang="en-US" sz="3200" dirty="0">
                <a:latin typeface="+mn-lt"/>
              </a:rPr>
              <a:t>Understand the process of adding additional details and completing the reconciliation process.</a:t>
            </a:r>
          </a:p>
          <a:p>
            <a:pPr marL="571500" indent="-571500" algn="just">
              <a:buFont typeface="Arial" pitchFamily="34" charset="0"/>
              <a:buChar char="•"/>
            </a:pPr>
            <a:r>
              <a:rPr lang="en-US" sz="3200" dirty="0">
                <a:latin typeface="+mn-lt"/>
              </a:rPr>
              <a:t>Learn how to undo a reconciliation in case of incorrect transactions</a:t>
            </a:r>
          </a:p>
          <a:p>
            <a:pPr marL="571500" indent="-571500" algn="just">
              <a:buFont typeface="Arial" pitchFamily="34" charset="0"/>
              <a:buChar char="•"/>
            </a:pPr>
            <a:r>
              <a:rPr lang="en-US" sz="3200" dirty="0">
                <a:latin typeface="+mn-lt"/>
              </a:rPr>
              <a:t>Understand the steps to delete a reconciliation if needed for record correction or adjustment.</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2057400"/>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LEARNING OBJECTIVES:</a:t>
            </a: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19810706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5968956" y="784119"/>
            <a:ext cx="10274590" cy="8518008"/>
          </a:xfrm>
          <a:prstGeom prst="rect">
            <a:avLst/>
          </a:prstGeom>
        </p:spPr>
        <p:txBody>
          <a:bodyPr vert="horz" wrap="square" lIns="0" tIns="381670" rIns="0" bIns="0" rtlCol="0" anchor="t">
            <a:spAutoFit/>
          </a:bodyPr>
          <a:lstStyle/>
          <a:p>
            <a:pPr marL="571500" indent="-571500" algn="just">
              <a:buFont typeface="Wingdings" pitchFamily="2" charset="2"/>
              <a:buChar char="Ø"/>
            </a:pPr>
            <a:r>
              <a:rPr lang="en-US" sz="3200" b="1" dirty="0">
                <a:latin typeface="+mn-lt"/>
              </a:rPr>
              <a:t>To reconcile an account in </a:t>
            </a:r>
            <a:r>
              <a:rPr lang="en-US" sz="3200" b="1" dirty="0" smtClean="0">
                <a:latin typeface="+mn-lt"/>
              </a:rPr>
              <a:t>ZOHO </a:t>
            </a:r>
            <a:r>
              <a:rPr lang="en-US" sz="3200" b="1" dirty="0">
                <a:latin typeface="+mn-lt"/>
              </a:rPr>
              <a:t>Books, follow these steps:</a:t>
            </a:r>
          </a:p>
          <a:p>
            <a:pPr marL="571500" indent="-571500" algn="just">
              <a:buFont typeface="Arial" pitchFamily="34" charset="0"/>
              <a:buChar char="•"/>
            </a:pPr>
            <a:endParaRPr lang="en-US" sz="3200" dirty="0">
              <a:latin typeface="+mn-lt"/>
            </a:endParaRPr>
          </a:p>
          <a:p>
            <a:pPr algn="just"/>
            <a:r>
              <a:rPr lang="en-US" sz="3200" dirty="0">
                <a:latin typeface="+mn-lt"/>
              </a:rPr>
              <a:t>1. Navigate to the “Banking” module located in the left sidebar of your </a:t>
            </a:r>
            <a:r>
              <a:rPr lang="en-US" sz="3200" dirty="0" smtClean="0">
                <a:latin typeface="+mn-lt"/>
              </a:rPr>
              <a:t>ZOHO </a:t>
            </a:r>
            <a:r>
              <a:rPr lang="en-US" sz="3200" dirty="0">
                <a:latin typeface="+mn-lt"/>
              </a:rPr>
              <a:t>Books account.</a:t>
            </a:r>
          </a:p>
          <a:p>
            <a:pPr marL="571500" indent="-571500" algn="just">
              <a:buFont typeface="Arial" pitchFamily="34" charset="0"/>
              <a:buChar char="•"/>
            </a:pPr>
            <a:endParaRPr lang="en-US" sz="3200" dirty="0">
              <a:latin typeface="+mn-lt"/>
            </a:endParaRPr>
          </a:p>
          <a:p>
            <a:pPr algn="just"/>
            <a:r>
              <a:rPr lang="en-US" sz="3200" dirty="0">
                <a:latin typeface="+mn-lt"/>
              </a:rPr>
              <a:t>2. Select the specific bank account for which you want to reconcile transactions.</a:t>
            </a:r>
          </a:p>
          <a:p>
            <a:pPr marL="571500" indent="-571500" algn="just">
              <a:buFont typeface="Arial" pitchFamily="34" charset="0"/>
              <a:buChar char="•"/>
            </a:pPr>
            <a:endParaRPr lang="en-US" sz="3200" dirty="0">
              <a:latin typeface="+mn-lt"/>
            </a:endParaRPr>
          </a:p>
          <a:p>
            <a:pPr algn="just"/>
            <a:r>
              <a:rPr lang="en-US" sz="3200" dirty="0">
                <a:latin typeface="+mn-lt"/>
              </a:rPr>
              <a:t>3. Click on the “Settings” dropdown located in the top right corner of the page.</a:t>
            </a:r>
          </a:p>
          <a:p>
            <a:pPr marL="571500" indent="-571500" algn="just">
              <a:buFont typeface="Arial" pitchFamily="34" charset="0"/>
              <a:buChar char="•"/>
            </a:pPr>
            <a:endParaRPr lang="en-US" sz="3200" dirty="0">
              <a:latin typeface="+mn-lt"/>
            </a:endParaRPr>
          </a:p>
          <a:p>
            <a:pPr algn="just"/>
            <a:r>
              <a:rPr lang="en-US" sz="3200" dirty="0">
                <a:latin typeface="+mn-lt"/>
              </a:rPr>
              <a:t>4. From the dropdown menu, select “Reconcile Account.”</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1253979"/>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8.1 RECONCILE ACCOUNT</a:t>
            </a:r>
            <a:r>
              <a:rPr lang="en-IN" sz="7200" dirty="0" smtClean="0"/>
              <a:t/>
            </a:r>
            <a:br>
              <a:rPr lang="en-IN" sz="7200" dirty="0" smtClean="0"/>
            </a:br>
            <a:endParaRPr lang="en-US" sz="7200" dirty="0">
              <a:solidFill>
                <a:schemeClr val="bg1"/>
              </a:solidFill>
              <a:latin typeface="Aptos"/>
            </a:endParaRPr>
          </a:p>
        </p:txBody>
      </p:sp>
    </p:spTree>
    <p:extLst>
      <p:ext uri="{BB962C8B-B14F-4D97-AF65-F5344CB8AC3E}">
        <p14:creationId xmlns:p14="http://schemas.microsoft.com/office/powerpoint/2010/main" val="13781081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5968956" y="784119"/>
            <a:ext cx="10274590" cy="9010451"/>
          </a:xfrm>
          <a:prstGeom prst="rect">
            <a:avLst/>
          </a:prstGeom>
        </p:spPr>
        <p:txBody>
          <a:bodyPr vert="horz" wrap="square" lIns="0" tIns="381670" rIns="0" bIns="0" rtlCol="0" anchor="t">
            <a:spAutoFit/>
          </a:bodyPr>
          <a:lstStyle/>
          <a:p>
            <a:pPr algn="just"/>
            <a:r>
              <a:rPr lang="en-US" sz="3200" dirty="0">
                <a:latin typeface="+mn-lt"/>
              </a:rPr>
              <a:t>1. Access the “Banking” module from the left sidebar.</a:t>
            </a:r>
          </a:p>
          <a:p>
            <a:pPr marL="571500" indent="-571500" algn="just">
              <a:buFont typeface="Wingdings" pitchFamily="2" charset="2"/>
              <a:buChar char="Ø"/>
            </a:pPr>
            <a:endParaRPr lang="en-US" sz="3200" dirty="0">
              <a:latin typeface="+mn-lt"/>
            </a:endParaRPr>
          </a:p>
          <a:p>
            <a:pPr algn="just"/>
            <a:r>
              <a:rPr lang="en-US" sz="3200" dirty="0" smtClean="0">
                <a:latin typeface="+mn-lt"/>
              </a:rPr>
              <a:t>2. </a:t>
            </a:r>
            <a:r>
              <a:rPr lang="en-US" sz="3200" dirty="0">
                <a:latin typeface="+mn-lt"/>
              </a:rPr>
              <a:t>Select the specific account for which you want to undo the reconciliation.</a:t>
            </a:r>
          </a:p>
          <a:p>
            <a:pPr marL="571500" indent="-571500" algn="just">
              <a:buFont typeface="Wingdings" pitchFamily="2" charset="2"/>
              <a:buChar char="Ø"/>
            </a:pPr>
            <a:endParaRPr lang="en-US" sz="3200" dirty="0">
              <a:latin typeface="+mn-lt"/>
            </a:endParaRPr>
          </a:p>
          <a:p>
            <a:pPr algn="just"/>
            <a:r>
              <a:rPr lang="en-US" sz="3200" dirty="0">
                <a:latin typeface="+mn-lt"/>
              </a:rPr>
              <a:t>3. Click on the “Settings” dropdown in the top right corner.</a:t>
            </a:r>
          </a:p>
          <a:p>
            <a:pPr marL="571500" indent="-571500" algn="just">
              <a:buFont typeface="Wingdings" pitchFamily="2" charset="2"/>
              <a:buChar char="Ø"/>
            </a:pPr>
            <a:endParaRPr lang="en-US" sz="3200" dirty="0">
              <a:latin typeface="+mn-lt"/>
            </a:endParaRPr>
          </a:p>
          <a:p>
            <a:pPr algn="just"/>
            <a:r>
              <a:rPr lang="en-US" sz="3200" dirty="0">
                <a:latin typeface="+mn-lt"/>
              </a:rPr>
              <a:t>4. Choose “Reconcile Account.”</a:t>
            </a:r>
          </a:p>
          <a:p>
            <a:pPr marL="571500" indent="-571500" algn="just">
              <a:buFont typeface="Wingdings" pitchFamily="2" charset="2"/>
              <a:buChar char="Ø"/>
            </a:pPr>
            <a:endParaRPr lang="en-US" sz="3200" dirty="0">
              <a:latin typeface="+mn-lt"/>
            </a:endParaRPr>
          </a:p>
          <a:p>
            <a:pPr algn="just"/>
            <a:r>
              <a:rPr lang="en-US" sz="3200" dirty="0">
                <a:latin typeface="+mn-lt"/>
              </a:rPr>
              <a:t>5. In the following page, you will see a list of all reconciliations you’ve recorded. Hover your cursor over the reconciliation period you want to undo and click “Undo Reconciliation.”</a:t>
            </a:r>
          </a:p>
          <a:p>
            <a:pPr marL="571500" indent="-571500" algn="just">
              <a:buFont typeface="Wingdings" pitchFamily="2" charset="2"/>
              <a:buChar char="Ø"/>
            </a:pPr>
            <a:endParaRPr lang="en-US" sz="3200" dirty="0">
              <a:latin typeface="+mn-lt"/>
            </a:endParaRPr>
          </a:p>
          <a:p>
            <a:pPr algn="just"/>
            <a:r>
              <a:rPr lang="en-US" sz="3200" dirty="0">
                <a:latin typeface="+mn-lt"/>
              </a:rPr>
              <a:t>6. Confirm your choice by clicking “Proceed.”</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1607269"/>
            <a:ext cx="509443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8.2 </a:t>
            </a:r>
            <a:endParaRPr lang="en-US" sz="5400" b="1" dirty="0" smtClean="0">
              <a:solidFill>
                <a:schemeClr val="bg1"/>
              </a:solidFill>
            </a:endParaRPr>
          </a:p>
          <a:p>
            <a:pPr algn="ctr"/>
            <a:r>
              <a:rPr lang="en-US" sz="5400" b="1" dirty="0" smtClean="0">
                <a:solidFill>
                  <a:schemeClr val="bg1"/>
                </a:solidFill>
              </a:rPr>
              <a:t>UNDO </a:t>
            </a:r>
            <a:r>
              <a:rPr lang="en-US" sz="5400" b="1" dirty="0">
                <a:solidFill>
                  <a:schemeClr val="bg1"/>
                </a:solidFill>
              </a:rPr>
              <a:t>RECONCILIATION</a:t>
            </a:r>
            <a:endParaRPr lang="en-US" sz="6000" dirty="0">
              <a:solidFill>
                <a:schemeClr val="bg1"/>
              </a:solidFill>
              <a:latin typeface="Aptos"/>
            </a:endParaRPr>
          </a:p>
        </p:txBody>
      </p:sp>
    </p:spTree>
    <p:extLst>
      <p:ext uri="{BB962C8B-B14F-4D97-AF65-F5344CB8AC3E}">
        <p14:creationId xmlns:p14="http://schemas.microsoft.com/office/powerpoint/2010/main" val="17897121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5968956" y="784119"/>
            <a:ext cx="10274590" cy="9010451"/>
          </a:xfrm>
          <a:prstGeom prst="rect">
            <a:avLst/>
          </a:prstGeom>
        </p:spPr>
        <p:txBody>
          <a:bodyPr vert="horz" wrap="square" lIns="0" tIns="381670" rIns="0" bIns="0" rtlCol="0" anchor="t">
            <a:spAutoFit/>
          </a:bodyPr>
          <a:lstStyle/>
          <a:p>
            <a:pPr algn="just"/>
            <a:r>
              <a:rPr lang="en-US" sz="3200" dirty="0">
                <a:latin typeface="+mn-lt"/>
              </a:rPr>
              <a:t>1. Access the “Banking” module from the left sidebar.</a:t>
            </a:r>
          </a:p>
          <a:p>
            <a:pPr algn="just"/>
            <a:endParaRPr lang="en-US" sz="3200" dirty="0">
              <a:latin typeface="+mn-lt"/>
            </a:endParaRPr>
          </a:p>
          <a:p>
            <a:pPr algn="just"/>
            <a:r>
              <a:rPr lang="en-US" sz="3200" dirty="0">
                <a:latin typeface="+mn-lt"/>
              </a:rPr>
              <a:t>2. Select the account for which you want to delete the reconciliation.</a:t>
            </a:r>
          </a:p>
          <a:p>
            <a:pPr algn="just"/>
            <a:endParaRPr lang="en-US" sz="3200" dirty="0">
              <a:latin typeface="+mn-lt"/>
            </a:endParaRPr>
          </a:p>
          <a:p>
            <a:pPr algn="just"/>
            <a:r>
              <a:rPr lang="en-US" sz="3200" dirty="0">
                <a:latin typeface="+mn-lt"/>
              </a:rPr>
              <a:t>3. Click on the “Settings” dropdown in the top right corner.</a:t>
            </a:r>
          </a:p>
          <a:p>
            <a:pPr algn="just"/>
            <a:endParaRPr lang="en-US" sz="3200" dirty="0">
              <a:latin typeface="+mn-lt"/>
            </a:endParaRPr>
          </a:p>
          <a:p>
            <a:pPr algn="just"/>
            <a:r>
              <a:rPr lang="en-US" sz="3200" dirty="0">
                <a:latin typeface="+mn-lt"/>
              </a:rPr>
              <a:t>4. Choose “Reconcile Account.”</a:t>
            </a:r>
          </a:p>
          <a:p>
            <a:pPr algn="just"/>
            <a:endParaRPr lang="en-US" sz="3200" dirty="0">
              <a:latin typeface="+mn-lt"/>
            </a:endParaRPr>
          </a:p>
          <a:p>
            <a:pPr algn="just"/>
            <a:r>
              <a:rPr lang="en-US" sz="3200" dirty="0">
                <a:latin typeface="+mn-lt"/>
              </a:rPr>
              <a:t>5. In the following page, you will see a list of all reconciliations you’ve recorded. Hover your cursor over the reconciliation period you want to delete and click the “Trash” icon. </a:t>
            </a:r>
          </a:p>
          <a:p>
            <a:pPr algn="just"/>
            <a:endParaRPr lang="en-US" sz="3200" dirty="0">
              <a:latin typeface="+mn-lt"/>
            </a:endParaRPr>
          </a:p>
          <a:p>
            <a:pPr algn="just"/>
            <a:r>
              <a:rPr lang="en-US" sz="3200" dirty="0">
                <a:latin typeface="+mn-lt"/>
              </a:rPr>
              <a:t>6. Confirm your choice by clicking “Proceed.”</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49" y="1607269"/>
            <a:ext cx="509443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8.3 </a:t>
            </a:r>
            <a:endParaRPr lang="en-US" sz="5400" b="1" dirty="0" smtClean="0">
              <a:solidFill>
                <a:schemeClr val="bg1"/>
              </a:solidFill>
            </a:endParaRPr>
          </a:p>
          <a:p>
            <a:pPr algn="ctr"/>
            <a:r>
              <a:rPr lang="en-US" sz="5400" b="1" dirty="0" smtClean="0">
                <a:solidFill>
                  <a:schemeClr val="bg1"/>
                </a:solidFill>
              </a:rPr>
              <a:t>DELETE </a:t>
            </a:r>
            <a:r>
              <a:rPr lang="en-US" sz="5400" b="1" dirty="0">
                <a:solidFill>
                  <a:schemeClr val="bg1"/>
                </a:solidFill>
              </a:rPr>
              <a:t>RECONCILIATION</a:t>
            </a:r>
            <a:endParaRPr lang="en-US" sz="6000" dirty="0">
              <a:solidFill>
                <a:schemeClr val="bg1"/>
              </a:solidFill>
              <a:latin typeface="Aptos"/>
            </a:endParaRPr>
          </a:p>
        </p:txBody>
      </p:sp>
    </p:spTree>
    <p:extLst>
      <p:ext uri="{BB962C8B-B14F-4D97-AF65-F5344CB8AC3E}">
        <p14:creationId xmlns:p14="http://schemas.microsoft.com/office/powerpoint/2010/main" val="3168444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1" y="298702"/>
            <a:ext cx="18283429" cy="7398327"/>
          </a:xfrm>
          <a:prstGeom prst="rect">
            <a:avLst/>
          </a:prstGeom>
        </p:spPr>
        <p:txBody>
          <a:bodyPr vert="horz" lIns="91440" tIns="45720" rIns="91440" bIns="45720" rtlCol="0" anchor="b">
            <a:normAutofit fontScale="90000"/>
          </a:bodyPr>
          <a:lstStyle/>
          <a:p>
            <a:pPr algn="ctr" rtl="0"/>
            <a:r>
              <a:rPr lang="en-US" sz="5300" dirty="0">
                <a:latin typeface="+mn-lt"/>
              </a:rPr>
              <a:t>Integrating </a:t>
            </a:r>
            <a:r>
              <a:rPr lang="en-US" sz="5300" dirty="0" smtClean="0">
                <a:latin typeface="+mn-lt"/>
              </a:rPr>
              <a:t>ZOHO </a:t>
            </a:r>
            <a:r>
              <a:rPr lang="en-US" sz="5300" dirty="0">
                <a:latin typeface="+mn-lt"/>
              </a:rPr>
              <a:t>Books with </a:t>
            </a:r>
            <a:r>
              <a:rPr lang="en-US" sz="5300" dirty="0" smtClean="0">
                <a:latin typeface="+mn-lt"/>
              </a:rPr>
              <a:t>ZOHO </a:t>
            </a:r>
            <a:r>
              <a:rPr lang="en-US" sz="5300" dirty="0">
                <a:latin typeface="+mn-lt"/>
              </a:rPr>
              <a:t>ERP</a:t>
            </a:r>
            <a:r>
              <a:rPr lang="en-US" sz="4400" dirty="0"/>
              <a:t/>
            </a:r>
            <a:br>
              <a:rPr lang="en-US" sz="4400" dirty="0"/>
            </a:br>
            <a:r>
              <a:rPr lang="en-IN" sz="4400" b="0" dirty="0" smtClean="0"/>
              <a:t/>
            </a:r>
            <a:br>
              <a:rPr lang="en-IN" sz="4400" b="0" dirty="0" smtClean="0"/>
            </a:br>
            <a:r>
              <a:rPr lang="en-IN" sz="4400" dirty="0" smtClean="0"/>
              <a:t/>
            </a:r>
            <a:br>
              <a:rPr lang="en-IN" sz="4400" dirty="0" smtClean="0"/>
            </a:br>
            <a:r>
              <a:rPr lang="en-IN" sz="4800" b="0" dirty="0" smtClean="0"/>
              <a:t/>
            </a:r>
            <a:br>
              <a:rPr lang="en-IN" sz="4800" b="0" dirty="0" smtClean="0"/>
            </a:br>
            <a:r>
              <a:rPr lang="en-IN" sz="4800" dirty="0" smtClean="0"/>
              <a:t/>
            </a:r>
            <a:br>
              <a:rPr lang="en-IN" sz="4800" dirty="0" smtClean="0"/>
            </a:br>
            <a:r>
              <a:rPr lang="en-US" sz="4400" b="0" dirty="0" smtClean="0"/>
              <a:t/>
            </a:r>
            <a:br>
              <a:rPr lang="en-US" sz="4400" b="0" dirty="0" smtClean="0"/>
            </a:br>
            <a:r>
              <a:rPr lang="en-US" sz="4400" dirty="0" smtClean="0"/>
              <a:t/>
            </a:r>
            <a:br>
              <a:rPr lang="en-US" sz="4400" dirty="0" smtClean="0"/>
            </a:br>
            <a:r>
              <a:rPr lang="en-IN" sz="5400" b="0" dirty="0" smtClean="0"/>
              <a:t/>
            </a:r>
            <a:br>
              <a:rPr lang="en-IN" sz="5400" b="0" dirty="0" smtClean="0"/>
            </a:br>
            <a:r>
              <a:rPr lang="en-IN" sz="5400" dirty="0" smtClean="0"/>
              <a:t/>
            </a:r>
            <a:br>
              <a:rPr lang="en-IN" sz="5400" dirty="0" smtClean="0"/>
            </a:br>
            <a:endParaRPr lang="en-US" sz="5400" kern="1200" dirty="0">
              <a:solidFill>
                <a:schemeClr val="tx1"/>
              </a:solidFill>
              <a:latin typeface="+mj-lt"/>
              <a:cs typeface="+mj-cs"/>
            </a:endParaRPr>
          </a:p>
        </p:txBody>
      </p:sp>
      <p:sp>
        <p:nvSpPr>
          <p:cNvPr id="2" name="Rectangle 1"/>
          <p:cNvSpPr/>
          <p:nvPr/>
        </p:nvSpPr>
        <p:spPr>
          <a:xfrm>
            <a:off x="7211291" y="298702"/>
            <a:ext cx="9144000" cy="2923877"/>
          </a:xfrm>
          <a:prstGeom prst="rect">
            <a:avLst/>
          </a:prstGeom>
        </p:spPr>
        <p:txBody>
          <a:bodyPr>
            <a:spAutoFit/>
          </a:bodyPr>
          <a:lstStyle/>
          <a:p>
            <a:endParaRPr lang="en-US" sz="2800" dirty="0"/>
          </a:p>
          <a:p>
            <a:r>
              <a:rPr lang="en-US" sz="2800" dirty="0"/>
              <a:t/>
            </a:r>
            <a:br>
              <a:rPr lang="en-US" sz="2800" dirty="0"/>
            </a:br>
            <a:r>
              <a:rPr lang="en-US" sz="2800" dirty="0"/>
              <a:t/>
            </a:r>
            <a:br>
              <a:rPr lang="en-US" sz="2800" dirty="0"/>
            </a:br>
            <a:r>
              <a:rPr lang="en-US" sz="2800" dirty="0"/>
              <a:t/>
            </a:r>
            <a:br>
              <a:rPr lang="en-US" sz="2800" dirty="0"/>
            </a:br>
            <a:r>
              <a:rPr lang="en-US" dirty="0"/>
              <a:t/>
            </a:r>
            <a:br>
              <a:rPr lang="en-US" dirty="0"/>
            </a:br>
            <a:endParaRPr lang="en-US" dirty="0"/>
          </a:p>
          <a:p>
            <a:r>
              <a:rPr lang="en-US" dirty="0"/>
              <a:t/>
            </a:r>
            <a:br>
              <a:rPr lang="en-US" dirty="0"/>
            </a:br>
            <a:endParaRPr lang="en-IN" dirty="0"/>
          </a:p>
        </p:txBody>
      </p:sp>
      <p:sp>
        <p:nvSpPr>
          <p:cNvPr id="4" name="Rectangle 3"/>
          <p:cNvSpPr/>
          <p:nvPr/>
        </p:nvSpPr>
        <p:spPr>
          <a:xfrm>
            <a:off x="7855528" y="1262407"/>
            <a:ext cx="9144000" cy="646331"/>
          </a:xfrm>
          <a:prstGeom prst="rect">
            <a:avLst/>
          </a:prstGeom>
        </p:spPr>
        <p:txBody>
          <a:bodyPr>
            <a:spAutoFit/>
          </a:bodyPr>
          <a:lstStyle/>
          <a:p>
            <a:r>
              <a:rPr lang="en-IN" dirty="0"/>
              <a:t/>
            </a:r>
            <a:br>
              <a:rPr lang="en-IN" dirty="0"/>
            </a:br>
            <a:endParaRPr lang="en-IN" dirty="0"/>
          </a:p>
        </p:txBody>
      </p:sp>
      <p:sp>
        <p:nvSpPr>
          <p:cNvPr id="6" name="TextBox 5"/>
          <p:cNvSpPr txBox="1"/>
          <p:nvPr/>
        </p:nvSpPr>
        <p:spPr>
          <a:xfrm>
            <a:off x="3325360" y="2596999"/>
            <a:ext cx="13674167" cy="1877437"/>
          </a:xfrm>
          <a:prstGeom prst="rect">
            <a:avLst/>
          </a:prstGeom>
          <a:noFill/>
        </p:spPr>
        <p:txBody>
          <a:bodyPr wrap="square" rtlCol="0">
            <a:spAutoFit/>
          </a:bodyPr>
          <a:lstStyle/>
          <a:p>
            <a:r>
              <a:rPr lang="en-IN" sz="3200" b="1" dirty="0"/>
              <a:t>Financial Data </a:t>
            </a:r>
            <a:r>
              <a:rPr lang="en-IN" sz="3200" b="1" dirty="0" smtClean="0"/>
              <a:t>Sync</a:t>
            </a:r>
            <a:endParaRPr lang="en-IN" sz="1050" b="1" dirty="0"/>
          </a:p>
          <a:p>
            <a:pPr algn="just"/>
            <a:r>
              <a:rPr lang="en-US" sz="2800" dirty="0"/>
              <a:t>Automatically sync financial data, such as invoices, expenses, and bank transactions, between </a:t>
            </a:r>
            <a:r>
              <a:rPr lang="en-US" sz="2800" dirty="0" smtClean="0"/>
              <a:t>ZOHO </a:t>
            </a:r>
            <a:r>
              <a:rPr lang="en-US" sz="2800" dirty="0"/>
              <a:t>Books and </a:t>
            </a:r>
            <a:r>
              <a:rPr lang="en-US" sz="2800" dirty="0" smtClean="0"/>
              <a:t>ZOHO </a:t>
            </a:r>
            <a:r>
              <a:rPr lang="en-US" sz="2800" dirty="0"/>
              <a:t>ERP, ensuring your financial information is always up-to-date and accurate.</a:t>
            </a:r>
          </a:p>
        </p:txBody>
      </p:sp>
      <p:sp>
        <p:nvSpPr>
          <p:cNvPr id="9" name="TextBox 8"/>
          <p:cNvSpPr txBox="1"/>
          <p:nvPr/>
        </p:nvSpPr>
        <p:spPr>
          <a:xfrm>
            <a:off x="3325360" y="7090004"/>
            <a:ext cx="13612091" cy="2985433"/>
          </a:xfrm>
          <a:prstGeom prst="rect">
            <a:avLst/>
          </a:prstGeom>
          <a:noFill/>
        </p:spPr>
        <p:txBody>
          <a:bodyPr wrap="square" rtlCol="0">
            <a:spAutoFit/>
          </a:bodyPr>
          <a:lstStyle/>
          <a:p>
            <a:r>
              <a:rPr lang="en-IN" sz="3200" b="1" dirty="0"/>
              <a:t>Consolidated </a:t>
            </a:r>
            <a:r>
              <a:rPr lang="en-IN" sz="3200" b="1" dirty="0" smtClean="0"/>
              <a:t>Reporting</a:t>
            </a:r>
            <a:endParaRPr lang="en-IN" sz="2800" dirty="0"/>
          </a:p>
          <a:p>
            <a:pPr algn="just"/>
            <a:r>
              <a:rPr lang="en-US" sz="2800" dirty="0"/>
              <a:t>Generate comprehensive reports that leverage data from both </a:t>
            </a:r>
            <a:r>
              <a:rPr lang="en-US" sz="2800" dirty="0" smtClean="0"/>
              <a:t>ZOHO </a:t>
            </a:r>
            <a:r>
              <a:rPr lang="en-US" sz="2800" dirty="0"/>
              <a:t>Books and </a:t>
            </a:r>
            <a:r>
              <a:rPr lang="en-US" sz="2800" dirty="0" smtClean="0"/>
              <a:t>ZOHO </a:t>
            </a:r>
            <a:r>
              <a:rPr lang="en-US" sz="2800" dirty="0"/>
              <a:t>ERP, providing you with a holistic view of your organization's financial and operational performance.</a:t>
            </a:r>
          </a:p>
          <a:p>
            <a:pPr algn="just"/>
            <a:r>
              <a:rPr lang="en-US" sz="2400" dirty="0"/>
              <a:t/>
            </a:r>
            <a:br>
              <a:rPr lang="en-US" sz="2400" dirty="0"/>
            </a:br>
            <a:r>
              <a:rPr lang="en-US" sz="2400" dirty="0"/>
              <a:t/>
            </a:r>
            <a:br>
              <a:rPr lang="en-US" sz="2400" dirty="0"/>
            </a:br>
            <a:endParaRPr lang="en-IN" sz="2400" dirty="0"/>
          </a:p>
        </p:txBody>
      </p:sp>
      <p:sp>
        <p:nvSpPr>
          <p:cNvPr id="10" name="TextBox 9"/>
          <p:cNvSpPr txBox="1"/>
          <p:nvPr/>
        </p:nvSpPr>
        <p:spPr>
          <a:xfrm>
            <a:off x="3325360" y="4638091"/>
            <a:ext cx="13399074" cy="2092881"/>
          </a:xfrm>
          <a:prstGeom prst="rect">
            <a:avLst/>
          </a:prstGeom>
          <a:noFill/>
        </p:spPr>
        <p:txBody>
          <a:bodyPr wrap="square" rtlCol="0">
            <a:spAutoFit/>
          </a:bodyPr>
          <a:lstStyle/>
          <a:p>
            <a:r>
              <a:rPr lang="en-IN" sz="3200" b="1" dirty="0"/>
              <a:t>Automated </a:t>
            </a:r>
            <a:r>
              <a:rPr lang="en-IN" sz="3200" b="1" dirty="0" smtClean="0"/>
              <a:t>Workflows</a:t>
            </a:r>
            <a:endParaRPr lang="en-IN" sz="2800" dirty="0"/>
          </a:p>
          <a:p>
            <a:pPr algn="just"/>
            <a:r>
              <a:rPr lang="en-US" sz="2800" dirty="0"/>
              <a:t>Streamline your business processes by setting up automated workflows that connect </a:t>
            </a:r>
            <a:r>
              <a:rPr lang="en-US" sz="2800" dirty="0" smtClean="0"/>
              <a:t>ZOHO </a:t>
            </a:r>
            <a:r>
              <a:rPr lang="en-US" sz="2800" dirty="0"/>
              <a:t>Books and </a:t>
            </a:r>
            <a:r>
              <a:rPr lang="en-US" sz="2800" dirty="0" smtClean="0"/>
              <a:t>ZOHO </a:t>
            </a:r>
            <a:r>
              <a:rPr lang="en-US" sz="2800" dirty="0"/>
              <a:t>ERP, reducing manual data entry and improving efficiency.</a:t>
            </a:r>
          </a:p>
          <a:p>
            <a:r>
              <a:rPr lang="en-US" sz="2400" dirty="0"/>
              <a:t/>
            </a:r>
            <a:br>
              <a:rPr lang="en-US" sz="2400" dirty="0"/>
            </a:br>
            <a:endParaRPr lang="en-IN" dirty="0"/>
          </a:p>
        </p:txBody>
      </p:sp>
      <p:pic>
        <p:nvPicPr>
          <p:cNvPr id="11" name="Image 2" descr="preencoded.png"/>
          <p:cNvPicPr>
            <a:picLocks noChangeAspect="1"/>
          </p:cNvPicPr>
          <p:nvPr/>
        </p:nvPicPr>
        <p:blipFill>
          <a:blip r:embed="rId2"/>
          <a:stretch>
            <a:fillRect/>
          </a:stretch>
        </p:blipFill>
        <p:spPr>
          <a:xfrm>
            <a:off x="1647832" y="2596999"/>
            <a:ext cx="1157713" cy="1531541"/>
          </a:xfrm>
          <a:prstGeom prst="rect">
            <a:avLst/>
          </a:prstGeom>
        </p:spPr>
      </p:pic>
      <p:pic>
        <p:nvPicPr>
          <p:cNvPr id="12" name="Image 3" descr="preencoded.png"/>
          <p:cNvPicPr>
            <a:picLocks noChangeAspect="1"/>
          </p:cNvPicPr>
          <p:nvPr/>
        </p:nvPicPr>
        <p:blipFill>
          <a:blip r:embed="rId3"/>
          <a:stretch>
            <a:fillRect/>
          </a:stretch>
        </p:blipFill>
        <p:spPr>
          <a:xfrm>
            <a:off x="1647831" y="4651626"/>
            <a:ext cx="1157713" cy="1367333"/>
          </a:xfrm>
          <a:prstGeom prst="rect">
            <a:avLst/>
          </a:prstGeom>
        </p:spPr>
      </p:pic>
      <p:pic>
        <p:nvPicPr>
          <p:cNvPr id="13" name="Image 4" descr="preencoded.png"/>
          <p:cNvPicPr>
            <a:picLocks noChangeAspect="1"/>
          </p:cNvPicPr>
          <p:nvPr/>
        </p:nvPicPr>
        <p:blipFill>
          <a:blip r:embed="rId4"/>
          <a:stretch>
            <a:fillRect/>
          </a:stretch>
        </p:blipFill>
        <p:spPr>
          <a:xfrm>
            <a:off x="1647832" y="7038748"/>
            <a:ext cx="1157712" cy="1531541"/>
          </a:xfrm>
          <a:prstGeom prst="rect">
            <a:avLst/>
          </a:prstGeom>
        </p:spPr>
      </p:pic>
    </p:spTree>
    <p:extLst>
      <p:ext uri="{BB962C8B-B14F-4D97-AF65-F5344CB8AC3E}">
        <p14:creationId xmlns:p14="http://schemas.microsoft.com/office/powerpoint/2010/main" val="30294880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391801" y="2932957"/>
            <a:ext cx="12602558" cy="1674176"/>
          </a:xfrm>
          <a:prstGeom prst="rect">
            <a:avLst/>
          </a:prstGeom>
        </p:spPr>
        <p:txBody>
          <a:bodyPr vert="horz" wrap="square" lIns="0" tIns="12065" rIns="0" bIns="0" rtlCol="0" anchor="t">
            <a:spAutoFit/>
          </a:bodyPr>
          <a:lstStyle/>
          <a:p>
            <a:pPr algn="ctr"/>
            <a:r>
              <a:rPr lang="en-IN" sz="6000" dirty="0" smtClean="0">
                <a:solidFill>
                  <a:schemeClr val="tx1"/>
                </a:solidFill>
              </a:rPr>
              <a:t>  </a:t>
            </a:r>
            <a:r>
              <a:rPr lang="en-IN" sz="6000" dirty="0" smtClean="0">
                <a:solidFill>
                  <a:schemeClr val="tx1"/>
                </a:solidFill>
                <a:latin typeface="+mn-lt"/>
              </a:rPr>
              <a:t>CHAPTER-9</a:t>
            </a:r>
            <a:br>
              <a:rPr lang="en-IN" sz="6000" dirty="0" smtClean="0">
                <a:solidFill>
                  <a:schemeClr val="tx1"/>
                </a:solidFill>
                <a:latin typeface="+mn-lt"/>
              </a:rPr>
            </a:br>
            <a:endParaRPr lang="en-IN" sz="4800" dirty="0">
              <a:solidFill>
                <a:schemeClr val="tx1"/>
              </a:solidFill>
              <a:latin typeface="+mn-lt"/>
            </a:endParaRPr>
          </a:p>
        </p:txBody>
      </p:sp>
      <p:sp>
        <p:nvSpPr>
          <p:cNvPr id="5" name="object 5"/>
          <p:cNvSpPr txBox="1"/>
          <p:nvPr/>
        </p:nvSpPr>
        <p:spPr>
          <a:xfrm>
            <a:off x="7683125" y="4607133"/>
            <a:ext cx="7827009" cy="320601"/>
          </a:xfrm>
          <a:prstGeom prst="rect">
            <a:avLst/>
          </a:prstGeom>
        </p:spPr>
        <p:txBody>
          <a:bodyPr vert="horz" wrap="square" lIns="0" tIns="12700" rIns="0" bIns="0" rtlCol="0" anchor="t">
            <a:spAutoFit/>
          </a:bodyPr>
          <a:lstStyle/>
          <a:p>
            <a:pPr algn="just"/>
            <a:r>
              <a:rPr lang="en-US" sz="2000" spc="65" dirty="0" smtClean="0">
                <a:solidFill>
                  <a:srgbClr val="FFFFFF"/>
                </a:solidFill>
                <a:latin typeface="Arial"/>
                <a:cs typeface="Arial"/>
              </a:rPr>
              <a:t>•</a:t>
            </a:r>
            <a:endParaRPr sz="2250" spc="65" dirty="0">
              <a:solidFill>
                <a:srgbClr val="FFFFFF"/>
              </a:solidFill>
              <a:latin typeface="Verdana"/>
              <a:ea typeface="Verdana"/>
              <a:cs typeface="Verdana"/>
            </a:endParaRPr>
          </a:p>
        </p:txBody>
      </p:sp>
      <p:sp>
        <p:nvSpPr>
          <p:cNvPr id="6" name="Rectangle 5"/>
          <p:cNvSpPr/>
          <p:nvPr/>
        </p:nvSpPr>
        <p:spPr>
          <a:xfrm>
            <a:off x="9025217" y="4958834"/>
            <a:ext cx="290464" cy="369332"/>
          </a:xfrm>
          <a:prstGeom prst="rect">
            <a:avLst/>
          </a:prstGeom>
        </p:spPr>
        <p:txBody>
          <a:bodyPr wrap="none">
            <a:spAutoFit/>
          </a:bodyPr>
          <a:lstStyle/>
          <a:p>
            <a:r>
              <a:rPr lang="en-IN" dirty="0"/>
              <a:t>  </a:t>
            </a:r>
          </a:p>
        </p:txBody>
      </p:sp>
      <p:sp>
        <p:nvSpPr>
          <p:cNvPr id="7" name="Rectangle 6"/>
          <p:cNvSpPr/>
          <p:nvPr/>
        </p:nvSpPr>
        <p:spPr>
          <a:xfrm>
            <a:off x="7294793" y="5143500"/>
            <a:ext cx="9144000" cy="2185214"/>
          </a:xfrm>
          <a:prstGeom prst="rect">
            <a:avLst/>
          </a:prstGeom>
        </p:spPr>
        <p:txBody>
          <a:bodyPr>
            <a:spAutoFit/>
          </a:bodyPr>
          <a:lstStyle/>
          <a:p>
            <a:pPr algn="ctr"/>
            <a:r>
              <a:rPr lang="en-US" sz="4800" b="1" dirty="0">
                <a:solidFill>
                  <a:schemeClr val="bg1"/>
                </a:solidFill>
                <a:ea typeface="Lato" pitchFamily="34" charset="-122"/>
                <a:cs typeface="Lato" pitchFamily="34" charset="-120"/>
              </a:rPr>
              <a:t>UNIT-3: </a:t>
            </a:r>
            <a:r>
              <a:rPr lang="en-US" sz="4800" b="1" dirty="0" smtClean="0">
                <a:solidFill>
                  <a:schemeClr val="bg1"/>
                </a:solidFill>
                <a:ea typeface="Lato" pitchFamily="34" charset="-122"/>
                <a:cs typeface="Lato" pitchFamily="34" charset="-120"/>
              </a:rPr>
              <a:t>ZOHO </a:t>
            </a:r>
            <a:r>
              <a:rPr lang="en-US" sz="4800" b="1" dirty="0">
                <a:solidFill>
                  <a:schemeClr val="bg1"/>
                </a:solidFill>
                <a:ea typeface="Lato" pitchFamily="34" charset="-122"/>
                <a:cs typeface="Lato" pitchFamily="34" charset="-120"/>
              </a:rPr>
              <a:t>BOOKS </a:t>
            </a:r>
            <a:endParaRPr lang="en-US" sz="4800" b="1" dirty="0" smtClean="0">
              <a:solidFill>
                <a:schemeClr val="bg1"/>
              </a:solidFill>
              <a:ea typeface="Lato" pitchFamily="34" charset="-122"/>
              <a:cs typeface="Lato" pitchFamily="34" charset="-120"/>
            </a:endParaRPr>
          </a:p>
          <a:p>
            <a:pPr algn="ctr"/>
            <a:r>
              <a:rPr lang="en-US" sz="4400" dirty="0">
                <a:solidFill>
                  <a:schemeClr val="bg1"/>
                </a:solidFill>
                <a:ea typeface="Lato" pitchFamily="34" charset="-122"/>
                <a:cs typeface="Lato" pitchFamily="34" charset="-120"/>
              </a:rPr>
              <a:t>FINANCIAL STATEMENT VERSION ( FSV) IN </a:t>
            </a:r>
            <a:r>
              <a:rPr lang="en-US" sz="4400" dirty="0" smtClean="0">
                <a:solidFill>
                  <a:schemeClr val="bg1"/>
                </a:solidFill>
                <a:ea typeface="Lato" pitchFamily="34" charset="-122"/>
                <a:cs typeface="Lato" pitchFamily="34" charset="-120"/>
              </a:rPr>
              <a:t>ZOHO </a:t>
            </a:r>
            <a:r>
              <a:rPr lang="en-US" sz="4400" dirty="0">
                <a:solidFill>
                  <a:schemeClr val="bg1"/>
                </a:solidFill>
                <a:ea typeface="Lato" pitchFamily="34" charset="-122"/>
                <a:cs typeface="Lato" pitchFamily="34" charset="-120"/>
              </a:rPr>
              <a:t>BOOKS</a:t>
            </a:r>
            <a:endParaRPr lang="en-IN" dirty="0"/>
          </a:p>
        </p:txBody>
      </p:sp>
    </p:spTree>
    <p:extLst>
      <p:ext uri="{BB962C8B-B14F-4D97-AF65-F5344CB8AC3E}">
        <p14:creationId xmlns:p14="http://schemas.microsoft.com/office/powerpoint/2010/main" val="31087406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5" name="object 5"/>
          <p:cNvSpPr/>
          <p:nvPr/>
        </p:nvSpPr>
        <p:spPr>
          <a:xfrm>
            <a:off x="412751" y="1028700"/>
            <a:ext cx="5094432" cy="4790209"/>
          </a:xfrm>
          <a:custGeom>
            <a:avLst/>
            <a:gdLst/>
            <a:ahLst/>
            <a:cxnLst/>
            <a:rect l="l" t="t" r="r" b="b"/>
            <a:pathLst>
              <a:path w="5589905" h="5589905">
                <a:moveTo>
                  <a:pt x="4968345" y="5589388"/>
                </a:moveTo>
                <a:lnTo>
                  <a:pt x="621043" y="5589388"/>
                </a:lnTo>
                <a:lnTo>
                  <a:pt x="572511" y="5587520"/>
                </a:lnTo>
                <a:lnTo>
                  <a:pt x="525001" y="5582006"/>
                </a:lnTo>
                <a:lnTo>
                  <a:pt x="478650" y="5572985"/>
                </a:lnTo>
                <a:lnTo>
                  <a:pt x="433596" y="5560595"/>
                </a:lnTo>
                <a:lnTo>
                  <a:pt x="389978" y="5544974"/>
                </a:lnTo>
                <a:lnTo>
                  <a:pt x="347933" y="5526261"/>
                </a:lnTo>
                <a:lnTo>
                  <a:pt x="307600" y="5504593"/>
                </a:lnTo>
                <a:lnTo>
                  <a:pt x="269116" y="5480108"/>
                </a:lnTo>
                <a:lnTo>
                  <a:pt x="232621" y="5452945"/>
                </a:lnTo>
                <a:lnTo>
                  <a:pt x="198251" y="5423242"/>
                </a:lnTo>
                <a:lnTo>
                  <a:pt x="166146" y="5391136"/>
                </a:lnTo>
                <a:lnTo>
                  <a:pt x="136443" y="5356767"/>
                </a:lnTo>
                <a:lnTo>
                  <a:pt x="109279" y="5320271"/>
                </a:lnTo>
                <a:lnTo>
                  <a:pt x="84795" y="5281788"/>
                </a:lnTo>
                <a:lnTo>
                  <a:pt x="63127" y="5241455"/>
                </a:lnTo>
                <a:lnTo>
                  <a:pt x="44413" y="5199410"/>
                </a:lnTo>
                <a:lnTo>
                  <a:pt x="28793" y="5155792"/>
                </a:lnTo>
                <a:lnTo>
                  <a:pt x="16403" y="5110738"/>
                </a:lnTo>
                <a:lnTo>
                  <a:pt x="7382" y="5064387"/>
                </a:lnTo>
                <a:lnTo>
                  <a:pt x="1868" y="5016876"/>
                </a:lnTo>
                <a:lnTo>
                  <a:pt x="0" y="4968345"/>
                </a:lnTo>
                <a:lnTo>
                  <a:pt x="0" y="621043"/>
                </a:lnTo>
                <a:lnTo>
                  <a:pt x="1868" y="572511"/>
                </a:lnTo>
                <a:lnTo>
                  <a:pt x="7382" y="525001"/>
                </a:lnTo>
                <a:lnTo>
                  <a:pt x="16403" y="478650"/>
                </a:lnTo>
                <a:lnTo>
                  <a:pt x="28793" y="433596"/>
                </a:lnTo>
                <a:lnTo>
                  <a:pt x="44413" y="389978"/>
                </a:lnTo>
                <a:lnTo>
                  <a:pt x="63127" y="347933"/>
                </a:lnTo>
                <a:lnTo>
                  <a:pt x="84795" y="307600"/>
                </a:lnTo>
                <a:lnTo>
                  <a:pt x="109279" y="269116"/>
                </a:lnTo>
                <a:lnTo>
                  <a:pt x="136443" y="232621"/>
                </a:lnTo>
                <a:lnTo>
                  <a:pt x="166146" y="198251"/>
                </a:lnTo>
                <a:lnTo>
                  <a:pt x="198251" y="166146"/>
                </a:lnTo>
                <a:lnTo>
                  <a:pt x="232621" y="136443"/>
                </a:lnTo>
                <a:lnTo>
                  <a:pt x="269116" y="109279"/>
                </a:lnTo>
                <a:lnTo>
                  <a:pt x="307600" y="84795"/>
                </a:lnTo>
                <a:lnTo>
                  <a:pt x="347933" y="63127"/>
                </a:lnTo>
                <a:lnTo>
                  <a:pt x="389978" y="44413"/>
                </a:lnTo>
                <a:lnTo>
                  <a:pt x="433596" y="28793"/>
                </a:lnTo>
                <a:lnTo>
                  <a:pt x="478650" y="16403"/>
                </a:lnTo>
                <a:lnTo>
                  <a:pt x="525001" y="7382"/>
                </a:lnTo>
                <a:lnTo>
                  <a:pt x="572511" y="1868"/>
                </a:lnTo>
                <a:lnTo>
                  <a:pt x="621043" y="0"/>
                </a:lnTo>
                <a:lnTo>
                  <a:pt x="4968345" y="0"/>
                </a:lnTo>
                <a:lnTo>
                  <a:pt x="5016876" y="1868"/>
                </a:lnTo>
                <a:lnTo>
                  <a:pt x="5064387" y="7382"/>
                </a:lnTo>
                <a:lnTo>
                  <a:pt x="5110738" y="16403"/>
                </a:lnTo>
                <a:lnTo>
                  <a:pt x="5155792" y="28793"/>
                </a:lnTo>
                <a:lnTo>
                  <a:pt x="5199410" y="44413"/>
                </a:lnTo>
                <a:lnTo>
                  <a:pt x="5241455" y="63127"/>
                </a:lnTo>
                <a:lnTo>
                  <a:pt x="5281788" y="84795"/>
                </a:lnTo>
                <a:lnTo>
                  <a:pt x="5320271" y="109279"/>
                </a:lnTo>
                <a:lnTo>
                  <a:pt x="5356767" y="136443"/>
                </a:lnTo>
                <a:lnTo>
                  <a:pt x="5391136" y="166146"/>
                </a:lnTo>
                <a:lnTo>
                  <a:pt x="5423242" y="198251"/>
                </a:lnTo>
                <a:lnTo>
                  <a:pt x="5452945" y="232621"/>
                </a:lnTo>
                <a:lnTo>
                  <a:pt x="5480108" y="269116"/>
                </a:lnTo>
                <a:lnTo>
                  <a:pt x="5504593" y="307600"/>
                </a:lnTo>
                <a:lnTo>
                  <a:pt x="5526261" y="347933"/>
                </a:lnTo>
                <a:lnTo>
                  <a:pt x="5544974" y="389978"/>
                </a:lnTo>
                <a:lnTo>
                  <a:pt x="5560595" y="433596"/>
                </a:lnTo>
                <a:lnTo>
                  <a:pt x="5572985" y="478650"/>
                </a:lnTo>
                <a:lnTo>
                  <a:pt x="5582006" y="525001"/>
                </a:lnTo>
                <a:lnTo>
                  <a:pt x="5587520" y="572511"/>
                </a:lnTo>
                <a:lnTo>
                  <a:pt x="5589388" y="621043"/>
                </a:lnTo>
                <a:lnTo>
                  <a:pt x="5589388" y="4968345"/>
                </a:lnTo>
                <a:lnTo>
                  <a:pt x="5587520" y="5016876"/>
                </a:lnTo>
                <a:lnTo>
                  <a:pt x="5582006" y="5064387"/>
                </a:lnTo>
                <a:lnTo>
                  <a:pt x="5572985" y="5110738"/>
                </a:lnTo>
                <a:lnTo>
                  <a:pt x="5560595" y="5155792"/>
                </a:lnTo>
                <a:lnTo>
                  <a:pt x="5544974" y="5199410"/>
                </a:lnTo>
                <a:lnTo>
                  <a:pt x="5526261" y="5241455"/>
                </a:lnTo>
                <a:lnTo>
                  <a:pt x="5504593" y="5281788"/>
                </a:lnTo>
                <a:lnTo>
                  <a:pt x="5480108" y="5320271"/>
                </a:lnTo>
                <a:lnTo>
                  <a:pt x="5452945" y="5356767"/>
                </a:lnTo>
                <a:lnTo>
                  <a:pt x="5423242" y="5391136"/>
                </a:lnTo>
                <a:lnTo>
                  <a:pt x="5391136" y="5423242"/>
                </a:lnTo>
                <a:lnTo>
                  <a:pt x="5356767" y="5452945"/>
                </a:lnTo>
                <a:lnTo>
                  <a:pt x="5320271" y="5480108"/>
                </a:lnTo>
                <a:lnTo>
                  <a:pt x="5281788" y="5504593"/>
                </a:lnTo>
                <a:lnTo>
                  <a:pt x="5241455" y="5526261"/>
                </a:lnTo>
                <a:lnTo>
                  <a:pt x="5199410" y="5544974"/>
                </a:lnTo>
                <a:lnTo>
                  <a:pt x="5155792" y="5560595"/>
                </a:lnTo>
                <a:lnTo>
                  <a:pt x="5110738" y="5572985"/>
                </a:lnTo>
                <a:lnTo>
                  <a:pt x="5064387" y="5582006"/>
                </a:lnTo>
                <a:lnTo>
                  <a:pt x="5016876" y="5587520"/>
                </a:lnTo>
                <a:lnTo>
                  <a:pt x="4968345" y="5589388"/>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5968956" y="784119"/>
            <a:ext cx="10274590" cy="9872225"/>
          </a:xfrm>
          <a:prstGeom prst="rect">
            <a:avLst/>
          </a:prstGeom>
        </p:spPr>
        <p:txBody>
          <a:bodyPr vert="horz" wrap="square" lIns="0" tIns="381670" rIns="0" bIns="0" rtlCol="0" anchor="t">
            <a:spAutoFit/>
          </a:bodyPr>
          <a:lstStyle/>
          <a:p>
            <a:pPr marL="571500" indent="-571500" algn="just">
              <a:buFont typeface="Arial" pitchFamily="34" charset="0"/>
              <a:buChar char="•"/>
            </a:pPr>
            <a:r>
              <a:rPr lang="en-US" sz="2800" dirty="0">
                <a:latin typeface="+mn-lt"/>
              </a:rPr>
              <a:t>Understand the purpose and process of creating Financial Statement Versions (FSVs) in </a:t>
            </a:r>
            <a:r>
              <a:rPr lang="en-US" sz="2800" dirty="0" smtClean="0">
                <a:latin typeface="+mn-lt"/>
              </a:rPr>
              <a:t>ZOHO </a:t>
            </a:r>
            <a:r>
              <a:rPr lang="en-US" sz="2800" dirty="0">
                <a:latin typeface="+mn-lt"/>
              </a:rPr>
              <a:t>Books.</a:t>
            </a:r>
          </a:p>
          <a:p>
            <a:pPr marL="571500" indent="-571500" algn="just">
              <a:buFont typeface="Arial" pitchFamily="34" charset="0"/>
              <a:buChar char="•"/>
            </a:pPr>
            <a:endParaRPr lang="en-US" sz="2800" dirty="0">
              <a:latin typeface="+mn-lt"/>
            </a:endParaRPr>
          </a:p>
          <a:p>
            <a:pPr marL="571500" indent="-571500" algn="just">
              <a:buFont typeface="Arial" pitchFamily="34" charset="0"/>
              <a:buChar char="•"/>
            </a:pPr>
            <a:r>
              <a:rPr lang="en-US" sz="2800" dirty="0">
                <a:latin typeface="+mn-lt"/>
              </a:rPr>
              <a:t>Learn to configure FSVs by selecting report type, date range, defining rows, columns, and applying filters.</a:t>
            </a:r>
          </a:p>
          <a:p>
            <a:pPr marL="571500" indent="-571500" algn="just">
              <a:buFont typeface="Arial" pitchFamily="34" charset="0"/>
              <a:buChar char="•"/>
            </a:pPr>
            <a:endParaRPr lang="en-US" sz="2800" dirty="0">
              <a:latin typeface="+mn-lt"/>
            </a:endParaRPr>
          </a:p>
          <a:p>
            <a:pPr marL="571500" indent="-571500" algn="just">
              <a:buFont typeface="Arial" pitchFamily="34" charset="0"/>
              <a:buChar char="•"/>
            </a:pPr>
            <a:r>
              <a:rPr lang="en-US" sz="2800" dirty="0">
                <a:latin typeface="+mn-lt"/>
              </a:rPr>
              <a:t>Gain proficiency in adding, editing, and customizing rows to include specific accounts or groups in FSVs.</a:t>
            </a:r>
          </a:p>
          <a:p>
            <a:pPr marL="571500" indent="-571500" algn="just">
              <a:buFont typeface="Arial" pitchFamily="34" charset="0"/>
              <a:buChar char="•"/>
            </a:pPr>
            <a:endParaRPr lang="en-US" sz="2800" dirty="0">
              <a:latin typeface="+mn-lt"/>
            </a:endParaRPr>
          </a:p>
          <a:p>
            <a:pPr marL="571500" indent="-571500" algn="just">
              <a:buFont typeface="Arial" pitchFamily="34" charset="0"/>
              <a:buChar char="•"/>
            </a:pPr>
            <a:r>
              <a:rPr lang="en-US" sz="2800" dirty="0">
                <a:latin typeface="+mn-lt"/>
              </a:rPr>
              <a:t>Master the application of filters to refine data in FSVs based on account type</a:t>
            </a:r>
            <a:r>
              <a:rPr lang="en-US" sz="2800" dirty="0" smtClean="0">
                <a:latin typeface="+mn-lt"/>
              </a:rPr>
              <a:t>, tags</a:t>
            </a:r>
            <a:r>
              <a:rPr lang="en-US" sz="2800" dirty="0">
                <a:latin typeface="+mn-lt"/>
              </a:rPr>
              <a:t>, and other criteria</a:t>
            </a:r>
          </a:p>
          <a:p>
            <a:pPr marL="571500" indent="-571500" algn="just">
              <a:buFont typeface="Arial" pitchFamily="34" charset="0"/>
              <a:buChar char="•"/>
            </a:pPr>
            <a:endParaRPr lang="en-US" sz="2800" dirty="0">
              <a:latin typeface="+mn-lt"/>
            </a:endParaRPr>
          </a:p>
          <a:p>
            <a:pPr marL="571500" indent="-571500" algn="just">
              <a:buFont typeface="Arial" pitchFamily="34" charset="0"/>
              <a:buChar char="•"/>
            </a:pPr>
            <a:r>
              <a:rPr lang="en-US" sz="2800" dirty="0">
                <a:latin typeface="+mn-lt"/>
              </a:rPr>
              <a:t>Learn to preview, save, view, and export customized FSV reports effectively in </a:t>
            </a:r>
            <a:r>
              <a:rPr lang="en-US" sz="2800" dirty="0" smtClean="0">
                <a:latin typeface="+mn-lt"/>
              </a:rPr>
              <a:t>ZOHO </a:t>
            </a:r>
            <a:r>
              <a:rPr lang="en-US" sz="2800" dirty="0">
                <a:latin typeface="+mn-lt"/>
              </a:rPr>
              <a:t>Books.</a:t>
            </a:r>
          </a:p>
          <a:p>
            <a:pPr marL="571500" indent="-571500" algn="just">
              <a:buFont typeface="Arial" pitchFamily="34" charset="0"/>
              <a:buChar char="•"/>
            </a:pPr>
            <a:endParaRPr lang="en-US" sz="2800" dirty="0">
              <a:latin typeface="+mn-lt"/>
            </a:endParaRPr>
          </a:p>
          <a:p>
            <a:pPr marL="571500" indent="-571500" algn="just">
              <a:buFont typeface="Arial" pitchFamily="34" charset="0"/>
              <a:buChar char="•"/>
            </a:pPr>
            <a:r>
              <a:rPr lang="en-US" sz="2800" dirty="0">
                <a:latin typeface="+mn-lt"/>
              </a:rPr>
              <a:t>Familiarize with the customization of specific financial reports, including Profit and Loss, Balance Sheet, and Cash Flow Statement, according to specific business needs.</a:t>
            </a:r>
          </a:p>
          <a:p>
            <a:r>
              <a:rPr lang="en-US" sz="3200" dirty="0"/>
              <a:t/>
            </a:r>
            <a:br>
              <a:rPr lang="en-US" sz="3200" dirty="0"/>
            </a:br>
            <a:endParaRPr lang="en-US" sz="4400" spc="50" dirty="0">
              <a:ea typeface="Verdana"/>
            </a:endParaRPr>
          </a:p>
          <a:p>
            <a:pPr marL="6043930" marR="5080">
              <a:lnSpc>
                <a:spcPct val="108000"/>
              </a:lnSpc>
              <a:spcBef>
                <a:spcPts val="90"/>
              </a:spcBef>
            </a:pPr>
            <a:endParaRPr spc="50" dirty="0">
              <a:ea typeface="Verdana"/>
            </a:endParaRPr>
          </a:p>
        </p:txBody>
      </p:sp>
      <p:sp>
        <p:nvSpPr>
          <p:cNvPr id="4" name="TextBox 3">
            <a:extLst>
              <a:ext uri="{FF2B5EF4-FFF2-40B4-BE49-F238E27FC236}">
                <a16:creationId xmlns:a16="http://schemas.microsoft.com/office/drawing/2014/main" xmlns="" id="{3A7033FE-B90D-A2F6-8C3C-FA9886D72629}"/>
              </a:ext>
            </a:extLst>
          </p:cNvPr>
          <p:cNvSpPr txBox="1"/>
          <p:nvPr/>
        </p:nvSpPr>
        <p:spPr>
          <a:xfrm>
            <a:off x="412751" y="2057400"/>
            <a:ext cx="50944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LEARNING OBJECTIVES:</a:t>
            </a:r>
          </a:p>
          <a:p>
            <a:r>
              <a:rPr lang="en-IN" sz="7200" dirty="0"/>
              <a:t/>
            </a:r>
            <a:br>
              <a:rPr lang="en-IN" sz="7200" dirty="0"/>
            </a:br>
            <a:endParaRPr lang="en-US" sz="7200" dirty="0">
              <a:solidFill>
                <a:schemeClr val="bg1"/>
              </a:solidFill>
              <a:latin typeface="Aptos"/>
            </a:endParaRPr>
          </a:p>
        </p:txBody>
      </p:sp>
    </p:spTree>
    <p:extLst>
      <p:ext uri="{BB962C8B-B14F-4D97-AF65-F5344CB8AC3E}">
        <p14:creationId xmlns:p14="http://schemas.microsoft.com/office/powerpoint/2010/main" val="1567948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76174" y="804901"/>
            <a:ext cx="10274590" cy="8456453"/>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GUIDE TO CREATE FSV FOR </a:t>
            </a:r>
            <a:r>
              <a:rPr lang="en-US" sz="4400" b="1" dirty="0" smtClean="0">
                <a:latin typeface="+mn-lt"/>
              </a:rPr>
              <a:t>REPORTS</a:t>
            </a:r>
          </a:p>
          <a:p>
            <a:pPr marL="571500" indent="-571500" algn="l">
              <a:buFont typeface="Wingdings" pitchFamily="2" charset="2"/>
              <a:buChar char="Ø"/>
            </a:pPr>
            <a:endParaRPr lang="en-US" sz="4400" b="1" dirty="0">
              <a:latin typeface="+mn-lt"/>
            </a:endParaRPr>
          </a:p>
          <a:p>
            <a:pPr algn="l"/>
            <a:r>
              <a:rPr lang="en-US" sz="3600" dirty="0">
                <a:latin typeface="+mn-lt"/>
              </a:rPr>
              <a:t>1. Accessing Financial Statement Version</a:t>
            </a:r>
          </a:p>
          <a:p>
            <a:pPr algn="l"/>
            <a:r>
              <a:rPr lang="en-US" sz="3600" dirty="0">
                <a:latin typeface="+mn-lt"/>
              </a:rPr>
              <a:t>2. Creating a New Financial Statement Version</a:t>
            </a:r>
          </a:p>
          <a:p>
            <a:pPr algn="l"/>
            <a:r>
              <a:rPr lang="en-US" sz="3600" dirty="0">
                <a:latin typeface="+mn-lt"/>
              </a:rPr>
              <a:t>3. Configuring the FSV</a:t>
            </a:r>
          </a:p>
          <a:p>
            <a:pPr algn="l"/>
            <a:r>
              <a:rPr lang="en-US" sz="3600" dirty="0">
                <a:latin typeface="+mn-lt"/>
              </a:rPr>
              <a:t>4. Adding Rows</a:t>
            </a:r>
          </a:p>
          <a:p>
            <a:pPr algn="l"/>
            <a:r>
              <a:rPr lang="en-US" sz="3600" dirty="0">
                <a:latin typeface="+mn-lt"/>
              </a:rPr>
              <a:t>5. Editing Rows</a:t>
            </a:r>
          </a:p>
          <a:p>
            <a:pPr algn="l"/>
            <a:r>
              <a:rPr lang="en-US" sz="3600" dirty="0">
                <a:latin typeface="+mn-lt"/>
              </a:rPr>
              <a:t>6. Defining Columns</a:t>
            </a:r>
          </a:p>
          <a:p>
            <a:pPr algn="l"/>
            <a:r>
              <a:rPr lang="en-US" sz="3600" dirty="0">
                <a:latin typeface="+mn-lt"/>
              </a:rPr>
              <a:t>7. Applying Filters</a:t>
            </a:r>
          </a:p>
          <a:p>
            <a:pPr algn="l"/>
            <a:r>
              <a:rPr lang="en-US" sz="3600" dirty="0">
                <a:latin typeface="+mn-lt"/>
              </a:rPr>
              <a:t>8. Preview and Save</a:t>
            </a:r>
          </a:p>
          <a:p>
            <a:pPr algn="l"/>
            <a:r>
              <a:rPr lang="en-US" sz="3600" dirty="0">
                <a:latin typeface="+mn-lt"/>
              </a:rPr>
              <a:t>9. Viewing and Exporting FSV</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2013245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76174" y="804901"/>
            <a:ext cx="12776244" cy="9564449"/>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9.1 PROFIT AND LOSS </a:t>
            </a:r>
            <a:r>
              <a:rPr lang="en-US" sz="4400" b="1" dirty="0" smtClean="0">
                <a:latin typeface="+mn-lt"/>
              </a:rPr>
              <a:t>ACCOUNT</a:t>
            </a:r>
          </a:p>
          <a:p>
            <a:pPr algn="l"/>
            <a:endParaRPr lang="en-US" sz="4400" b="1" dirty="0" smtClean="0">
              <a:latin typeface="+mn-lt"/>
            </a:endParaRPr>
          </a:p>
          <a:p>
            <a:pPr algn="l"/>
            <a:r>
              <a:rPr lang="en-US" sz="4000" b="1" dirty="0">
                <a:latin typeface="+mn-lt"/>
              </a:rPr>
              <a:t>Sections in the Report</a:t>
            </a:r>
          </a:p>
          <a:p>
            <a:pPr algn="l"/>
            <a:endParaRPr lang="en-US" sz="3600" dirty="0">
              <a:latin typeface="+mn-lt"/>
            </a:endParaRPr>
          </a:p>
          <a:p>
            <a:pPr marL="571500" indent="-571500" algn="just">
              <a:buFont typeface="Arial" pitchFamily="34" charset="0"/>
              <a:buChar char="•"/>
            </a:pPr>
            <a:r>
              <a:rPr lang="en-US" sz="3600" b="1" dirty="0">
                <a:latin typeface="+mn-lt"/>
              </a:rPr>
              <a:t>Operating Income: </a:t>
            </a:r>
            <a:r>
              <a:rPr lang="en-US" sz="3600" dirty="0">
                <a:latin typeface="+mn-lt"/>
              </a:rPr>
              <a:t>Money received from sales transactions between your customers and your organization.</a:t>
            </a:r>
          </a:p>
          <a:p>
            <a:pPr marL="571500" indent="-571500" algn="just">
              <a:buFont typeface="Arial" pitchFamily="34" charset="0"/>
              <a:buChar char="•"/>
            </a:pPr>
            <a:r>
              <a:rPr lang="en-US" sz="3600" b="1" dirty="0" smtClean="0">
                <a:latin typeface="+mn-lt"/>
              </a:rPr>
              <a:t>Cost </a:t>
            </a:r>
            <a:r>
              <a:rPr lang="en-US" sz="3600" b="1" dirty="0">
                <a:latin typeface="+mn-lt"/>
              </a:rPr>
              <a:t>of Goods Sold: </a:t>
            </a:r>
            <a:r>
              <a:rPr lang="en-US" sz="3600" dirty="0">
                <a:latin typeface="+mn-lt"/>
              </a:rPr>
              <a:t>Costs incurred in buying or manufacturing the goods sold to your customers.</a:t>
            </a:r>
          </a:p>
          <a:p>
            <a:pPr marL="571500" indent="-571500" algn="just">
              <a:buFont typeface="Arial" pitchFamily="34" charset="0"/>
              <a:buChar char="•"/>
            </a:pPr>
            <a:r>
              <a:rPr lang="en-US" sz="3600" b="1" dirty="0" smtClean="0">
                <a:latin typeface="+mn-lt"/>
              </a:rPr>
              <a:t>Operating </a:t>
            </a:r>
            <a:r>
              <a:rPr lang="en-US" sz="3600" b="1" dirty="0">
                <a:latin typeface="+mn-lt"/>
              </a:rPr>
              <a:t>Expense: </a:t>
            </a:r>
            <a:r>
              <a:rPr lang="en-US" sz="3600" dirty="0">
                <a:latin typeface="+mn-lt"/>
              </a:rPr>
              <a:t>Expenses incurred in your business, categorized based on selected Expense accounts.</a:t>
            </a:r>
          </a:p>
          <a:p>
            <a:pPr marL="571500" indent="-571500" algn="just">
              <a:buFont typeface="Arial" pitchFamily="34" charset="0"/>
              <a:buChar char="•"/>
            </a:pPr>
            <a:r>
              <a:rPr lang="en-US" sz="3600" b="1" dirty="0" smtClean="0">
                <a:latin typeface="+mn-lt"/>
              </a:rPr>
              <a:t>Non </a:t>
            </a:r>
            <a:r>
              <a:rPr lang="en-US" sz="3600" b="1" dirty="0">
                <a:latin typeface="+mn-lt"/>
              </a:rPr>
              <a:t>- Operating Income/Expense: </a:t>
            </a:r>
            <a:r>
              <a:rPr lang="en-US" sz="3600" dirty="0">
                <a:latin typeface="+mn-lt"/>
              </a:rPr>
              <a:t>Income or expenses from activities not related to business operations (e.g., dividends received or currency exchange losses).</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5579010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76174" y="804901"/>
            <a:ext cx="12776244" cy="9195117"/>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9.2 HORIZONTAL PROFIT AND LOSS </a:t>
            </a:r>
            <a:r>
              <a:rPr lang="en-US" sz="4400" b="1" dirty="0" smtClean="0">
                <a:latin typeface="+mn-lt"/>
              </a:rPr>
              <a:t>STATEMENT</a:t>
            </a:r>
          </a:p>
          <a:p>
            <a:pPr algn="l"/>
            <a:endParaRPr lang="en-US" sz="4400" b="1" dirty="0" smtClean="0">
              <a:latin typeface="+mn-lt"/>
            </a:endParaRPr>
          </a:p>
          <a:p>
            <a:pPr algn="just"/>
            <a:r>
              <a:rPr lang="en-US" sz="4000" b="1" dirty="0">
                <a:latin typeface="+mn-lt"/>
              </a:rPr>
              <a:t>To view this statement:</a:t>
            </a:r>
          </a:p>
          <a:p>
            <a:pPr marL="571500" indent="-571500" algn="just">
              <a:buFont typeface="Arial" pitchFamily="34" charset="0"/>
              <a:buChar char="•"/>
            </a:pPr>
            <a:r>
              <a:rPr lang="en-US" sz="3600" dirty="0" smtClean="0">
                <a:latin typeface="+mn-lt"/>
              </a:rPr>
              <a:t>Go </a:t>
            </a:r>
            <a:r>
              <a:rPr lang="en-US" sz="3600" dirty="0">
                <a:latin typeface="+mn-lt"/>
              </a:rPr>
              <a:t>to </a:t>
            </a:r>
            <a:r>
              <a:rPr lang="en-US" sz="3600" dirty="0" smtClean="0">
                <a:latin typeface="+mn-lt"/>
              </a:rPr>
              <a:t>ZOHO </a:t>
            </a:r>
            <a:r>
              <a:rPr lang="en-US" sz="3600" dirty="0">
                <a:latin typeface="+mn-lt"/>
              </a:rPr>
              <a:t>Books &gt; Reports &gt; Business Overview.</a:t>
            </a:r>
          </a:p>
          <a:p>
            <a:pPr marL="571500" indent="-571500" algn="just">
              <a:buFont typeface="Arial" pitchFamily="34" charset="0"/>
              <a:buChar char="•"/>
            </a:pPr>
            <a:r>
              <a:rPr lang="en-US" sz="3600" dirty="0" smtClean="0">
                <a:latin typeface="+mn-lt"/>
              </a:rPr>
              <a:t>Find </a:t>
            </a:r>
            <a:r>
              <a:rPr lang="en-US" sz="3600" dirty="0">
                <a:latin typeface="+mn-lt"/>
              </a:rPr>
              <a:t>Horizontal Profit and Loss and click to view. </a:t>
            </a:r>
            <a:r>
              <a:rPr lang="en-US" sz="3600" dirty="0" smtClean="0">
                <a:latin typeface="+mn-lt"/>
              </a:rPr>
              <a:t>By </a:t>
            </a:r>
            <a:r>
              <a:rPr lang="en-US" sz="3600" dirty="0">
                <a:latin typeface="+mn-lt"/>
              </a:rPr>
              <a:t>default, it generates for the current month.</a:t>
            </a:r>
          </a:p>
          <a:p>
            <a:pPr algn="just"/>
            <a:endParaRPr lang="en-US" sz="4000" b="1" dirty="0">
              <a:latin typeface="+mn-lt"/>
            </a:endParaRPr>
          </a:p>
          <a:p>
            <a:pPr algn="just"/>
            <a:r>
              <a:rPr lang="en-US" sz="4000" b="1" dirty="0">
                <a:latin typeface="+mn-lt"/>
              </a:rPr>
              <a:t>Details in the </a:t>
            </a:r>
            <a:r>
              <a:rPr lang="en-US" sz="4000" b="1" dirty="0" smtClean="0">
                <a:latin typeface="+mn-lt"/>
              </a:rPr>
              <a:t>Statement</a:t>
            </a:r>
            <a:endParaRPr lang="en-US" sz="4000" b="1" dirty="0">
              <a:latin typeface="+mn-lt"/>
            </a:endParaRPr>
          </a:p>
          <a:p>
            <a:pPr marL="571500" indent="-571500" algn="just">
              <a:buFont typeface="Arial" pitchFamily="34" charset="0"/>
              <a:buChar char="•"/>
            </a:pPr>
            <a:r>
              <a:rPr lang="en-US" sz="3600" b="1" dirty="0" smtClean="0">
                <a:latin typeface="+mn-lt"/>
              </a:rPr>
              <a:t>Expenses</a:t>
            </a:r>
            <a:r>
              <a:rPr lang="en-US" sz="3600" b="1" dirty="0">
                <a:latin typeface="+mn-lt"/>
              </a:rPr>
              <a:t>:</a:t>
            </a:r>
            <a:r>
              <a:rPr lang="en-US" sz="3600" dirty="0">
                <a:latin typeface="+mn-lt"/>
              </a:rPr>
              <a:t> Opening Stock, Purchases, Vendor Credits, Inventory Adjustments, </a:t>
            </a:r>
            <a:r>
              <a:rPr lang="en-US" sz="3600" dirty="0" smtClean="0">
                <a:latin typeface="+mn-lt"/>
              </a:rPr>
              <a:t>Operating, and </a:t>
            </a:r>
            <a:r>
              <a:rPr lang="en-US" sz="3600" dirty="0">
                <a:latin typeface="+mn-lt"/>
              </a:rPr>
              <a:t>Non-operating expenses.</a:t>
            </a:r>
          </a:p>
          <a:p>
            <a:pPr marL="571500" indent="-571500" algn="just">
              <a:buFont typeface="Arial" pitchFamily="34" charset="0"/>
              <a:buChar char="•"/>
            </a:pPr>
            <a:r>
              <a:rPr lang="en-US" sz="3600" b="1" dirty="0" smtClean="0">
                <a:latin typeface="+mn-lt"/>
              </a:rPr>
              <a:t>Income</a:t>
            </a:r>
            <a:r>
              <a:rPr lang="en-US" sz="3600" b="1" dirty="0">
                <a:latin typeface="+mn-lt"/>
              </a:rPr>
              <a:t>:</a:t>
            </a:r>
            <a:r>
              <a:rPr lang="en-US" sz="3600" dirty="0">
                <a:latin typeface="+mn-lt"/>
              </a:rPr>
              <a:t> Closing Stock, Sales, Operating, and Non-operating income.</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36566825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76174" y="804901"/>
            <a:ext cx="12776244" cy="8579564"/>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9.3 CASH FLOW </a:t>
            </a:r>
            <a:r>
              <a:rPr lang="en-US" sz="4400" b="1" dirty="0" smtClean="0">
                <a:latin typeface="+mn-lt"/>
              </a:rPr>
              <a:t>STATEMENT</a:t>
            </a:r>
          </a:p>
          <a:p>
            <a:pPr algn="l"/>
            <a:endParaRPr lang="en-US" sz="4400" b="1" dirty="0" smtClean="0">
              <a:latin typeface="+mn-lt"/>
            </a:endParaRPr>
          </a:p>
          <a:p>
            <a:pPr algn="just"/>
            <a:r>
              <a:rPr lang="en-US" sz="4000" b="1" dirty="0">
                <a:latin typeface="+mn-lt"/>
              </a:rPr>
              <a:t>Sections in the Report</a:t>
            </a:r>
            <a:r>
              <a:rPr lang="en-US" sz="4000" b="1" dirty="0" smtClean="0">
                <a:latin typeface="+mn-lt"/>
              </a:rPr>
              <a:t>:</a:t>
            </a:r>
            <a:endParaRPr lang="en-US" sz="4000" b="1" dirty="0">
              <a:latin typeface="+mn-lt"/>
            </a:endParaRPr>
          </a:p>
          <a:p>
            <a:pPr algn="just"/>
            <a:endParaRPr lang="en-US" sz="4000" b="1" dirty="0">
              <a:latin typeface="+mn-lt"/>
            </a:endParaRPr>
          </a:p>
          <a:p>
            <a:pPr algn="just"/>
            <a:r>
              <a:rPr lang="en-US" sz="3600" dirty="0">
                <a:latin typeface="+mn-lt"/>
              </a:rPr>
              <a:t>• </a:t>
            </a:r>
            <a:r>
              <a:rPr lang="en-US" sz="3600" b="1" dirty="0">
                <a:latin typeface="+mn-lt"/>
              </a:rPr>
              <a:t>Cash Flow from Operating Activities: </a:t>
            </a:r>
            <a:r>
              <a:rPr lang="en-US" sz="3600" dirty="0">
                <a:latin typeface="+mn-lt"/>
              </a:rPr>
              <a:t>Money from day-to-day business operations.</a:t>
            </a:r>
          </a:p>
          <a:p>
            <a:pPr algn="just"/>
            <a:r>
              <a:rPr lang="en-US" sz="3600" dirty="0">
                <a:latin typeface="+mn-lt"/>
              </a:rPr>
              <a:t>• </a:t>
            </a:r>
            <a:r>
              <a:rPr lang="en-US" sz="3600" b="1" dirty="0">
                <a:latin typeface="+mn-lt"/>
              </a:rPr>
              <a:t>Cash Flow from Investing Activities: </a:t>
            </a:r>
            <a:r>
              <a:rPr lang="en-US" sz="3600" dirty="0">
                <a:latin typeface="+mn-lt"/>
              </a:rPr>
              <a:t>Cash flow resulting from investments in assets.</a:t>
            </a:r>
          </a:p>
          <a:p>
            <a:pPr algn="just"/>
            <a:r>
              <a:rPr lang="en-US" sz="3600" dirty="0">
                <a:latin typeface="+mn-lt"/>
              </a:rPr>
              <a:t>• </a:t>
            </a:r>
            <a:r>
              <a:rPr lang="en-US" sz="3600" b="1" dirty="0">
                <a:latin typeface="+mn-lt"/>
              </a:rPr>
              <a:t>Cash Flow from Financing Activities: </a:t>
            </a:r>
            <a:r>
              <a:rPr lang="en-US" sz="3600" dirty="0">
                <a:latin typeface="+mn-lt"/>
              </a:rPr>
              <a:t>Transactions related to raising funds </a:t>
            </a:r>
            <a:r>
              <a:rPr lang="en-US" sz="3600" dirty="0" smtClean="0">
                <a:latin typeface="+mn-lt"/>
              </a:rPr>
              <a:t>or clearing </a:t>
            </a:r>
            <a:r>
              <a:rPr lang="en-US" sz="3600" dirty="0">
                <a:latin typeface="+mn-lt"/>
              </a:rPr>
              <a:t>debts.</a:t>
            </a:r>
          </a:p>
          <a:p>
            <a:pPr algn="just"/>
            <a:r>
              <a:rPr lang="en-US" sz="3600" dirty="0">
                <a:latin typeface="+mn-lt"/>
              </a:rPr>
              <a:t>• </a:t>
            </a:r>
            <a:r>
              <a:rPr lang="en-US" sz="3600" b="1" dirty="0">
                <a:latin typeface="+mn-lt"/>
              </a:rPr>
              <a:t>Net Change in Cash: </a:t>
            </a:r>
            <a:r>
              <a:rPr lang="en-US" sz="3600" dirty="0">
                <a:latin typeface="+mn-lt"/>
              </a:rPr>
              <a:t>Sum of cash flow from all activities.</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34083724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55392" y="513955"/>
            <a:ext cx="12776244" cy="10364668"/>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9.3 CASH FLOW </a:t>
            </a:r>
            <a:r>
              <a:rPr lang="en-US" sz="4400" b="1" dirty="0" smtClean="0">
                <a:latin typeface="+mn-lt"/>
              </a:rPr>
              <a:t>STATEMENT</a:t>
            </a:r>
          </a:p>
          <a:p>
            <a:pPr algn="l"/>
            <a:endParaRPr lang="en-US" sz="4400" b="1" dirty="0" smtClean="0">
              <a:latin typeface="+mn-lt"/>
            </a:endParaRPr>
          </a:p>
          <a:p>
            <a:pPr marL="457200" indent="-457200" algn="l">
              <a:buFont typeface="Arial" pitchFamily="34" charset="0"/>
              <a:buChar char="•"/>
            </a:pPr>
            <a:r>
              <a:rPr lang="en-IN" sz="3600" b="1" dirty="0">
                <a:latin typeface="+mn-lt"/>
              </a:rPr>
              <a:t>Cash Flow </a:t>
            </a:r>
            <a:r>
              <a:rPr lang="en-IN" sz="3600" b="1" dirty="0" smtClean="0">
                <a:latin typeface="+mn-lt"/>
              </a:rPr>
              <a:t>Forecasting</a:t>
            </a:r>
          </a:p>
          <a:p>
            <a:pPr algn="l"/>
            <a:endParaRPr lang="en-IN" sz="3200" b="1" dirty="0">
              <a:latin typeface="+mn-lt"/>
            </a:endParaRPr>
          </a:p>
          <a:p>
            <a:pPr algn="l"/>
            <a:r>
              <a:rPr lang="en-IN" sz="3200" b="1" dirty="0">
                <a:latin typeface="+mn-lt"/>
              </a:rPr>
              <a:t>To </a:t>
            </a:r>
            <a:r>
              <a:rPr lang="en-IN" sz="3200" b="1" dirty="0" smtClean="0">
                <a:latin typeface="+mn-lt"/>
              </a:rPr>
              <a:t>Forecast Cash Flow</a:t>
            </a:r>
            <a:r>
              <a:rPr lang="en-IN" sz="3200" b="1" dirty="0">
                <a:latin typeface="+mn-lt"/>
              </a:rPr>
              <a:t>:</a:t>
            </a:r>
          </a:p>
          <a:p>
            <a:pPr marL="514350" indent="-514350" algn="l">
              <a:buFont typeface="+mj-lt"/>
              <a:buAutoNum type="arabicPeriod"/>
            </a:pPr>
            <a:r>
              <a:rPr lang="en-US" sz="2800" dirty="0" smtClean="0">
                <a:latin typeface="+mn-lt"/>
              </a:rPr>
              <a:t>Go </a:t>
            </a:r>
            <a:r>
              <a:rPr lang="en-US" sz="2800" dirty="0">
                <a:latin typeface="+mn-lt"/>
              </a:rPr>
              <a:t>to Reports &gt; Cash Flow Forecasting.</a:t>
            </a:r>
            <a:endParaRPr lang="en-IN" sz="2800" b="1" dirty="0">
              <a:latin typeface="+mn-lt"/>
            </a:endParaRPr>
          </a:p>
          <a:p>
            <a:pPr marL="514350" indent="-514350" algn="l">
              <a:buFont typeface="+mj-lt"/>
              <a:buAutoNum type="arabicPeriod"/>
            </a:pPr>
            <a:r>
              <a:rPr lang="en-US" sz="2800" dirty="0" smtClean="0">
                <a:solidFill>
                  <a:srgbClr val="000000"/>
                </a:solidFill>
                <a:latin typeface="+mn-lt"/>
              </a:rPr>
              <a:t>ZOHO </a:t>
            </a:r>
            <a:r>
              <a:rPr lang="en-US" sz="2800" dirty="0">
                <a:solidFill>
                  <a:srgbClr val="000000"/>
                </a:solidFill>
                <a:latin typeface="+mn-lt"/>
              </a:rPr>
              <a:t>Books will forecast the cash flow for the selected period</a:t>
            </a:r>
            <a:r>
              <a:rPr lang="en-US" sz="2800" dirty="0" smtClean="0">
                <a:solidFill>
                  <a:srgbClr val="000000"/>
                </a:solidFill>
                <a:latin typeface="+mn-lt"/>
              </a:rPr>
              <a:t>.</a:t>
            </a:r>
          </a:p>
          <a:p>
            <a:pPr algn="l"/>
            <a:endParaRPr lang="en-US" sz="3200" dirty="0">
              <a:solidFill>
                <a:srgbClr val="000000"/>
              </a:solidFill>
              <a:latin typeface="+mn-lt"/>
            </a:endParaRPr>
          </a:p>
          <a:p>
            <a:pPr algn="l"/>
            <a:r>
              <a:rPr lang="en-IN" sz="3200" b="1" dirty="0">
                <a:latin typeface="+mn-lt"/>
              </a:rPr>
              <a:t>Dashboard Insights:</a:t>
            </a:r>
          </a:p>
          <a:p>
            <a:pPr algn="l"/>
            <a:r>
              <a:rPr lang="en-US" sz="2800" dirty="0">
                <a:latin typeface="+mn-lt"/>
              </a:rPr>
              <a:t>• Total Money In: Cash earned through sales transactions.</a:t>
            </a:r>
          </a:p>
          <a:p>
            <a:pPr algn="l"/>
            <a:r>
              <a:rPr lang="en-US" sz="2800" dirty="0">
                <a:latin typeface="+mn-lt"/>
              </a:rPr>
              <a:t>• Total Money Out: Cash spent on purchase transactions.</a:t>
            </a:r>
          </a:p>
          <a:p>
            <a:pPr algn="l"/>
            <a:r>
              <a:rPr lang="en-US" sz="2800" dirty="0">
                <a:latin typeface="+mn-lt"/>
              </a:rPr>
              <a:t>• Beginning Actual Balance: Balance at the start of the period.</a:t>
            </a:r>
          </a:p>
          <a:p>
            <a:pPr algn="l"/>
            <a:r>
              <a:rPr lang="en-US" sz="2800" dirty="0">
                <a:latin typeface="+mn-lt"/>
              </a:rPr>
              <a:t>• Ending Projected Balance: Forecasted balance at the end of the period</a:t>
            </a:r>
            <a:r>
              <a:rPr lang="en-US" sz="2800" dirty="0" smtClean="0">
                <a:latin typeface="+mn-lt"/>
              </a:rPr>
              <a:t>.</a:t>
            </a:r>
          </a:p>
          <a:p>
            <a:pPr algn="l"/>
            <a:endParaRPr lang="en-IN" sz="3200" i="1" dirty="0">
              <a:solidFill>
                <a:srgbClr val="000000"/>
              </a:solidFill>
              <a:latin typeface="+mn-lt"/>
            </a:endParaRPr>
          </a:p>
          <a:p>
            <a:pPr algn="l"/>
            <a:r>
              <a:rPr lang="en-IN" sz="3200" b="1" dirty="0">
                <a:latin typeface="+mn-lt"/>
              </a:rPr>
              <a:t>Customize Forecast Inputs:</a:t>
            </a:r>
          </a:p>
          <a:p>
            <a:pPr algn="l"/>
            <a:r>
              <a:rPr lang="en-IN" sz="2800" dirty="0">
                <a:latin typeface="+mn-lt"/>
              </a:rPr>
              <a:t>• Click Customise Forecast Inputs.</a:t>
            </a:r>
          </a:p>
          <a:p>
            <a:pPr algn="l"/>
            <a:r>
              <a:rPr lang="en-IN" sz="2800" dirty="0">
                <a:latin typeface="+mn-lt"/>
              </a:rPr>
              <a:t>• Include/exclude recurring profiles.</a:t>
            </a:r>
            <a:endParaRPr lang="en-IN" sz="2800" i="1" dirty="0">
              <a:solidFill>
                <a:srgbClr val="000000"/>
              </a:solidFill>
              <a:latin typeface="+mn-lt"/>
            </a:endParaRP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12623609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47701"/>
            <a:ext cx="12776244" cy="10795555"/>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9.4 BALANCE </a:t>
            </a:r>
            <a:r>
              <a:rPr lang="en-US" sz="4400" b="1" dirty="0" smtClean="0">
                <a:latin typeface="+mn-lt"/>
              </a:rPr>
              <a:t>SHEET</a:t>
            </a:r>
          </a:p>
          <a:p>
            <a:pPr algn="l"/>
            <a:endParaRPr lang="en-US" sz="4400" b="1" dirty="0" smtClean="0">
              <a:latin typeface="+mn-lt"/>
            </a:endParaRPr>
          </a:p>
          <a:p>
            <a:pPr marL="457200" indent="-457200" algn="l">
              <a:buFont typeface="Arial" pitchFamily="34" charset="0"/>
              <a:buChar char="•"/>
            </a:pPr>
            <a:r>
              <a:rPr lang="en-US" sz="4000" b="1" dirty="0">
                <a:latin typeface="+mn-lt"/>
              </a:rPr>
              <a:t>To view this report:</a:t>
            </a:r>
          </a:p>
          <a:p>
            <a:pPr algn="l"/>
            <a:r>
              <a:rPr lang="en-US" sz="3600" dirty="0">
                <a:latin typeface="+mn-lt"/>
              </a:rPr>
              <a:t>1. Go to Reports &gt; Balance Sheet.</a:t>
            </a:r>
          </a:p>
          <a:p>
            <a:pPr marL="457200" indent="-457200" algn="l">
              <a:buFont typeface="Arial" pitchFamily="34" charset="0"/>
              <a:buChar char="•"/>
            </a:pPr>
            <a:endParaRPr lang="en-US" sz="3600" b="1" dirty="0">
              <a:latin typeface="+mn-lt"/>
            </a:endParaRPr>
          </a:p>
          <a:p>
            <a:pPr marL="457200" indent="-457200" algn="l">
              <a:buFont typeface="Arial" pitchFamily="34" charset="0"/>
              <a:buChar char="•"/>
            </a:pPr>
            <a:r>
              <a:rPr lang="en-US" sz="4000" b="1" dirty="0">
                <a:latin typeface="+mn-lt"/>
              </a:rPr>
              <a:t>Sections in the Report:</a:t>
            </a:r>
          </a:p>
          <a:p>
            <a:pPr algn="l"/>
            <a:r>
              <a:rPr lang="en-US" sz="3600" dirty="0">
                <a:latin typeface="+mn-lt"/>
              </a:rPr>
              <a:t>• Assets: Value of all assets, including current assets.</a:t>
            </a:r>
          </a:p>
          <a:p>
            <a:pPr algn="l"/>
            <a:r>
              <a:rPr lang="en-US" sz="3600" dirty="0">
                <a:latin typeface="+mn-lt"/>
              </a:rPr>
              <a:t>• Liabilities &amp; Equities: All recorded liabilities and equities.</a:t>
            </a:r>
          </a:p>
          <a:p>
            <a:pPr marL="457200" indent="-457200" algn="l">
              <a:buFont typeface="Arial" pitchFamily="34" charset="0"/>
              <a:buChar char="•"/>
            </a:pPr>
            <a:endParaRPr lang="en-US" sz="3600" b="1" dirty="0">
              <a:latin typeface="+mn-lt"/>
            </a:endParaRPr>
          </a:p>
          <a:p>
            <a:pPr marL="457200" indent="-457200" algn="l">
              <a:buFont typeface="Arial" pitchFamily="34" charset="0"/>
              <a:buChar char="•"/>
            </a:pPr>
            <a:r>
              <a:rPr lang="en-US" sz="4000" b="1" dirty="0">
                <a:latin typeface="+mn-lt"/>
              </a:rPr>
              <a:t>Customizing the Report:</a:t>
            </a:r>
          </a:p>
          <a:p>
            <a:pPr algn="just"/>
            <a:r>
              <a:rPr lang="en-US" sz="3600" dirty="0">
                <a:latin typeface="+mn-lt"/>
              </a:rPr>
              <a:t>1. Navigate to Reports &gt; Balance Sheet.</a:t>
            </a:r>
          </a:p>
          <a:p>
            <a:pPr algn="just"/>
            <a:r>
              <a:rPr lang="en-US" sz="3600" dirty="0">
                <a:latin typeface="+mn-lt"/>
              </a:rPr>
              <a:t>2. Click Customize Report at the top of the page.</a:t>
            </a:r>
          </a:p>
          <a:p>
            <a:pPr algn="just"/>
            <a:r>
              <a:rPr lang="en-US" sz="3600" dirty="0">
                <a:latin typeface="+mn-lt"/>
              </a:rPr>
              <a:t>3. Customize the report based on Date Options, Compare With, Report Basis, and Reporting Tags.</a:t>
            </a:r>
          </a:p>
          <a:p>
            <a:pPr algn="just"/>
            <a:r>
              <a:rPr lang="en-US" sz="3600" dirty="0">
                <a:latin typeface="+mn-lt"/>
              </a:rPr>
              <a:t>4. Click Run Report</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27175712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47701"/>
            <a:ext cx="12776244" cy="10426223"/>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9.5 HORIZONTAL BALANCE </a:t>
            </a:r>
            <a:r>
              <a:rPr lang="en-US" sz="4400" b="1" dirty="0" smtClean="0">
                <a:latin typeface="+mn-lt"/>
              </a:rPr>
              <a:t>SHEET</a:t>
            </a:r>
          </a:p>
          <a:p>
            <a:pPr algn="l"/>
            <a:endParaRPr lang="en-US" sz="4400" b="1" dirty="0" smtClean="0">
              <a:latin typeface="+mn-lt"/>
            </a:endParaRPr>
          </a:p>
          <a:p>
            <a:pPr marL="457200" indent="-457200" algn="l">
              <a:buFont typeface="Arial" pitchFamily="34" charset="0"/>
              <a:buChar char="•"/>
            </a:pPr>
            <a:r>
              <a:rPr lang="en-US" sz="3600" b="1" dirty="0">
                <a:latin typeface="+mn-lt"/>
              </a:rPr>
              <a:t>To view this statement:</a:t>
            </a:r>
          </a:p>
          <a:p>
            <a:pPr algn="l"/>
            <a:r>
              <a:rPr lang="en-US" sz="3200" dirty="0">
                <a:latin typeface="+mn-lt"/>
              </a:rPr>
              <a:t>1. Go to </a:t>
            </a:r>
            <a:r>
              <a:rPr lang="en-US" sz="3200" dirty="0" smtClean="0">
                <a:latin typeface="+mn-lt"/>
              </a:rPr>
              <a:t>ZOHO </a:t>
            </a:r>
            <a:r>
              <a:rPr lang="en-US" sz="3200" dirty="0">
                <a:latin typeface="+mn-lt"/>
              </a:rPr>
              <a:t>Books &gt; Reports &gt; Business Overview.</a:t>
            </a:r>
          </a:p>
          <a:p>
            <a:pPr algn="l"/>
            <a:r>
              <a:rPr lang="en-US" sz="3200" dirty="0">
                <a:latin typeface="+mn-lt"/>
              </a:rPr>
              <a:t>2. Find Horizontal Balance Sheet and click to view.</a:t>
            </a:r>
          </a:p>
          <a:p>
            <a:pPr marL="457200" indent="-457200" algn="l">
              <a:buFont typeface="Arial" pitchFamily="34" charset="0"/>
              <a:buChar char="•"/>
            </a:pPr>
            <a:endParaRPr lang="en-US" sz="2800" b="1" dirty="0">
              <a:latin typeface="+mn-lt"/>
            </a:endParaRPr>
          </a:p>
          <a:p>
            <a:pPr marL="457200" indent="-457200" algn="l">
              <a:buFont typeface="Arial" pitchFamily="34" charset="0"/>
              <a:buChar char="•"/>
            </a:pPr>
            <a:r>
              <a:rPr lang="en-US" sz="3600" b="1" dirty="0">
                <a:latin typeface="+mn-lt"/>
              </a:rPr>
              <a:t>Details in the Statement:</a:t>
            </a:r>
          </a:p>
          <a:p>
            <a:pPr algn="l"/>
            <a:r>
              <a:rPr lang="en-US" sz="3200" dirty="0" smtClean="0">
                <a:latin typeface="+mn-lt"/>
              </a:rPr>
              <a:t>1. Assets</a:t>
            </a:r>
            <a:r>
              <a:rPr lang="en-US" sz="3200" dirty="0">
                <a:latin typeface="+mn-lt"/>
              </a:rPr>
              <a:t>: Current Assets (Cash, Bank, etc.), Fixed Assets, Other Assets.</a:t>
            </a:r>
          </a:p>
          <a:p>
            <a:pPr algn="l"/>
            <a:r>
              <a:rPr lang="en-US" sz="3200" dirty="0" smtClean="0">
                <a:latin typeface="+mn-lt"/>
              </a:rPr>
              <a:t>2. Liabilities </a:t>
            </a:r>
            <a:r>
              <a:rPr lang="en-US" sz="3200" dirty="0">
                <a:latin typeface="+mn-lt"/>
              </a:rPr>
              <a:t>and Equities: Current Liabilities, Other Liabilities, and Equities.</a:t>
            </a:r>
          </a:p>
          <a:p>
            <a:pPr marL="457200" indent="-457200" algn="l">
              <a:buFont typeface="Arial" pitchFamily="34" charset="0"/>
              <a:buChar char="•"/>
            </a:pPr>
            <a:endParaRPr lang="en-US" sz="2800" b="1" dirty="0">
              <a:latin typeface="+mn-lt"/>
            </a:endParaRPr>
          </a:p>
          <a:p>
            <a:pPr marL="457200" indent="-457200" algn="l">
              <a:buFont typeface="Arial" pitchFamily="34" charset="0"/>
              <a:buChar char="•"/>
            </a:pPr>
            <a:r>
              <a:rPr lang="en-US" sz="3600" b="1" dirty="0">
                <a:latin typeface="+mn-lt"/>
              </a:rPr>
              <a:t>Customizing the Report</a:t>
            </a:r>
            <a:r>
              <a:rPr lang="en-US" sz="3600" b="1" dirty="0" smtClean="0">
                <a:latin typeface="+mn-lt"/>
              </a:rPr>
              <a:t>:</a:t>
            </a:r>
            <a:endParaRPr lang="en-US" sz="2800" b="1" dirty="0">
              <a:latin typeface="+mn-lt"/>
            </a:endParaRPr>
          </a:p>
          <a:p>
            <a:pPr algn="l"/>
            <a:r>
              <a:rPr lang="en-US" sz="3200" dirty="0">
                <a:latin typeface="+mn-lt"/>
              </a:rPr>
              <a:t>1. Go to Reports &gt; Business Overview &gt; Horizontal Balance Sheet.</a:t>
            </a:r>
          </a:p>
          <a:p>
            <a:pPr algn="l"/>
            <a:r>
              <a:rPr lang="en-US" sz="3200" dirty="0">
                <a:latin typeface="+mn-lt"/>
              </a:rPr>
              <a:t>2. Click Customize Report.</a:t>
            </a:r>
          </a:p>
          <a:p>
            <a:pPr algn="l"/>
            <a:r>
              <a:rPr lang="en-US" sz="3200" dirty="0">
                <a:latin typeface="+mn-lt"/>
              </a:rPr>
              <a:t>3. Apply filters like Date Options, Report Basis, Zero Accounts, and Compare Based on Period/Year.</a:t>
            </a:r>
          </a:p>
          <a:p>
            <a:pPr algn="l"/>
            <a:r>
              <a:rPr lang="en-US" sz="3200" dirty="0">
                <a:latin typeface="+mn-lt"/>
              </a:rPr>
              <a:t>4. Click Run Report.</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34906134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89019" y="9012567"/>
            <a:ext cx="1731645" cy="1274445"/>
          </a:xfrm>
          <a:custGeom>
            <a:avLst/>
            <a:gdLst/>
            <a:ahLst/>
            <a:cxnLst/>
            <a:rect l="l" t="t" r="r" b="b"/>
            <a:pathLst>
              <a:path w="1731644" h="1274445">
                <a:moveTo>
                  <a:pt x="44210" y="78161"/>
                </a:moveTo>
                <a:lnTo>
                  <a:pt x="7741" y="63009"/>
                </a:lnTo>
                <a:lnTo>
                  <a:pt x="0" y="44275"/>
                </a:lnTo>
                <a:lnTo>
                  <a:pt x="4" y="33841"/>
                </a:lnTo>
                <a:lnTo>
                  <a:pt x="28989" y="992"/>
                </a:lnTo>
                <a:lnTo>
                  <a:pt x="33977" y="13"/>
                </a:lnTo>
                <a:lnTo>
                  <a:pt x="44332" y="39"/>
                </a:lnTo>
                <a:lnTo>
                  <a:pt x="77138" y="28944"/>
                </a:lnTo>
                <a:lnTo>
                  <a:pt x="78126" y="44275"/>
                </a:lnTo>
                <a:lnTo>
                  <a:pt x="77133" y="49260"/>
                </a:lnTo>
                <a:lnTo>
                  <a:pt x="49197" y="77173"/>
                </a:lnTo>
                <a:lnTo>
                  <a:pt x="44210" y="78161"/>
                </a:lnTo>
                <a:close/>
              </a:path>
              <a:path w="1731644" h="1274445">
                <a:moveTo>
                  <a:pt x="457443" y="78161"/>
                </a:moveTo>
                <a:lnTo>
                  <a:pt x="420974" y="63009"/>
                </a:lnTo>
                <a:lnTo>
                  <a:pt x="413232" y="44275"/>
                </a:lnTo>
                <a:lnTo>
                  <a:pt x="413237" y="33841"/>
                </a:lnTo>
                <a:lnTo>
                  <a:pt x="442221" y="992"/>
                </a:lnTo>
                <a:lnTo>
                  <a:pt x="447210" y="13"/>
                </a:lnTo>
                <a:lnTo>
                  <a:pt x="457564" y="39"/>
                </a:lnTo>
                <a:lnTo>
                  <a:pt x="490370" y="28944"/>
                </a:lnTo>
                <a:lnTo>
                  <a:pt x="491358" y="44275"/>
                </a:lnTo>
                <a:lnTo>
                  <a:pt x="490366" y="49260"/>
                </a:lnTo>
                <a:lnTo>
                  <a:pt x="462429" y="77173"/>
                </a:lnTo>
                <a:lnTo>
                  <a:pt x="457443" y="78161"/>
                </a:lnTo>
                <a:close/>
              </a:path>
              <a:path w="1731644" h="1274445">
                <a:moveTo>
                  <a:pt x="870706" y="78157"/>
                </a:moveTo>
                <a:lnTo>
                  <a:pt x="860345" y="78157"/>
                </a:lnTo>
                <a:lnTo>
                  <a:pt x="855362" y="77165"/>
                </a:lnTo>
                <a:lnTo>
                  <a:pt x="827451" y="49255"/>
                </a:lnTo>
                <a:lnTo>
                  <a:pt x="826460" y="44272"/>
                </a:lnTo>
                <a:lnTo>
                  <a:pt x="826460" y="33911"/>
                </a:lnTo>
                <a:lnTo>
                  <a:pt x="855362" y="1017"/>
                </a:lnTo>
                <a:lnTo>
                  <a:pt x="860345" y="26"/>
                </a:lnTo>
                <a:lnTo>
                  <a:pt x="870706" y="26"/>
                </a:lnTo>
                <a:lnTo>
                  <a:pt x="903599" y="28928"/>
                </a:lnTo>
                <a:lnTo>
                  <a:pt x="904591" y="33911"/>
                </a:lnTo>
                <a:lnTo>
                  <a:pt x="904591" y="44272"/>
                </a:lnTo>
                <a:lnTo>
                  <a:pt x="875689" y="77165"/>
                </a:lnTo>
                <a:lnTo>
                  <a:pt x="870706" y="78157"/>
                </a:lnTo>
                <a:close/>
              </a:path>
              <a:path w="1731644" h="1274445">
                <a:moveTo>
                  <a:pt x="1284138" y="78157"/>
                </a:moveTo>
                <a:lnTo>
                  <a:pt x="1273777" y="78157"/>
                </a:lnTo>
                <a:lnTo>
                  <a:pt x="1268794" y="77165"/>
                </a:lnTo>
                <a:lnTo>
                  <a:pt x="1240883" y="49255"/>
                </a:lnTo>
                <a:lnTo>
                  <a:pt x="1239892" y="44272"/>
                </a:lnTo>
                <a:lnTo>
                  <a:pt x="1239892" y="33911"/>
                </a:lnTo>
                <a:lnTo>
                  <a:pt x="1268794" y="1017"/>
                </a:lnTo>
                <a:lnTo>
                  <a:pt x="1273777" y="26"/>
                </a:lnTo>
                <a:lnTo>
                  <a:pt x="1284138" y="26"/>
                </a:lnTo>
                <a:lnTo>
                  <a:pt x="1317031" y="28928"/>
                </a:lnTo>
                <a:lnTo>
                  <a:pt x="1318023" y="33911"/>
                </a:lnTo>
                <a:lnTo>
                  <a:pt x="1318023" y="44272"/>
                </a:lnTo>
                <a:lnTo>
                  <a:pt x="1289121" y="77165"/>
                </a:lnTo>
                <a:lnTo>
                  <a:pt x="1284138" y="78157"/>
                </a:lnTo>
                <a:close/>
              </a:path>
              <a:path w="1731644" h="1274445">
                <a:moveTo>
                  <a:pt x="1697370" y="78157"/>
                </a:moveTo>
                <a:lnTo>
                  <a:pt x="1687010" y="78157"/>
                </a:lnTo>
                <a:lnTo>
                  <a:pt x="1682026" y="77165"/>
                </a:lnTo>
                <a:lnTo>
                  <a:pt x="1654116" y="49255"/>
                </a:lnTo>
                <a:lnTo>
                  <a:pt x="1653125" y="44272"/>
                </a:lnTo>
                <a:lnTo>
                  <a:pt x="1653128" y="33894"/>
                </a:lnTo>
                <a:lnTo>
                  <a:pt x="1682026" y="1017"/>
                </a:lnTo>
                <a:lnTo>
                  <a:pt x="1697188" y="0"/>
                </a:lnTo>
                <a:lnTo>
                  <a:pt x="1702192" y="972"/>
                </a:lnTo>
                <a:lnTo>
                  <a:pt x="1730264" y="28928"/>
                </a:lnTo>
                <a:lnTo>
                  <a:pt x="1731256" y="33894"/>
                </a:lnTo>
                <a:lnTo>
                  <a:pt x="1731255" y="44272"/>
                </a:lnTo>
                <a:lnTo>
                  <a:pt x="1702353" y="77165"/>
                </a:lnTo>
                <a:lnTo>
                  <a:pt x="1697370" y="78157"/>
                </a:lnTo>
                <a:close/>
              </a:path>
              <a:path w="1731644" h="1274445">
                <a:moveTo>
                  <a:pt x="44210" y="477805"/>
                </a:moveTo>
                <a:lnTo>
                  <a:pt x="7741" y="462654"/>
                </a:lnTo>
                <a:lnTo>
                  <a:pt x="0" y="443919"/>
                </a:lnTo>
                <a:lnTo>
                  <a:pt x="4" y="433486"/>
                </a:lnTo>
                <a:lnTo>
                  <a:pt x="28989" y="400637"/>
                </a:lnTo>
                <a:lnTo>
                  <a:pt x="33977" y="399657"/>
                </a:lnTo>
                <a:lnTo>
                  <a:pt x="44332" y="399684"/>
                </a:lnTo>
                <a:lnTo>
                  <a:pt x="77138" y="428589"/>
                </a:lnTo>
                <a:lnTo>
                  <a:pt x="78126" y="443919"/>
                </a:lnTo>
                <a:lnTo>
                  <a:pt x="77133" y="448905"/>
                </a:lnTo>
                <a:lnTo>
                  <a:pt x="49197" y="476817"/>
                </a:lnTo>
                <a:lnTo>
                  <a:pt x="44210" y="477805"/>
                </a:lnTo>
                <a:close/>
              </a:path>
              <a:path w="1731644" h="1274445">
                <a:moveTo>
                  <a:pt x="457443" y="477805"/>
                </a:moveTo>
                <a:lnTo>
                  <a:pt x="420974" y="462654"/>
                </a:lnTo>
                <a:lnTo>
                  <a:pt x="413232" y="443919"/>
                </a:lnTo>
                <a:lnTo>
                  <a:pt x="413237" y="433486"/>
                </a:lnTo>
                <a:lnTo>
                  <a:pt x="442221" y="400637"/>
                </a:lnTo>
                <a:lnTo>
                  <a:pt x="447210" y="399657"/>
                </a:lnTo>
                <a:lnTo>
                  <a:pt x="457565" y="399684"/>
                </a:lnTo>
                <a:lnTo>
                  <a:pt x="490370" y="428589"/>
                </a:lnTo>
                <a:lnTo>
                  <a:pt x="491358" y="443919"/>
                </a:lnTo>
                <a:lnTo>
                  <a:pt x="490366" y="448905"/>
                </a:lnTo>
                <a:lnTo>
                  <a:pt x="462429" y="476817"/>
                </a:lnTo>
                <a:lnTo>
                  <a:pt x="457443" y="477805"/>
                </a:lnTo>
                <a:close/>
              </a:path>
              <a:path w="1731644" h="1274445">
                <a:moveTo>
                  <a:pt x="870706" y="477801"/>
                </a:moveTo>
                <a:lnTo>
                  <a:pt x="860345" y="477801"/>
                </a:lnTo>
                <a:lnTo>
                  <a:pt x="855362" y="476810"/>
                </a:lnTo>
                <a:lnTo>
                  <a:pt x="827451" y="448899"/>
                </a:lnTo>
                <a:lnTo>
                  <a:pt x="826460" y="443916"/>
                </a:lnTo>
                <a:lnTo>
                  <a:pt x="826460" y="433556"/>
                </a:lnTo>
                <a:lnTo>
                  <a:pt x="855362" y="400662"/>
                </a:lnTo>
                <a:lnTo>
                  <a:pt x="860345" y="399671"/>
                </a:lnTo>
                <a:lnTo>
                  <a:pt x="870706" y="399671"/>
                </a:lnTo>
                <a:lnTo>
                  <a:pt x="903599" y="428572"/>
                </a:lnTo>
                <a:lnTo>
                  <a:pt x="904590" y="433556"/>
                </a:lnTo>
                <a:lnTo>
                  <a:pt x="904590" y="443916"/>
                </a:lnTo>
                <a:lnTo>
                  <a:pt x="875689" y="476810"/>
                </a:lnTo>
                <a:lnTo>
                  <a:pt x="870706" y="477801"/>
                </a:lnTo>
                <a:close/>
              </a:path>
              <a:path w="1731644" h="1274445">
                <a:moveTo>
                  <a:pt x="1284138" y="477801"/>
                </a:moveTo>
                <a:lnTo>
                  <a:pt x="1273777" y="477801"/>
                </a:lnTo>
                <a:lnTo>
                  <a:pt x="1268794" y="476810"/>
                </a:lnTo>
                <a:lnTo>
                  <a:pt x="1240883" y="448899"/>
                </a:lnTo>
                <a:lnTo>
                  <a:pt x="1239892" y="443916"/>
                </a:lnTo>
                <a:lnTo>
                  <a:pt x="1239892" y="433556"/>
                </a:lnTo>
                <a:lnTo>
                  <a:pt x="1268794" y="400662"/>
                </a:lnTo>
                <a:lnTo>
                  <a:pt x="1273777" y="399671"/>
                </a:lnTo>
                <a:lnTo>
                  <a:pt x="1284138" y="399671"/>
                </a:lnTo>
                <a:lnTo>
                  <a:pt x="1317031" y="428572"/>
                </a:lnTo>
                <a:lnTo>
                  <a:pt x="1318023" y="433556"/>
                </a:lnTo>
                <a:lnTo>
                  <a:pt x="1318023" y="443916"/>
                </a:lnTo>
                <a:lnTo>
                  <a:pt x="1289121" y="476810"/>
                </a:lnTo>
                <a:lnTo>
                  <a:pt x="1284138" y="477801"/>
                </a:lnTo>
                <a:close/>
              </a:path>
              <a:path w="1731644" h="1274445">
                <a:moveTo>
                  <a:pt x="1697370" y="477801"/>
                </a:moveTo>
                <a:lnTo>
                  <a:pt x="1687010" y="477801"/>
                </a:lnTo>
                <a:lnTo>
                  <a:pt x="1682026" y="476810"/>
                </a:lnTo>
                <a:lnTo>
                  <a:pt x="1654116" y="448899"/>
                </a:lnTo>
                <a:lnTo>
                  <a:pt x="1653125" y="443916"/>
                </a:lnTo>
                <a:lnTo>
                  <a:pt x="1653128" y="433538"/>
                </a:lnTo>
                <a:lnTo>
                  <a:pt x="1682026" y="400662"/>
                </a:lnTo>
                <a:lnTo>
                  <a:pt x="1697188" y="399644"/>
                </a:lnTo>
                <a:lnTo>
                  <a:pt x="1702192" y="400616"/>
                </a:lnTo>
                <a:lnTo>
                  <a:pt x="1730264" y="428572"/>
                </a:lnTo>
                <a:lnTo>
                  <a:pt x="1731255" y="433538"/>
                </a:lnTo>
                <a:lnTo>
                  <a:pt x="1731255" y="443916"/>
                </a:lnTo>
                <a:lnTo>
                  <a:pt x="1702353" y="476810"/>
                </a:lnTo>
                <a:lnTo>
                  <a:pt x="1697370" y="477801"/>
                </a:lnTo>
                <a:close/>
              </a:path>
              <a:path w="1731644" h="1274445">
                <a:moveTo>
                  <a:pt x="43935" y="877984"/>
                </a:moveTo>
                <a:lnTo>
                  <a:pt x="7630" y="862647"/>
                </a:lnTo>
                <a:lnTo>
                  <a:pt x="24" y="833510"/>
                </a:lnTo>
                <a:lnTo>
                  <a:pt x="1037" y="828539"/>
                </a:lnTo>
                <a:lnTo>
                  <a:pt x="29011" y="800777"/>
                </a:lnTo>
                <a:lnTo>
                  <a:pt x="33989" y="799802"/>
                </a:lnTo>
                <a:lnTo>
                  <a:pt x="44367" y="799828"/>
                </a:lnTo>
                <a:lnTo>
                  <a:pt x="77229" y="829057"/>
                </a:lnTo>
                <a:lnTo>
                  <a:pt x="78073" y="844451"/>
                </a:lnTo>
                <a:lnTo>
                  <a:pt x="77034" y="849416"/>
                </a:lnTo>
                <a:lnTo>
                  <a:pt x="48918" y="877034"/>
                </a:lnTo>
                <a:lnTo>
                  <a:pt x="43935" y="877984"/>
                </a:lnTo>
                <a:close/>
              </a:path>
              <a:path w="1731644" h="1274445">
                <a:moveTo>
                  <a:pt x="447140" y="877950"/>
                </a:moveTo>
                <a:lnTo>
                  <a:pt x="414213" y="849022"/>
                </a:lnTo>
                <a:lnTo>
                  <a:pt x="413223" y="844033"/>
                </a:lnTo>
                <a:lnTo>
                  <a:pt x="413241" y="833617"/>
                </a:lnTo>
                <a:lnTo>
                  <a:pt x="442216" y="800782"/>
                </a:lnTo>
                <a:lnTo>
                  <a:pt x="447207" y="799802"/>
                </a:lnTo>
                <a:lnTo>
                  <a:pt x="457556" y="799828"/>
                </a:lnTo>
                <a:lnTo>
                  <a:pt x="490352" y="828673"/>
                </a:lnTo>
                <a:lnTo>
                  <a:pt x="491358" y="844033"/>
                </a:lnTo>
                <a:lnTo>
                  <a:pt x="490391" y="848957"/>
                </a:lnTo>
                <a:lnTo>
                  <a:pt x="462500" y="876943"/>
                </a:lnTo>
                <a:lnTo>
                  <a:pt x="447140" y="877950"/>
                </a:lnTo>
                <a:close/>
              </a:path>
              <a:path w="1731644" h="1274445">
                <a:moveTo>
                  <a:pt x="870430" y="877980"/>
                </a:moveTo>
                <a:lnTo>
                  <a:pt x="834128" y="862689"/>
                </a:lnTo>
                <a:lnTo>
                  <a:pt x="826480" y="833579"/>
                </a:lnTo>
                <a:lnTo>
                  <a:pt x="827483" y="828610"/>
                </a:lnTo>
                <a:lnTo>
                  <a:pt x="855384" y="800802"/>
                </a:lnTo>
                <a:lnTo>
                  <a:pt x="860356" y="799815"/>
                </a:lnTo>
                <a:lnTo>
                  <a:pt x="870743" y="799815"/>
                </a:lnTo>
                <a:lnTo>
                  <a:pt x="903691" y="829041"/>
                </a:lnTo>
                <a:lnTo>
                  <a:pt x="904552" y="833579"/>
                </a:lnTo>
                <a:lnTo>
                  <a:pt x="904538" y="844448"/>
                </a:lnTo>
                <a:lnTo>
                  <a:pt x="875410" y="877026"/>
                </a:lnTo>
                <a:lnTo>
                  <a:pt x="870430" y="877980"/>
                </a:lnTo>
                <a:close/>
              </a:path>
              <a:path w="1731644" h="1274445">
                <a:moveTo>
                  <a:pt x="1273641" y="877954"/>
                </a:moveTo>
                <a:lnTo>
                  <a:pt x="1240694" y="849082"/>
                </a:lnTo>
                <a:lnTo>
                  <a:pt x="1239697" y="844097"/>
                </a:lnTo>
                <a:lnTo>
                  <a:pt x="1239709" y="833626"/>
                </a:lnTo>
                <a:lnTo>
                  <a:pt x="1268589" y="800807"/>
                </a:lnTo>
                <a:lnTo>
                  <a:pt x="1273575" y="799815"/>
                </a:lnTo>
                <a:lnTo>
                  <a:pt x="1278958" y="799815"/>
                </a:lnTo>
                <a:lnTo>
                  <a:pt x="1312872" y="819164"/>
                </a:lnTo>
                <a:lnTo>
                  <a:pt x="1317810" y="844097"/>
                </a:lnTo>
                <a:lnTo>
                  <a:pt x="1316857" y="848952"/>
                </a:lnTo>
                <a:lnTo>
                  <a:pt x="1288992" y="876936"/>
                </a:lnTo>
                <a:lnTo>
                  <a:pt x="1273641" y="877954"/>
                </a:lnTo>
                <a:close/>
              </a:path>
              <a:path w="1731644" h="1274445">
                <a:moveTo>
                  <a:pt x="1686874" y="877954"/>
                </a:moveTo>
                <a:lnTo>
                  <a:pt x="1653926" y="849082"/>
                </a:lnTo>
                <a:lnTo>
                  <a:pt x="1652930" y="844097"/>
                </a:lnTo>
                <a:lnTo>
                  <a:pt x="1652945" y="833608"/>
                </a:lnTo>
                <a:lnTo>
                  <a:pt x="1681843" y="800803"/>
                </a:lnTo>
                <a:lnTo>
                  <a:pt x="1686807" y="799815"/>
                </a:lnTo>
                <a:lnTo>
                  <a:pt x="1697162" y="799815"/>
                </a:lnTo>
                <a:lnTo>
                  <a:pt x="1730042" y="828636"/>
                </a:lnTo>
                <a:lnTo>
                  <a:pt x="1731043" y="844097"/>
                </a:lnTo>
                <a:lnTo>
                  <a:pt x="1730089" y="848952"/>
                </a:lnTo>
                <a:lnTo>
                  <a:pt x="1702224" y="876935"/>
                </a:lnTo>
                <a:lnTo>
                  <a:pt x="1686874" y="877954"/>
                </a:lnTo>
                <a:close/>
              </a:path>
              <a:path w="1731644" h="1274445">
                <a:moveTo>
                  <a:pt x="54471" y="1274432"/>
                </a:moveTo>
                <a:lnTo>
                  <a:pt x="23674" y="1274432"/>
                </a:lnTo>
                <a:lnTo>
                  <a:pt x="19096" y="1272498"/>
                </a:lnTo>
                <a:lnTo>
                  <a:pt x="24" y="1233154"/>
                </a:lnTo>
                <a:lnTo>
                  <a:pt x="1037" y="1228184"/>
                </a:lnTo>
                <a:lnTo>
                  <a:pt x="29011" y="1200422"/>
                </a:lnTo>
                <a:lnTo>
                  <a:pt x="33989" y="1199446"/>
                </a:lnTo>
                <a:lnTo>
                  <a:pt x="39160" y="1199459"/>
                </a:lnTo>
                <a:lnTo>
                  <a:pt x="39160" y="1199659"/>
                </a:lnTo>
                <a:lnTo>
                  <a:pt x="44349" y="1199672"/>
                </a:lnTo>
                <a:lnTo>
                  <a:pt x="77183" y="1228739"/>
                </a:lnTo>
                <a:lnTo>
                  <a:pt x="78073" y="1244096"/>
                </a:lnTo>
                <a:lnTo>
                  <a:pt x="77034" y="1249061"/>
                </a:lnTo>
                <a:lnTo>
                  <a:pt x="72984" y="1258578"/>
                </a:lnTo>
                <a:lnTo>
                  <a:pt x="70127" y="1262770"/>
                </a:lnTo>
                <a:lnTo>
                  <a:pt x="62748" y="1270018"/>
                </a:lnTo>
                <a:lnTo>
                  <a:pt x="58506" y="1272800"/>
                </a:lnTo>
                <a:lnTo>
                  <a:pt x="54471" y="1274432"/>
                </a:lnTo>
                <a:close/>
              </a:path>
              <a:path w="1731644" h="1274445">
                <a:moveTo>
                  <a:pt x="467688" y="1274432"/>
                </a:moveTo>
                <a:lnTo>
                  <a:pt x="436900" y="1274432"/>
                </a:lnTo>
                <a:lnTo>
                  <a:pt x="432518" y="1272611"/>
                </a:lnTo>
                <a:lnTo>
                  <a:pt x="413232" y="1243708"/>
                </a:lnTo>
                <a:lnTo>
                  <a:pt x="413237" y="1233275"/>
                </a:lnTo>
                <a:lnTo>
                  <a:pt x="442221" y="1200426"/>
                </a:lnTo>
                <a:lnTo>
                  <a:pt x="447210" y="1199446"/>
                </a:lnTo>
                <a:lnTo>
                  <a:pt x="452393" y="1199459"/>
                </a:lnTo>
                <a:lnTo>
                  <a:pt x="452393" y="1199659"/>
                </a:lnTo>
                <a:lnTo>
                  <a:pt x="457547" y="1199672"/>
                </a:lnTo>
                <a:lnTo>
                  <a:pt x="490325" y="1228415"/>
                </a:lnTo>
                <a:lnTo>
                  <a:pt x="491358" y="1243708"/>
                </a:lnTo>
                <a:lnTo>
                  <a:pt x="490366" y="1248694"/>
                </a:lnTo>
                <a:lnTo>
                  <a:pt x="486397" y="1258270"/>
                </a:lnTo>
                <a:lnTo>
                  <a:pt x="483571" y="1262496"/>
                </a:lnTo>
                <a:lnTo>
                  <a:pt x="476238" y="1269823"/>
                </a:lnTo>
                <a:lnTo>
                  <a:pt x="472009" y="1272645"/>
                </a:lnTo>
                <a:lnTo>
                  <a:pt x="467688" y="1274432"/>
                </a:lnTo>
                <a:close/>
              </a:path>
              <a:path w="1731644" h="1274445">
                <a:moveTo>
                  <a:pt x="880935" y="1274432"/>
                </a:moveTo>
                <a:lnTo>
                  <a:pt x="850138" y="1274432"/>
                </a:lnTo>
                <a:lnTo>
                  <a:pt x="845600" y="1272520"/>
                </a:lnTo>
                <a:lnTo>
                  <a:pt x="826480" y="1233224"/>
                </a:lnTo>
                <a:lnTo>
                  <a:pt x="827484" y="1228254"/>
                </a:lnTo>
                <a:lnTo>
                  <a:pt x="855384" y="1200447"/>
                </a:lnTo>
                <a:lnTo>
                  <a:pt x="865525" y="1199459"/>
                </a:lnTo>
                <a:lnTo>
                  <a:pt x="865525" y="1199659"/>
                </a:lnTo>
                <a:lnTo>
                  <a:pt x="870723" y="1199659"/>
                </a:lnTo>
                <a:lnTo>
                  <a:pt x="903645" y="1228723"/>
                </a:lnTo>
                <a:lnTo>
                  <a:pt x="904538" y="1244093"/>
                </a:lnTo>
                <a:lnTo>
                  <a:pt x="903500" y="1249055"/>
                </a:lnTo>
                <a:lnTo>
                  <a:pt x="899455" y="1258568"/>
                </a:lnTo>
                <a:lnTo>
                  <a:pt x="896600" y="1262758"/>
                </a:lnTo>
                <a:lnTo>
                  <a:pt x="889229" y="1270006"/>
                </a:lnTo>
                <a:lnTo>
                  <a:pt x="884990" y="1272788"/>
                </a:lnTo>
                <a:lnTo>
                  <a:pt x="880935" y="1274432"/>
                </a:lnTo>
                <a:close/>
              </a:path>
              <a:path w="1731644" h="1274445">
                <a:moveTo>
                  <a:pt x="1294152" y="1274432"/>
                </a:moveTo>
                <a:lnTo>
                  <a:pt x="1263363" y="1274432"/>
                </a:lnTo>
                <a:lnTo>
                  <a:pt x="1259022" y="1272633"/>
                </a:lnTo>
                <a:lnTo>
                  <a:pt x="1239692" y="1243705"/>
                </a:lnTo>
                <a:lnTo>
                  <a:pt x="1239692" y="1233344"/>
                </a:lnTo>
                <a:lnTo>
                  <a:pt x="1268594" y="1200451"/>
                </a:lnTo>
                <a:lnTo>
                  <a:pt x="1273577" y="1199459"/>
                </a:lnTo>
                <a:lnTo>
                  <a:pt x="1278758" y="1199459"/>
                </a:lnTo>
                <a:lnTo>
                  <a:pt x="1278958" y="1199659"/>
                </a:lnTo>
                <a:lnTo>
                  <a:pt x="1284103" y="1199685"/>
                </a:lnTo>
                <a:lnTo>
                  <a:pt x="1316793" y="1228431"/>
                </a:lnTo>
                <a:lnTo>
                  <a:pt x="1317823" y="1243705"/>
                </a:lnTo>
                <a:lnTo>
                  <a:pt x="1316832" y="1248688"/>
                </a:lnTo>
                <a:lnTo>
                  <a:pt x="1312867" y="1258260"/>
                </a:lnTo>
                <a:lnTo>
                  <a:pt x="1310044" y="1262485"/>
                </a:lnTo>
                <a:lnTo>
                  <a:pt x="1302718" y="1269811"/>
                </a:lnTo>
                <a:lnTo>
                  <a:pt x="1298493" y="1272633"/>
                </a:lnTo>
                <a:lnTo>
                  <a:pt x="1294152" y="1274432"/>
                </a:lnTo>
                <a:close/>
              </a:path>
              <a:path w="1731644" h="1274445">
                <a:moveTo>
                  <a:pt x="1707385" y="1274432"/>
                </a:moveTo>
                <a:lnTo>
                  <a:pt x="1676596" y="1274432"/>
                </a:lnTo>
                <a:lnTo>
                  <a:pt x="1672255" y="1272634"/>
                </a:lnTo>
                <a:lnTo>
                  <a:pt x="1652925" y="1243705"/>
                </a:lnTo>
                <a:lnTo>
                  <a:pt x="1652925" y="1233344"/>
                </a:lnTo>
                <a:lnTo>
                  <a:pt x="1681827" y="1200451"/>
                </a:lnTo>
                <a:lnTo>
                  <a:pt x="1686810" y="1199459"/>
                </a:lnTo>
                <a:lnTo>
                  <a:pt x="1691990" y="1199459"/>
                </a:lnTo>
                <a:lnTo>
                  <a:pt x="1691990" y="1199659"/>
                </a:lnTo>
                <a:lnTo>
                  <a:pt x="1697154" y="1199659"/>
                </a:lnTo>
                <a:lnTo>
                  <a:pt x="1730019" y="1228399"/>
                </a:lnTo>
                <a:lnTo>
                  <a:pt x="1731056" y="1243705"/>
                </a:lnTo>
                <a:lnTo>
                  <a:pt x="1730064" y="1248688"/>
                </a:lnTo>
                <a:lnTo>
                  <a:pt x="1726099" y="1258260"/>
                </a:lnTo>
                <a:lnTo>
                  <a:pt x="1723277" y="1262485"/>
                </a:lnTo>
                <a:lnTo>
                  <a:pt x="1715950" y="1269811"/>
                </a:lnTo>
                <a:lnTo>
                  <a:pt x="1711726" y="1272634"/>
                </a:lnTo>
                <a:lnTo>
                  <a:pt x="1707385" y="1274432"/>
                </a:lnTo>
                <a:close/>
              </a:path>
            </a:pathLst>
          </a:custGeom>
          <a:solidFill>
            <a:srgbClr val="1B5738"/>
          </a:solidFill>
        </p:spPr>
        <p:txBody>
          <a:bodyPr wrap="square" lIns="0" tIns="0" rIns="0" bIns="0" rtlCol="0"/>
          <a:lstStyle/>
          <a:p>
            <a:endParaRPr/>
          </a:p>
        </p:txBody>
      </p:sp>
      <p:sp>
        <p:nvSpPr>
          <p:cNvPr id="3" name="object 3"/>
          <p:cNvSpPr/>
          <p:nvPr/>
        </p:nvSpPr>
        <p:spPr>
          <a:xfrm>
            <a:off x="15882075" y="0"/>
            <a:ext cx="2406015" cy="2057400"/>
          </a:xfrm>
          <a:custGeom>
            <a:avLst/>
            <a:gdLst/>
            <a:ahLst/>
            <a:cxnLst/>
            <a:rect l="l" t="t" r="r" b="b"/>
            <a:pathLst>
              <a:path w="2406015" h="2057400">
                <a:moveTo>
                  <a:pt x="2057399" y="2057399"/>
                </a:moveTo>
                <a:lnTo>
                  <a:pt x="2006908" y="2056779"/>
                </a:lnTo>
                <a:lnTo>
                  <a:pt x="1956447" y="2054921"/>
                </a:lnTo>
                <a:lnTo>
                  <a:pt x="1906047" y="2051824"/>
                </a:lnTo>
                <a:lnTo>
                  <a:pt x="1855738" y="2047492"/>
                </a:lnTo>
                <a:lnTo>
                  <a:pt x="1805551" y="2041926"/>
                </a:lnTo>
                <a:lnTo>
                  <a:pt x="1755515" y="2035130"/>
                </a:lnTo>
                <a:lnTo>
                  <a:pt x="1705662" y="2027109"/>
                </a:lnTo>
                <a:lnTo>
                  <a:pt x="1656020" y="2017866"/>
                </a:lnTo>
                <a:lnTo>
                  <a:pt x="1606620" y="2007408"/>
                </a:lnTo>
                <a:lnTo>
                  <a:pt x="1557491" y="1995741"/>
                </a:lnTo>
                <a:lnTo>
                  <a:pt x="1508664" y="1982871"/>
                </a:lnTo>
                <a:lnTo>
                  <a:pt x="1460167" y="1968808"/>
                </a:lnTo>
                <a:lnTo>
                  <a:pt x="1412030" y="1953558"/>
                </a:lnTo>
                <a:lnTo>
                  <a:pt x="1364281" y="1937131"/>
                </a:lnTo>
                <a:lnTo>
                  <a:pt x="1316951" y="1919538"/>
                </a:lnTo>
                <a:lnTo>
                  <a:pt x="1270066" y="1900788"/>
                </a:lnTo>
                <a:lnTo>
                  <a:pt x="1223655" y="1880893"/>
                </a:lnTo>
                <a:lnTo>
                  <a:pt x="1177747" y="1859866"/>
                </a:lnTo>
                <a:lnTo>
                  <a:pt x="1132368" y="1837718"/>
                </a:lnTo>
                <a:lnTo>
                  <a:pt x="1087547" y="1814463"/>
                </a:lnTo>
                <a:lnTo>
                  <a:pt x="1043310" y="1790115"/>
                </a:lnTo>
                <a:lnTo>
                  <a:pt x="999684" y="1764689"/>
                </a:lnTo>
                <a:lnTo>
                  <a:pt x="956694" y="1738200"/>
                </a:lnTo>
                <a:lnTo>
                  <a:pt x="914368" y="1710664"/>
                </a:lnTo>
                <a:lnTo>
                  <a:pt x="872731" y="1682098"/>
                </a:lnTo>
                <a:lnTo>
                  <a:pt x="831807" y="1652517"/>
                </a:lnTo>
                <a:lnTo>
                  <a:pt x="791621" y="1621943"/>
                </a:lnTo>
                <a:lnTo>
                  <a:pt x="752198" y="1590390"/>
                </a:lnTo>
                <a:lnTo>
                  <a:pt x="713561" y="1557880"/>
                </a:lnTo>
                <a:lnTo>
                  <a:pt x="675733" y="1524432"/>
                </a:lnTo>
                <a:lnTo>
                  <a:pt x="638738" y="1490065"/>
                </a:lnTo>
                <a:lnTo>
                  <a:pt x="602597" y="1454800"/>
                </a:lnTo>
                <a:lnTo>
                  <a:pt x="567333" y="1418659"/>
                </a:lnTo>
                <a:lnTo>
                  <a:pt x="532966" y="1381664"/>
                </a:lnTo>
                <a:lnTo>
                  <a:pt x="499517" y="1343836"/>
                </a:lnTo>
                <a:lnTo>
                  <a:pt x="467007" y="1305199"/>
                </a:lnTo>
                <a:lnTo>
                  <a:pt x="435455" y="1265776"/>
                </a:lnTo>
                <a:lnTo>
                  <a:pt x="404880" y="1225590"/>
                </a:lnTo>
                <a:lnTo>
                  <a:pt x="375300" y="1184666"/>
                </a:lnTo>
                <a:lnTo>
                  <a:pt x="346733" y="1143029"/>
                </a:lnTo>
                <a:lnTo>
                  <a:pt x="319197" y="1100702"/>
                </a:lnTo>
                <a:lnTo>
                  <a:pt x="292708" y="1057713"/>
                </a:lnTo>
                <a:lnTo>
                  <a:pt x="267282" y="1014087"/>
                </a:lnTo>
                <a:lnTo>
                  <a:pt x="242934" y="969850"/>
                </a:lnTo>
                <a:lnTo>
                  <a:pt x="219679" y="925029"/>
                </a:lnTo>
                <a:lnTo>
                  <a:pt x="197531" y="879650"/>
                </a:lnTo>
                <a:lnTo>
                  <a:pt x="176503" y="833742"/>
                </a:lnTo>
                <a:lnTo>
                  <a:pt x="156609" y="787331"/>
                </a:lnTo>
                <a:lnTo>
                  <a:pt x="137859" y="740447"/>
                </a:lnTo>
                <a:lnTo>
                  <a:pt x="120266" y="693116"/>
                </a:lnTo>
                <a:lnTo>
                  <a:pt x="103839" y="645368"/>
                </a:lnTo>
                <a:lnTo>
                  <a:pt x="88590" y="597231"/>
                </a:lnTo>
                <a:lnTo>
                  <a:pt x="74526" y="548734"/>
                </a:lnTo>
                <a:lnTo>
                  <a:pt x="61656" y="499906"/>
                </a:lnTo>
                <a:lnTo>
                  <a:pt x="49989" y="450778"/>
                </a:lnTo>
                <a:lnTo>
                  <a:pt x="39531" y="401377"/>
                </a:lnTo>
                <a:lnTo>
                  <a:pt x="30288" y="351736"/>
                </a:lnTo>
                <a:lnTo>
                  <a:pt x="22267" y="301882"/>
                </a:lnTo>
                <a:lnTo>
                  <a:pt x="15471" y="251846"/>
                </a:lnTo>
                <a:lnTo>
                  <a:pt x="9906" y="201659"/>
                </a:lnTo>
                <a:lnTo>
                  <a:pt x="5573" y="151351"/>
                </a:lnTo>
                <a:lnTo>
                  <a:pt x="2477" y="100951"/>
                </a:lnTo>
                <a:lnTo>
                  <a:pt x="618" y="50490"/>
                </a:lnTo>
                <a:lnTo>
                  <a:pt x="0" y="120"/>
                </a:lnTo>
                <a:lnTo>
                  <a:pt x="2405924" y="0"/>
                </a:lnTo>
                <a:lnTo>
                  <a:pt x="2405924" y="2027646"/>
                </a:lnTo>
                <a:lnTo>
                  <a:pt x="2359282" y="2035130"/>
                </a:lnTo>
                <a:lnTo>
                  <a:pt x="2309246" y="2041926"/>
                </a:lnTo>
                <a:lnTo>
                  <a:pt x="2259059" y="2047492"/>
                </a:lnTo>
                <a:lnTo>
                  <a:pt x="2208750" y="2051824"/>
                </a:lnTo>
                <a:lnTo>
                  <a:pt x="2158350" y="2054921"/>
                </a:lnTo>
                <a:lnTo>
                  <a:pt x="2107890" y="2056779"/>
                </a:lnTo>
                <a:lnTo>
                  <a:pt x="2057399" y="2057399"/>
                </a:lnTo>
                <a:close/>
              </a:path>
            </a:pathLst>
          </a:custGeom>
          <a:solidFill>
            <a:srgbClr val="1B5738"/>
          </a:solidFill>
        </p:spPr>
        <p:txBody>
          <a:bodyPr wrap="square" lIns="0" tIns="0" rIns="0" bIns="0" rtlCol="0"/>
          <a:lstStyle/>
          <a:p>
            <a:endParaRPr/>
          </a:p>
        </p:txBody>
      </p:sp>
      <p:sp>
        <p:nvSpPr>
          <p:cNvPr id="8" name="object 8"/>
          <p:cNvSpPr txBox="1">
            <a:spLocks noGrp="1"/>
          </p:cNvSpPr>
          <p:nvPr>
            <p:ph type="body" idx="1"/>
          </p:nvPr>
        </p:nvSpPr>
        <p:spPr>
          <a:xfrm>
            <a:off x="1334610" y="347701"/>
            <a:ext cx="12776244" cy="10426223"/>
          </a:xfrm>
          <a:prstGeom prst="rect">
            <a:avLst/>
          </a:prstGeom>
        </p:spPr>
        <p:txBody>
          <a:bodyPr vert="horz" wrap="square" lIns="0" tIns="381670" rIns="0" bIns="0" rtlCol="0" anchor="t">
            <a:spAutoFit/>
          </a:bodyPr>
          <a:lstStyle/>
          <a:p>
            <a:pPr marL="571500" indent="-571500" algn="l">
              <a:buFont typeface="Wingdings" pitchFamily="2" charset="2"/>
              <a:buChar char="Ø"/>
            </a:pPr>
            <a:r>
              <a:rPr lang="en-US" sz="4400" b="1" dirty="0">
                <a:latin typeface="+mn-lt"/>
              </a:rPr>
              <a:t>9.6 BUSINESS PERFORMANCE </a:t>
            </a:r>
            <a:r>
              <a:rPr lang="en-US" sz="4400" b="1" dirty="0" smtClean="0">
                <a:latin typeface="+mn-lt"/>
              </a:rPr>
              <a:t>RATIO</a:t>
            </a:r>
          </a:p>
          <a:p>
            <a:pPr algn="l"/>
            <a:endParaRPr lang="en-US" sz="4400" b="1" dirty="0" smtClean="0">
              <a:latin typeface="+mn-lt"/>
            </a:endParaRPr>
          </a:p>
          <a:p>
            <a:pPr marL="457200" indent="-457200" algn="l">
              <a:buFont typeface="Arial" pitchFamily="34" charset="0"/>
              <a:buChar char="•"/>
            </a:pPr>
            <a:r>
              <a:rPr lang="en-US" sz="4000" b="1" dirty="0">
                <a:latin typeface="+mn-lt"/>
              </a:rPr>
              <a:t>To view this report:</a:t>
            </a:r>
          </a:p>
          <a:p>
            <a:pPr algn="l"/>
            <a:r>
              <a:rPr lang="en-US" sz="3600" dirty="0">
                <a:latin typeface="+mn-lt"/>
              </a:rPr>
              <a:t>1. Go to Reports &gt; Business Performance Ratio.</a:t>
            </a:r>
          </a:p>
          <a:p>
            <a:pPr algn="l"/>
            <a:r>
              <a:rPr lang="en-US" sz="3600" dirty="0">
                <a:latin typeface="+mn-lt"/>
              </a:rPr>
              <a:t>2. Select a ratio analysis from the dropdown from the dropdown below your organization name</a:t>
            </a:r>
          </a:p>
          <a:p>
            <a:pPr marL="457200" indent="-457200" algn="l">
              <a:buFont typeface="Arial" pitchFamily="34" charset="0"/>
              <a:buChar char="•"/>
            </a:pPr>
            <a:endParaRPr lang="en-US" sz="3600" b="1" dirty="0">
              <a:latin typeface="+mn-lt"/>
            </a:endParaRPr>
          </a:p>
          <a:p>
            <a:pPr marL="457200" indent="-457200" algn="l">
              <a:buFont typeface="Arial" pitchFamily="34" charset="0"/>
              <a:buChar char="•"/>
            </a:pPr>
            <a:r>
              <a:rPr lang="en-US" sz="4000" b="1" dirty="0">
                <a:latin typeface="+mn-lt"/>
              </a:rPr>
              <a:t>Customizing the Report:</a:t>
            </a:r>
          </a:p>
          <a:p>
            <a:pPr algn="l"/>
            <a:r>
              <a:rPr lang="en-US" sz="3600" dirty="0">
                <a:latin typeface="+mn-lt"/>
              </a:rPr>
              <a:t>1. Navigate to Reports &gt; Business Performance Ratio.</a:t>
            </a:r>
          </a:p>
          <a:p>
            <a:pPr algn="l"/>
            <a:r>
              <a:rPr lang="en-US" sz="3600" dirty="0">
                <a:latin typeface="+mn-lt"/>
              </a:rPr>
              <a:t>2. Select a ratio analysis from the dropdown below your organisation name.</a:t>
            </a:r>
          </a:p>
          <a:p>
            <a:pPr algn="l"/>
            <a:r>
              <a:rPr lang="en-US" sz="3600" dirty="0">
                <a:latin typeface="+mn-lt"/>
              </a:rPr>
              <a:t>3. Click </a:t>
            </a:r>
            <a:r>
              <a:rPr lang="en-US" sz="3600" dirty="0" smtClean="0">
                <a:latin typeface="+mn-lt"/>
              </a:rPr>
              <a:t>Customize </a:t>
            </a:r>
            <a:r>
              <a:rPr lang="en-US" sz="3600" dirty="0">
                <a:latin typeface="+mn-lt"/>
              </a:rPr>
              <a:t>Report.</a:t>
            </a:r>
          </a:p>
          <a:p>
            <a:pPr algn="l"/>
            <a:r>
              <a:rPr lang="en-US" sz="3600" dirty="0">
                <a:latin typeface="+mn-lt"/>
              </a:rPr>
              <a:t>4. Set date range, report basis, and add filters.</a:t>
            </a:r>
          </a:p>
          <a:p>
            <a:pPr algn="l"/>
            <a:r>
              <a:rPr lang="en-US" sz="3600" dirty="0">
                <a:latin typeface="+mn-lt"/>
              </a:rPr>
              <a:t>5. Click Run Report.</a:t>
            </a:r>
          </a:p>
          <a:p>
            <a:pPr algn="l"/>
            <a:r>
              <a:rPr lang="en-US" sz="3200" dirty="0" smtClean="0"/>
              <a:t/>
            </a:r>
            <a:br>
              <a:rPr lang="en-US" sz="3200" dirty="0" smtClean="0"/>
            </a:br>
            <a:endParaRPr lang="en-US" sz="4400" spc="50" dirty="0" smtClean="0">
              <a:ea typeface="Verdana"/>
            </a:endParaRPr>
          </a:p>
          <a:p>
            <a:pPr marL="6043930" marR="5080">
              <a:lnSpc>
                <a:spcPct val="108000"/>
              </a:lnSpc>
              <a:spcBef>
                <a:spcPts val="90"/>
              </a:spcBef>
            </a:pPr>
            <a:endParaRPr spc="50" dirty="0">
              <a:ea typeface="Verdana"/>
            </a:endParaRPr>
          </a:p>
        </p:txBody>
      </p:sp>
    </p:spTree>
    <p:extLst>
      <p:ext uri="{BB962C8B-B14F-4D97-AF65-F5344CB8AC3E}">
        <p14:creationId xmlns:p14="http://schemas.microsoft.com/office/powerpoint/2010/main" val="2916886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155E30-B6BD-4051-9212-BDF20D1B1E7F}">
  <we:reference id="f12c312d-282a-4734-8843-05915fdfef0b" version="4.3.3.0" store="EXCatalog" storeType="EXCatalog"/>
  <we:alternateReferences>
    <we:reference id="WA104178141" version="4.3.3.0" store="en-I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Austin</Template>
  <TotalTime>2091</TotalTime>
  <Words>7129</Words>
  <Application>Microsoft Office PowerPoint</Application>
  <PresentationFormat>Custom</PresentationFormat>
  <Paragraphs>1527</Paragraphs>
  <Slides>122</Slides>
  <Notes>0</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Office Theme</vt:lpstr>
      <vt:lpstr>PowerPoint Presentation</vt:lpstr>
      <vt:lpstr>PowerPoint Presentation</vt:lpstr>
      <vt:lpstr>  CHAPTER-1 Introduction to ZOHO Books and ERP </vt:lpstr>
      <vt:lpstr>PowerPoint Presentation</vt:lpstr>
      <vt:lpstr>Key Features of ZOHO Books      </vt:lpstr>
      <vt:lpstr>Benefits of using ZOHO Books     </vt:lpstr>
      <vt:lpstr>PowerPoint Presentation</vt:lpstr>
      <vt:lpstr>Key Features of ZOHO ERP      </vt:lpstr>
      <vt:lpstr>Integrating ZOHO Books with ZOHO ERP         </vt:lpstr>
      <vt:lpstr>  CHAPTER-2 Optimizing Business Processes –P2P,O2C,H2R</vt:lpstr>
      <vt:lpstr>PowerPoint Presentation</vt:lpstr>
      <vt:lpstr>Vendor  On  Boarding           </vt:lpstr>
      <vt:lpstr>Purchase Order Approval Workflow          </vt:lpstr>
      <vt:lpstr>Receiving Goods and Services            </vt:lpstr>
      <vt:lpstr>Invoice Processing       </vt:lpstr>
      <vt:lpstr>    Vendor Payment Automation             </vt:lpstr>
      <vt:lpstr>    Reporting and Analytics              </vt:lpstr>
      <vt:lpstr>    Conclusion and Key Takeaways               </vt:lpstr>
      <vt:lpstr>PowerPoint Presentation</vt:lpstr>
      <vt:lpstr>   The Order-to-Cash (O2C) Process           </vt:lpstr>
      <vt:lpstr>    Creating Sales Orders and Invoices                </vt:lpstr>
      <vt:lpstr>Managing Customer Payments and Collections        </vt:lpstr>
      <vt:lpstr>   Tracking Inventory and Stock Levels          </vt:lpstr>
      <vt:lpstr>       Financial Reporting and Analytics                 </vt:lpstr>
      <vt:lpstr>       Automating the O2C Process                </vt:lpstr>
      <vt:lpstr>PowerPoint Presentation</vt:lpstr>
      <vt:lpstr>       Understanding the H2R Workflow                 </vt:lpstr>
      <vt:lpstr>       Setting up the H2R Process in ZOHO Books                 </vt:lpstr>
      <vt:lpstr>Automating Expense Reimbursements         </vt:lpstr>
      <vt:lpstr>Tracking Time and Attendance           </vt:lpstr>
      <vt:lpstr>Generating Payroll Reports            </vt:lpstr>
      <vt:lpstr>       Integrating with Accounting and Invoicing                  </vt:lpstr>
      <vt:lpstr>Optimizing the H2R Process for Efficiency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CHAPTER-4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CHAPTER-6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CHAPTER-7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CHAPTER-8 </vt:lpstr>
      <vt:lpstr>PowerPoint Presentation</vt:lpstr>
      <vt:lpstr>PowerPoint Presentation</vt:lpstr>
      <vt:lpstr>PowerPoint Presentation</vt:lpstr>
      <vt:lpstr>PowerPoint Presentation</vt:lpstr>
      <vt:lpstr>  CHAPTER-9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CHAPTER-10 </vt:lpstr>
      <vt:lpstr>PowerPoint Presentation</vt:lpstr>
      <vt:lpstr>PowerPoint Presentation</vt:lpstr>
      <vt:lpstr>PowerPoint Presentation</vt:lpstr>
      <vt:lpstr>PowerPoint Presentation</vt:lpstr>
      <vt:lpstr>PowerPoint Presentation</vt:lpstr>
      <vt:lpstr>PowerPoint Presentation</vt:lpstr>
      <vt:lpstr>  CHAPTER-11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CHAPTER-12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tanujit brahma</dc:creator>
  <cp:keywords>DAGDhpPrOt4,BAE_14c0Nzs</cp:keywords>
  <cp:lastModifiedBy>Dell</cp:lastModifiedBy>
  <cp:revision>759</cp:revision>
  <dcterms:created xsi:type="dcterms:W3CDTF">2024-04-26T17:11:38Z</dcterms:created>
  <dcterms:modified xsi:type="dcterms:W3CDTF">2024-09-27T11:42:35Z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2024-04-26T00:00:00Z</vt:filetime>
  </property>
  <property fmtid="{D5CDD505-2E9C-101B-9397-08002B2CF9AE}" pid="3" name="Creator">
    <vt:lpwstr>Canva</vt:lpwstr>
  </property>
  <property fmtid="{D5CDD505-2E9C-101B-9397-08002B2CF9AE}" pid="4" name="LastSaved">
    <vt:filetime>2024-04-26T00:00:00Z</vt:filetime>
  </property>
</Properties>
</file>